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11"/>
  </p:notesMasterIdLst>
  <p:sldIdLst>
    <p:sldId id="256" r:id="rId6"/>
    <p:sldId id="259" r:id="rId7"/>
    <p:sldId id="443" r:id="rId8"/>
    <p:sldId id="444" r:id="rId9"/>
    <p:sldId id="44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DC1"/>
    <a:srgbClr val="DE0029"/>
    <a:srgbClr val="777777"/>
    <a:srgbClr val="969696"/>
    <a:srgbClr val="E78D93"/>
    <a:srgbClr val="D94751"/>
    <a:srgbClr val="B8222C"/>
    <a:srgbClr val="A31B0F"/>
    <a:srgbClr val="E641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3F2F8-707B-40F0-BD8C-688069FAD0F1}" v="75" dt="2022-05-17T19:31:56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 las Mercedes Gonzalez Ayuela" userId="a8e2b185-d3bb-4f29-8b76-60d34141fd06" providerId="ADAL" clId="{95A6B1FB-DF5D-4D62-A6B7-74A6B45D3762}"/>
    <pc:docChg chg="modSld">
      <pc:chgData name="Maria de las Mercedes Gonzalez Ayuela" userId="a8e2b185-d3bb-4f29-8b76-60d34141fd06" providerId="ADAL" clId="{95A6B1FB-DF5D-4D62-A6B7-74A6B45D3762}" dt="2022-05-18T13:43:49.946" v="21" actId="20577"/>
      <pc:docMkLst>
        <pc:docMk/>
      </pc:docMkLst>
      <pc:sldChg chg="modSp mod">
        <pc:chgData name="Maria de las Mercedes Gonzalez Ayuela" userId="a8e2b185-d3bb-4f29-8b76-60d34141fd06" providerId="ADAL" clId="{95A6B1FB-DF5D-4D62-A6B7-74A6B45D3762}" dt="2022-05-18T12:23:07.752" v="6" actId="6549"/>
        <pc:sldMkLst>
          <pc:docMk/>
          <pc:sldMk cId="2145139414" sldId="443"/>
        </pc:sldMkLst>
        <pc:spChg chg="mod">
          <ac:chgData name="Maria de las Mercedes Gonzalez Ayuela" userId="a8e2b185-d3bb-4f29-8b76-60d34141fd06" providerId="ADAL" clId="{95A6B1FB-DF5D-4D62-A6B7-74A6B45D3762}" dt="2022-05-18T12:23:07.752" v="6" actId="6549"/>
          <ac:spMkLst>
            <pc:docMk/>
            <pc:sldMk cId="2145139414" sldId="443"/>
            <ac:spMk id="5" creationId="{FB7D3FC4-C268-1ED4-32C3-51797FC6C199}"/>
          </ac:spMkLst>
        </pc:spChg>
        <pc:spChg chg="mod">
          <ac:chgData name="Maria de las Mercedes Gonzalez Ayuela" userId="a8e2b185-d3bb-4f29-8b76-60d34141fd06" providerId="ADAL" clId="{95A6B1FB-DF5D-4D62-A6B7-74A6B45D3762}" dt="2022-05-18T12:22:46.703" v="1" actId="21"/>
          <ac:spMkLst>
            <pc:docMk/>
            <pc:sldMk cId="2145139414" sldId="443"/>
            <ac:spMk id="11" creationId="{85E12187-3673-7A48-8C8A-8C305B97FD3B}"/>
          </ac:spMkLst>
        </pc:spChg>
      </pc:sldChg>
      <pc:sldChg chg="modSp mod">
        <pc:chgData name="Maria de las Mercedes Gonzalez Ayuela" userId="a8e2b185-d3bb-4f29-8b76-60d34141fd06" providerId="ADAL" clId="{95A6B1FB-DF5D-4D62-A6B7-74A6B45D3762}" dt="2022-05-18T13:43:49.946" v="21" actId="20577"/>
        <pc:sldMkLst>
          <pc:docMk/>
          <pc:sldMk cId="2096197562" sldId="444"/>
        </pc:sldMkLst>
        <pc:spChg chg="mod">
          <ac:chgData name="Maria de las Mercedes Gonzalez Ayuela" userId="a8e2b185-d3bb-4f29-8b76-60d34141fd06" providerId="ADAL" clId="{95A6B1FB-DF5D-4D62-A6B7-74A6B45D3762}" dt="2022-05-18T13:43:49.946" v="21" actId="20577"/>
          <ac:spMkLst>
            <pc:docMk/>
            <pc:sldMk cId="2096197562" sldId="444"/>
            <ac:spMk id="11" creationId="{85E12187-3673-7A48-8C8A-8C305B97FD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E44D2-6CF6-49E4-BF59-A6D3894EE008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E4CE-D12E-415C-BF94-4F28D621D8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74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building, outdoor, city, several&#10;&#10;Description automatically generated">
            <a:extLst>
              <a:ext uri="{FF2B5EF4-FFF2-40B4-BE49-F238E27FC236}">
                <a16:creationId xmlns:a16="http://schemas.microsoft.com/office/drawing/2014/main" id="{99F8E43D-20A8-48BC-8E8C-68E4C64F7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212" r="18639" b="-36"/>
          <a:stretch/>
        </p:blipFill>
        <p:spPr>
          <a:xfrm>
            <a:off x="-89257" y="0"/>
            <a:ext cx="12359445" cy="6095509"/>
          </a:xfrm>
          <a:prstGeom prst="rect">
            <a:avLst/>
          </a:prstGeom>
        </p:spPr>
      </p:pic>
      <p:sp>
        <p:nvSpPr>
          <p:cNvPr id="27" name="Rectángulo 1">
            <a:extLst>
              <a:ext uri="{FF2B5EF4-FFF2-40B4-BE49-F238E27FC236}">
                <a16:creationId xmlns:a16="http://schemas.microsoft.com/office/drawing/2014/main" id="{18E20A9D-07EB-4190-A406-895A9341C57E}"/>
              </a:ext>
            </a:extLst>
          </p:cNvPr>
          <p:cNvSpPr/>
          <p:nvPr userDrawn="1"/>
        </p:nvSpPr>
        <p:spPr>
          <a:xfrm>
            <a:off x="-95573" y="3811290"/>
            <a:ext cx="7878304" cy="2286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91906560-60FA-4675-8243-8932895C93D6" descr="6163E683-DE03-4871-A35E-24C4F05F06D5@usersad">
            <a:extLst>
              <a:ext uri="{FF2B5EF4-FFF2-40B4-BE49-F238E27FC236}">
                <a16:creationId xmlns:a16="http://schemas.microsoft.com/office/drawing/2014/main" id="{EB978CA6-38F0-49C1-893F-D0F890595B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0" y="6331423"/>
            <a:ext cx="1071678" cy="3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o 11">
            <a:extLst>
              <a:ext uri="{FF2B5EF4-FFF2-40B4-BE49-F238E27FC236}">
                <a16:creationId xmlns:a16="http://schemas.microsoft.com/office/drawing/2014/main" id="{CA583C1D-1866-4B24-9AD8-D377D1E7EEA4}"/>
              </a:ext>
            </a:extLst>
          </p:cNvPr>
          <p:cNvGrpSpPr/>
          <p:nvPr userDrawn="1"/>
        </p:nvGrpSpPr>
        <p:grpSpPr>
          <a:xfrm>
            <a:off x="-866965" y="4117657"/>
            <a:ext cx="11178179" cy="1603775"/>
            <a:chOff x="216120" y="3664226"/>
            <a:chExt cx="8120150" cy="1184854"/>
          </a:xfrm>
        </p:grpSpPr>
        <p:sp>
          <p:nvSpPr>
            <p:cNvPr id="30" name="object 2">
              <a:extLst>
                <a:ext uri="{FF2B5EF4-FFF2-40B4-BE49-F238E27FC236}">
                  <a16:creationId xmlns:a16="http://schemas.microsoft.com/office/drawing/2014/main" id="{DC33C2CA-76D7-4E87-A73A-37E68C1BBE78}"/>
                </a:ext>
              </a:extLst>
            </p:cNvPr>
            <p:cNvSpPr txBox="1"/>
            <p:nvPr/>
          </p:nvSpPr>
          <p:spPr>
            <a:xfrm>
              <a:off x="3140231" y="3735951"/>
              <a:ext cx="3089786" cy="740462"/>
            </a:xfrm>
            <a:prstGeom prst="rect">
              <a:avLst/>
            </a:prstGeom>
          </p:spPr>
          <p:txBody>
            <a:bodyPr vert="horz" wrap="square" lIns="0" tIns="12065" rIns="0" bIns="0" rtlCol="0" anchor="ctr">
              <a:spAutoFit/>
            </a:bodyPr>
            <a:lstStyle>
              <a:defPPr>
                <a:defRPr lang="es-ES"/>
              </a:defPPr>
              <a:lvl1pPr marR="5080" indent="-55880" algn="ctr">
                <a:lnSpc>
                  <a:spcPct val="119700"/>
                </a:lnSpc>
                <a:spcBef>
                  <a:spcPts val="95"/>
                </a:spcBef>
                <a:defRPr sz="3000" b="1">
                  <a:solidFill>
                    <a:srgbClr val="103B4C"/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VI</a:t>
              </a:r>
              <a:r>
                <a:rPr sz="1800" dirty="0">
                  <a:solidFill>
                    <a:schemeClr val="tx1"/>
                  </a:solidFill>
                  <a:latin typeface="Century Gothic"/>
                </a:rPr>
                <a:t> JORNADA DE BUENAS PRÁCTICAS </a:t>
              </a:r>
              <a:endParaRPr lang="es-ES" sz="1800" dirty="0">
                <a:solidFill>
                  <a:schemeClr val="tx1"/>
                </a:solidFill>
                <a:latin typeface="Century Gothic"/>
              </a:endParaRPr>
            </a:p>
            <a:p>
              <a:pPr algn="l"/>
              <a:r>
                <a:rPr sz="1800" dirty="0">
                  <a:solidFill>
                    <a:schemeClr val="tx1"/>
                  </a:solidFill>
                  <a:latin typeface="Century Gothic"/>
                </a:rPr>
                <a:t>Y APRENDIZAJE MUTUO EN EL S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ISTEMA </a:t>
              </a:r>
            </a:p>
            <a:p>
              <a:pPr algn="l"/>
              <a:r>
                <a:rPr sz="1800" dirty="0">
                  <a:solidFill>
                    <a:schemeClr val="tx1"/>
                  </a:solidFill>
                  <a:latin typeface="Century Gothic"/>
                </a:rPr>
                <a:t>N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ACIONAL DE </a:t>
              </a:r>
              <a:r>
                <a:rPr sz="1800" dirty="0">
                  <a:solidFill>
                    <a:schemeClr val="tx1"/>
                  </a:solidFill>
                  <a:latin typeface="Century Gothic"/>
                </a:rPr>
                <a:t>E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MPLEO</a:t>
              </a:r>
              <a:endParaRPr sz="180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31" name="Rectángulo 9">
              <a:extLst>
                <a:ext uri="{FF2B5EF4-FFF2-40B4-BE49-F238E27FC236}">
                  <a16:creationId xmlns:a16="http://schemas.microsoft.com/office/drawing/2014/main" id="{B3923353-BF59-46C4-B5D8-3EAE300A85AE}"/>
                </a:ext>
              </a:extLst>
            </p:cNvPr>
            <p:cNvSpPr/>
            <p:nvPr/>
          </p:nvSpPr>
          <p:spPr>
            <a:xfrm>
              <a:off x="3056546" y="4496494"/>
              <a:ext cx="5279724" cy="35258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s-ES" sz="1200" b="1" i="1" dirty="0">
                  <a:latin typeface="Century Gothic"/>
                  <a:cs typeface="Calibri" panose="020F0502020204030204"/>
                </a:rPr>
                <a:t>Nuevos Espacios de Innovación y</a:t>
              </a:r>
              <a:endParaRPr lang="es-ES" dirty="0">
                <a:cs typeface="Calibri" panose="020F0502020204030204"/>
              </a:endParaRPr>
            </a:p>
            <a:p>
              <a:pPr>
                <a:lnSpc>
                  <a:spcPct val="107000"/>
                </a:lnSpc>
              </a:pPr>
              <a:r>
                <a:rPr lang="es-ES" sz="1200" b="1" i="1" dirty="0">
                  <a:latin typeface="Century Gothic"/>
                  <a:ea typeface="Calibri" panose="020F0502020204030204" pitchFamily="34" charset="0"/>
                  <a:cs typeface="Calibri,BoldItalic"/>
                </a:rPr>
                <a:t>Colaboración en las Políticas Activas de Empleo</a:t>
              </a:r>
              <a:endParaRPr lang="es-ES" dirty="0">
                <a:cs typeface="Calibri" panose="020F0502020204030204"/>
              </a:endParaRPr>
            </a:p>
          </p:txBody>
        </p:sp>
        <p:sp>
          <p:nvSpPr>
            <p:cNvPr id="32" name="object 2">
              <a:extLst>
                <a:ext uri="{FF2B5EF4-FFF2-40B4-BE49-F238E27FC236}">
                  <a16:creationId xmlns:a16="http://schemas.microsoft.com/office/drawing/2014/main" id="{77939A72-DF81-43B3-BE38-D825A6E4B78F}"/>
                </a:ext>
              </a:extLst>
            </p:cNvPr>
            <p:cNvSpPr txBox="1"/>
            <p:nvPr/>
          </p:nvSpPr>
          <p:spPr>
            <a:xfrm>
              <a:off x="216120" y="3664226"/>
              <a:ext cx="3259045" cy="1145913"/>
            </a:xfrm>
            <a:prstGeom prst="rect">
              <a:avLst/>
            </a:prstGeom>
          </p:spPr>
          <p:txBody>
            <a:bodyPr vert="horz" wrap="square" lIns="0" tIns="12065" rIns="0" bIns="0" rtlCol="0" anchor="ctr">
              <a:spAutoFit/>
            </a:bodyPr>
            <a:lstStyle>
              <a:defPPr>
                <a:defRPr lang="es-ES"/>
              </a:defPPr>
              <a:lvl1pPr marR="5080" indent="-55880" algn="ctr">
                <a:lnSpc>
                  <a:spcPct val="119700"/>
                </a:lnSpc>
                <a:spcBef>
                  <a:spcPts val="95"/>
                </a:spcBef>
                <a:defRPr sz="1600" b="1">
                  <a:solidFill>
                    <a:srgbClr val="103B4C"/>
                  </a:solidFill>
                  <a:latin typeface="Century Gothic" panose="020B0502020202020204" pitchFamily="34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3600" dirty="0">
                  <a:solidFill>
                    <a:schemeClr val="tx1"/>
                  </a:solidFill>
                  <a:latin typeface="Century Gothic"/>
                </a:rPr>
                <a:t>Madrid </a:t>
              </a:r>
              <a:endParaRPr lang="es-ES" sz="360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3600" dirty="0">
                  <a:solidFill>
                    <a:schemeClr val="tx1"/>
                  </a:solidFill>
                  <a:latin typeface="Century Gothic"/>
                </a:rPr>
                <a:t>19 – 20</a:t>
              </a:r>
              <a:endParaRPr lang="es-ES" sz="360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2800" dirty="0">
                  <a:solidFill>
                    <a:schemeClr val="tx1"/>
                  </a:solidFill>
                  <a:latin typeface="Century Gothic"/>
                </a:rPr>
                <a:t> mayo 2022</a:t>
              </a:r>
              <a:endParaRPr lang="es-ES" sz="2800">
                <a:solidFill>
                  <a:schemeClr val="tx1"/>
                </a:solidFill>
              </a:endParaRPr>
            </a:p>
          </p:txBody>
        </p:sp>
      </p:grpSp>
      <p:pic>
        <p:nvPicPr>
          <p:cNvPr id="33" name="Imagen 13" descr="C:\Users\hieblju\Desktop\PES_logo_RGB.jpg">
            <a:extLst>
              <a:ext uri="{FF2B5EF4-FFF2-40B4-BE49-F238E27FC236}">
                <a16:creationId xmlns:a16="http://schemas.microsoft.com/office/drawing/2014/main" id="{43D2E693-8675-41DB-A7ED-49205164C8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09" y="6298458"/>
            <a:ext cx="813459" cy="35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6FFF4E8D-B44E-4A17-959A-33041E468172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2" y="6267072"/>
            <a:ext cx="360854" cy="48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14" descr="Resultado de imagen de sistema nacional de empleo">
            <a:extLst>
              <a:ext uri="{FF2B5EF4-FFF2-40B4-BE49-F238E27FC236}">
                <a16:creationId xmlns:a16="http://schemas.microsoft.com/office/drawing/2014/main" id="{E620D873-C246-4F32-B129-7AC69DBCF9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71" y="6288148"/>
            <a:ext cx="1823131" cy="44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">
            <a:extLst>
              <a:ext uri="{FF2B5EF4-FFF2-40B4-BE49-F238E27FC236}">
                <a16:creationId xmlns:a16="http://schemas.microsoft.com/office/drawing/2014/main" id="{05AC0B8A-67B4-4A62-9C18-6DF596EF7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840" b="-5447"/>
          <a:stretch/>
        </p:blipFill>
        <p:spPr>
          <a:xfrm>
            <a:off x="6959485" y="6330228"/>
            <a:ext cx="1543067" cy="324000"/>
          </a:xfrm>
          <a:prstGeom prst="rect">
            <a:avLst/>
          </a:prstGeom>
        </p:spPr>
      </p:pic>
      <p:pic>
        <p:nvPicPr>
          <p:cNvPr id="37" name="Imagen 5">
            <a:extLst>
              <a:ext uri="{FF2B5EF4-FFF2-40B4-BE49-F238E27FC236}">
                <a16:creationId xmlns:a16="http://schemas.microsoft.com/office/drawing/2014/main" id="{02807735-134E-437B-A370-0C5A3D2B51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539907" y="6167546"/>
            <a:ext cx="413924" cy="571432"/>
          </a:xfrm>
          <a:prstGeom prst="rect">
            <a:avLst/>
          </a:prstGeom>
        </p:spPr>
      </p:pic>
      <p:grpSp>
        <p:nvGrpSpPr>
          <p:cNvPr id="38" name="Grupo 2">
            <a:extLst>
              <a:ext uri="{FF2B5EF4-FFF2-40B4-BE49-F238E27FC236}">
                <a16:creationId xmlns:a16="http://schemas.microsoft.com/office/drawing/2014/main" id="{2F2F4CAC-EA6F-444A-8C43-F29B18A8B44B}"/>
              </a:ext>
            </a:extLst>
          </p:cNvPr>
          <p:cNvGrpSpPr/>
          <p:nvPr userDrawn="1"/>
        </p:nvGrpSpPr>
        <p:grpSpPr>
          <a:xfrm>
            <a:off x="5694586" y="6193523"/>
            <a:ext cx="815377" cy="579072"/>
            <a:chOff x="5617187" y="6184864"/>
            <a:chExt cx="815377" cy="579072"/>
          </a:xfrm>
        </p:grpSpPr>
        <p:pic>
          <p:nvPicPr>
            <p:cNvPr id="39" name="Imagen 18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496DFC1C-0E94-42CC-9806-8A7DAAAC0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8108" b="-336"/>
            <a:stretch/>
          </p:blipFill>
          <p:spPr>
            <a:xfrm>
              <a:off x="5617187" y="6545749"/>
              <a:ext cx="815377" cy="218187"/>
            </a:xfrm>
            <a:prstGeom prst="rect">
              <a:avLst/>
            </a:prstGeom>
          </p:spPr>
        </p:pic>
        <p:pic>
          <p:nvPicPr>
            <p:cNvPr id="40" name="Imagen 7">
              <a:extLst>
                <a:ext uri="{FF2B5EF4-FFF2-40B4-BE49-F238E27FC236}">
                  <a16:creationId xmlns:a16="http://schemas.microsoft.com/office/drawing/2014/main" id="{ABD2E438-725B-425E-901F-9EDE80832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679" t="-783" r="25000" b="38908"/>
            <a:stretch/>
          </p:blipFill>
          <p:spPr>
            <a:xfrm>
              <a:off x="5825005" y="6184864"/>
              <a:ext cx="459606" cy="395827"/>
            </a:xfrm>
            <a:prstGeom prst="rect">
              <a:avLst/>
            </a:prstGeom>
          </p:spPr>
        </p:pic>
      </p:grpSp>
      <p:pic>
        <p:nvPicPr>
          <p:cNvPr id="41" name="6 Imagen" descr="FSE-NEXT-GENERATION-H-COLOR.png">
            <a:extLst>
              <a:ext uri="{FF2B5EF4-FFF2-40B4-BE49-F238E27FC236}">
                <a16:creationId xmlns:a16="http://schemas.microsoft.com/office/drawing/2014/main" id="{5917D06E-3678-463E-AE82-4F9904455D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/>
          <a:srcRect l="1" r="-3" b="22"/>
          <a:stretch/>
        </p:blipFill>
        <p:spPr>
          <a:xfrm>
            <a:off x="8801280" y="6267814"/>
            <a:ext cx="2492982" cy="447295"/>
          </a:xfrm>
          <a:prstGeom prst="rect">
            <a:avLst/>
          </a:prstGeom>
        </p:spPr>
      </p:pic>
      <p:sp>
        <p:nvSpPr>
          <p:cNvPr id="43" name="Rectángulo 12">
            <a:extLst>
              <a:ext uri="{FF2B5EF4-FFF2-40B4-BE49-F238E27FC236}">
                <a16:creationId xmlns:a16="http://schemas.microsoft.com/office/drawing/2014/main" id="{11EB9933-2E5C-4BE6-9A00-5791C0AFCDCA}"/>
              </a:ext>
            </a:extLst>
          </p:cNvPr>
          <p:cNvSpPr/>
          <p:nvPr userDrawn="1"/>
        </p:nvSpPr>
        <p:spPr>
          <a:xfrm>
            <a:off x="-94767" y="3553792"/>
            <a:ext cx="5527728" cy="258306"/>
          </a:xfrm>
          <a:prstGeom prst="rect">
            <a:avLst/>
          </a:prstGeom>
          <a:solidFill>
            <a:srgbClr val="D4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19">
            <a:extLst>
              <a:ext uri="{FF2B5EF4-FFF2-40B4-BE49-F238E27FC236}">
                <a16:creationId xmlns:a16="http://schemas.microsoft.com/office/drawing/2014/main" id="{EEA2C31D-7CC5-4442-8AAA-0AB83E403961}"/>
              </a:ext>
            </a:extLst>
          </p:cNvPr>
          <p:cNvSpPr/>
          <p:nvPr userDrawn="1"/>
        </p:nvSpPr>
        <p:spPr>
          <a:xfrm>
            <a:off x="-95573" y="589085"/>
            <a:ext cx="7878304" cy="105191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20">
            <a:extLst>
              <a:ext uri="{FF2B5EF4-FFF2-40B4-BE49-F238E27FC236}">
                <a16:creationId xmlns:a16="http://schemas.microsoft.com/office/drawing/2014/main" id="{564DA70D-9852-4A16-9FA5-7790834C2376}"/>
              </a:ext>
            </a:extLst>
          </p:cNvPr>
          <p:cNvSpPr/>
          <p:nvPr userDrawn="1"/>
        </p:nvSpPr>
        <p:spPr>
          <a:xfrm>
            <a:off x="-95573" y="1646842"/>
            <a:ext cx="5527728" cy="258306"/>
          </a:xfrm>
          <a:prstGeom prst="rect">
            <a:avLst/>
          </a:prstGeom>
          <a:solidFill>
            <a:srgbClr val="D4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1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9" descr="Calle de ciudad con edificios altos&#10;&#10;Descripción generada automáticamente">
            <a:extLst>
              <a:ext uri="{FF2B5EF4-FFF2-40B4-BE49-F238E27FC236}">
                <a16:creationId xmlns:a16="http://schemas.microsoft.com/office/drawing/2014/main" id="{3D17EB9E-F307-445A-9485-85E206419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08" t="8377" r="726" b="6806"/>
          <a:stretch/>
        </p:blipFill>
        <p:spPr>
          <a:xfrm>
            <a:off x="-92988" y="-216405"/>
            <a:ext cx="12378028" cy="6293382"/>
          </a:xfrm>
          <a:prstGeom prst="rect">
            <a:avLst/>
          </a:prstGeom>
        </p:spPr>
      </p:pic>
      <p:sp>
        <p:nvSpPr>
          <p:cNvPr id="20" name="Rectángulo 1">
            <a:extLst>
              <a:ext uri="{FF2B5EF4-FFF2-40B4-BE49-F238E27FC236}">
                <a16:creationId xmlns:a16="http://schemas.microsoft.com/office/drawing/2014/main" id="{A07AB8AF-2C83-4DCE-8B08-562F6E520630}"/>
              </a:ext>
            </a:extLst>
          </p:cNvPr>
          <p:cNvSpPr/>
          <p:nvPr userDrawn="1"/>
        </p:nvSpPr>
        <p:spPr>
          <a:xfrm>
            <a:off x="-95573" y="3811290"/>
            <a:ext cx="7878304" cy="2286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91906560-60FA-4675-8243-8932895C93D6" descr="6163E683-DE03-4871-A35E-24C4F05F06D5@usersad">
            <a:extLst>
              <a:ext uri="{FF2B5EF4-FFF2-40B4-BE49-F238E27FC236}">
                <a16:creationId xmlns:a16="http://schemas.microsoft.com/office/drawing/2014/main" id="{4F3ABA7E-A7EA-4A4C-8585-78DC157EF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0" y="6331423"/>
            <a:ext cx="1071678" cy="3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o 11">
            <a:extLst>
              <a:ext uri="{FF2B5EF4-FFF2-40B4-BE49-F238E27FC236}">
                <a16:creationId xmlns:a16="http://schemas.microsoft.com/office/drawing/2014/main" id="{1462E00E-81B9-44C5-B406-86CBF5C7EC8E}"/>
              </a:ext>
            </a:extLst>
          </p:cNvPr>
          <p:cNvGrpSpPr/>
          <p:nvPr userDrawn="1"/>
        </p:nvGrpSpPr>
        <p:grpSpPr>
          <a:xfrm>
            <a:off x="-866965" y="4117657"/>
            <a:ext cx="11178179" cy="1603775"/>
            <a:chOff x="216120" y="3664226"/>
            <a:chExt cx="8120150" cy="1184854"/>
          </a:xfrm>
        </p:grpSpPr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D6FFE24E-AE0A-4D8F-B3E1-C48F7FE1FF8B}"/>
                </a:ext>
              </a:extLst>
            </p:cNvPr>
            <p:cNvSpPr txBox="1"/>
            <p:nvPr/>
          </p:nvSpPr>
          <p:spPr>
            <a:xfrm>
              <a:off x="3140231" y="3735951"/>
              <a:ext cx="3089786" cy="740462"/>
            </a:xfrm>
            <a:prstGeom prst="rect">
              <a:avLst/>
            </a:prstGeom>
          </p:spPr>
          <p:txBody>
            <a:bodyPr vert="horz" wrap="square" lIns="0" tIns="12065" rIns="0" bIns="0" rtlCol="0" anchor="ctr">
              <a:spAutoFit/>
            </a:bodyPr>
            <a:lstStyle>
              <a:defPPr>
                <a:defRPr lang="es-ES"/>
              </a:defPPr>
              <a:lvl1pPr marR="5080" indent="-55880" algn="ctr">
                <a:lnSpc>
                  <a:spcPct val="119700"/>
                </a:lnSpc>
                <a:spcBef>
                  <a:spcPts val="95"/>
                </a:spcBef>
                <a:defRPr sz="3000" b="1">
                  <a:solidFill>
                    <a:srgbClr val="103B4C"/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VI</a:t>
              </a:r>
              <a:r>
                <a:rPr sz="1800" dirty="0">
                  <a:solidFill>
                    <a:schemeClr val="tx1"/>
                  </a:solidFill>
                  <a:latin typeface="Century Gothic"/>
                </a:rPr>
                <a:t> JORNADA DE BUENAS PRÁCTICAS </a:t>
              </a:r>
              <a:endParaRPr lang="es-ES" sz="1800" dirty="0">
                <a:solidFill>
                  <a:schemeClr val="tx1"/>
                </a:solidFill>
                <a:latin typeface="Century Gothic"/>
              </a:endParaRPr>
            </a:p>
            <a:p>
              <a:pPr algn="l"/>
              <a:r>
                <a:rPr sz="1800" dirty="0">
                  <a:solidFill>
                    <a:schemeClr val="tx1"/>
                  </a:solidFill>
                  <a:latin typeface="Century Gothic"/>
                </a:rPr>
                <a:t>Y APRENDIZAJE MUTUO EN EL S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ISTEMA </a:t>
              </a:r>
            </a:p>
            <a:p>
              <a:pPr algn="l"/>
              <a:r>
                <a:rPr sz="1800" dirty="0">
                  <a:solidFill>
                    <a:schemeClr val="tx1"/>
                  </a:solidFill>
                  <a:latin typeface="Century Gothic"/>
                </a:rPr>
                <a:t>N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ACIONAL DE </a:t>
              </a:r>
              <a:r>
                <a:rPr sz="1800" dirty="0">
                  <a:solidFill>
                    <a:schemeClr val="tx1"/>
                  </a:solidFill>
                  <a:latin typeface="Century Gothic"/>
                </a:rPr>
                <a:t>E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MPLEO</a:t>
              </a:r>
              <a:endParaRPr sz="180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24" name="Rectángulo 9">
              <a:extLst>
                <a:ext uri="{FF2B5EF4-FFF2-40B4-BE49-F238E27FC236}">
                  <a16:creationId xmlns:a16="http://schemas.microsoft.com/office/drawing/2014/main" id="{AC84AF55-2737-4739-8504-DFE55369B8FF}"/>
                </a:ext>
              </a:extLst>
            </p:cNvPr>
            <p:cNvSpPr/>
            <p:nvPr/>
          </p:nvSpPr>
          <p:spPr>
            <a:xfrm>
              <a:off x="3056546" y="4496494"/>
              <a:ext cx="5279724" cy="35258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s-ES" sz="1200" b="1" i="1" dirty="0">
                  <a:latin typeface="Century Gothic"/>
                  <a:cs typeface="Calibri" panose="020F0502020204030204"/>
                </a:rPr>
                <a:t>Nuevos Espacios de Innovación y</a:t>
              </a:r>
              <a:endParaRPr lang="es-ES" dirty="0">
                <a:cs typeface="Calibri" panose="020F0502020204030204"/>
              </a:endParaRPr>
            </a:p>
            <a:p>
              <a:pPr>
                <a:lnSpc>
                  <a:spcPct val="107000"/>
                </a:lnSpc>
              </a:pPr>
              <a:r>
                <a:rPr lang="es-ES" sz="1200" b="1" i="1" dirty="0">
                  <a:latin typeface="Century Gothic"/>
                  <a:ea typeface="Calibri" panose="020F0502020204030204" pitchFamily="34" charset="0"/>
                  <a:cs typeface="Calibri,BoldItalic"/>
                </a:rPr>
                <a:t>Colaboración en las Políticas Activas de Empleo</a:t>
              </a:r>
              <a:endParaRPr lang="es-ES" dirty="0">
                <a:cs typeface="Calibri" panose="020F0502020204030204"/>
              </a:endParaRPr>
            </a:p>
          </p:txBody>
        </p:sp>
        <p:sp>
          <p:nvSpPr>
            <p:cNvPr id="25" name="object 2">
              <a:extLst>
                <a:ext uri="{FF2B5EF4-FFF2-40B4-BE49-F238E27FC236}">
                  <a16:creationId xmlns:a16="http://schemas.microsoft.com/office/drawing/2014/main" id="{D2AB5922-3FC7-4DAB-AF75-44C0DBF07BEB}"/>
                </a:ext>
              </a:extLst>
            </p:cNvPr>
            <p:cNvSpPr txBox="1"/>
            <p:nvPr/>
          </p:nvSpPr>
          <p:spPr>
            <a:xfrm>
              <a:off x="216120" y="3664226"/>
              <a:ext cx="3259045" cy="1145913"/>
            </a:xfrm>
            <a:prstGeom prst="rect">
              <a:avLst/>
            </a:prstGeom>
          </p:spPr>
          <p:txBody>
            <a:bodyPr vert="horz" wrap="square" lIns="0" tIns="12065" rIns="0" bIns="0" rtlCol="0" anchor="ctr">
              <a:spAutoFit/>
            </a:bodyPr>
            <a:lstStyle>
              <a:defPPr>
                <a:defRPr lang="es-ES"/>
              </a:defPPr>
              <a:lvl1pPr marR="5080" indent="-55880" algn="ctr">
                <a:lnSpc>
                  <a:spcPct val="119700"/>
                </a:lnSpc>
                <a:spcBef>
                  <a:spcPts val="95"/>
                </a:spcBef>
                <a:defRPr sz="1600" b="1">
                  <a:solidFill>
                    <a:srgbClr val="103B4C"/>
                  </a:solidFill>
                  <a:latin typeface="Century Gothic" panose="020B0502020202020204" pitchFamily="34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3600" dirty="0">
                  <a:solidFill>
                    <a:schemeClr val="tx1"/>
                  </a:solidFill>
                  <a:latin typeface="Century Gothic"/>
                </a:rPr>
                <a:t>Madrid </a:t>
              </a:r>
              <a:endParaRPr lang="es-ES" sz="360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3600" dirty="0">
                  <a:solidFill>
                    <a:schemeClr val="tx1"/>
                  </a:solidFill>
                  <a:latin typeface="Century Gothic"/>
                </a:rPr>
                <a:t>19 – 20</a:t>
              </a:r>
              <a:endParaRPr lang="es-ES" sz="360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2800" dirty="0">
                  <a:solidFill>
                    <a:schemeClr val="tx1"/>
                  </a:solidFill>
                  <a:latin typeface="Century Gothic"/>
                </a:rPr>
                <a:t> mayo 2022</a:t>
              </a:r>
              <a:endParaRPr lang="es-ES" sz="2800">
                <a:solidFill>
                  <a:schemeClr val="tx1"/>
                </a:solidFill>
              </a:endParaRPr>
            </a:p>
          </p:txBody>
        </p:sp>
      </p:grpSp>
      <p:pic>
        <p:nvPicPr>
          <p:cNvPr id="26" name="Imagen 13" descr="C:\Users\hieblju\Desktop\PES_logo_RGB.jpg">
            <a:extLst>
              <a:ext uri="{FF2B5EF4-FFF2-40B4-BE49-F238E27FC236}">
                <a16:creationId xmlns:a16="http://schemas.microsoft.com/office/drawing/2014/main" id="{442E961C-7189-433C-BA84-CC0CC89670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6298458"/>
            <a:ext cx="813459" cy="35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EB84E00E-3EBC-436A-81DD-79C1C50CABA4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66" y="6267072"/>
            <a:ext cx="360854" cy="48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14" descr="Resultado de imagen de sistema nacional de empleo">
            <a:extLst>
              <a:ext uri="{FF2B5EF4-FFF2-40B4-BE49-F238E27FC236}">
                <a16:creationId xmlns:a16="http://schemas.microsoft.com/office/drawing/2014/main" id="{55AE46D9-C579-43A4-A148-E5FFEBF7A2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70" y="6288148"/>
            <a:ext cx="1823131" cy="44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3">
            <a:extLst>
              <a:ext uri="{FF2B5EF4-FFF2-40B4-BE49-F238E27FC236}">
                <a16:creationId xmlns:a16="http://schemas.microsoft.com/office/drawing/2014/main" id="{593B0177-A31D-458F-B80E-2C7AD4F2B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840" b="-5447"/>
          <a:stretch/>
        </p:blipFill>
        <p:spPr>
          <a:xfrm>
            <a:off x="6229724" y="6330228"/>
            <a:ext cx="1543067" cy="324000"/>
          </a:xfrm>
          <a:prstGeom prst="rect">
            <a:avLst/>
          </a:prstGeom>
        </p:spPr>
      </p:pic>
      <p:pic>
        <p:nvPicPr>
          <p:cNvPr id="30" name="Imagen 5">
            <a:extLst>
              <a:ext uri="{FF2B5EF4-FFF2-40B4-BE49-F238E27FC236}">
                <a16:creationId xmlns:a16="http://schemas.microsoft.com/office/drawing/2014/main" id="{CAB26CD2-31E1-4208-BC7D-387D40F5F6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539907" y="6167546"/>
            <a:ext cx="413924" cy="571432"/>
          </a:xfrm>
          <a:prstGeom prst="rect">
            <a:avLst/>
          </a:prstGeom>
        </p:spPr>
      </p:pic>
      <p:grpSp>
        <p:nvGrpSpPr>
          <p:cNvPr id="31" name="Grupo 2">
            <a:extLst>
              <a:ext uri="{FF2B5EF4-FFF2-40B4-BE49-F238E27FC236}">
                <a16:creationId xmlns:a16="http://schemas.microsoft.com/office/drawing/2014/main" id="{C4337500-22D2-42A5-8444-9C2F38257D49}"/>
              </a:ext>
            </a:extLst>
          </p:cNvPr>
          <p:cNvGrpSpPr/>
          <p:nvPr userDrawn="1"/>
        </p:nvGrpSpPr>
        <p:grpSpPr>
          <a:xfrm>
            <a:off x="5158255" y="6193523"/>
            <a:ext cx="815377" cy="579072"/>
            <a:chOff x="5617187" y="6184864"/>
            <a:chExt cx="815377" cy="579072"/>
          </a:xfrm>
        </p:grpSpPr>
        <p:pic>
          <p:nvPicPr>
            <p:cNvPr id="32" name="Imagen 18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64581E3C-8C6A-4547-925D-C8B44ED5B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8108" b="-336"/>
            <a:stretch/>
          </p:blipFill>
          <p:spPr>
            <a:xfrm>
              <a:off x="5617187" y="6545749"/>
              <a:ext cx="815377" cy="218187"/>
            </a:xfrm>
            <a:prstGeom prst="rect">
              <a:avLst/>
            </a:prstGeom>
          </p:spPr>
        </p:pic>
        <p:pic>
          <p:nvPicPr>
            <p:cNvPr id="33" name="Imagen 7">
              <a:extLst>
                <a:ext uri="{FF2B5EF4-FFF2-40B4-BE49-F238E27FC236}">
                  <a16:creationId xmlns:a16="http://schemas.microsoft.com/office/drawing/2014/main" id="{A62C984A-FE12-4C6A-A5AA-B2B290568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679" t="-783" r="25000" b="38908"/>
            <a:stretch/>
          </p:blipFill>
          <p:spPr>
            <a:xfrm>
              <a:off x="5825005" y="6184864"/>
              <a:ext cx="459606" cy="395827"/>
            </a:xfrm>
            <a:prstGeom prst="rect">
              <a:avLst/>
            </a:prstGeom>
          </p:spPr>
        </p:pic>
      </p:grpSp>
      <p:pic>
        <p:nvPicPr>
          <p:cNvPr id="34" name="6 Imagen" descr="FSE-NEXT-GENERATION-H-COLOR.png">
            <a:extLst>
              <a:ext uri="{FF2B5EF4-FFF2-40B4-BE49-F238E27FC236}">
                <a16:creationId xmlns:a16="http://schemas.microsoft.com/office/drawing/2014/main" id="{AB3373A4-BC00-4695-87E4-04682E034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/>
          <a:srcRect l="1" r="-3" b="22"/>
          <a:stretch/>
        </p:blipFill>
        <p:spPr>
          <a:xfrm>
            <a:off x="8801280" y="6267814"/>
            <a:ext cx="2492982" cy="447295"/>
          </a:xfrm>
          <a:prstGeom prst="rect">
            <a:avLst/>
          </a:prstGeom>
        </p:spPr>
      </p:pic>
      <p:sp>
        <p:nvSpPr>
          <p:cNvPr id="36" name="Rectángulo 12">
            <a:extLst>
              <a:ext uri="{FF2B5EF4-FFF2-40B4-BE49-F238E27FC236}">
                <a16:creationId xmlns:a16="http://schemas.microsoft.com/office/drawing/2014/main" id="{F2484C88-A987-4FD6-AAEB-83B0A452D91C}"/>
              </a:ext>
            </a:extLst>
          </p:cNvPr>
          <p:cNvSpPr/>
          <p:nvPr userDrawn="1"/>
        </p:nvSpPr>
        <p:spPr>
          <a:xfrm>
            <a:off x="-94767" y="3553792"/>
            <a:ext cx="5527728" cy="258306"/>
          </a:xfrm>
          <a:prstGeom prst="rect">
            <a:avLst/>
          </a:prstGeom>
          <a:solidFill>
            <a:srgbClr val="D4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19">
            <a:extLst>
              <a:ext uri="{FF2B5EF4-FFF2-40B4-BE49-F238E27FC236}">
                <a16:creationId xmlns:a16="http://schemas.microsoft.com/office/drawing/2014/main" id="{6B1DFDDD-1301-4745-B527-BD7090DBEF8C}"/>
              </a:ext>
            </a:extLst>
          </p:cNvPr>
          <p:cNvSpPr/>
          <p:nvPr userDrawn="1"/>
        </p:nvSpPr>
        <p:spPr>
          <a:xfrm>
            <a:off x="-95573" y="-242994"/>
            <a:ext cx="7878304" cy="2286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20">
            <a:extLst>
              <a:ext uri="{FF2B5EF4-FFF2-40B4-BE49-F238E27FC236}">
                <a16:creationId xmlns:a16="http://schemas.microsoft.com/office/drawing/2014/main" id="{34688EA3-3FEE-4855-B95B-A0BC193355D9}"/>
              </a:ext>
            </a:extLst>
          </p:cNvPr>
          <p:cNvSpPr/>
          <p:nvPr userDrawn="1"/>
        </p:nvSpPr>
        <p:spPr>
          <a:xfrm>
            <a:off x="-95573" y="2027006"/>
            <a:ext cx="5527728" cy="258306"/>
          </a:xfrm>
          <a:prstGeom prst="rect">
            <a:avLst/>
          </a:prstGeom>
          <a:solidFill>
            <a:srgbClr val="D4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71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C5D7D4-BD4A-4F48-9EEF-87C799FBB4DC}"/>
              </a:ext>
            </a:extLst>
          </p:cNvPr>
          <p:cNvSpPr/>
          <p:nvPr userDrawn="1"/>
        </p:nvSpPr>
        <p:spPr>
          <a:xfrm>
            <a:off x="0" y="-29958"/>
            <a:ext cx="12192000" cy="5260719"/>
          </a:xfrm>
          <a:prstGeom prst="rect">
            <a:avLst/>
          </a:prstGeom>
          <a:solidFill>
            <a:srgbClr val="D41D1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4836FBA-3C6F-4116-B6B9-01F943162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D2D7-2264-443C-98A9-DC2D1FCFBC5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Google Shape;130;p17">
            <a:extLst>
              <a:ext uri="{FF2B5EF4-FFF2-40B4-BE49-F238E27FC236}">
                <a16:creationId xmlns:a16="http://schemas.microsoft.com/office/drawing/2014/main" id="{927CE79C-4DFD-4E13-A282-380824D405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3916" y="4617665"/>
            <a:ext cx="9338400" cy="6130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7" name="Google Shape;129;p17">
            <a:extLst>
              <a:ext uri="{FF2B5EF4-FFF2-40B4-BE49-F238E27FC236}">
                <a16:creationId xmlns:a16="http://schemas.microsoft.com/office/drawing/2014/main" id="{221789B3-9ED6-426B-B9D2-A99F066DF8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5911" y="3136490"/>
            <a:ext cx="3128063" cy="235129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Century Gothic" panose="020B0502020202020204" pitchFamily="34" charset="0"/>
            </a:endParaRPr>
          </a:p>
        </p:txBody>
      </p:sp>
      <p:pic>
        <p:nvPicPr>
          <p:cNvPr id="8" name="91906560-60FA-4675-8243-8932895C93D6" descr="6163E683-DE03-4871-A35E-24C4F05F06D5@usersad">
            <a:extLst>
              <a:ext uri="{FF2B5EF4-FFF2-40B4-BE49-F238E27FC236}">
                <a16:creationId xmlns:a16="http://schemas.microsoft.com/office/drawing/2014/main" id="{C45351D2-90B9-429F-D573-94F85F4785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0" y="6331423"/>
            <a:ext cx="1071678" cy="3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1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F6C902-8782-4689-BED9-6BE43451D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D2D7-2264-443C-98A9-DC2D1FCFBC5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DF6F99-B3AE-4E83-90C1-DF2A2BCD66C3}"/>
              </a:ext>
            </a:extLst>
          </p:cNvPr>
          <p:cNvSpPr/>
          <p:nvPr userDrawn="1"/>
        </p:nvSpPr>
        <p:spPr>
          <a:xfrm>
            <a:off x="294967" y="153387"/>
            <a:ext cx="11602065" cy="662692"/>
          </a:xfrm>
          <a:prstGeom prst="rect">
            <a:avLst/>
          </a:prstGeom>
          <a:solidFill>
            <a:srgbClr val="DE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129;p17">
            <a:extLst>
              <a:ext uri="{FF2B5EF4-FFF2-40B4-BE49-F238E27FC236}">
                <a16:creationId xmlns:a16="http://schemas.microsoft.com/office/drawing/2014/main" id="{3FD3CD21-B91A-473E-8551-21D680385D3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8983" y="153387"/>
            <a:ext cx="7354498" cy="6626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91906560-60FA-4675-8243-8932895C93D6" descr="6163E683-DE03-4871-A35E-24C4F05F06D5@usersad">
            <a:extLst>
              <a:ext uri="{FF2B5EF4-FFF2-40B4-BE49-F238E27FC236}">
                <a16:creationId xmlns:a16="http://schemas.microsoft.com/office/drawing/2014/main" id="{F15E2DA0-D80D-C012-35D3-22AF7B27B6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0" y="6331423"/>
            <a:ext cx="1071678" cy="3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4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68D7DA-CF83-45B1-A743-97D991CA3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D2D7-2264-443C-98A9-DC2D1FCFBC5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255D00-4136-492F-9BA4-A4B0DC30363B}"/>
              </a:ext>
            </a:extLst>
          </p:cNvPr>
          <p:cNvSpPr/>
          <p:nvPr userDrawn="1"/>
        </p:nvSpPr>
        <p:spPr>
          <a:xfrm>
            <a:off x="294967" y="153387"/>
            <a:ext cx="105725" cy="662692"/>
          </a:xfrm>
          <a:prstGeom prst="rect">
            <a:avLst/>
          </a:prstGeom>
          <a:solidFill>
            <a:srgbClr val="DE00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Google Shape;129;p17">
            <a:extLst>
              <a:ext uri="{FF2B5EF4-FFF2-40B4-BE49-F238E27FC236}">
                <a16:creationId xmlns:a16="http://schemas.microsoft.com/office/drawing/2014/main" id="{4834A60E-0AA5-4C2D-B20E-FFEEA52F85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8983" y="153387"/>
            <a:ext cx="7354498" cy="6626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Century" panose="02040604050505020304" pitchFamily="18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54CF359-91FC-470A-BA91-3E8E5EC88ED2}"/>
              </a:ext>
            </a:extLst>
          </p:cNvPr>
          <p:cNvSpPr/>
          <p:nvPr userDrawn="1"/>
        </p:nvSpPr>
        <p:spPr>
          <a:xfrm>
            <a:off x="450879" y="153387"/>
            <a:ext cx="105725" cy="662692"/>
          </a:xfrm>
          <a:prstGeom prst="rect">
            <a:avLst/>
          </a:prstGeom>
          <a:solidFill>
            <a:srgbClr val="DE00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91906560-60FA-4675-8243-8932895C93D6" descr="6163E683-DE03-4871-A35E-24C4F05F06D5@usersad">
            <a:extLst>
              <a:ext uri="{FF2B5EF4-FFF2-40B4-BE49-F238E27FC236}">
                <a16:creationId xmlns:a16="http://schemas.microsoft.com/office/drawing/2014/main" id="{461E080C-6A9A-03B8-5C4C-7B4E7C3E47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0" y="6331423"/>
            <a:ext cx="1071678" cy="3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69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68D7DA-CF83-45B1-A743-97D991CA3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D2D7-2264-443C-98A9-DC2D1FCFBC5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Google Shape;129;p17">
            <a:extLst>
              <a:ext uri="{FF2B5EF4-FFF2-40B4-BE49-F238E27FC236}">
                <a16:creationId xmlns:a16="http://schemas.microsoft.com/office/drawing/2014/main" id="{4834A60E-0AA5-4C2D-B20E-FFEEA52F85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8983" y="153387"/>
            <a:ext cx="7354498" cy="6626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Century" panose="02040604050505020304" pitchFamily="18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9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building, outdoor, city, several&#10;&#10;Description automatically generated">
            <a:extLst>
              <a:ext uri="{FF2B5EF4-FFF2-40B4-BE49-F238E27FC236}">
                <a16:creationId xmlns:a16="http://schemas.microsoft.com/office/drawing/2014/main" id="{99F8E43D-20A8-48BC-8E8C-68E4C64F7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212" r="18639" b="-36"/>
          <a:stretch/>
        </p:blipFill>
        <p:spPr>
          <a:xfrm>
            <a:off x="-89257" y="0"/>
            <a:ext cx="12359445" cy="6095509"/>
          </a:xfrm>
          <a:prstGeom prst="rect">
            <a:avLst/>
          </a:prstGeom>
        </p:spPr>
      </p:pic>
      <p:sp>
        <p:nvSpPr>
          <p:cNvPr id="27" name="Rectángulo 1">
            <a:extLst>
              <a:ext uri="{FF2B5EF4-FFF2-40B4-BE49-F238E27FC236}">
                <a16:creationId xmlns:a16="http://schemas.microsoft.com/office/drawing/2014/main" id="{18E20A9D-07EB-4190-A406-895A9341C57E}"/>
              </a:ext>
            </a:extLst>
          </p:cNvPr>
          <p:cNvSpPr/>
          <p:nvPr userDrawn="1"/>
        </p:nvSpPr>
        <p:spPr>
          <a:xfrm>
            <a:off x="-95573" y="3811290"/>
            <a:ext cx="7878304" cy="2286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91906560-60FA-4675-8243-8932895C93D6" descr="6163E683-DE03-4871-A35E-24C4F05F06D5@usersad">
            <a:extLst>
              <a:ext uri="{FF2B5EF4-FFF2-40B4-BE49-F238E27FC236}">
                <a16:creationId xmlns:a16="http://schemas.microsoft.com/office/drawing/2014/main" id="{EB978CA6-38F0-49C1-893F-D0F890595B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0" y="6331423"/>
            <a:ext cx="1071678" cy="3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o 11">
            <a:extLst>
              <a:ext uri="{FF2B5EF4-FFF2-40B4-BE49-F238E27FC236}">
                <a16:creationId xmlns:a16="http://schemas.microsoft.com/office/drawing/2014/main" id="{CA583C1D-1866-4B24-9AD8-D377D1E7EEA4}"/>
              </a:ext>
            </a:extLst>
          </p:cNvPr>
          <p:cNvGrpSpPr/>
          <p:nvPr userDrawn="1"/>
        </p:nvGrpSpPr>
        <p:grpSpPr>
          <a:xfrm>
            <a:off x="-866965" y="4117657"/>
            <a:ext cx="11178179" cy="1603775"/>
            <a:chOff x="216120" y="3664226"/>
            <a:chExt cx="8120150" cy="1184854"/>
          </a:xfrm>
        </p:grpSpPr>
        <p:sp>
          <p:nvSpPr>
            <p:cNvPr id="30" name="object 2">
              <a:extLst>
                <a:ext uri="{FF2B5EF4-FFF2-40B4-BE49-F238E27FC236}">
                  <a16:creationId xmlns:a16="http://schemas.microsoft.com/office/drawing/2014/main" id="{DC33C2CA-76D7-4E87-A73A-37E68C1BBE78}"/>
                </a:ext>
              </a:extLst>
            </p:cNvPr>
            <p:cNvSpPr txBox="1"/>
            <p:nvPr/>
          </p:nvSpPr>
          <p:spPr>
            <a:xfrm>
              <a:off x="3140231" y="3735951"/>
              <a:ext cx="3089786" cy="740462"/>
            </a:xfrm>
            <a:prstGeom prst="rect">
              <a:avLst/>
            </a:prstGeom>
          </p:spPr>
          <p:txBody>
            <a:bodyPr vert="horz" wrap="square" lIns="0" tIns="12065" rIns="0" bIns="0" rtlCol="0" anchor="ctr">
              <a:spAutoFit/>
            </a:bodyPr>
            <a:lstStyle>
              <a:defPPr>
                <a:defRPr lang="es-ES"/>
              </a:defPPr>
              <a:lvl1pPr marR="5080" indent="-55880" algn="ctr">
                <a:lnSpc>
                  <a:spcPct val="119700"/>
                </a:lnSpc>
                <a:spcBef>
                  <a:spcPts val="95"/>
                </a:spcBef>
                <a:defRPr sz="3000" b="1">
                  <a:solidFill>
                    <a:srgbClr val="103B4C"/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VI</a:t>
              </a:r>
              <a:r>
                <a:rPr sz="1800" dirty="0">
                  <a:solidFill>
                    <a:schemeClr val="tx1"/>
                  </a:solidFill>
                  <a:latin typeface="Century Gothic"/>
                </a:rPr>
                <a:t> JORNADA DE BUENAS PRÁCTICAS </a:t>
              </a:r>
              <a:endParaRPr lang="es-ES" sz="1800" dirty="0">
                <a:solidFill>
                  <a:schemeClr val="tx1"/>
                </a:solidFill>
                <a:latin typeface="Century Gothic"/>
              </a:endParaRPr>
            </a:p>
            <a:p>
              <a:pPr algn="l"/>
              <a:r>
                <a:rPr sz="1800" dirty="0">
                  <a:solidFill>
                    <a:schemeClr val="tx1"/>
                  </a:solidFill>
                  <a:latin typeface="Century Gothic"/>
                </a:rPr>
                <a:t>Y APRENDIZAJE MUTUO EN EL S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ISTEMA </a:t>
              </a:r>
            </a:p>
            <a:p>
              <a:pPr algn="l"/>
              <a:r>
                <a:rPr sz="1800" dirty="0">
                  <a:solidFill>
                    <a:schemeClr val="tx1"/>
                  </a:solidFill>
                  <a:latin typeface="Century Gothic"/>
                </a:rPr>
                <a:t>N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ACIONAL DE </a:t>
              </a:r>
              <a:r>
                <a:rPr sz="1800" dirty="0">
                  <a:solidFill>
                    <a:schemeClr val="tx1"/>
                  </a:solidFill>
                  <a:latin typeface="Century Gothic"/>
                </a:rPr>
                <a:t>E</a:t>
              </a:r>
              <a:r>
                <a:rPr lang="es-ES" sz="1800" dirty="0">
                  <a:solidFill>
                    <a:schemeClr val="tx1"/>
                  </a:solidFill>
                  <a:latin typeface="Century Gothic"/>
                </a:rPr>
                <a:t>MPLEO</a:t>
              </a:r>
              <a:endParaRPr sz="180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31" name="Rectángulo 9">
              <a:extLst>
                <a:ext uri="{FF2B5EF4-FFF2-40B4-BE49-F238E27FC236}">
                  <a16:creationId xmlns:a16="http://schemas.microsoft.com/office/drawing/2014/main" id="{B3923353-BF59-46C4-B5D8-3EAE300A85AE}"/>
                </a:ext>
              </a:extLst>
            </p:cNvPr>
            <p:cNvSpPr/>
            <p:nvPr/>
          </p:nvSpPr>
          <p:spPr>
            <a:xfrm>
              <a:off x="3056546" y="4496494"/>
              <a:ext cx="5279724" cy="35258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s-ES" sz="1200" b="1" i="1" dirty="0">
                  <a:latin typeface="Century Gothic"/>
                  <a:cs typeface="Calibri" panose="020F0502020204030204"/>
                </a:rPr>
                <a:t>Nuevos Espacios de Innovación y</a:t>
              </a:r>
              <a:endParaRPr lang="es-ES" dirty="0">
                <a:cs typeface="Calibri" panose="020F0502020204030204"/>
              </a:endParaRPr>
            </a:p>
            <a:p>
              <a:pPr>
                <a:lnSpc>
                  <a:spcPct val="107000"/>
                </a:lnSpc>
              </a:pPr>
              <a:r>
                <a:rPr lang="es-ES" sz="1200" b="1" i="1" dirty="0">
                  <a:latin typeface="Century Gothic"/>
                  <a:ea typeface="Calibri" panose="020F0502020204030204" pitchFamily="34" charset="0"/>
                  <a:cs typeface="Calibri,BoldItalic"/>
                </a:rPr>
                <a:t>Colaboración en las Políticas Activas de Empleo</a:t>
              </a:r>
              <a:endParaRPr lang="es-ES" dirty="0">
                <a:cs typeface="Calibri" panose="020F0502020204030204"/>
              </a:endParaRPr>
            </a:p>
          </p:txBody>
        </p:sp>
        <p:sp>
          <p:nvSpPr>
            <p:cNvPr id="32" name="object 2">
              <a:extLst>
                <a:ext uri="{FF2B5EF4-FFF2-40B4-BE49-F238E27FC236}">
                  <a16:creationId xmlns:a16="http://schemas.microsoft.com/office/drawing/2014/main" id="{77939A72-DF81-43B3-BE38-D825A6E4B78F}"/>
                </a:ext>
              </a:extLst>
            </p:cNvPr>
            <p:cNvSpPr txBox="1"/>
            <p:nvPr/>
          </p:nvSpPr>
          <p:spPr>
            <a:xfrm>
              <a:off x="216120" y="3664226"/>
              <a:ext cx="3259045" cy="1145913"/>
            </a:xfrm>
            <a:prstGeom prst="rect">
              <a:avLst/>
            </a:prstGeom>
          </p:spPr>
          <p:txBody>
            <a:bodyPr vert="horz" wrap="square" lIns="0" tIns="12065" rIns="0" bIns="0" rtlCol="0" anchor="ctr">
              <a:spAutoFit/>
            </a:bodyPr>
            <a:lstStyle>
              <a:defPPr>
                <a:defRPr lang="es-ES"/>
              </a:defPPr>
              <a:lvl1pPr marR="5080" indent="-55880" algn="ctr">
                <a:lnSpc>
                  <a:spcPct val="119700"/>
                </a:lnSpc>
                <a:spcBef>
                  <a:spcPts val="95"/>
                </a:spcBef>
                <a:defRPr sz="1600" b="1">
                  <a:solidFill>
                    <a:srgbClr val="103B4C"/>
                  </a:solidFill>
                  <a:latin typeface="Century Gothic" panose="020B0502020202020204" pitchFamily="34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3600" dirty="0">
                  <a:solidFill>
                    <a:schemeClr val="tx1"/>
                  </a:solidFill>
                  <a:latin typeface="Century Gothic"/>
                </a:rPr>
                <a:t>Madrid </a:t>
              </a:r>
              <a:endParaRPr lang="es-ES" sz="360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3600" dirty="0">
                  <a:solidFill>
                    <a:schemeClr val="tx1"/>
                  </a:solidFill>
                  <a:latin typeface="Century Gothic"/>
                </a:rPr>
                <a:t>19 – 20</a:t>
              </a:r>
              <a:endParaRPr lang="es-ES" sz="360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2800" dirty="0">
                  <a:solidFill>
                    <a:schemeClr val="tx1"/>
                  </a:solidFill>
                  <a:latin typeface="Century Gothic"/>
                </a:rPr>
                <a:t> mayo 2022</a:t>
              </a:r>
              <a:endParaRPr lang="es-ES" sz="2800">
                <a:solidFill>
                  <a:schemeClr val="tx1"/>
                </a:solidFill>
              </a:endParaRPr>
            </a:p>
          </p:txBody>
        </p:sp>
      </p:grpSp>
      <p:pic>
        <p:nvPicPr>
          <p:cNvPr id="33" name="Imagen 13" descr="C:\Users\hieblju\Desktop\PES_logo_RGB.jpg">
            <a:extLst>
              <a:ext uri="{FF2B5EF4-FFF2-40B4-BE49-F238E27FC236}">
                <a16:creationId xmlns:a16="http://schemas.microsoft.com/office/drawing/2014/main" id="{43D2E693-8675-41DB-A7ED-49205164C8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09" y="6298458"/>
            <a:ext cx="813459" cy="35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6FFF4E8D-B44E-4A17-959A-33041E468172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2" y="6267072"/>
            <a:ext cx="360854" cy="48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14" descr="Resultado de imagen de sistema nacional de empleo">
            <a:extLst>
              <a:ext uri="{FF2B5EF4-FFF2-40B4-BE49-F238E27FC236}">
                <a16:creationId xmlns:a16="http://schemas.microsoft.com/office/drawing/2014/main" id="{E620D873-C246-4F32-B129-7AC69DBCF9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71" y="6288148"/>
            <a:ext cx="1823131" cy="44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">
            <a:extLst>
              <a:ext uri="{FF2B5EF4-FFF2-40B4-BE49-F238E27FC236}">
                <a16:creationId xmlns:a16="http://schemas.microsoft.com/office/drawing/2014/main" id="{05AC0B8A-67B4-4A62-9C18-6DF596EF7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840" b="-5447"/>
          <a:stretch/>
        </p:blipFill>
        <p:spPr>
          <a:xfrm>
            <a:off x="6959485" y="6330228"/>
            <a:ext cx="1543067" cy="324000"/>
          </a:xfrm>
          <a:prstGeom prst="rect">
            <a:avLst/>
          </a:prstGeom>
        </p:spPr>
      </p:pic>
      <p:pic>
        <p:nvPicPr>
          <p:cNvPr id="37" name="Imagen 5">
            <a:extLst>
              <a:ext uri="{FF2B5EF4-FFF2-40B4-BE49-F238E27FC236}">
                <a16:creationId xmlns:a16="http://schemas.microsoft.com/office/drawing/2014/main" id="{02807735-134E-437B-A370-0C5A3D2B51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539907" y="6167546"/>
            <a:ext cx="413924" cy="571432"/>
          </a:xfrm>
          <a:prstGeom prst="rect">
            <a:avLst/>
          </a:prstGeom>
        </p:spPr>
      </p:pic>
      <p:grpSp>
        <p:nvGrpSpPr>
          <p:cNvPr id="38" name="Grupo 2">
            <a:extLst>
              <a:ext uri="{FF2B5EF4-FFF2-40B4-BE49-F238E27FC236}">
                <a16:creationId xmlns:a16="http://schemas.microsoft.com/office/drawing/2014/main" id="{2F2F4CAC-EA6F-444A-8C43-F29B18A8B44B}"/>
              </a:ext>
            </a:extLst>
          </p:cNvPr>
          <p:cNvGrpSpPr/>
          <p:nvPr userDrawn="1"/>
        </p:nvGrpSpPr>
        <p:grpSpPr>
          <a:xfrm>
            <a:off x="5694586" y="6193523"/>
            <a:ext cx="815377" cy="579072"/>
            <a:chOff x="5617187" y="6184864"/>
            <a:chExt cx="815377" cy="579072"/>
          </a:xfrm>
        </p:grpSpPr>
        <p:pic>
          <p:nvPicPr>
            <p:cNvPr id="39" name="Imagen 18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496DFC1C-0E94-42CC-9806-8A7DAAAC0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8108" b="-336"/>
            <a:stretch/>
          </p:blipFill>
          <p:spPr>
            <a:xfrm>
              <a:off x="5617187" y="6545749"/>
              <a:ext cx="815377" cy="218187"/>
            </a:xfrm>
            <a:prstGeom prst="rect">
              <a:avLst/>
            </a:prstGeom>
          </p:spPr>
        </p:pic>
        <p:pic>
          <p:nvPicPr>
            <p:cNvPr id="40" name="Imagen 7">
              <a:extLst>
                <a:ext uri="{FF2B5EF4-FFF2-40B4-BE49-F238E27FC236}">
                  <a16:creationId xmlns:a16="http://schemas.microsoft.com/office/drawing/2014/main" id="{ABD2E438-725B-425E-901F-9EDE80832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679" t="-783" r="25000" b="38908"/>
            <a:stretch/>
          </p:blipFill>
          <p:spPr>
            <a:xfrm>
              <a:off x="5825005" y="6184864"/>
              <a:ext cx="459606" cy="395827"/>
            </a:xfrm>
            <a:prstGeom prst="rect">
              <a:avLst/>
            </a:prstGeom>
          </p:spPr>
        </p:pic>
      </p:grpSp>
      <p:pic>
        <p:nvPicPr>
          <p:cNvPr id="41" name="6 Imagen" descr="FSE-NEXT-GENERATION-H-COLOR.png">
            <a:extLst>
              <a:ext uri="{FF2B5EF4-FFF2-40B4-BE49-F238E27FC236}">
                <a16:creationId xmlns:a16="http://schemas.microsoft.com/office/drawing/2014/main" id="{5917D06E-3678-463E-AE82-4F9904455D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/>
          <a:srcRect l="1" r="-3" b="22"/>
          <a:stretch/>
        </p:blipFill>
        <p:spPr>
          <a:xfrm>
            <a:off x="8801280" y="6267814"/>
            <a:ext cx="2492982" cy="447295"/>
          </a:xfrm>
          <a:prstGeom prst="rect">
            <a:avLst/>
          </a:prstGeom>
        </p:spPr>
      </p:pic>
      <p:sp>
        <p:nvSpPr>
          <p:cNvPr id="43" name="Rectángulo 12">
            <a:extLst>
              <a:ext uri="{FF2B5EF4-FFF2-40B4-BE49-F238E27FC236}">
                <a16:creationId xmlns:a16="http://schemas.microsoft.com/office/drawing/2014/main" id="{11EB9933-2E5C-4BE6-9A00-5791C0AFCDCA}"/>
              </a:ext>
            </a:extLst>
          </p:cNvPr>
          <p:cNvSpPr/>
          <p:nvPr userDrawn="1"/>
        </p:nvSpPr>
        <p:spPr>
          <a:xfrm>
            <a:off x="-94767" y="3553792"/>
            <a:ext cx="5527728" cy="258306"/>
          </a:xfrm>
          <a:prstGeom prst="rect">
            <a:avLst/>
          </a:prstGeom>
          <a:solidFill>
            <a:srgbClr val="D4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19">
            <a:extLst>
              <a:ext uri="{FF2B5EF4-FFF2-40B4-BE49-F238E27FC236}">
                <a16:creationId xmlns:a16="http://schemas.microsoft.com/office/drawing/2014/main" id="{EEA2C31D-7CC5-4442-8AAA-0AB83E403961}"/>
              </a:ext>
            </a:extLst>
          </p:cNvPr>
          <p:cNvSpPr/>
          <p:nvPr userDrawn="1"/>
        </p:nvSpPr>
        <p:spPr>
          <a:xfrm>
            <a:off x="-95573" y="589085"/>
            <a:ext cx="7878304" cy="105191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20">
            <a:extLst>
              <a:ext uri="{FF2B5EF4-FFF2-40B4-BE49-F238E27FC236}">
                <a16:creationId xmlns:a16="http://schemas.microsoft.com/office/drawing/2014/main" id="{564DA70D-9852-4A16-9FA5-7790834C2376}"/>
              </a:ext>
            </a:extLst>
          </p:cNvPr>
          <p:cNvSpPr/>
          <p:nvPr userDrawn="1"/>
        </p:nvSpPr>
        <p:spPr>
          <a:xfrm>
            <a:off x="-95573" y="1646842"/>
            <a:ext cx="5527728" cy="258306"/>
          </a:xfrm>
          <a:prstGeom prst="rect">
            <a:avLst/>
          </a:prstGeom>
          <a:solidFill>
            <a:srgbClr val="D4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1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4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CCCE71-3056-95B8-4007-F2D480591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556"/>
            <a:ext cx="10515600" cy="4954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75C8C-74B1-B0B5-91E3-D7E51187B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32" y="6459646"/>
            <a:ext cx="531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E6414C"/>
                </a:solidFill>
                <a:latin typeface="Century Gothic" panose="020B0502020202020204" pitchFamily="34" charset="0"/>
              </a:defRPr>
            </a:lvl1pPr>
          </a:lstStyle>
          <a:p>
            <a:fld id="{8EBCD2D7-2264-443C-98A9-DC2D1FCFBC5E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50" name="Picture 2" descr="imagen">
            <a:extLst>
              <a:ext uri="{FF2B5EF4-FFF2-40B4-BE49-F238E27FC236}">
                <a16:creationId xmlns:a16="http://schemas.microsoft.com/office/drawing/2014/main" id="{FE28A4F1-F32D-C60E-C26C-034A35D2A2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395" y="151753"/>
            <a:ext cx="678954" cy="48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1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8A6C057-888C-A2EE-B3C6-8B00B49D4EB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885474"/>
            <a:ext cx="7457243" cy="52607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Century Gothic" panose="020B0502020202020204" pitchFamily="34" charset="0"/>
              </a:rPr>
              <a:t>METODOLOGÍA MESAS</a:t>
            </a:r>
          </a:p>
        </p:txBody>
      </p:sp>
    </p:spTree>
    <p:extLst>
      <p:ext uri="{BB962C8B-B14F-4D97-AF65-F5344CB8AC3E}">
        <p14:creationId xmlns:p14="http://schemas.microsoft.com/office/powerpoint/2010/main" val="345658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3C4D-223F-480C-905D-544B6C0FC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Century Gothic" panose="020B0502020202020204" pitchFamily="34" charset="0"/>
              </a:rPr>
              <a:t>Metodología de trabajo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835E4-F760-4E29-B1C6-6DAA4A373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D2D7-2264-443C-98A9-DC2D1FCFBC5E}" type="slidenum">
              <a:rPr lang="es-ES" smtClean="0"/>
              <a:t>2</a:t>
            </a:fld>
            <a:endParaRPr lang="es-ES" dirty="0"/>
          </a:p>
        </p:txBody>
      </p:sp>
      <p:sp>
        <p:nvSpPr>
          <p:cNvPr id="4" name="Google Shape;490;p47">
            <a:extLst>
              <a:ext uri="{FF2B5EF4-FFF2-40B4-BE49-F238E27FC236}">
                <a16:creationId xmlns:a16="http://schemas.microsoft.com/office/drawing/2014/main" id="{C9FED708-C5EA-E34A-87B3-97F335E3F342}"/>
              </a:ext>
            </a:extLst>
          </p:cNvPr>
          <p:cNvSpPr/>
          <p:nvPr/>
        </p:nvSpPr>
        <p:spPr>
          <a:xfrm>
            <a:off x="2173545" y="3604269"/>
            <a:ext cx="8494648" cy="1079400"/>
          </a:xfrm>
          <a:prstGeom prst="rect">
            <a:avLst/>
          </a:prstGeom>
          <a:noFill/>
          <a:ln w="3175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0EC670-D3F0-29E3-8936-7A200FA1FE89}"/>
              </a:ext>
            </a:extLst>
          </p:cNvPr>
          <p:cNvGrpSpPr/>
          <p:nvPr/>
        </p:nvGrpSpPr>
        <p:grpSpPr>
          <a:xfrm>
            <a:off x="807779" y="2766918"/>
            <a:ext cx="3341233" cy="1380847"/>
            <a:chOff x="1697946" y="2399271"/>
            <a:chExt cx="3341233" cy="1380847"/>
          </a:xfrm>
        </p:grpSpPr>
        <p:sp>
          <p:nvSpPr>
            <p:cNvPr id="23" name="Rectángulo 36">
              <a:extLst>
                <a:ext uri="{FF2B5EF4-FFF2-40B4-BE49-F238E27FC236}">
                  <a16:creationId xmlns:a16="http://schemas.microsoft.com/office/drawing/2014/main" id="{344BFBDC-23DB-75A0-F311-BD5D61F9982D}"/>
                </a:ext>
              </a:extLst>
            </p:cNvPr>
            <p:cNvSpPr/>
            <p:nvPr/>
          </p:nvSpPr>
          <p:spPr>
            <a:xfrm>
              <a:off x="2790981" y="2582255"/>
              <a:ext cx="1213034" cy="1197863"/>
            </a:xfrm>
            <a:prstGeom prst="rect">
              <a:avLst/>
            </a:prstGeom>
            <a:solidFill>
              <a:srgbClr val="F1B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85D8AF-D77B-982F-AF4D-A19C8A555E08}"/>
                </a:ext>
              </a:extLst>
            </p:cNvPr>
            <p:cNvSpPr txBox="1"/>
            <p:nvPr/>
          </p:nvSpPr>
          <p:spPr>
            <a:xfrm>
              <a:off x="3190132" y="2869888"/>
              <a:ext cx="665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>
                  <a:latin typeface="Century Gothic" panose="020B0502020202020204" pitchFamily="34" charset="0"/>
                </a:rPr>
                <a:t>1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Rectángulo redondeado 26">
              <a:extLst>
                <a:ext uri="{FF2B5EF4-FFF2-40B4-BE49-F238E27FC236}">
                  <a16:creationId xmlns:a16="http://schemas.microsoft.com/office/drawing/2014/main" id="{8A78E665-5C13-5A9C-49C1-5BAC0D40E5A8}"/>
                </a:ext>
              </a:extLst>
            </p:cNvPr>
            <p:cNvSpPr/>
            <p:nvPr/>
          </p:nvSpPr>
          <p:spPr>
            <a:xfrm>
              <a:off x="1697946" y="2399271"/>
              <a:ext cx="3341233" cy="47061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DISTRIBUCIÓN DE LAS MESAS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1237EB-978B-653E-6887-DD8F9167CB83}"/>
              </a:ext>
            </a:extLst>
          </p:cNvPr>
          <p:cNvGrpSpPr/>
          <p:nvPr/>
        </p:nvGrpSpPr>
        <p:grpSpPr>
          <a:xfrm>
            <a:off x="3825795" y="4234119"/>
            <a:ext cx="1500732" cy="1340427"/>
            <a:chOff x="4013256" y="3866472"/>
            <a:chExt cx="1500732" cy="1340427"/>
          </a:xfrm>
        </p:grpSpPr>
        <p:sp>
          <p:nvSpPr>
            <p:cNvPr id="13" name="Rectángulo 36">
              <a:extLst>
                <a:ext uri="{FF2B5EF4-FFF2-40B4-BE49-F238E27FC236}">
                  <a16:creationId xmlns:a16="http://schemas.microsoft.com/office/drawing/2014/main" id="{0E029B5B-F2A1-BAC0-26CF-41BB852378A7}"/>
                </a:ext>
              </a:extLst>
            </p:cNvPr>
            <p:cNvSpPr/>
            <p:nvPr/>
          </p:nvSpPr>
          <p:spPr>
            <a:xfrm>
              <a:off x="4157106" y="3866472"/>
              <a:ext cx="1213034" cy="1197863"/>
            </a:xfrm>
            <a:prstGeom prst="rect">
              <a:avLst/>
            </a:prstGeom>
            <a:solidFill>
              <a:srgbClr val="E78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8111B6-F8DB-E02F-B32F-12A1587EC177}"/>
                </a:ext>
              </a:extLst>
            </p:cNvPr>
            <p:cNvSpPr txBox="1"/>
            <p:nvPr/>
          </p:nvSpPr>
          <p:spPr>
            <a:xfrm>
              <a:off x="4532140" y="4142236"/>
              <a:ext cx="665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>
                  <a:latin typeface="Century Gothic" panose="020B0502020202020204" pitchFamily="34" charset="0"/>
                </a:rPr>
                <a:t>2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Rectángulo 4">
              <a:extLst>
                <a:ext uri="{FF2B5EF4-FFF2-40B4-BE49-F238E27FC236}">
                  <a16:creationId xmlns:a16="http://schemas.microsoft.com/office/drawing/2014/main" id="{52292BD3-A392-2096-7F47-B626B1ED80DE}"/>
                </a:ext>
              </a:extLst>
            </p:cNvPr>
            <p:cNvSpPr/>
            <p:nvPr/>
          </p:nvSpPr>
          <p:spPr>
            <a:xfrm>
              <a:off x="4013256" y="4868345"/>
              <a:ext cx="15007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 dirty="0">
                  <a:latin typeface="Century Gothic" panose="020B0502020202020204" pitchFamily="34" charset="0"/>
                </a:rPr>
                <a:t>MODERADOR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081757-DFF1-0402-F4F9-647F366BBC8D}"/>
              </a:ext>
            </a:extLst>
          </p:cNvPr>
          <p:cNvGrpSpPr/>
          <p:nvPr/>
        </p:nvGrpSpPr>
        <p:grpSpPr>
          <a:xfrm>
            <a:off x="6006657" y="2832949"/>
            <a:ext cx="1213034" cy="1314002"/>
            <a:chOff x="5653463" y="2465302"/>
            <a:chExt cx="1213034" cy="1314002"/>
          </a:xfrm>
        </p:grpSpPr>
        <p:sp>
          <p:nvSpPr>
            <p:cNvPr id="5" name="Rectángulo 35">
              <a:extLst>
                <a:ext uri="{FF2B5EF4-FFF2-40B4-BE49-F238E27FC236}">
                  <a16:creationId xmlns:a16="http://schemas.microsoft.com/office/drawing/2014/main" id="{7FE51E43-25C1-762E-DE37-D803E0410840}"/>
                </a:ext>
              </a:extLst>
            </p:cNvPr>
            <p:cNvSpPr/>
            <p:nvPr/>
          </p:nvSpPr>
          <p:spPr>
            <a:xfrm>
              <a:off x="5653463" y="2581441"/>
              <a:ext cx="1213034" cy="1197863"/>
            </a:xfrm>
            <a:prstGeom prst="rect">
              <a:avLst/>
            </a:prstGeom>
            <a:solidFill>
              <a:srgbClr val="E64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69D73E-E375-2C48-82D8-435A14E66A07}"/>
                </a:ext>
              </a:extLst>
            </p:cNvPr>
            <p:cNvSpPr txBox="1"/>
            <p:nvPr/>
          </p:nvSpPr>
          <p:spPr>
            <a:xfrm>
              <a:off x="6039387" y="2869888"/>
              <a:ext cx="665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>
                  <a:latin typeface="Century Gothic" panose="020B0502020202020204" pitchFamily="34" charset="0"/>
                </a:rPr>
                <a:t>3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Rectángulo 6">
              <a:extLst>
                <a:ext uri="{FF2B5EF4-FFF2-40B4-BE49-F238E27FC236}">
                  <a16:creationId xmlns:a16="http://schemas.microsoft.com/office/drawing/2014/main" id="{6D196FF8-28C0-ED64-ED8D-3BBF88543EFA}"/>
                </a:ext>
              </a:extLst>
            </p:cNvPr>
            <p:cNvSpPr/>
            <p:nvPr/>
          </p:nvSpPr>
          <p:spPr>
            <a:xfrm>
              <a:off x="5797883" y="2465302"/>
              <a:ext cx="9012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 dirty="0">
                  <a:latin typeface="Century Gothic" panose="020B0502020202020204" pitchFamily="34" charset="0"/>
                </a:rPr>
                <a:t>DEBATE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C0694D-B4CD-BE7B-F979-81F88803642B}"/>
              </a:ext>
            </a:extLst>
          </p:cNvPr>
          <p:cNvGrpSpPr/>
          <p:nvPr/>
        </p:nvGrpSpPr>
        <p:grpSpPr>
          <a:xfrm>
            <a:off x="7493818" y="4234119"/>
            <a:ext cx="2080733" cy="1340427"/>
            <a:chOff x="6577334" y="3866472"/>
            <a:chExt cx="2080733" cy="1340427"/>
          </a:xfrm>
        </p:grpSpPr>
        <p:sp>
          <p:nvSpPr>
            <p:cNvPr id="7" name="Rectángulo 37">
              <a:extLst>
                <a:ext uri="{FF2B5EF4-FFF2-40B4-BE49-F238E27FC236}">
                  <a16:creationId xmlns:a16="http://schemas.microsoft.com/office/drawing/2014/main" id="{E998ABBE-95C5-D679-64A2-9B08034B1E5D}"/>
                </a:ext>
              </a:extLst>
            </p:cNvPr>
            <p:cNvSpPr/>
            <p:nvPr/>
          </p:nvSpPr>
          <p:spPr>
            <a:xfrm>
              <a:off x="6999917" y="3866472"/>
              <a:ext cx="1213034" cy="119786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6243CE-5ED5-B3E8-1C06-6411081A6001}"/>
                </a:ext>
              </a:extLst>
            </p:cNvPr>
            <p:cNvSpPr txBox="1"/>
            <p:nvPr/>
          </p:nvSpPr>
          <p:spPr>
            <a:xfrm>
              <a:off x="7377656" y="4142236"/>
              <a:ext cx="665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>
                  <a:latin typeface="Century Gothic" panose="020B0502020202020204" pitchFamily="34" charset="0"/>
                </a:rPr>
                <a:t>4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Rectángulo 10">
              <a:extLst>
                <a:ext uri="{FF2B5EF4-FFF2-40B4-BE49-F238E27FC236}">
                  <a16:creationId xmlns:a16="http://schemas.microsoft.com/office/drawing/2014/main" id="{8DD0D57D-5938-3995-178E-30E03CD67A5F}"/>
                </a:ext>
              </a:extLst>
            </p:cNvPr>
            <p:cNvSpPr/>
            <p:nvPr/>
          </p:nvSpPr>
          <p:spPr>
            <a:xfrm>
              <a:off x="6577334" y="4868345"/>
              <a:ext cx="20807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>
                  <a:latin typeface="Century Gothic" panose="020B0502020202020204" pitchFamily="34" charset="0"/>
                </a:rPr>
                <a:t>SECRETARIO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875F6C-7B11-78BB-A51E-BB286A55B9F7}"/>
              </a:ext>
            </a:extLst>
          </p:cNvPr>
          <p:cNvGrpSpPr/>
          <p:nvPr/>
        </p:nvGrpSpPr>
        <p:grpSpPr>
          <a:xfrm>
            <a:off x="9209319" y="2832949"/>
            <a:ext cx="2061783" cy="1339366"/>
            <a:chOff x="9005973" y="2465302"/>
            <a:chExt cx="2061783" cy="1339366"/>
          </a:xfrm>
        </p:grpSpPr>
        <p:sp>
          <p:nvSpPr>
            <p:cNvPr id="6" name="Rectángulo 38">
              <a:extLst>
                <a:ext uri="{FF2B5EF4-FFF2-40B4-BE49-F238E27FC236}">
                  <a16:creationId xmlns:a16="http://schemas.microsoft.com/office/drawing/2014/main" id="{B275B268-577C-64C7-4C2C-B550EEC07C15}"/>
                </a:ext>
              </a:extLst>
            </p:cNvPr>
            <p:cNvSpPr/>
            <p:nvPr/>
          </p:nvSpPr>
          <p:spPr>
            <a:xfrm>
              <a:off x="9430348" y="2606805"/>
              <a:ext cx="1213034" cy="1197863"/>
            </a:xfrm>
            <a:prstGeom prst="rect">
              <a:avLst/>
            </a:prstGeom>
            <a:solidFill>
              <a:srgbClr val="B82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0D7626-8412-E4A3-6DF7-E19FF70DB14B}"/>
                </a:ext>
              </a:extLst>
            </p:cNvPr>
            <p:cNvSpPr txBox="1"/>
            <p:nvPr/>
          </p:nvSpPr>
          <p:spPr>
            <a:xfrm>
              <a:off x="9794300" y="2857206"/>
              <a:ext cx="665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>
                  <a:latin typeface="Century Gothic" panose="020B0502020202020204" pitchFamily="34" charset="0"/>
                </a:rPr>
                <a:t>5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Rectángulo 11">
              <a:extLst>
                <a:ext uri="{FF2B5EF4-FFF2-40B4-BE49-F238E27FC236}">
                  <a16:creationId xmlns:a16="http://schemas.microsoft.com/office/drawing/2014/main" id="{400594CE-822E-F036-4EBA-664E6E9FB572}"/>
                </a:ext>
              </a:extLst>
            </p:cNvPr>
            <p:cNvSpPr/>
            <p:nvPr/>
          </p:nvSpPr>
          <p:spPr>
            <a:xfrm>
              <a:off x="9005973" y="2465302"/>
              <a:ext cx="2061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 dirty="0">
                  <a:latin typeface="Century Gothic" panose="020B0502020202020204" pitchFamily="34" charset="0"/>
                </a:rPr>
                <a:t>PUESTA EN COMÚN</a:t>
              </a:r>
              <a:endParaRPr lang="es-ES" sz="18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CuadroTexto 18">
            <a:extLst>
              <a:ext uri="{FF2B5EF4-FFF2-40B4-BE49-F238E27FC236}">
                <a16:creationId xmlns:a16="http://schemas.microsoft.com/office/drawing/2014/main" id="{3F3DC2ED-C05D-30CE-8B7E-C0BCC30BB835}"/>
              </a:ext>
            </a:extLst>
          </p:cNvPr>
          <p:cNvSpPr txBox="1"/>
          <p:nvPr/>
        </p:nvSpPr>
        <p:spPr>
          <a:xfrm>
            <a:off x="151231" y="980993"/>
            <a:ext cx="111261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dirty="0">
                <a:latin typeface="Century Gothic" panose="020B0502020202020204" pitchFamily="34" charset="0"/>
              </a:rPr>
              <a:t>Las </a:t>
            </a:r>
            <a:r>
              <a:rPr lang="es-ES" sz="1400" b="1" dirty="0">
                <a:latin typeface="Century Gothic" panose="020B0502020202020204" pitchFamily="34" charset="0"/>
              </a:rPr>
              <a:t>mesas de trabajo están </a:t>
            </a:r>
            <a:r>
              <a:rPr lang="es-ES" sz="1400" dirty="0">
                <a:latin typeface="Century Gothic" panose="020B0502020202020204" pitchFamily="34" charset="0"/>
              </a:rPr>
              <a:t>articuladas en las dos áreas temáticas objeto de la Jornada: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 A: </a:t>
            </a:r>
            <a:r>
              <a:rPr lang="es-ES" sz="1400" b="1" kern="0" dirty="0">
                <a:solidFill>
                  <a:srgbClr val="A31B0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“Innovación,</a:t>
            </a:r>
            <a:r>
              <a:rPr lang="es-ES" sz="1400" b="1" kern="0" baseline="0" dirty="0">
                <a:solidFill>
                  <a:srgbClr val="A31B0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b="1" kern="0" dirty="0">
                <a:solidFill>
                  <a:srgbClr val="A31B0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experimentación y evaluación en la</a:t>
            </a:r>
            <a:r>
              <a:rPr lang="es-ES" sz="1400" b="1" kern="0" baseline="0" dirty="0">
                <a:solidFill>
                  <a:srgbClr val="A31B0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activación del empleo</a:t>
            </a:r>
            <a:r>
              <a:rPr lang="es-ES" sz="1400" b="1" kern="0" dirty="0">
                <a:solidFill>
                  <a:srgbClr val="A31B0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s-ES" sz="1400" b="1" dirty="0">
              <a:solidFill>
                <a:srgbClr val="40404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 B:</a:t>
            </a:r>
            <a:r>
              <a:rPr lang="es-ES" sz="14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>
                <a:solidFill>
                  <a:srgbClr val="A31B0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“Nuevas competencias para el personal de orientación y acompañamiento profesional”</a:t>
            </a:r>
            <a:endParaRPr lang="es-ES" sz="1400" b="1" dirty="0">
              <a:solidFill>
                <a:srgbClr val="40404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ángulo 27">
            <a:extLst>
              <a:ext uri="{FF2B5EF4-FFF2-40B4-BE49-F238E27FC236}">
                <a16:creationId xmlns:a16="http://schemas.microsoft.com/office/drawing/2014/main" id="{63376ED9-86C9-DA60-4A86-5DCB417CDC55}"/>
              </a:ext>
            </a:extLst>
          </p:cNvPr>
          <p:cNvSpPr/>
          <p:nvPr/>
        </p:nvSpPr>
        <p:spPr>
          <a:xfrm>
            <a:off x="887642" y="1984194"/>
            <a:ext cx="3107398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b="1" dirty="0">
                <a:latin typeface="Century Gothic" panose="020B0502020202020204" pitchFamily="34" charset="0"/>
              </a:rPr>
              <a:t>Cada asistente ha sido </a:t>
            </a:r>
            <a:r>
              <a:rPr lang="es-ES" sz="1100" b="1" u="sng" dirty="0">
                <a:latin typeface="Century Gothic" panose="020B0502020202020204" pitchFamily="34" charset="0"/>
              </a:rPr>
              <a:t>asignado a una mesa </a:t>
            </a:r>
            <a:r>
              <a:rPr lang="es-ES" sz="1100" dirty="0">
                <a:latin typeface="Century Gothic" panose="020B0502020202020204" pitchFamily="34" charset="0"/>
              </a:rPr>
              <a:t>de trabajo, numerada del 1 al 6 que será la misma para los dos temas a tratar.</a:t>
            </a:r>
          </a:p>
        </p:txBody>
      </p:sp>
      <p:sp>
        <p:nvSpPr>
          <p:cNvPr id="37" name="Rectángulo 5">
            <a:extLst>
              <a:ext uri="{FF2B5EF4-FFF2-40B4-BE49-F238E27FC236}">
                <a16:creationId xmlns:a16="http://schemas.microsoft.com/office/drawing/2014/main" id="{3942E5D1-026A-345E-843B-D01DCDA967A8}"/>
              </a:ext>
            </a:extLst>
          </p:cNvPr>
          <p:cNvSpPr/>
          <p:nvPr/>
        </p:nvSpPr>
        <p:spPr>
          <a:xfrm>
            <a:off x="2771480" y="5616615"/>
            <a:ext cx="3473739" cy="8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dirty="0">
                <a:latin typeface="Century Gothic" panose="020B0502020202020204" pitchFamily="34" charset="0"/>
              </a:rPr>
              <a:t>Al inicio de la sesión, en cada mesa se deberá</a:t>
            </a:r>
            <a:r>
              <a:rPr lang="es-ES" sz="1100" b="1" dirty="0">
                <a:latin typeface="Century Gothic" panose="020B0502020202020204" pitchFamily="34" charset="0"/>
              </a:rPr>
              <a:t> </a:t>
            </a:r>
            <a:r>
              <a:rPr lang="es-ES" sz="1100" b="1" u="sng" dirty="0">
                <a:latin typeface="Century Gothic" panose="020B0502020202020204" pitchFamily="34" charset="0"/>
              </a:rPr>
              <a:t>elegir un moderador/a</a:t>
            </a:r>
            <a:r>
              <a:rPr lang="es-ES" sz="1100" u="sng" dirty="0">
                <a:latin typeface="Century Gothic" panose="020B0502020202020204" pitchFamily="34" charset="0"/>
              </a:rPr>
              <a:t> </a:t>
            </a:r>
            <a:r>
              <a:rPr lang="es-ES" sz="1100" dirty="0">
                <a:latin typeface="Century Gothic" panose="020B0502020202020204" pitchFamily="34" charset="0"/>
              </a:rPr>
              <a:t>que se encargará de dinamizar y coordinar el debate.</a:t>
            </a:r>
            <a:endParaRPr lang="es-ES" sz="1300" b="1" dirty="0">
              <a:latin typeface="Century Gothic" panose="020B0502020202020204" pitchFamily="34" charset="0"/>
            </a:endParaRPr>
          </a:p>
        </p:txBody>
      </p:sp>
      <p:sp>
        <p:nvSpPr>
          <p:cNvPr id="38" name="Rectángulo 9">
            <a:extLst>
              <a:ext uri="{FF2B5EF4-FFF2-40B4-BE49-F238E27FC236}">
                <a16:creationId xmlns:a16="http://schemas.microsoft.com/office/drawing/2014/main" id="{DF9B9249-565E-6F20-4EF5-1425DFA8EA91}"/>
              </a:ext>
            </a:extLst>
          </p:cNvPr>
          <p:cNvSpPr/>
          <p:nvPr/>
        </p:nvSpPr>
        <p:spPr>
          <a:xfrm>
            <a:off x="6748656" y="5654324"/>
            <a:ext cx="3733949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dirty="0">
                <a:latin typeface="Century Gothic" panose="020B0502020202020204" pitchFamily="34" charset="0"/>
              </a:rPr>
              <a:t>La persona </a:t>
            </a:r>
            <a:r>
              <a:rPr lang="es-ES" sz="1100" b="1" dirty="0">
                <a:latin typeface="Century Gothic" panose="020B0502020202020204" pitchFamily="34" charset="0"/>
              </a:rPr>
              <a:t>que ejercerá de </a:t>
            </a:r>
            <a:r>
              <a:rPr lang="es-ES" sz="1100" b="1" u="sng" dirty="0">
                <a:latin typeface="Century Gothic" panose="020B0502020202020204" pitchFamily="34" charset="0"/>
              </a:rPr>
              <a:t>secretario/a en cada mesa </a:t>
            </a:r>
            <a:r>
              <a:rPr lang="es-ES" sz="1100" dirty="0">
                <a:latin typeface="Century Gothic" panose="020B0502020202020204" pitchFamily="34" charset="0"/>
              </a:rPr>
              <a:t>se encargará de introducir la respuesta consensuada en la herramienta de apoyo.</a:t>
            </a:r>
          </a:p>
        </p:txBody>
      </p:sp>
      <p:sp>
        <p:nvSpPr>
          <p:cNvPr id="57" name="Rectángulo 8">
            <a:extLst>
              <a:ext uri="{FF2B5EF4-FFF2-40B4-BE49-F238E27FC236}">
                <a16:creationId xmlns:a16="http://schemas.microsoft.com/office/drawing/2014/main" id="{C552B626-6F09-C370-67B1-940D59A3BC65}"/>
              </a:ext>
            </a:extLst>
          </p:cNvPr>
          <p:cNvSpPr/>
          <p:nvPr/>
        </p:nvSpPr>
        <p:spPr>
          <a:xfrm>
            <a:off x="5028341" y="2015893"/>
            <a:ext cx="3169667" cy="851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b="1" u="sng" dirty="0">
                <a:latin typeface="Century Gothic" panose="020B0502020202020204" pitchFamily="34" charset="0"/>
              </a:rPr>
              <a:t>El debate </a:t>
            </a:r>
            <a:r>
              <a:rPr lang="es-ES" sz="1100" dirty="0">
                <a:latin typeface="Century Gothic" panose="020B0502020202020204" pitchFamily="34" charset="0"/>
              </a:rPr>
              <a:t>de cada pregunta debe terminar con una </a:t>
            </a:r>
            <a:r>
              <a:rPr lang="es-ES" sz="1100" b="1" u="sng" dirty="0">
                <a:latin typeface="Century Gothic" panose="020B0502020202020204" pitchFamily="34" charset="0"/>
              </a:rPr>
              <a:t>respuesta común de la mesa.</a:t>
            </a:r>
            <a:endParaRPr lang="es-ES" sz="1100" dirty="0">
              <a:latin typeface="Century Gothic" panose="020B0502020202020204" pitchFamily="34" charset="0"/>
            </a:endParaRPr>
          </a:p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dirty="0">
                <a:latin typeface="Century Gothic" panose="020B0502020202020204" pitchFamily="34" charset="0"/>
              </a:rPr>
              <a:t>La sesión de trabajo durará </a:t>
            </a:r>
            <a:r>
              <a:rPr lang="es-ES" sz="1100" b="1" u="sng" dirty="0">
                <a:latin typeface="Century Gothic" panose="020B0502020202020204" pitchFamily="34" charset="0"/>
              </a:rPr>
              <a:t>30 minutos</a:t>
            </a:r>
            <a:endParaRPr lang="es-ES" sz="1100" dirty="0"/>
          </a:p>
        </p:txBody>
      </p:sp>
      <p:sp>
        <p:nvSpPr>
          <p:cNvPr id="58" name="Rectángulo 12">
            <a:extLst>
              <a:ext uri="{FF2B5EF4-FFF2-40B4-BE49-F238E27FC236}">
                <a16:creationId xmlns:a16="http://schemas.microsoft.com/office/drawing/2014/main" id="{F1897125-4D84-F5B6-FE04-266C3B85CF35}"/>
              </a:ext>
            </a:extLst>
          </p:cNvPr>
          <p:cNvSpPr/>
          <p:nvPr/>
        </p:nvSpPr>
        <p:spPr>
          <a:xfrm>
            <a:off x="8416032" y="2015048"/>
            <a:ext cx="3706841" cy="8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dirty="0">
                <a:latin typeface="Century Gothic" panose="020B0502020202020204" pitchFamily="34" charset="0"/>
              </a:rPr>
              <a:t>Concluido en tiempo de debate, la persona representante de cada mesa </a:t>
            </a:r>
            <a:r>
              <a:rPr lang="es-ES" sz="1100" b="1" u="sng" dirty="0">
                <a:latin typeface="Century Gothic" panose="020B0502020202020204" pitchFamily="34" charset="0"/>
              </a:rPr>
              <a:t>expondrá las conclusiones </a:t>
            </a:r>
            <a:r>
              <a:rPr lang="es-ES" sz="1100" dirty="0">
                <a:latin typeface="Century Gothic" panose="020B0502020202020204" pitchFamily="34" charset="0"/>
              </a:rPr>
              <a:t>de cada pregunta (5 minutos grupo)</a:t>
            </a:r>
          </a:p>
        </p:txBody>
      </p:sp>
    </p:spTree>
    <p:extLst>
      <p:ext uri="{BB962C8B-B14F-4D97-AF65-F5344CB8AC3E}">
        <p14:creationId xmlns:p14="http://schemas.microsoft.com/office/powerpoint/2010/main" val="367754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0714A-384F-6DE7-AF72-0AE2E2A6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D2D7-2264-443C-98A9-DC2D1FCFBC5E}" type="slidenum">
              <a:rPr lang="es-ES" smtClean="0"/>
              <a:t>3</a:t>
            </a:fld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A0BE4-D236-1B9B-2FAC-C015A865F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Century Gothic" panose="020B0502020202020204" pitchFamily="34" charset="0"/>
              </a:rPr>
              <a:t>Distribución de mesas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5F54E9-8E29-726F-00D1-318DE8A16ABB}"/>
              </a:ext>
            </a:extLst>
          </p:cNvPr>
          <p:cNvGrpSpPr/>
          <p:nvPr/>
        </p:nvGrpSpPr>
        <p:grpSpPr>
          <a:xfrm>
            <a:off x="318685" y="1140845"/>
            <a:ext cx="3567954" cy="4818224"/>
            <a:chOff x="167393" y="88215"/>
            <a:chExt cx="3567954" cy="4818224"/>
          </a:xfrm>
        </p:grpSpPr>
        <p:sp>
          <p:nvSpPr>
            <p:cNvPr id="5" name="Rectángulo 21">
              <a:extLst>
                <a:ext uri="{FF2B5EF4-FFF2-40B4-BE49-F238E27FC236}">
                  <a16:creationId xmlns:a16="http://schemas.microsoft.com/office/drawing/2014/main" id="{FB7D3FC4-C268-1ED4-32C3-51797FC6C199}"/>
                </a:ext>
              </a:extLst>
            </p:cNvPr>
            <p:cNvSpPr>
              <a:spLocks/>
            </p:cNvSpPr>
            <p:nvPr/>
          </p:nvSpPr>
          <p:spPr>
            <a:xfrm>
              <a:off x="380244" y="226439"/>
              <a:ext cx="3355103" cy="4680000"/>
            </a:xfrm>
            <a:prstGeom prst="rect">
              <a:avLst/>
            </a:prstGeom>
            <a:solidFill>
              <a:srgbClr val="F1BDC1">
                <a:alpha val="2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1" tIns="33231" rIns="33231" bIns="226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77"/>
                </a:spcAft>
              </a:pPr>
              <a:r>
                <a:rPr lang="es-ES" sz="1477" b="1" i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MANZANARES</a:t>
              </a:r>
            </a:p>
            <a:p>
              <a:pPr algn="ctr">
                <a:spcAft>
                  <a:spcPts val="277"/>
                </a:spcAft>
              </a:pPr>
              <a:endParaRPr lang="es-ES" sz="1477" b="1" i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Gerardo Gutierrez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Ardoy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(DG)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Belén García Díaz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Belén Rebollo Moral (SGPAE)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Nuria Berta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Chust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Martínez (CLM)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Ricardo Cuesta García (DP 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 Eva María Hernández López (C. Valenciana)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Ana Arteaga Martínez (Navarra)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Jesús Sanjurjo Paz (Galicia)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Alfredo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Timermans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del Olmo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Ignacio Arreche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Goitisolo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(La Rioja)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Gemma Torres Fernández (D.P. Melilla)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Antonio de Luis Acevedo (FUNDAE)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Ángel María García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Frontelo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(UAFSE)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Sara Molero (CEIN)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Carlos Rodríguez Hernández (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CyL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/>
              <a:r>
                <a:rPr lang="es-ES" sz="1055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Raquel Muñiz (NTT Data)</a:t>
              </a:r>
            </a:p>
            <a:p>
              <a:pPr algn="ctr">
                <a:spcAft>
                  <a:spcPts val="277"/>
                </a:spcAft>
              </a:pPr>
              <a:endParaRPr lang="es-ES" sz="101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277"/>
                </a:spcAft>
              </a:pPr>
              <a:endParaRPr lang="es-ES" sz="101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Elipse 2">
              <a:extLst>
                <a:ext uri="{FF2B5EF4-FFF2-40B4-BE49-F238E27FC236}">
                  <a16:creationId xmlns:a16="http://schemas.microsoft.com/office/drawing/2014/main" id="{1A4A6B98-F0CF-8C21-11FC-9C5EAFEFD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393" y="88215"/>
              <a:ext cx="500876" cy="500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E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DE0029"/>
                  </a:solidFill>
                  <a:latin typeface="Century Gothic" panose="020B0502020202020204" pitchFamily="34" charset="0"/>
                </a:rPr>
                <a:t>1</a:t>
              </a:r>
              <a:endParaRPr lang="es-ES" b="1" dirty="0">
                <a:solidFill>
                  <a:srgbClr val="DE0029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B3EA86-77A6-9D8F-0949-883F69E24308}"/>
              </a:ext>
            </a:extLst>
          </p:cNvPr>
          <p:cNvGrpSpPr/>
          <p:nvPr/>
        </p:nvGrpSpPr>
        <p:grpSpPr>
          <a:xfrm>
            <a:off x="4384931" y="1140845"/>
            <a:ext cx="3390236" cy="4825588"/>
            <a:chOff x="3832481" y="88215"/>
            <a:chExt cx="3390236" cy="4825588"/>
          </a:xfrm>
        </p:grpSpPr>
        <p:sp>
          <p:nvSpPr>
            <p:cNvPr id="8" name="Rectángulo 19">
              <a:extLst>
                <a:ext uri="{FF2B5EF4-FFF2-40B4-BE49-F238E27FC236}">
                  <a16:creationId xmlns:a16="http://schemas.microsoft.com/office/drawing/2014/main" id="{728D2EF3-FBC2-E62D-CC73-E5F871D7498E}"/>
                </a:ext>
              </a:extLst>
            </p:cNvPr>
            <p:cNvSpPr>
              <a:spLocks/>
            </p:cNvSpPr>
            <p:nvPr/>
          </p:nvSpPr>
          <p:spPr>
            <a:xfrm>
              <a:off x="3867614" y="233803"/>
              <a:ext cx="3355103" cy="4680000"/>
            </a:xfrm>
            <a:prstGeom prst="rect">
              <a:avLst/>
            </a:prstGeom>
            <a:solidFill>
              <a:srgbClr val="F1BDC1">
                <a:alpha val="2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1" tIns="33231" rIns="33231" bIns="226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77"/>
                </a:spcAft>
              </a:pPr>
              <a:r>
                <a:rPr lang="es-ES" sz="1477" b="1" i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JARAMA</a:t>
              </a:r>
            </a:p>
            <a:p>
              <a:pPr algn="ctr">
                <a:spcAft>
                  <a:spcPts val="277"/>
                </a:spcAft>
              </a:pPr>
              <a:endParaRPr lang="es-ES" sz="462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277"/>
                </a:spcAft>
              </a:pPr>
              <a:endParaRPr lang="es-ES" sz="462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Gloria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Mugica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Conde (País Vasco)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Miriam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Martón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Pérez (Navarra)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Jose Manuel Callejo Calderón (Cantabria)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Pilar Varela Díaz (Asturias)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Jesús Sanjurjo Paz (Galicia)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M.ª José Roldán López (Andalucía)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Ignacio Lozano Calvo (SGGF)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Angelines Turón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Turón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(SGTIC)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Gema Pérez Abad (Madrid)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Fermín López Pérez (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CyL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María del Carmen Hila Vargas (IB)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Alejandra del Castillo García (CLM)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Pedro López Peinado (C. Valenciana)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 Alicia Torres  González (SGRIAJ)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Carmen Orgambide Pinto (Madrid)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Maria Antonia Agudo Riaza (SGRIAJ)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Lorea Akerreta (</a:t>
              </a:r>
              <a:r>
                <a:rPr lang="es-ES" sz="1055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NTT Data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endParaRPr lang="es-ES" sz="105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Elipse 9">
              <a:extLst>
                <a:ext uri="{FF2B5EF4-FFF2-40B4-BE49-F238E27FC236}">
                  <a16:creationId xmlns:a16="http://schemas.microsoft.com/office/drawing/2014/main" id="{7D5921A6-85D5-5E18-6AA0-388D54D5F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2481" y="88215"/>
              <a:ext cx="500876" cy="500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E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DE0029"/>
                  </a:solidFill>
                  <a:latin typeface="Century Gothic" panose="020B0502020202020204" pitchFamily="34" charset="0"/>
                </a:rPr>
                <a:t>2</a:t>
              </a:r>
              <a:endParaRPr lang="es-ES" b="1" dirty="0">
                <a:solidFill>
                  <a:srgbClr val="DE0029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0A5AD8-F961-A5AB-04C3-8FD41C2FA4E0}"/>
              </a:ext>
            </a:extLst>
          </p:cNvPr>
          <p:cNvGrpSpPr/>
          <p:nvPr/>
        </p:nvGrpSpPr>
        <p:grpSpPr>
          <a:xfrm>
            <a:off x="8305363" y="1140845"/>
            <a:ext cx="3390236" cy="4825588"/>
            <a:chOff x="3832481" y="88215"/>
            <a:chExt cx="3390236" cy="4825588"/>
          </a:xfrm>
        </p:grpSpPr>
        <p:sp>
          <p:nvSpPr>
            <p:cNvPr id="11" name="Rectángulo 19">
              <a:extLst>
                <a:ext uri="{FF2B5EF4-FFF2-40B4-BE49-F238E27FC236}">
                  <a16:creationId xmlns:a16="http://schemas.microsoft.com/office/drawing/2014/main" id="{85E12187-3673-7A48-8C8A-8C305B97FD3B}"/>
                </a:ext>
              </a:extLst>
            </p:cNvPr>
            <p:cNvSpPr>
              <a:spLocks/>
            </p:cNvSpPr>
            <p:nvPr/>
          </p:nvSpPr>
          <p:spPr>
            <a:xfrm>
              <a:off x="3867614" y="233803"/>
              <a:ext cx="3355103" cy="4680000"/>
            </a:xfrm>
            <a:prstGeom prst="rect">
              <a:avLst/>
            </a:prstGeom>
            <a:solidFill>
              <a:srgbClr val="F1BDC1">
                <a:alpha val="2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1" tIns="33231" rIns="33231" bIns="226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77"/>
                </a:spcAft>
              </a:pPr>
              <a:r>
                <a:rPr lang="es-ES" sz="1477" b="1" i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GUADARRAMA</a:t>
              </a:r>
            </a:p>
            <a:p>
              <a:pPr algn="ctr">
                <a:spcAft>
                  <a:spcPts val="277"/>
                </a:spcAft>
              </a:pPr>
              <a:endParaRPr lang="es-ES" sz="1477" b="1" i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Miguel Ángel Terrero Prada (Andalucía)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Marisa López Aragón (Murcia)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Javier Luna Martín (Extremadura)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Jesús Manuel García Benitez (Canarias)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 Rocío Briones Morales (C. Valenciana)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Ana Belén García Martínez (Madrid)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Mirian González Rogado (Madrid)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Teresa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Ayesta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Gallego (Asturias)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Javier Ramos Salazar (País Vasco)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Josep Márquez Moreno (Cataluña)</a:t>
              </a:r>
            </a:p>
            <a:p>
              <a:pPr algn="ctr">
                <a:spcAft>
                  <a:spcPts val="528"/>
                </a:spcAft>
              </a:pPr>
              <a:r>
                <a:rPr lang="pt-BR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Dª</a:t>
              </a:r>
              <a:r>
                <a:rPr lang="pt-BR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Maria </a:t>
              </a:r>
              <a:r>
                <a:rPr lang="pt-BR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Antonia</a:t>
              </a:r>
              <a:r>
                <a:rPr lang="pt-BR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Agudo </a:t>
              </a:r>
              <a:r>
                <a:rPr lang="pt-BR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Riaza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(SEPE)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Mr. Jean Pierre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Callais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Pôle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Emploi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Ángel Jiménez Rojas (CLM)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Raúl Martín García (SGTIC)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María Fe Sastre de Pedro (CCOO)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Ana Díaz (</a:t>
              </a:r>
              <a:r>
                <a:rPr lang="es-ES" sz="1055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NTT Data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endParaRPr lang="es-ES" sz="105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528"/>
                </a:spcAft>
              </a:pPr>
              <a:endParaRPr lang="es-ES" sz="105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9">
              <a:extLst>
                <a:ext uri="{FF2B5EF4-FFF2-40B4-BE49-F238E27FC236}">
                  <a16:creationId xmlns:a16="http://schemas.microsoft.com/office/drawing/2014/main" id="{46BCF2E7-F86D-A7B5-9151-723AD84CD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2481" y="88215"/>
              <a:ext cx="500876" cy="500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E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DE0029"/>
                  </a:solidFill>
                  <a:latin typeface="Century Gothic" panose="020B0502020202020204" pitchFamily="34" charset="0"/>
                </a:rPr>
                <a:t>3</a:t>
              </a:r>
              <a:endParaRPr lang="es-ES" b="1" dirty="0">
                <a:solidFill>
                  <a:srgbClr val="DE002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13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0714A-384F-6DE7-AF72-0AE2E2A6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D2D7-2264-443C-98A9-DC2D1FCFBC5E}" type="slidenum">
              <a:rPr lang="es-ES" smtClean="0"/>
              <a:t>4</a:t>
            </a:fld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A0BE4-D236-1B9B-2FAC-C015A865F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Century Gothic" panose="020B0502020202020204" pitchFamily="34" charset="0"/>
              </a:rPr>
              <a:t>Distribución de mesas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5F54E9-8E29-726F-00D1-318DE8A16ABB}"/>
              </a:ext>
            </a:extLst>
          </p:cNvPr>
          <p:cNvGrpSpPr/>
          <p:nvPr/>
        </p:nvGrpSpPr>
        <p:grpSpPr>
          <a:xfrm>
            <a:off x="318685" y="1140845"/>
            <a:ext cx="3567954" cy="4818224"/>
            <a:chOff x="167393" y="88215"/>
            <a:chExt cx="3567954" cy="4818224"/>
          </a:xfrm>
        </p:grpSpPr>
        <p:sp>
          <p:nvSpPr>
            <p:cNvPr id="5" name="Rectángulo 21">
              <a:extLst>
                <a:ext uri="{FF2B5EF4-FFF2-40B4-BE49-F238E27FC236}">
                  <a16:creationId xmlns:a16="http://schemas.microsoft.com/office/drawing/2014/main" id="{FB7D3FC4-C268-1ED4-32C3-51797FC6C199}"/>
                </a:ext>
              </a:extLst>
            </p:cNvPr>
            <p:cNvSpPr>
              <a:spLocks/>
            </p:cNvSpPr>
            <p:nvPr/>
          </p:nvSpPr>
          <p:spPr>
            <a:xfrm>
              <a:off x="380244" y="226439"/>
              <a:ext cx="3355103" cy="4680000"/>
            </a:xfrm>
            <a:prstGeom prst="rect">
              <a:avLst/>
            </a:prstGeom>
            <a:solidFill>
              <a:srgbClr val="F1BDC1">
                <a:alpha val="2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1" tIns="33231" rIns="33231" bIns="226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77"/>
                </a:spcAft>
              </a:pPr>
              <a:r>
                <a:rPr lang="es-ES" sz="1477" b="1" i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HENARES</a:t>
              </a:r>
            </a:p>
            <a:p>
              <a:pPr algn="ctr">
                <a:spcAft>
                  <a:spcPts val="277"/>
                </a:spcAft>
              </a:pPr>
              <a:endParaRPr lang="es-ES" sz="1477" b="1" i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Raúl Camarón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Bagüeste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(Aragón)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Llorenç Pou García (Baleares)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Susana Díaz Martínez (Cataluña)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Alberto González Díaz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José Simón Marín (D.P. Ceuta)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Maite Martínez Granado (País Vasco)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Fátima Plata García (Cantabria)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Rosa Maria Pires Alonso (Andalucía)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José Manuel Continente Muro (Madrid)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 Cristina González (SGRIAJ)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Raul Arribas Arranz (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PESNet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Santiago Boquete Sanluis (Galicia)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Silvia Marina Parra Rudilla (Madrid)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Xavier Martínez Cobas (Universidad de Vigo)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José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Símón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Marín (D.P. Ceuta)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Luis Soria Cruz (UGT)</a:t>
              </a:r>
            </a:p>
            <a:p>
              <a:pPr algn="ctr"/>
              <a:r>
                <a:rPr lang="es-ES" sz="1055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Elisenda Saborit (NTT Data)</a:t>
              </a:r>
            </a:p>
            <a:p>
              <a:pPr marL="228600" indent="-228600" algn="ctr">
                <a:spcAft>
                  <a:spcPts val="277"/>
                </a:spcAft>
                <a:buFont typeface="+mj-lt"/>
                <a:buAutoNum type="arabicPeriod"/>
              </a:pPr>
              <a:endParaRPr lang="es-ES" sz="101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277"/>
                </a:spcAft>
              </a:pPr>
              <a:endParaRPr lang="es-ES" sz="101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Elipse 2">
              <a:extLst>
                <a:ext uri="{FF2B5EF4-FFF2-40B4-BE49-F238E27FC236}">
                  <a16:creationId xmlns:a16="http://schemas.microsoft.com/office/drawing/2014/main" id="{1A4A6B98-F0CF-8C21-11FC-9C5EAFEFD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393" y="88215"/>
              <a:ext cx="500876" cy="500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E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DE0029"/>
                  </a:solidFill>
                  <a:latin typeface="Century Gothic" panose="020B0502020202020204" pitchFamily="34" charset="0"/>
                </a:rPr>
                <a:t>4</a:t>
              </a:r>
              <a:endParaRPr lang="es-ES" b="1" dirty="0">
                <a:solidFill>
                  <a:srgbClr val="DE0029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B3EA86-77A6-9D8F-0949-883F69E24308}"/>
              </a:ext>
            </a:extLst>
          </p:cNvPr>
          <p:cNvGrpSpPr/>
          <p:nvPr/>
        </p:nvGrpSpPr>
        <p:grpSpPr>
          <a:xfrm>
            <a:off x="4384931" y="1140845"/>
            <a:ext cx="3390236" cy="4825588"/>
            <a:chOff x="3832481" y="88215"/>
            <a:chExt cx="3390236" cy="4825588"/>
          </a:xfrm>
        </p:grpSpPr>
        <p:sp>
          <p:nvSpPr>
            <p:cNvPr id="8" name="Rectángulo 19">
              <a:extLst>
                <a:ext uri="{FF2B5EF4-FFF2-40B4-BE49-F238E27FC236}">
                  <a16:creationId xmlns:a16="http://schemas.microsoft.com/office/drawing/2014/main" id="{728D2EF3-FBC2-E62D-CC73-E5F871D7498E}"/>
                </a:ext>
              </a:extLst>
            </p:cNvPr>
            <p:cNvSpPr>
              <a:spLocks/>
            </p:cNvSpPr>
            <p:nvPr/>
          </p:nvSpPr>
          <p:spPr>
            <a:xfrm>
              <a:off x="3867614" y="233803"/>
              <a:ext cx="3355103" cy="4680000"/>
            </a:xfrm>
            <a:prstGeom prst="rect">
              <a:avLst/>
            </a:prstGeom>
            <a:solidFill>
              <a:srgbClr val="F1BDC1">
                <a:alpha val="2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1" tIns="33231" rIns="33231" bIns="226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77"/>
                </a:spcAft>
              </a:pPr>
              <a:r>
                <a:rPr lang="es-ES" sz="1477" b="1" i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TAJUÑA</a:t>
              </a:r>
            </a:p>
            <a:p>
              <a:pPr algn="ctr">
                <a:spcAft>
                  <a:spcPts val="277"/>
                </a:spcAft>
              </a:pPr>
              <a:endParaRPr lang="es-ES" sz="1477" b="1" i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Almudena Jaspe Rodríguez (SGPAE)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Federico Muñiz Alonso (SGEI)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 Cristina Rodríguez Fernández (La Rioja) 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José Ángel Alonso García (Navarra)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Juana María Blanco Pérez (CLM)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Rosario Martín López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Ana E.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Losantos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Albacete (Murcia)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María Victoria Forteza Ferrer (Baleares)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Natalia Serrano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Serrano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(Fundación Santa María la Real del Patrimonio Histórico)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Enrique Hidalgo Nieto (D.P. 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Marta Fernández García (Asturias)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Laura Martín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Martín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María de la O Olivera Fernández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Eva Ontoria del Cura (Navarra)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Jaime Noguerales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Waldelmer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(SGGF)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Mercedes González (</a:t>
              </a:r>
              <a:r>
                <a:rPr lang="es-ES" sz="1055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NTT Data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endParaRPr lang="es-ES" sz="105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Elipse 9">
              <a:extLst>
                <a:ext uri="{FF2B5EF4-FFF2-40B4-BE49-F238E27FC236}">
                  <a16:creationId xmlns:a16="http://schemas.microsoft.com/office/drawing/2014/main" id="{7D5921A6-85D5-5E18-6AA0-388D54D5F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2481" y="88215"/>
              <a:ext cx="500876" cy="500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E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DE0029"/>
                  </a:solidFill>
                  <a:latin typeface="Century Gothic" panose="020B0502020202020204" pitchFamily="34" charset="0"/>
                </a:rPr>
                <a:t>5</a:t>
              </a:r>
              <a:endParaRPr lang="es-ES" b="1" dirty="0">
                <a:solidFill>
                  <a:srgbClr val="DE0029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0A5AD8-F961-A5AB-04C3-8FD41C2FA4E0}"/>
              </a:ext>
            </a:extLst>
          </p:cNvPr>
          <p:cNvGrpSpPr/>
          <p:nvPr/>
        </p:nvGrpSpPr>
        <p:grpSpPr>
          <a:xfrm>
            <a:off x="8305363" y="1140845"/>
            <a:ext cx="3390236" cy="4825588"/>
            <a:chOff x="3832481" y="88215"/>
            <a:chExt cx="3390236" cy="4825588"/>
          </a:xfrm>
        </p:grpSpPr>
        <p:sp>
          <p:nvSpPr>
            <p:cNvPr id="11" name="Rectángulo 19">
              <a:extLst>
                <a:ext uri="{FF2B5EF4-FFF2-40B4-BE49-F238E27FC236}">
                  <a16:creationId xmlns:a16="http://schemas.microsoft.com/office/drawing/2014/main" id="{85E12187-3673-7A48-8C8A-8C305B97FD3B}"/>
                </a:ext>
              </a:extLst>
            </p:cNvPr>
            <p:cNvSpPr>
              <a:spLocks/>
            </p:cNvSpPr>
            <p:nvPr/>
          </p:nvSpPr>
          <p:spPr>
            <a:xfrm>
              <a:off x="3867614" y="233803"/>
              <a:ext cx="3355103" cy="4680000"/>
            </a:xfrm>
            <a:prstGeom prst="rect">
              <a:avLst/>
            </a:prstGeom>
            <a:solidFill>
              <a:srgbClr val="F1BDC1">
                <a:alpha val="2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231" tIns="33231" rIns="33231" bIns="226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77"/>
                </a:spcAft>
              </a:pPr>
              <a:r>
                <a:rPr lang="es-ES" sz="1477" b="1" i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TAJO</a:t>
              </a:r>
            </a:p>
            <a:p>
              <a:pPr algn="ctr">
                <a:spcAft>
                  <a:spcPts val="277"/>
                </a:spcAft>
              </a:pPr>
              <a:endParaRPr lang="es-ES" sz="1477" b="1" i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Marta Roldán Martínez (CLM)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David Núñez Bermejo (EXTREMADURA)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María Cruz González-Conde López (SGEI)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Ana Belén García Martínez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Fuensanta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Munuera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Pérez (Murcia)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Mr. Olivier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Pelvoizin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Pôle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Emploi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Miquel Carrión Molina (Cataluña)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Antonio María Vázquez Vicente (Andalucía)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Almudena 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Mazuelas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Esteban (SGPAE)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Luis Méndez Fernández (</a:t>
              </a:r>
              <a:r>
                <a:rPr lang="es-ES" sz="1055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CyL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Encarna Abenójar Rodríguez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Carlos Manuel Manzanero García (C. Valenciana)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Mª del Mar Suárez Martínez (Asturias)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D. Jesús Maria Ordóñez Orzaiz (País Vasco)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Sílvia Marina Parra Rudilla (Madrid)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</a:t>
              </a:r>
              <a:r>
                <a:rPr lang="es-ES" sz="1055">
                  <a:solidFill>
                    <a:schemeClr val="tx1"/>
                  </a:solidFill>
                  <a:latin typeface="Century Gothic" panose="020B0502020202020204" pitchFamily="34" charset="0"/>
                </a:rPr>
                <a:t>Sonia González (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Fundación Santa María la Real del Patrimonio Histórico)</a:t>
              </a:r>
            </a:p>
            <a:p>
              <a:pPr algn="ctr">
                <a:spcAft>
                  <a:spcPts val="528"/>
                </a:spcAft>
              </a:pP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Dª. Marina Polo (</a:t>
              </a:r>
              <a:r>
                <a:rPr lang="es-ES" sz="1055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NTT Data</a:t>
              </a:r>
              <a:r>
                <a:rPr lang="es-ES" sz="1055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ctr">
                <a:spcAft>
                  <a:spcPts val="528"/>
                </a:spcAft>
              </a:pPr>
              <a:endParaRPr lang="es-ES" sz="105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spcAft>
                  <a:spcPts val="528"/>
                </a:spcAft>
              </a:pPr>
              <a:endParaRPr lang="es-ES" sz="1055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9">
              <a:extLst>
                <a:ext uri="{FF2B5EF4-FFF2-40B4-BE49-F238E27FC236}">
                  <a16:creationId xmlns:a16="http://schemas.microsoft.com/office/drawing/2014/main" id="{46BCF2E7-F86D-A7B5-9151-723AD84CD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2481" y="88215"/>
              <a:ext cx="500876" cy="500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E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DE0029"/>
                  </a:solidFill>
                  <a:latin typeface="Century Gothic" panose="020B0502020202020204" pitchFamily="34" charset="0"/>
                </a:rPr>
                <a:t>6</a:t>
              </a:r>
              <a:endParaRPr lang="es-ES" b="1" dirty="0">
                <a:solidFill>
                  <a:srgbClr val="DE002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19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8A6C057-888C-A2EE-B3C6-8B00B49D4EB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842944"/>
            <a:ext cx="7457243" cy="52607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Century Gothic" panose="020B0502020202020204" pitchFamily="34" charset="0"/>
              </a:rPr>
              <a:t>METODOLOGÍA MESAS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5288B-1F1F-36D3-4058-C53E776D49D5}"/>
              </a:ext>
            </a:extLst>
          </p:cNvPr>
          <p:cNvSpPr/>
          <p:nvPr/>
        </p:nvSpPr>
        <p:spPr>
          <a:xfrm>
            <a:off x="-244549" y="-257688"/>
            <a:ext cx="12578315" cy="742298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Sistema Nacional de Empleo">
            <a:extLst>
              <a:ext uri="{FF2B5EF4-FFF2-40B4-BE49-F238E27FC236}">
                <a16:creationId xmlns:a16="http://schemas.microsoft.com/office/drawing/2014/main" id="{40D23CD3-8D46-F843-ADAC-FF3316B59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13" y="2500625"/>
            <a:ext cx="5666531" cy="13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59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tron 2">
  <a:themeElements>
    <a:clrScheme name="Custom 1">
      <a:dk1>
        <a:sysClr val="windowText" lastClr="000000"/>
      </a:dk1>
      <a:lt1>
        <a:sysClr val="window" lastClr="FFFFFF"/>
      </a:lt1>
      <a:dk2>
        <a:srgbClr val="777777"/>
      </a:dk2>
      <a:lt2>
        <a:srgbClr val="969696"/>
      </a:lt2>
      <a:accent1>
        <a:srgbClr val="E6414C"/>
      </a:accent1>
      <a:accent2>
        <a:srgbClr val="A31B0F"/>
      </a:accent2>
      <a:accent3>
        <a:srgbClr val="B8222C"/>
      </a:accent3>
      <a:accent4>
        <a:srgbClr val="D94751"/>
      </a:accent4>
      <a:accent5>
        <a:srgbClr val="E78D93"/>
      </a:accent5>
      <a:accent6>
        <a:srgbClr val="F1BDC1"/>
      </a:accent6>
      <a:hlink>
        <a:srgbClr val="034A90"/>
      </a:hlink>
      <a:folHlink>
        <a:srgbClr val="48A1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1BAB6BC20B24685339F19F8B03D69" ma:contentTypeVersion="13" ma:contentTypeDescription="Create a new document." ma:contentTypeScope="" ma:versionID="4178387c46e9ee22b2a279a2de040ceb">
  <xsd:schema xmlns:xsd="http://www.w3.org/2001/XMLSchema" xmlns:xs="http://www.w3.org/2001/XMLSchema" xmlns:p="http://schemas.microsoft.com/office/2006/metadata/properties" xmlns:ns2="325df9c3-2bb3-4904-8c8b-ca17aa1ecd32" xmlns:ns3="8d4114fa-a781-4c26-827f-213d133eff66" targetNamespace="http://schemas.microsoft.com/office/2006/metadata/properties" ma:root="true" ma:fieldsID="ffcdf89ccde6993d7ef9c602b368eb8f" ns2:_="" ns3:_="">
    <xsd:import namespace="325df9c3-2bb3-4904-8c8b-ca17aa1ecd32"/>
    <xsd:import namespace="8d4114fa-a781-4c26-827f-213d133ef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df9c3-2bb3-4904-8c8b-ca17aa1ec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114fa-a781-4c26-827f-213d133ef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932876-6384-4986-82E4-889A92ED936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25df9c3-2bb3-4904-8c8b-ca17aa1ecd32"/>
    <ds:schemaRef ds:uri="8d4114fa-a781-4c26-827f-213d133eff6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77FAE4-3B6E-40EA-90DC-909FAFCC6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df9c3-2bb3-4904-8c8b-ca17aa1ecd32"/>
    <ds:schemaRef ds:uri="8d4114fa-a781-4c26-827f-213d133ef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E7E65-DDA1-4A9C-9848-4C987529EFB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1081</Words>
  <Application>Microsoft Office PowerPoint</Application>
  <PresentationFormat>Panorámica</PresentationFormat>
  <Paragraphs>145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</vt:lpstr>
      <vt:lpstr>Century Gothic</vt:lpstr>
      <vt:lpstr>Tema de Office</vt:lpstr>
      <vt:lpstr>Patron 2</vt:lpstr>
      <vt:lpstr>Presentación de PowerPoint</vt:lpstr>
      <vt:lpstr>Metodología de trabajo</vt:lpstr>
      <vt:lpstr>Distribución de mesas</vt:lpstr>
      <vt:lpstr>Distribución de mesas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Javier Cabanas Yuste</dc:creator>
  <cp:lastModifiedBy>Maria de las Mercedes Gonzalez Ayuela</cp:lastModifiedBy>
  <cp:revision>7</cp:revision>
  <dcterms:created xsi:type="dcterms:W3CDTF">2022-05-05T07:53:45Z</dcterms:created>
  <dcterms:modified xsi:type="dcterms:W3CDTF">2022-05-18T13:43:56Z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0x010100D891BAB6BC20B24685339F19F8B03D69</vt:lpwstr>
  </property>
</Properties>
</file>