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315" r:id="rId5"/>
    <p:sldId id="317" r:id="rId6"/>
    <p:sldId id="367" r:id="rId7"/>
    <p:sldId id="368" r:id="rId8"/>
    <p:sldId id="361" r:id="rId9"/>
    <p:sldId id="366" r:id="rId10"/>
    <p:sldId id="341" r:id="rId11"/>
    <p:sldId id="362" r:id="rId12"/>
    <p:sldId id="339" r:id="rId13"/>
    <p:sldId id="369" r:id="rId14"/>
    <p:sldId id="370" r:id="rId15"/>
    <p:sldId id="372" r:id="rId16"/>
    <p:sldId id="373" r:id="rId17"/>
    <p:sldId id="374" r:id="rId18"/>
    <p:sldId id="375" r:id="rId19"/>
    <p:sldId id="376" r:id="rId20"/>
    <p:sldId id="377" r:id="rId21"/>
    <p:sldId id="382" r:id="rId22"/>
    <p:sldId id="383" r:id="rId23"/>
    <p:sldId id="384" r:id="rId24"/>
    <p:sldId id="28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TY Romain" initials="GR" lastIdx="23" clrIdx="0">
    <p:extLst>
      <p:ext uri="{19B8F6BF-5375-455C-9EA6-DF929625EA0E}">
        <p15:presenceInfo xmlns:p15="http://schemas.microsoft.com/office/powerpoint/2012/main" userId="S-1-5-21-3748045062-3030216573-3526644567-474342" providerId="AD"/>
      </p:ext>
    </p:extLst>
  </p:cmAuthor>
  <p:cmAuthor id="2" name="BAZIN DE JESSEY Paul" initials="BDJP" lastIdx="23" clrIdx="1">
    <p:extLst>
      <p:ext uri="{19B8F6BF-5375-455C-9EA6-DF929625EA0E}">
        <p15:presenceInfo xmlns:p15="http://schemas.microsoft.com/office/powerpoint/2012/main" userId="BAZIN DE JESSEY 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893"/>
    <a:srgbClr val="FFA3BD"/>
    <a:srgbClr val="FF9BBC"/>
    <a:srgbClr val="730018"/>
    <a:srgbClr val="7F001B"/>
    <a:srgbClr val="8BBDA1"/>
    <a:srgbClr val="811814"/>
    <a:srgbClr val="004821"/>
    <a:srgbClr val="003619"/>
    <a:srgbClr val="266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p:restoredTop sz="94709"/>
  </p:normalViewPr>
  <p:slideViewPr>
    <p:cSldViewPr snapToGrid="0">
      <p:cViewPr varScale="1">
        <p:scale>
          <a:sx n="110" d="100"/>
          <a:sy n="110" d="100"/>
        </p:scale>
        <p:origin x="106"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10T00:09:50.463" idx="5">
    <p:pos x="5314" y="90"/>
    <p:text>semblent, donc ils ne le sont pas ? le démontrer ?</p:text>
    <p:extLst>
      <p:ext uri="{C676402C-5697-4E1C-873F-D02D1690AC5C}">
        <p15:threadingInfo xmlns:p15="http://schemas.microsoft.com/office/powerpoint/2012/main" timeZoneBias="-120"/>
      </p:ext>
    </p:extLst>
  </p:cm>
  <p:cm authorId="1" dt="2022-05-10T15:58:23.039" idx="8">
    <p:pos x="5314" y="186"/>
    <p:text>ni affirmation, ni négation &gt; nous sommes dans l'incapacité d'évaluer la valeur apportée par chaque services (il y a des exceptions : les applications Mes Offres et Mon Espace par exemple).
&gt; Nous avons des appréciations sur certains services (ex: carte de visite via le baromètre DQS) et pas sur d'autres (ex: les BA-B-A de l'Emploi Store)</p:text>
    <p:extLst>
      <p:ext uri="{C676402C-5697-4E1C-873F-D02D1690AC5C}">
        <p15:threadingInfo xmlns:p15="http://schemas.microsoft.com/office/powerpoint/2012/main" timeZoneBias="-120">
          <p15:parentCm authorId="2" idx="5"/>
        </p15:threadingInfo>
      </p:ext>
    </p:extLst>
  </p:cm>
  <p:cm authorId="1" dt="2022-05-11T18:51:01.720" idx="20">
    <p:pos x="5314" y="282"/>
    <p:text>Reformulation du titre</p:text>
    <p:extLst>
      <p:ext uri="{C676402C-5697-4E1C-873F-D02D1690AC5C}">
        <p15:threadingInfo xmlns:p15="http://schemas.microsoft.com/office/powerpoint/2012/main" timeZoneBias="-120">
          <p15:parentCm authorId="2" idx="5"/>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735AE-86B8-4566-B2A9-AE3E7062CDF2}"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fr-FR"/>
        </a:p>
      </dgm:t>
    </dgm:pt>
    <dgm:pt modelId="{25B3BC1F-37E3-42D7-A050-9BB24B877E16}">
      <dgm:prSet phldrT="[Texte]" custT="1"/>
      <dgm:spPr/>
      <dgm:t>
        <a:bodyPr/>
        <a:lstStyle/>
        <a:p>
          <a:r>
            <a:rPr lang="fr-FR" altLang="fr-FR" sz="1600" dirty="0"/>
            <a:t>Primeras API </a:t>
          </a:r>
          <a:r>
            <a:rPr lang="fr-FR" altLang="fr-FR" sz="1600" dirty="0" err="1"/>
            <a:t>expuestas</a:t>
          </a:r>
          <a:r>
            <a:rPr lang="fr-FR" altLang="fr-FR" sz="1600" dirty="0"/>
            <a:t> en el Emploi Store Dev (ESD)</a:t>
          </a:r>
          <a:endParaRPr lang="fr-FR" sz="1800" b="1" dirty="0"/>
        </a:p>
      </dgm:t>
    </dgm:pt>
    <dgm:pt modelId="{E50A448C-3952-449E-BF57-72194489F680}" type="parTrans" cxnId="{6F0A2889-F818-4199-9DBA-2A2F519B909A}">
      <dgm:prSet/>
      <dgm:spPr/>
      <dgm:t>
        <a:bodyPr/>
        <a:lstStyle/>
        <a:p>
          <a:endParaRPr lang="fr-FR"/>
        </a:p>
      </dgm:t>
    </dgm:pt>
    <dgm:pt modelId="{71F77396-56FB-470F-B47A-76D710F555AC}" type="sibTrans" cxnId="{6F0A2889-F818-4199-9DBA-2A2F519B909A}">
      <dgm:prSet/>
      <dgm:spPr/>
      <dgm:t>
        <a:bodyPr/>
        <a:lstStyle/>
        <a:p>
          <a:endParaRPr lang="fr-FR"/>
        </a:p>
      </dgm:t>
    </dgm:pt>
    <dgm:pt modelId="{E670739A-F93C-42E5-907F-FD88B0E7D7CC}">
      <dgm:prSet custT="1"/>
      <dgm:spPr/>
      <dgm:t>
        <a:bodyPr/>
        <a:lstStyle/>
        <a:p>
          <a:r>
            <a:rPr lang="es-ES" altLang="fr-FR" sz="1600" dirty="0"/>
            <a:t>De un portal del ESD orientado a “Datos abiertos” a un almacén de </a:t>
          </a:r>
          <a:r>
            <a:rPr lang="es-ES" altLang="fr-FR" sz="1600" dirty="0" err="1"/>
            <a:t>APIs</a:t>
          </a:r>
          <a:r>
            <a:rPr lang="es-ES" altLang="fr-FR" sz="1600" dirty="0"/>
            <a:t> creado por el programa de Valorización de datos</a:t>
          </a:r>
        </a:p>
      </dgm:t>
    </dgm:pt>
    <dgm:pt modelId="{4AFE80D0-C58E-43E8-AD89-4E3338897E67}" type="parTrans" cxnId="{A3F9386D-A496-4D57-B7AF-58C82910CC9F}">
      <dgm:prSet/>
      <dgm:spPr/>
      <dgm:t>
        <a:bodyPr/>
        <a:lstStyle/>
        <a:p>
          <a:endParaRPr lang="es-ES"/>
        </a:p>
      </dgm:t>
    </dgm:pt>
    <dgm:pt modelId="{90937560-B6DE-430D-A01E-C555123EA858}" type="sibTrans" cxnId="{A3F9386D-A496-4D57-B7AF-58C82910CC9F}">
      <dgm:prSet/>
      <dgm:spPr/>
      <dgm:t>
        <a:bodyPr/>
        <a:lstStyle/>
        <a:p>
          <a:endParaRPr lang="es-ES"/>
        </a:p>
      </dgm:t>
    </dgm:pt>
    <dgm:pt modelId="{18345C8A-F711-4C6E-A419-D0CA565AC25C}">
      <dgm:prSet custT="1"/>
      <dgm:spPr/>
      <dgm:t>
        <a:bodyPr/>
        <a:lstStyle/>
        <a:p>
          <a:r>
            <a:rPr lang="es-ES" sz="1800" b="1" dirty="0"/>
            <a:t>Cerca de 70 </a:t>
          </a:r>
          <a:r>
            <a:rPr lang="es-ES" sz="1800" b="1" dirty="0" err="1"/>
            <a:t>APIs</a:t>
          </a:r>
          <a:r>
            <a:rPr lang="es-ES" sz="1800" b="1" dirty="0"/>
            <a:t> para favorecer la creación de servicios innovadores y facilitar los intercambios de datos "en tiempo real" con los socios de Pôle emploi</a:t>
          </a:r>
        </a:p>
      </dgm:t>
    </dgm:pt>
    <dgm:pt modelId="{86461B8E-B7E0-43BE-A90D-F41BA31C8A39}" type="parTrans" cxnId="{4A020C3F-B66D-4D7C-B764-3EAF3CD5EC19}">
      <dgm:prSet/>
      <dgm:spPr/>
      <dgm:t>
        <a:bodyPr/>
        <a:lstStyle/>
        <a:p>
          <a:endParaRPr lang="es-ES"/>
        </a:p>
      </dgm:t>
    </dgm:pt>
    <dgm:pt modelId="{127C72E9-444B-419C-898F-37DB12892961}" type="sibTrans" cxnId="{4A020C3F-B66D-4D7C-B764-3EAF3CD5EC19}">
      <dgm:prSet/>
      <dgm:spPr/>
      <dgm:t>
        <a:bodyPr/>
        <a:lstStyle/>
        <a:p>
          <a:endParaRPr lang="es-ES"/>
        </a:p>
      </dgm:t>
    </dgm:pt>
    <dgm:pt modelId="{BF97CE21-8626-4913-BDE5-93E2D8DEA182}">
      <dgm:prSet custT="1"/>
      <dgm:spPr/>
      <dgm:t>
        <a:bodyPr/>
        <a:lstStyle/>
        <a:p>
          <a:r>
            <a:rPr lang="es-ES" altLang="fr-FR" sz="1600" dirty="0"/>
            <a:t>Modernización del catálogo de </a:t>
          </a:r>
          <a:r>
            <a:rPr lang="es-ES" altLang="fr-FR" sz="1600" dirty="0" err="1"/>
            <a:t>APIs</a:t>
          </a:r>
          <a:r>
            <a:rPr lang="es-ES" altLang="fr-FR" sz="1600" dirty="0"/>
            <a:t> y divulgación del discurso para facilitar las iniciativas de asociación</a:t>
          </a:r>
        </a:p>
      </dgm:t>
    </dgm:pt>
    <dgm:pt modelId="{942B1198-E726-49A7-9FC9-674EC96A430F}" type="parTrans" cxnId="{E93CE60D-8B04-4911-9B3D-7B7CE9812309}">
      <dgm:prSet/>
      <dgm:spPr/>
      <dgm:t>
        <a:bodyPr/>
        <a:lstStyle/>
        <a:p>
          <a:endParaRPr lang="es-ES"/>
        </a:p>
      </dgm:t>
    </dgm:pt>
    <dgm:pt modelId="{3AA53799-D15C-4975-98EE-A6BEF7CEFF2F}" type="sibTrans" cxnId="{E93CE60D-8B04-4911-9B3D-7B7CE9812309}">
      <dgm:prSet/>
      <dgm:spPr/>
      <dgm:t>
        <a:bodyPr/>
        <a:lstStyle/>
        <a:p>
          <a:endParaRPr lang="es-ES"/>
        </a:p>
      </dgm:t>
    </dgm:pt>
    <dgm:pt modelId="{9899A3E0-3084-45CD-86BF-951BFEE576A1}" type="pres">
      <dgm:prSet presAssocID="{D80735AE-86B8-4566-B2A9-AE3E7062CDF2}" presName="Name0" presStyleCnt="0">
        <dgm:presLayoutVars>
          <dgm:dir/>
          <dgm:resizeHandles val="exact"/>
        </dgm:presLayoutVars>
      </dgm:prSet>
      <dgm:spPr/>
      <dgm:t>
        <a:bodyPr/>
        <a:lstStyle/>
        <a:p>
          <a:endParaRPr lang="es-ES"/>
        </a:p>
      </dgm:t>
    </dgm:pt>
    <dgm:pt modelId="{6B89CD51-F8A7-44AE-A006-FBEADC8C1EC7}" type="pres">
      <dgm:prSet presAssocID="{25B3BC1F-37E3-42D7-A050-9BB24B877E16}" presName="node" presStyleLbl="node1" presStyleIdx="0" presStyleCnt="4">
        <dgm:presLayoutVars>
          <dgm:bulletEnabled val="1"/>
        </dgm:presLayoutVars>
      </dgm:prSet>
      <dgm:spPr/>
      <dgm:t>
        <a:bodyPr/>
        <a:lstStyle/>
        <a:p>
          <a:endParaRPr lang="es-ES"/>
        </a:p>
      </dgm:t>
    </dgm:pt>
    <dgm:pt modelId="{E1ABB71C-2E32-4DED-8B07-2DC79FC98724}" type="pres">
      <dgm:prSet presAssocID="{71F77396-56FB-470F-B47A-76D710F555AC}" presName="sibTrans" presStyleLbl="sibTrans2D1" presStyleIdx="0" presStyleCnt="3"/>
      <dgm:spPr/>
      <dgm:t>
        <a:bodyPr/>
        <a:lstStyle/>
        <a:p>
          <a:endParaRPr lang="es-ES"/>
        </a:p>
      </dgm:t>
    </dgm:pt>
    <dgm:pt modelId="{1F11C86F-D2DF-4B0C-9628-5F787C2F5EF7}" type="pres">
      <dgm:prSet presAssocID="{71F77396-56FB-470F-B47A-76D710F555AC}" presName="connectorText" presStyleLbl="sibTrans2D1" presStyleIdx="0" presStyleCnt="3"/>
      <dgm:spPr/>
      <dgm:t>
        <a:bodyPr/>
        <a:lstStyle/>
        <a:p>
          <a:endParaRPr lang="es-ES"/>
        </a:p>
      </dgm:t>
    </dgm:pt>
    <dgm:pt modelId="{4DBDEEE6-E2A9-4DF2-9BCD-5AC64F502025}" type="pres">
      <dgm:prSet presAssocID="{E670739A-F93C-42E5-907F-FD88B0E7D7CC}" presName="node" presStyleLbl="node1" presStyleIdx="1" presStyleCnt="4">
        <dgm:presLayoutVars>
          <dgm:bulletEnabled val="1"/>
        </dgm:presLayoutVars>
      </dgm:prSet>
      <dgm:spPr/>
      <dgm:t>
        <a:bodyPr/>
        <a:lstStyle/>
        <a:p>
          <a:endParaRPr lang="es-ES"/>
        </a:p>
      </dgm:t>
    </dgm:pt>
    <dgm:pt modelId="{8D71A150-68CC-4043-8177-F769ADD3ED92}" type="pres">
      <dgm:prSet presAssocID="{90937560-B6DE-430D-A01E-C555123EA858}" presName="sibTrans" presStyleLbl="sibTrans2D1" presStyleIdx="1" presStyleCnt="3"/>
      <dgm:spPr/>
      <dgm:t>
        <a:bodyPr/>
        <a:lstStyle/>
        <a:p>
          <a:endParaRPr lang="es-ES"/>
        </a:p>
      </dgm:t>
    </dgm:pt>
    <dgm:pt modelId="{9C1E885E-9265-4AD2-9714-9CC8506201F8}" type="pres">
      <dgm:prSet presAssocID="{90937560-B6DE-430D-A01E-C555123EA858}" presName="connectorText" presStyleLbl="sibTrans2D1" presStyleIdx="1" presStyleCnt="3"/>
      <dgm:spPr/>
      <dgm:t>
        <a:bodyPr/>
        <a:lstStyle/>
        <a:p>
          <a:endParaRPr lang="es-ES"/>
        </a:p>
      </dgm:t>
    </dgm:pt>
    <dgm:pt modelId="{E84D1387-D00D-428D-81E4-6B2A5FD7497B}" type="pres">
      <dgm:prSet presAssocID="{18345C8A-F711-4C6E-A419-D0CA565AC25C}" presName="node" presStyleLbl="node1" presStyleIdx="2" presStyleCnt="4">
        <dgm:presLayoutVars>
          <dgm:bulletEnabled val="1"/>
        </dgm:presLayoutVars>
      </dgm:prSet>
      <dgm:spPr/>
      <dgm:t>
        <a:bodyPr/>
        <a:lstStyle/>
        <a:p>
          <a:endParaRPr lang="es-ES"/>
        </a:p>
      </dgm:t>
    </dgm:pt>
    <dgm:pt modelId="{BBC6C2E7-69E0-495A-A5B6-2DB4E0A81213}" type="pres">
      <dgm:prSet presAssocID="{127C72E9-444B-419C-898F-37DB12892961}" presName="sibTrans" presStyleLbl="sibTrans2D1" presStyleIdx="2" presStyleCnt="3"/>
      <dgm:spPr/>
      <dgm:t>
        <a:bodyPr/>
        <a:lstStyle/>
        <a:p>
          <a:endParaRPr lang="es-ES"/>
        </a:p>
      </dgm:t>
    </dgm:pt>
    <dgm:pt modelId="{8A9E0BAE-A22F-47EE-A35C-3562AF81990E}" type="pres">
      <dgm:prSet presAssocID="{127C72E9-444B-419C-898F-37DB12892961}" presName="connectorText" presStyleLbl="sibTrans2D1" presStyleIdx="2" presStyleCnt="3"/>
      <dgm:spPr/>
      <dgm:t>
        <a:bodyPr/>
        <a:lstStyle/>
        <a:p>
          <a:endParaRPr lang="es-ES"/>
        </a:p>
      </dgm:t>
    </dgm:pt>
    <dgm:pt modelId="{A2854D14-C207-48ED-9307-5433B9F9232A}" type="pres">
      <dgm:prSet presAssocID="{BF97CE21-8626-4913-BDE5-93E2D8DEA182}" presName="node" presStyleLbl="node1" presStyleIdx="3" presStyleCnt="4">
        <dgm:presLayoutVars>
          <dgm:bulletEnabled val="1"/>
        </dgm:presLayoutVars>
      </dgm:prSet>
      <dgm:spPr/>
      <dgm:t>
        <a:bodyPr/>
        <a:lstStyle/>
        <a:p>
          <a:endParaRPr lang="es-ES"/>
        </a:p>
      </dgm:t>
    </dgm:pt>
  </dgm:ptLst>
  <dgm:cxnLst>
    <dgm:cxn modelId="{9D4A7352-4B10-447B-8F86-B3A93ED1488E}" type="presOf" srcId="{E670739A-F93C-42E5-907F-FD88B0E7D7CC}" destId="{4DBDEEE6-E2A9-4DF2-9BCD-5AC64F502025}" srcOrd="0" destOrd="0" presId="urn:microsoft.com/office/officeart/2005/8/layout/process1"/>
    <dgm:cxn modelId="{233CE902-8A84-4C90-9E43-CD3D29F6EA0D}" type="presOf" srcId="{90937560-B6DE-430D-A01E-C555123EA858}" destId="{8D71A150-68CC-4043-8177-F769ADD3ED92}" srcOrd="0" destOrd="0" presId="urn:microsoft.com/office/officeart/2005/8/layout/process1"/>
    <dgm:cxn modelId="{4A020C3F-B66D-4D7C-B764-3EAF3CD5EC19}" srcId="{D80735AE-86B8-4566-B2A9-AE3E7062CDF2}" destId="{18345C8A-F711-4C6E-A419-D0CA565AC25C}" srcOrd="2" destOrd="0" parTransId="{86461B8E-B7E0-43BE-A90D-F41BA31C8A39}" sibTransId="{127C72E9-444B-419C-898F-37DB12892961}"/>
    <dgm:cxn modelId="{8D8705EA-114A-4CD2-825C-0C39A335539D}" type="presOf" srcId="{127C72E9-444B-419C-898F-37DB12892961}" destId="{8A9E0BAE-A22F-47EE-A35C-3562AF81990E}" srcOrd="1" destOrd="0" presId="urn:microsoft.com/office/officeart/2005/8/layout/process1"/>
    <dgm:cxn modelId="{2CA455C0-2D70-41C9-A806-19239FF0CEA0}" type="presOf" srcId="{18345C8A-F711-4C6E-A419-D0CA565AC25C}" destId="{E84D1387-D00D-428D-81E4-6B2A5FD7497B}" srcOrd="0" destOrd="0" presId="urn:microsoft.com/office/officeart/2005/8/layout/process1"/>
    <dgm:cxn modelId="{6F0A2889-F818-4199-9DBA-2A2F519B909A}" srcId="{D80735AE-86B8-4566-B2A9-AE3E7062CDF2}" destId="{25B3BC1F-37E3-42D7-A050-9BB24B877E16}" srcOrd="0" destOrd="0" parTransId="{E50A448C-3952-449E-BF57-72194489F680}" sibTransId="{71F77396-56FB-470F-B47A-76D710F555AC}"/>
    <dgm:cxn modelId="{E0D15AAF-64E0-4EBE-B539-9E7A2F2E7098}" type="presOf" srcId="{71F77396-56FB-470F-B47A-76D710F555AC}" destId="{1F11C86F-D2DF-4B0C-9628-5F787C2F5EF7}" srcOrd="1" destOrd="0" presId="urn:microsoft.com/office/officeart/2005/8/layout/process1"/>
    <dgm:cxn modelId="{0A35926A-0B04-440A-8856-95C4F44F2CC7}" type="presOf" srcId="{71F77396-56FB-470F-B47A-76D710F555AC}" destId="{E1ABB71C-2E32-4DED-8B07-2DC79FC98724}" srcOrd="0" destOrd="0" presId="urn:microsoft.com/office/officeart/2005/8/layout/process1"/>
    <dgm:cxn modelId="{3267EB67-329A-4EA1-BEB1-24522E262885}" type="presOf" srcId="{BF97CE21-8626-4913-BDE5-93E2D8DEA182}" destId="{A2854D14-C207-48ED-9307-5433B9F9232A}" srcOrd="0" destOrd="0" presId="urn:microsoft.com/office/officeart/2005/8/layout/process1"/>
    <dgm:cxn modelId="{A3F9386D-A496-4D57-B7AF-58C82910CC9F}" srcId="{D80735AE-86B8-4566-B2A9-AE3E7062CDF2}" destId="{E670739A-F93C-42E5-907F-FD88B0E7D7CC}" srcOrd="1" destOrd="0" parTransId="{4AFE80D0-C58E-43E8-AD89-4E3338897E67}" sibTransId="{90937560-B6DE-430D-A01E-C555123EA858}"/>
    <dgm:cxn modelId="{6B85DA94-EE78-478D-BCE4-E591F826897D}" type="presOf" srcId="{D80735AE-86B8-4566-B2A9-AE3E7062CDF2}" destId="{9899A3E0-3084-45CD-86BF-951BFEE576A1}" srcOrd="0" destOrd="0" presId="urn:microsoft.com/office/officeart/2005/8/layout/process1"/>
    <dgm:cxn modelId="{CE3EBFB5-C20D-4D6F-B3E6-0F4964A536A8}" type="presOf" srcId="{90937560-B6DE-430D-A01E-C555123EA858}" destId="{9C1E885E-9265-4AD2-9714-9CC8506201F8}" srcOrd="1" destOrd="0" presId="urn:microsoft.com/office/officeart/2005/8/layout/process1"/>
    <dgm:cxn modelId="{E93CE60D-8B04-4911-9B3D-7B7CE9812309}" srcId="{D80735AE-86B8-4566-B2A9-AE3E7062CDF2}" destId="{BF97CE21-8626-4913-BDE5-93E2D8DEA182}" srcOrd="3" destOrd="0" parTransId="{942B1198-E726-49A7-9FC9-674EC96A430F}" sibTransId="{3AA53799-D15C-4975-98EE-A6BEF7CEFF2F}"/>
    <dgm:cxn modelId="{28624C4C-7CFE-4087-9517-E48AFE6C4393}" type="presOf" srcId="{127C72E9-444B-419C-898F-37DB12892961}" destId="{BBC6C2E7-69E0-495A-A5B6-2DB4E0A81213}" srcOrd="0" destOrd="0" presId="urn:microsoft.com/office/officeart/2005/8/layout/process1"/>
    <dgm:cxn modelId="{5CE37669-2F36-462F-B477-294A5F196306}" type="presOf" srcId="{25B3BC1F-37E3-42D7-A050-9BB24B877E16}" destId="{6B89CD51-F8A7-44AE-A006-FBEADC8C1EC7}" srcOrd="0" destOrd="0" presId="urn:microsoft.com/office/officeart/2005/8/layout/process1"/>
    <dgm:cxn modelId="{D884A328-8FAE-4A69-8AC3-9AB053866BA4}" type="presParOf" srcId="{9899A3E0-3084-45CD-86BF-951BFEE576A1}" destId="{6B89CD51-F8A7-44AE-A006-FBEADC8C1EC7}" srcOrd="0" destOrd="0" presId="urn:microsoft.com/office/officeart/2005/8/layout/process1"/>
    <dgm:cxn modelId="{B39667AE-791E-402D-9354-F1DE13E3B3AA}" type="presParOf" srcId="{9899A3E0-3084-45CD-86BF-951BFEE576A1}" destId="{E1ABB71C-2E32-4DED-8B07-2DC79FC98724}" srcOrd="1" destOrd="0" presId="urn:microsoft.com/office/officeart/2005/8/layout/process1"/>
    <dgm:cxn modelId="{3DD38DE3-28A4-4FE3-8AC6-7A14DA3299FD}" type="presParOf" srcId="{E1ABB71C-2E32-4DED-8B07-2DC79FC98724}" destId="{1F11C86F-D2DF-4B0C-9628-5F787C2F5EF7}" srcOrd="0" destOrd="0" presId="urn:microsoft.com/office/officeart/2005/8/layout/process1"/>
    <dgm:cxn modelId="{1DF457FE-8D8F-4A71-A563-B9B64DF3FEAD}" type="presParOf" srcId="{9899A3E0-3084-45CD-86BF-951BFEE576A1}" destId="{4DBDEEE6-E2A9-4DF2-9BCD-5AC64F502025}" srcOrd="2" destOrd="0" presId="urn:microsoft.com/office/officeart/2005/8/layout/process1"/>
    <dgm:cxn modelId="{B3E9077C-5476-4E6A-83C5-ECAC91BC8CED}" type="presParOf" srcId="{9899A3E0-3084-45CD-86BF-951BFEE576A1}" destId="{8D71A150-68CC-4043-8177-F769ADD3ED92}" srcOrd="3" destOrd="0" presId="urn:microsoft.com/office/officeart/2005/8/layout/process1"/>
    <dgm:cxn modelId="{12320D25-1599-4650-AD15-AAFADC322C4E}" type="presParOf" srcId="{8D71A150-68CC-4043-8177-F769ADD3ED92}" destId="{9C1E885E-9265-4AD2-9714-9CC8506201F8}" srcOrd="0" destOrd="0" presId="urn:microsoft.com/office/officeart/2005/8/layout/process1"/>
    <dgm:cxn modelId="{B9C768C1-9660-449F-8D88-441B0906993E}" type="presParOf" srcId="{9899A3E0-3084-45CD-86BF-951BFEE576A1}" destId="{E84D1387-D00D-428D-81E4-6B2A5FD7497B}" srcOrd="4" destOrd="0" presId="urn:microsoft.com/office/officeart/2005/8/layout/process1"/>
    <dgm:cxn modelId="{0C2E109E-D2B0-4316-8AC6-1E6354BA3E6F}" type="presParOf" srcId="{9899A3E0-3084-45CD-86BF-951BFEE576A1}" destId="{BBC6C2E7-69E0-495A-A5B6-2DB4E0A81213}" srcOrd="5" destOrd="0" presId="urn:microsoft.com/office/officeart/2005/8/layout/process1"/>
    <dgm:cxn modelId="{D7612458-AD04-4782-94D0-8A37423D3322}" type="presParOf" srcId="{BBC6C2E7-69E0-495A-A5B6-2DB4E0A81213}" destId="{8A9E0BAE-A22F-47EE-A35C-3562AF81990E}" srcOrd="0" destOrd="0" presId="urn:microsoft.com/office/officeart/2005/8/layout/process1"/>
    <dgm:cxn modelId="{4EA69FE4-CE1D-4B49-9614-091F4704E578}" type="presParOf" srcId="{9899A3E0-3084-45CD-86BF-951BFEE576A1}" destId="{A2854D14-C207-48ED-9307-5433B9F9232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80E0C754-0DFA-D34E-A454-95759056E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6B8B7E23-380F-5443-A46B-D63BB122D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90732-3CF1-A846-88D3-A67E35B2A7C7}" type="datetimeFigureOut">
              <a:rPr lang="fr-FR" smtClean="0"/>
              <a:t>16/05/2022</a:t>
            </a:fld>
            <a:endParaRPr lang="fr-FR"/>
          </a:p>
        </p:txBody>
      </p:sp>
      <p:sp>
        <p:nvSpPr>
          <p:cNvPr id="4" name="Espace réservé du pied de page 3">
            <a:extLst>
              <a:ext uri="{FF2B5EF4-FFF2-40B4-BE49-F238E27FC236}">
                <a16:creationId xmlns:a16="http://schemas.microsoft.com/office/drawing/2014/main" xmlns="" id="{40A4D3BA-A77B-1A44-9DF3-125AE04A8B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A65C64DF-E0C0-BE46-B5C4-E3A7DE4554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D50BB3-BEC6-7249-A34F-160990CEC0DC}" type="slidenum">
              <a:rPr lang="fr-FR" smtClean="0"/>
              <a:t>‹N°›</a:t>
            </a:fld>
            <a:endParaRPr lang="fr-FR"/>
          </a:p>
        </p:txBody>
      </p:sp>
    </p:spTree>
    <p:extLst>
      <p:ext uri="{BB962C8B-B14F-4D97-AF65-F5344CB8AC3E}">
        <p14:creationId xmlns:p14="http://schemas.microsoft.com/office/powerpoint/2010/main" val="326553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A799A-711C-4364-9AE7-F8B2B8AC888B}" type="datetimeFigureOut">
              <a:rPr lang="fr-FR" smtClean="0"/>
              <a:t>16/05/2022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37688-7020-496A-AD16-14AB1F5A5ED3}" type="slidenum">
              <a:rPr lang="fr-FR" smtClean="0"/>
              <a:t>‹N°›</a:t>
            </a:fld>
            <a:endParaRPr lang="fr-FR"/>
          </a:p>
        </p:txBody>
      </p:sp>
    </p:spTree>
    <p:extLst>
      <p:ext uri="{BB962C8B-B14F-4D97-AF65-F5344CB8AC3E}">
        <p14:creationId xmlns:p14="http://schemas.microsoft.com/office/powerpoint/2010/main" val="54006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&gt; Matérialiser</a:t>
            </a:r>
            <a:r>
              <a:rPr lang="fr-FR" baseline="0"/>
              <a:t> les volumes (flèches)</a:t>
            </a:r>
            <a:endParaRPr lang="fr-FR"/>
          </a:p>
        </p:txBody>
      </p:sp>
      <p:sp>
        <p:nvSpPr>
          <p:cNvPr id="4" name="Espace réservé du numéro de diapositive 3"/>
          <p:cNvSpPr>
            <a:spLocks noGrp="1"/>
          </p:cNvSpPr>
          <p:nvPr>
            <p:ph type="sldNum" sz="quarter" idx="10"/>
          </p:nvPr>
        </p:nvSpPr>
        <p:spPr/>
        <p:txBody>
          <a:bodyPr/>
          <a:lstStyle/>
          <a:p>
            <a:fld id="{B529228A-E189-449F-B7BE-96C7156CBD1A}" type="slidenum">
              <a:rPr lang="en-US" smtClean="0"/>
              <a:t>3</a:t>
            </a:fld>
            <a:endParaRPr lang="en-US"/>
          </a:p>
        </p:txBody>
      </p:sp>
    </p:spTree>
    <p:extLst>
      <p:ext uri="{BB962C8B-B14F-4D97-AF65-F5344CB8AC3E}">
        <p14:creationId xmlns:p14="http://schemas.microsoft.com/office/powerpoint/2010/main" val="346924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Acteurs publics comparables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9228A-E189-449F-B7BE-96C7156CBD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un objet transverse participant de la gouvernance des donnée.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Un partage d’information rapide et analysable entre tout les acteurs de l’</a:t>
            </a:r>
            <a:r>
              <a:rPr lang="fr-FR" sz="1200" dirty="0" err="1"/>
              <a:t>écosysteme</a:t>
            </a:r>
            <a:r>
              <a:rPr lang="fr-FR" sz="1200" dirty="0"/>
              <a:t> Orientation/Formation/Emploi </a:t>
            </a:r>
          </a:p>
          <a:p>
            <a:endParaRPr lang="fr-FR" dirty="0"/>
          </a:p>
        </p:txBody>
      </p:sp>
      <p:sp>
        <p:nvSpPr>
          <p:cNvPr id="4" name="Espace réservé du numéro de diapositive 3"/>
          <p:cNvSpPr>
            <a:spLocks noGrp="1"/>
          </p:cNvSpPr>
          <p:nvPr>
            <p:ph type="sldNum" sz="quarter" idx="10"/>
          </p:nvPr>
        </p:nvSpPr>
        <p:spPr/>
        <p:txBody>
          <a:bodyPr/>
          <a:lstStyle/>
          <a:p>
            <a:fld id="{D0930E87-6E0C-B743-8296-BF9590379E6C}" type="slidenum">
              <a:rPr lang="fr-FR" smtClean="0"/>
              <a:t>10</a:t>
            </a:fld>
            <a:endParaRPr lang="fr-FR"/>
          </a:p>
        </p:txBody>
      </p:sp>
    </p:spTree>
    <p:extLst>
      <p:ext uri="{BB962C8B-B14F-4D97-AF65-F5344CB8AC3E}">
        <p14:creationId xmlns:p14="http://schemas.microsoft.com/office/powerpoint/2010/main" val="422188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Imaginer dans les contrats de licences le portage financier des couts d’audit technique </a:t>
            </a:r>
          </a:p>
          <a:p>
            <a:r>
              <a:rPr lang="fr-FR" dirty="0"/>
              <a:t>Impact des couts de fonctionnements </a:t>
            </a:r>
          </a:p>
          <a:p>
            <a:endParaRPr lang="fr-FR" dirty="0"/>
          </a:p>
        </p:txBody>
      </p:sp>
      <p:sp>
        <p:nvSpPr>
          <p:cNvPr id="4" name="Espace réservé du numéro de diapositive 3"/>
          <p:cNvSpPr>
            <a:spLocks noGrp="1"/>
          </p:cNvSpPr>
          <p:nvPr>
            <p:ph type="sldNum" sz="quarter" idx="10"/>
          </p:nvPr>
        </p:nvSpPr>
        <p:spPr/>
        <p:txBody>
          <a:bodyPr/>
          <a:lstStyle/>
          <a:p>
            <a:fld id="{D0930E87-6E0C-B743-8296-BF9590379E6C}" type="slidenum">
              <a:rPr lang="fr-FR" smtClean="0"/>
              <a:t>12</a:t>
            </a:fld>
            <a:endParaRPr lang="fr-FR"/>
          </a:p>
        </p:txBody>
      </p:sp>
    </p:spTree>
    <p:extLst>
      <p:ext uri="{BB962C8B-B14F-4D97-AF65-F5344CB8AC3E}">
        <p14:creationId xmlns:p14="http://schemas.microsoft.com/office/powerpoint/2010/main" val="103579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B948DA-2198-5848-AEF6-1537C157E0D2}" type="slidenum">
              <a:rPr lang="en-US" smtClean="0"/>
              <a:t>13</a:t>
            </a:fld>
            <a:endParaRPr lang="en-US"/>
          </a:p>
        </p:txBody>
      </p:sp>
    </p:spTree>
    <p:extLst>
      <p:ext uri="{BB962C8B-B14F-4D97-AF65-F5344CB8AC3E}">
        <p14:creationId xmlns:p14="http://schemas.microsoft.com/office/powerpoint/2010/main" val="123212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un objet transverse participant de la gouvernance des donnée.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Un partage d’information rapide et analysable entre tout les acteurs de l’</a:t>
            </a:r>
            <a:r>
              <a:rPr lang="fr-FR" sz="1200" dirty="0" err="1"/>
              <a:t>écosysteme</a:t>
            </a:r>
            <a:r>
              <a:rPr lang="fr-FR" sz="1200" dirty="0"/>
              <a:t> Orientation/Formation/Emploi </a:t>
            </a:r>
          </a:p>
          <a:p>
            <a:endParaRPr lang="fr-FR" dirty="0"/>
          </a:p>
        </p:txBody>
      </p:sp>
      <p:sp>
        <p:nvSpPr>
          <p:cNvPr id="4" name="Espace réservé du numéro de diapositive 3"/>
          <p:cNvSpPr>
            <a:spLocks noGrp="1"/>
          </p:cNvSpPr>
          <p:nvPr>
            <p:ph type="sldNum" sz="quarter" idx="10"/>
          </p:nvPr>
        </p:nvSpPr>
        <p:spPr/>
        <p:txBody>
          <a:bodyPr/>
          <a:lstStyle/>
          <a:p>
            <a:fld id="{D0930E87-6E0C-B743-8296-BF9590379E6C}" type="slidenum">
              <a:rPr lang="fr-FR" smtClean="0"/>
              <a:t>18</a:t>
            </a:fld>
            <a:endParaRPr lang="fr-FR"/>
          </a:p>
        </p:txBody>
      </p:sp>
    </p:spTree>
    <p:extLst>
      <p:ext uri="{BB962C8B-B14F-4D97-AF65-F5344CB8AC3E}">
        <p14:creationId xmlns:p14="http://schemas.microsoft.com/office/powerpoint/2010/main" val="359242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Volumes/2021-2022/TRAVAIL%20LOLO/Pole%20Emploi/13_Gabrit%20PPT%20pour%20Charte/Import/Logo_Po&#770;le_Emploi_2008-01.png"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file:////Volumes/2021-2022/TRAVAIL%20LOLO/Pole%20Emploi/13_Gabrit%20PPT%20pour%20Charte/Import/Derniere%20de%20couv-01.png" TargetMode="External"/><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5.png"/><Relationship Id="rId10" Type="http://schemas.openxmlformats.org/officeDocument/2006/relationships/image" Target="../media/image18.emf"/><Relationship Id="rId4" Type="http://schemas.openxmlformats.org/officeDocument/2006/relationships/image" Target="../media/image17.svg"/><Relationship Id="rId9" Type="http://schemas.openxmlformats.org/officeDocument/2006/relationships/image" Target="file:////Volumes/2021-2022/TRAVAIL%20LOLO/Pole%20Emploi/13_Gabrit%20PPT%20pour%20Charte/Import/Portable_Ordi.png"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Volumes/2021-2022/TRAVAIL%20LOLO/Pole%20Emploi/13_Gabarit%20PPT%20pour%20Charte/Import/Illustration_Interne.png" TargetMode="External"/><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file:////Volumes/2021-2022/TRAVAIL%20LOLO/Pole%20Emploi/13_Gabarit%20PPT%20pour%20Charte/Import/Envol_Email-01.svg" TargetMode="External"/><Relationship Id="rId5" Type="http://schemas.openxmlformats.org/officeDocument/2006/relationships/image" Target="../media/image8.sv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6.png"/><Relationship Id="rId4" Type="http://schemas.openxmlformats.org/officeDocument/2006/relationships/image" Target="file:////Volumes/2021-2022/TRAVAIL%20LOLO/Pole%20Emploi/13_Gabarit%20PPT%20pour%20Charte/Import/Illustration_Interne.png" TargetMode="External"/><Relationship Id="rId9" Type="http://schemas.openxmlformats.org/officeDocument/2006/relationships/image" Target="file:////Volumes/2021-2022/TRAVAIL%20LOLO/Pole%20Emploi/13_Gabarit%20PPT%20pour%20Charte/Import/Envol_Email-01.svg"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xmlns="" id="{DDB0F631-CE05-CE49-B9C6-BB0CAAD079A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xmlns="" id="{5507AEDD-8CA8-1049-A596-898E3E0C24D6}"/>
              </a:ext>
            </a:extLst>
          </p:cNvPr>
          <p:cNvSpPr>
            <a:spLocks noGrp="1"/>
          </p:cNvSpPr>
          <p:nvPr>
            <p:ph type="pic" sz="quarter" idx="10"/>
          </p:nvPr>
        </p:nvSpPr>
        <p:spPr>
          <a:xfrm>
            <a:off x="7316285" y="834492"/>
            <a:ext cx="5580000" cy="5580000"/>
          </a:xfrm>
          <a:prstGeom prst="ellipse">
            <a:avLst/>
          </a:prstGeom>
          <a:noFill/>
        </p:spPr>
        <p:txBody>
          <a:bodyPr anchor="ctr" anchorCtr="0">
            <a:normAutofit/>
          </a:bodyPr>
          <a:lstStyle>
            <a:lvl1pPr marL="0" indent="0" algn="ctr">
              <a:buFontTx/>
              <a:buNone/>
              <a:defRPr sz="1500" b="1">
                <a:blipFill>
                  <a:blip r:embed="rId3"/>
                  <a:tile tx="0" ty="0" sx="100000" sy="100000" flip="none" algn="tl"/>
                </a:blipFill>
              </a:defRPr>
            </a:lvl1pPr>
          </a:lstStyle>
          <a:p>
            <a:r>
              <a:rPr lang="fr-FR"/>
              <a:t>Cliquez sur l'icône pour ajouter une image</a:t>
            </a:r>
          </a:p>
        </p:txBody>
      </p:sp>
      <p:pic>
        <p:nvPicPr>
          <p:cNvPr id="20" name="Image 19">
            <a:extLst>
              <a:ext uri="{FF2B5EF4-FFF2-40B4-BE49-F238E27FC236}">
                <a16:creationId xmlns:a16="http://schemas.microsoft.com/office/drawing/2014/main" xmlns="" id="{FD47407C-19B9-7D43-8149-9C418E1574D5}"/>
              </a:ext>
            </a:extLst>
          </p:cNvPr>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24969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xmlns=""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xmlns=""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xmlns=""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xmlns="" id="{9EEC95E6-D00C-CB48-861D-AF90CB0757C4}"/>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r>
              <a:rPr lang="fr-FR"/>
              <a:t>Cliquez sur l'icône pour ajouter une image</a:t>
            </a: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xmlns=""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501036" cy="1123289"/>
          </a:xfrm>
        </p:spPr>
        <p:txBody>
          <a:bodyPr anchor="b">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Modifiez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Modifiez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6" name="Titre 1">
            <a:extLst>
              <a:ext uri="{FF2B5EF4-FFF2-40B4-BE49-F238E27FC236}">
                <a16:creationId xmlns:a16="http://schemas.microsoft.com/office/drawing/2014/main" xmlns="" id="{83E107D6-82DB-6646-AEA7-292B304B7CAD}"/>
              </a:ext>
            </a:extLst>
          </p:cNvPr>
          <p:cNvSpPr txBox="1">
            <a:spLocks/>
          </p:cNvSpPr>
          <p:nvPr userDrawn="1"/>
        </p:nvSpPr>
        <p:spPr>
          <a:xfrm>
            <a:off x="540000" y="3762532"/>
            <a:ext cx="5501036" cy="777987"/>
          </a:xfrm>
          <a:prstGeom prst="rect">
            <a:avLst/>
          </a:prstGeom>
        </p:spPr>
        <p:txBody>
          <a:bodyPr vert="horz" lIns="0" tIns="0" rIns="0" bIns="0" rtlCol="0" anchor="b">
            <a:normAutofit/>
          </a:bodyPr>
          <a:lstStyle>
            <a:lvl1pPr algn="l" defTabSz="914400" rtl="0" eaLnBrk="1" latinLnBrk="0" hangingPunct="1">
              <a:lnSpc>
                <a:spcPct val="100000"/>
              </a:lnSpc>
              <a:spcBef>
                <a:spcPts val="0"/>
              </a:spcBef>
              <a:buNone/>
              <a:defRPr sz="2800" b="1" i="0" kern="1200">
                <a:solidFill>
                  <a:schemeClr val="accent2"/>
                </a:solidFill>
                <a:latin typeface="Pole Emploi PRO" panose="02000503040000020004" pitchFamily="2" charset="77"/>
                <a:ea typeface="+mj-ea"/>
                <a:cs typeface="+mj-cs"/>
              </a:defRPr>
            </a:lvl1pPr>
          </a:lstStyle>
          <a:p>
            <a:r>
              <a:rPr lang="fr-FR">
                <a:solidFill>
                  <a:schemeClr val="accent4"/>
                </a:solidFill>
              </a:rPr>
              <a:t>MODIFIEZ LE STYLE DU TITRE</a:t>
            </a:r>
          </a:p>
        </p:txBody>
      </p:sp>
      <p:sp>
        <p:nvSpPr>
          <p:cNvPr id="28" name="Espace réservé du texte 25">
            <a:extLst>
              <a:ext uri="{FF2B5EF4-FFF2-40B4-BE49-F238E27FC236}">
                <a16:creationId xmlns:a16="http://schemas.microsoft.com/office/drawing/2014/main" xmlns=""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Modifiez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Modifiez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xmlns=""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xmlns=""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xmlns=""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xmlns="" id="{8BE399BB-C546-AC4B-AEDF-92D8A175A0F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16/05/2022</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xmlns=""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16/05/2022</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16/05/2022</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16/05/2022</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xmlns=""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75121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16/05/2022</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16/05/2022</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xmlns=""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xmlns=""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xmlns=""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xmlns="" id="{472D6D57-D19C-1741-869F-A50ABFE96C67}"/>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_Long">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xmlns=""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1" name="Espace réservé du texte 4">
            <a:extLst>
              <a:ext uri="{FF2B5EF4-FFF2-40B4-BE49-F238E27FC236}">
                <a16:creationId xmlns:a16="http://schemas.microsoft.com/office/drawing/2014/main" xmlns=""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3" name="Espace réservé du texte 4">
            <a:extLst>
              <a:ext uri="{FF2B5EF4-FFF2-40B4-BE49-F238E27FC236}">
                <a16:creationId xmlns:a16="http://schemas.microsoft.com/office/drawing/2014/main" xmlns=""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Modifiez les styles du texte du masque</a:t>
            </a:r>
          </a:p>
        </p:txBody>
      </p:sp>
      <p:sp>
        <p:nvSpPr>
          <p:cNvPr id="44" name="Espace réservé du texte 8">
            <a:extLst>
              <a:ext uri="{FF2B5EF4-FFF2-40B4-BE49-F238E27FC236}">
                <a16:creationId xmlns:a16="http://schemas.microsoft.com/office/drawing/2014/main" xmlns=""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xmlns=""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xmlns=""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xmlns=""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82053054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r de couv">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233148-6F08-DC45-944F-A838C2F0D84C}"/>
              </a:ext>
            </a:extLst>
          </p:cNvPr>
          <p:cNvSpPr/>
          <p:nvPr userDrawn="1"/>
        </p:nvSpPr>
        <p:spPr>
          <a:xfrm>
            <a:off x="0" y="5829300"/>
            <a:ext cx="12192000"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xmlns="" id="{5DDBA79C-7339-734A-B30E-17D395267E42}"/>
              </a:ext>
            </a:extLst>
          </p:cNvPr>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a:stretch>
            <a:fillRect/>
          </a:stretch>
        </p:blipFill>
        <p:spPr>
          <a:xfrm>
            <a:off x="4775200" y="532516"/>
            <a:ext cx="7416800" cy="5969883"/>
          </a:xfrm>
          <a:prstGeom prst="rect">
            <a:avLst/>
          </a:prstGeom>
        </p:spPr>
      </p:pic>
      <p:grpSp>
        <p:nvGrpSpPr>
          <p:cNvPr id="22" name="Logo">
            <a:extLst>
              <a:ext uri="{FF2B5EF4-FFF2-40B4-BE49-F238E27FC236}">
                <a16:creationId xmlns:a16="http://schemas.microsoft.com/office/drawing/2014/main" xmlns="" id="{B7D0ADD2-AFEF-5B4C-8511-B9F2EB9A6AED}"/>
              </a:ext>
            </a:extLst>
          </p:cNvPr>
          <p:cNvGrpSpPr/>
          <p:nvPr userDrawn="1"/>
        </p:nvGrpSpPr>
        <p:grpSpPr>
          <a:xfrm flipH="1">
            <a:off x="0" y="5267552"/>
            <a:ext cx="2019300" cy="1590448"/>
            <a:chOff x="11063288" y="6099628"/>
            <a:chExt cx="1128712" cy="889000"/>
          </a:xfrm>
        </p:grpSpPr>
        <p:sp>
          <p:nvSpPr>
            <p:cNvPr id="23" name="AutoShape 13" descr="Forme libre 29">
              <a:extLst>
                <a:ext uri="{FF2B5EF4-FFF2-40B4-BE49-F238E27FC236}">
                  <a16:creationId xmlns:a16="http://schemas.microsoft.com/office/drawing/2014/main" xmlns="" id="{DAEFBCD1-7922-A942-A156-DC824B02103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4" name="AutoShape 14" descr="Forme libre 30">
              <a:extLst>
                <a:ext uri="{FF2B5EF4-FFF2-40B4-BE49-F238E27FC236}">
                  <a16:creationId xmlns:a16="http://schemas.microsoft.com/office/drawing/2014/main" xmlns="" id="{AF7A4B08-51BE-EA42-83C5-A9DD42BBC33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grpSp>
        <p:nvGrpSpPr>
          <p:cNvPr id="19" name="Groupe 18">
            <a:extLst>
              <a:ext uri="{FF2B5EF4-FFF2-40B4-BE49-F238E27FC236}">
                <a16:creationId xmlns:a16="http://schemas.microsoft.com/office/drawing/2014/main" xmlns="" id="{93F8242B-7DE9-D64C-985B-67E24C4FBB6E}"/>
              </a:ext>
            </a:extLst>
          </p:cNvPr>
          <p:cNvGrpSpPr/>
          <p:nvPr userDrawn="1"/>
        </p:nvGrpSpPr>
        <p:grpSpPr>
          <a:xfrm>
            <a:off x="63500" y="5860291"/>
            <a:ext cx="1714689" cy="870709"/>
            <a:chOff x="355585" y="5987291"/>
            <a:chExt cx="1714689" cy="870709"/>
          </a:xfrm>
        </p:grpSpPr>
        <p:pic>
          <p:nvPicPr>
            <p:cNvPr id="20" name="Image 19">
              <a:extLst>
                <a:ext uri="{FF2B5EF4-FFF2-40B4-BE49-F238E27FC236}">
                  <a16:creationId xmlns:a16="http://schemas.microsoft.com/office/drawing/2014/main" xmlns="" id="{B5D1231A-1B0B-0340-9492-64D82C71E3A4}"/>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355585" y="5987291"/>
              <a:ext cx="960082" cy="870709"/>
            </a:xfrm>
            <a:prstGeom prst="rect">
              <a:avLst/>
            </a:prstGeom>
          </p:spPr>
        </p:pic>
        <p:pic>
          <p:nvPicPr>
            <p:cNvPr id="21" name="Image 20">
              <a:extLst>
                <a:ext uri="{FF2B5EF4-FFF2-40B4-BE49-F238E27FC236}">
                  <a16:creationId xmlns:a16="http://schemas.microsoft.com/office/drawing/2014/main" xmlns="" id="{86BC8ED9-8D92-CA4E-AFBB-B5AD79C2C3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46835" y="6086160"/>
              <a:ext cx="623439" cy="499387"/>
            </a:xfrm>
            <a:prstGeom prst="rect">
              <a:avLst/>
            </a:prstGeom>
          </p:spPr>
        </p:pic>
      </p:grpSp>
      <p:sp>
        <p:nvSpPr>
          <p:cNvPr id="14" name="Espace réservé du texte 3">
            <a:extLst>
              <a:ext uri="{FF2B5EF4-FFF2-40B4-BE49-F238E27FC236}">
                <a16:creationId xmlns:a16="http://schemas.microsoft.com/office/drawing/2014/main" xmlns="" id="{9AFC68B5-2E2D-3747-9E7E-CFA2377F2481}"/>
              </a:ext>
            </a:extLst>
          </p:cNvPr>
          <p:cNvSpPr>
            <a:spLocks noGrp="1"/>
          </p:cNvSpPr>
          <p:nvPr>
            <p:ph type="body" sz="quarter" idx="10"/>
          </p:nvPr>
        </p:nvSpPr>
        <p:spPr>
          <a:xfrm>
            <a:off x="657639" y="888281"/>
            <a:ext cx="4092161" cy="2215991"/>
          </a:xfrm>
        </p:spPr>
        <p:txBody>
          <a:bodyPr wrap="square" anchor="b">
            <a:spAutoFit/>
          </a:bodyPr>
          <a:lstStyle>
            <a:lvl1pPr marL="0" indent="0" algn="l">
              <a:buFontTx/>
              <a:buNone/>
              <a:defRPr sz="3600" b="1" i="0" cap="all" baseline="0">
                <a:solidFill>
                  <a:schemeClr val="tx2"/>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a:t>Modifiez les styles du texte du masque</a:t>
            </a:r>
          </a:p>
        </p:txBody>
      </p:sp>
      <p:sp>
        <p:nvSpPr>
          <p:cNvPr id="15" name="Espace réservé du texte 3">
            <a:extLst>
              <a:ext uri="{FF2B5EF4-FFF2-40B4-BE49-F238E27FC236}">
                <a16:creationId xmlns:a16="http://schemas.microsoft.com/office/drawing/2014/main" xmlns="" id="{0BB704AB-7761-8049-BB01-E65309020D46}"/>
              </a:ext>
            </a:extLst>
          </p:cNvPr>
          <p:cNvSpPr>
            <a:spLocks noGrp="1"/>
          </p:cNvSpPr>
          <p:nvPr>
            <p:ph type="body" sz="quarter" idx="11"/>
          </p:nvPr>
        </p:nvSpPr>
        <p:spPr>
          <a:xfrm>
            <a:off x="631135" y="3285432"/>
            <a:ext cx="3851965" cy="1107996"/>
          </a:xfrm>
        </p:spPr>
        <p:txBody>
          <a:bodyPr wrap="square" anchor="t">
            <a:spAutoFit/>
          </a:bodyPr>
          <a:lstStyle>
            <a:lvl1pPr marL="0" indent="0" algn="l">
              <a:buFontTx/>
              <a:buNone/>
              <a:defRPr sz="2400" b="1" i="0" cap="all" baseline="0">
                <a:solidFill>
                  <a:schemeClr val="accent4"/>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a:t>Modifiez les styles du texte du masque</a:t>
            </a:r>
          </a:p>
        </p:txBody>
      </p:sp>
    </p:spTree>
    <p:extLst>
      <p:ext uri="{BB962C8B-B14F-4D97-AF65-F5344CB8AC3E}">
        <p14:creationId xmlns:p14="http://schemas.microsoft.com/office/powerpoint/2010/main" val="3126108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BF2DD189-E20E-9547-8BE9-5A9BB275D1D0}"/>
              </a:ext>
            </a:extLst>
          </p:cNvPr>
          <p:cNvPicPr>
            <a:picLocks noChangeAspect="1"/>
          </p:cNvPicPr>
          <p:nvPr userDrawn="1"/>
        </p:nvPicPr>
        <p:blipFill>
          <a:blip r:embed="rId2" cstate="screen">
            <a:duotone>
              <a:schemeClr val="accent4">
                <a:shade val="45000"/>
                <a:satMod val="135000"/>
              </a:schemeClr>
              <a:prstClr val="white"/>
            </a:duotone>
            <a:lum bright="10000" contrast="30000"/>
            <a:extLst>
              <a:ext uri="{28A0092B-C50C-407E-A947-70E740481C1C}">
                <a14:useLocalDpi xmlns:a14="http://schemas.microsoft.com/office/drawing/2010/main"/>
              </a:ext>
            </a:extLst>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xmlns="" id="{7FAEA26D-FC00-E945-B2A0-B449C5332B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xmlns="" id="{E8EFB257-D3E3-3D4A-B185-86FD02A655D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xmlns="" id="{503FAB8E-CFF4-8A42-B69A-8353586ED342}"/>
              </a:ext>
            </a:extLst>
          </p:cNvPr>
          <p:cNvPicPr>
            <a:picLocks noChangeAspect="1"/>
          </p:cNvPicPr>
          <p:nvPr userDrawn="1"/>
        </p:nvPicPr>
        <p:blipFill>
          <a:blip r:embed="rId7" cstate="screen">
            <a:alphaModFix/>
            <a:duotone>
              <a:prstClr val="black"/>
              <a:schemeClr val="accent4">
                <a:tint val="45000"/>
                <a:satMod val="400000"/>
              </a:schemeClr>
            </a:duotone>
            <a:lum bright="10000" contrast="30000"/>
            <a:extLst>
              <a:ext uri="{28A0092B-C50C-407E-A947-70E740481C1C}">
                <a14:useLocalDpi xmlns:a14="http://schemas.microsoft.com/office/drawing/2010/main"/>
              </a:ext>
            </a:extLst>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xmlns="" id="{F0700FEE-9950-564E-BE90-229176929D1D}"/>
              </a:ext>
            </a:extLst>
          </p:cNvPr>
          <p:cNvPicPr>
            <a:picLocks noChangeAspect="1"/>
          </p:cNvPicPr>
          <p:nvPr userDrawn="1"/>
        </p:nvPicPr>
        <p:blipFill>
          <a:blip r:embed="rId8" r:link="rId9" cstate="screen">
            <a:extLst>
              <a:ext uri="{28A0092B-C50C-407E-A947-70E740481C1C}">
                <a14:useLocalDpi xmlns:a14="http://schemas.microsoft.com/office/drawing/2010/main"/>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xmlns=""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xmlns=""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xmlns=""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xmlns=""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xmlns=""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grpSp>
        <p:nvGrpSpPr>
          <p:cNvPr id="332" name="Illustration">
            <a:extLst>
              <a:ext uri="{FF2B5EF4-FFF2-40B4-BE49-F238E27FC236}">
                <a16:creationId xmlns:a16="http://schemas.microsoft.com/office/drawing/2014/main" xmlns="" id="{B0A68F2D-B2AD-D748-8E1F-8F86FA5AA8EC}"/>
              </a:ext>
            </a:extLst>
          </p:cNvPr>
          <p:cNvGrpSpPr/>
          <p:nvPr/>
        </p:nvGrpSpPr>
        <p:grpSpPr>
          <a:xfrm>
            <a:off x="427743" y="3398853"/>
            <a:ext cx="2292939" cy="2654261"/>
            <a:chOff x="427743" y="3398853"/>
            <a:chExt cx="2292939" cy="2654261"/>
          </a:xfrm>
        </p:grpSpPr>
        <p:sp>
          <p:nvSpPr>
            <p:cNvPr id="333" name="Forme libre 332">
              <a:extLst>
                <a:ext uri="{FF2B5EF4-FFF2-40B4-BE49-F238E27FC236}">
                  <a16:creationId xmlns:a16="http://schemas.microsoft.com/office/drawing/2014/main" xmlns="" id="{DE862071-18B7-B247-A3B4-83E5610CA1B1}"/>
                </a:ext>
              </a:extLst>
            </p:cNvPr>
            <p:cNvSpPr/>
            <p:nvPr/>
          </p:nvSpPr>
          <p:spPr>
            <a:xfrm>
              <a:off x="698147" y="3586513"/>
              <a:ext cx="129329" cy="176401"/>
            </a:xfrm>
            <a:custGeom>
              <a:avLst/>
              <a:gdLst>
                <a:gd name="connsiteX0" fmla="*/ 129330 w 129329"/>
                <a:gd name="connsiteY0" fmla="*/ 74105 h 176401"/>
                <a:gd name="connsiteX1" fmla="*/ 107573 w 129329"/>
                <a:gd name="connsiteY1" fmla="*/ 176402 h 176401"/>
                <a:gd name="connsiteX2" fmla="*/ 0 w 129329"/>
                <a:gd name="connsiteY2" fmla="*/ 146599 h 176401"/>
                <a:gd name="connsiteX3" fmla="*/ 70507 w 129329"/>
                <a:gd name="connsiteY3" fmla="*/ 0 h 176401"/>
              </a:gdLst>
              <a:ahLst/>
              <a:cxnLst>
                <a:cxn ang="0">
                  <a:pos x="connsiteX0" y="connsiteY0"/>
                </a:cxn>
                <a:cxn ang="0">
                  <a:pos x="connsiteX1" y="connsiteY1"/>
                </a:cxn>
                <a:cxn ang="0">
                  <a:pos x="connsiteX2" y="connsiteY2"/>
                </a:cxn>
                <a:cxn ang="0">
                  <a:pos x="connsiteX3" y="connsiteY3"/>
                </a:cxn>
              </a:cxnLst>
              <a:rect l="l" t="t" r="r" b="b"/>
              <a:pathLst>
                <a:path w="129329" h="176401">
                  <a:moveTo>
                    <a:pt x="129330" y="74105"/>
                  </a:moveTo>
                  <a:lnTo>
                    <a:pt x="107573" y="176402"/>
                  </a:lnTo>
                  <a:lnTo>
                    <a:pt x="0" y="146599"/>
                  </a:lnTo>
                  <a:lnTo>
                    <a:pt x="70507" y="0"/>
                  </a:lnTo>
                  <a:close/>
                </a:path>
              </a:pathLst>
            </a:custGeom>
            <a:solidFill>
              <a:srgbClr val="F4A086"/>
            </a:solidFill>
            <a:ln w="4026" cap="flat">
              <a:noFill/>
              <a:prstDash val="solid"/>
              <a:miter/>
            </a:ln>
          </p:spPr>
          <p:txBody>
            <a:bodyPr rtlCol="0" anchor="ctr"/>
            <a:lstStyle/>
            <a:p>
              <a:endParaRPr lang="fr-FR"/>
            </a:p>
          </p:txBody>
        </p:sp>
        <p:sp>
          <p:nvSpPr>
            <p:cNvPr id="334" name="Forme libre 333">
              <a:extLst>
                <a:ext uri="{FF2B5EF4-FFF2-40B4-BE49-F238E27FC236}">
                  <a16:creationId xmlns:a16="http://schemas.microsoft.com/office/drawing/2014/main" xmlns="" id="{C47A5802-CAE8-E541-95DE-8C458725001E}"/>
                </a:ext>
              </a:extLst>
            </p:cNvPr>
            <p:cNvSpPr/>
            <p:nvPr/>
          </p:nvSpPr>
          <p:spPr>
            <a:xfrm>
              <a:off x="767917" y="3456427"/>
              <a:ext cx="173981" cy="236637"/>
            </a:xfrm>
            <a:custGeom>
              <a:avLst/>
              <a:gdLst>
                <a:gd name="connsiteX0" fmla="*/ 86151 w 173981"/>
                <a:gd name="connsiteY0" fmla="*/ 232786 h 236637"/>
                <a:gd name="connsiteX1" fmla="*/ 117979 w 173981"/>
                <a:gd name="connsiteY1" fmla="*/ 235202 h 236637"/>
                <a:gd name="connsiteX2" fmla="*/ 173982 w 173981"/>
                <a:gd name="connsiteY2" fmla="*/ 42288 h 236637"/>
                <a:gd name="connsiteX3" fmla="*/ 125232 w 173981"/>
                <a:gd name="connsiteY3" fmla="*/ 0 h 236637"/>
                <a:gd name="connsiteX4" fmla="*/ 38609 w 173981"/>
                <a:gd name="connsiteY4" fmla="*/ 22151 h 236637"/>
                <a:gd name="connsiteX5" fmla="*/ 4766 w 173981"/>
                <a:gd name="connsiteY5" fmla="*/ 114379 h 236637"/>
                <a:gd name="connsiteX6" fmla="*/ 16450 w 173981"/>
                <a:gd name="connsiteY6" fmla="*/ 189289 h 236637"/>
                <a:gd name="connsiteX7" fmla="*/ 86151 w 173981"/>
                <a:gd name="connsiteY7" fmla="*/ 232786 h 23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81" h="236637">
                  <a:moveTo>
                    <a:pt x="86151" y="232786"/>
                  </a:moveTo>
                  <a:cubicBezTo>
                    <a:pt x="98640" y="236410"/>
                    <a:pt x="110727" y="238021"/>
                    <a:pt x="117979" y="235202"/>
                  </a:cubicBezTo>
                  <a:cubicBezTo>
                    <a:pt x="169953" y="194928"/>
                    <a:pt x="173982" y="42288"/>
                    <a:pt x="173982" y="42288"/>
                  </a:cubicBezTo>
                  <a:lnTo>
                    <a:pt x="125232" y="0"/>
                  </a:lnTo>
                  <a:lnTo>
                    <a:pt x="38609" y="22151"/>
                  </a:lnTo>
                  <a:lnTo>
                    <a:pt x="4766" y="114379"/>
                  </a:lnTo>
                  <a:cubicBezTo>
                    <a:pt x="-4501" y="138946"/>
                    <a:pt x="-69" y="166736"/>
                    <a:pt x="16450" y="189289"/>
                  </a:cubicBezTo>
                  <a:cubicBezTo>
                    <a:pt x="34983" y="209427"/>
                    <a:pt x="59157" y="224731"/>
                    <a:pt x="86151" y="232786"/>
                  </a:cubicBezTo>
                </a:path>
              </a:pathLst>
            </a:custGeom>
            <a:solidFill>
              <a:srgbClr val="F8B68F"/>
            </a:solidFill>
            <a:ln w="4026" cap="flat">
              <a:noFill/>
              <a:prstDash val="solid"/>
              <a:miter/>
            </a:ln>
          </p:spPr>
          <p:txBody>
            <a:bodyPr rtlCol="0" anchor="ctr"/>
            <a:lstStyle/>
            <a:p>
              <a:endParaRPr lang="fr-FR"/>
            </a:p>
          </p:txBody>
        </p:sp>
        <p:sp>
          <p:nvSpPr>
            <p:cNvPr id="335" name="Forme libre 334">
              <a:extLst>
                <a:ext uri="{FF2B5EF4-FFF2-40B4-BE49-F238E27FC236}">
                  <a16:creationId xmlns:a16="http://schemas.microsoft.com/office/drawing/2014/main" xmlns="" id="{5AB38D78-0F88-D947-9D51-6F41AA170C18}"/>
                </a:ext>
              </a:extLst>
            </p:cNvPr>
            <p:cNvSpPr/>
            <p:nvPr/>
          </p:nvSpPr>
          <p:spPr>
            <a:xfrm>
              <a:off x="745427" y="3398853"/>
              <a:ext cx="263655" cy="187256"/>
            </a:xfrm>
            <a:custGeom>
              <a:avLst/>
              <a:gdLst>
                <a:gd name="connsiteX0" fmla="*/ 55458 w 263655"/>
                <a:gd name="connsiteY0" fmla="*/ 136511 h 187256"/>
                <a:gd name="connsiteX1" fmla="*/ 88899 w 263655"/>
                <a:gd name="connsiteY1" fmla="*/ 93015 h 187256"/>
                <a:gd name="connsiteX2" fmla="*/ 152959 w 263655"/>
                <a:gd name="connsiteY2" fmla="*/ 117180 h 187256"/>
                <a:gd name="connsiteX3" fmla="*/ 261741 w 263655"/>
                <a:gd name="connsiteY3" fmla="*/ 84155 h 187256"/>
                <a:gd name="connsiteX4" fmla="*/ 239582 w 263655"/>
                <a:gd name="connsiteY4" fmla="*/ 20119 h 187256"/>
                <a:gd name="connsiteX5" fmla="*/ 193249 w 263655"/>
                <a:gd name="connsiteY5" fmla="*/ 4814 h 187256"/>
                <a:gd name="connsiteX6" fmla="*/ 80841 w 263655"/>
                <a:gd name="connsiteY6" fmla="*/ 8439 h 187256"/>
                <a:gd name="connsiteX7" fmla="*/ 6305 w 263655"/>
                <a:gd name="connsiteY7" fmla="*/ 27368 h 187256"/>
                <a:gd name="connsiteX8" fmla="*/ 4291 w 263655"/>
                <a:gd name="connsiteY8" fmla="*/ 135303 h 187256"/>
                <a:gd name="connsiteX9" fmla="*/ 22824 w 263655"/>
                <a:gd name="connsiteY9" fmla="*/ 187257 h 187256"/>
                <a:gd name="connsiteX10" fmla="*/ 55458 w 263655"/>
                <a:gd name="connsiteY10" fmla="*/ 136511 h 1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55" h="187256">
                  <a:moveTo>
                    <a:pt x="55458" y="136511"/>
                  </a:moveTo>
                  <a:cubicBezTo>
                    <a:pt x="64322" y="122013"/>
                    <a:pt x="73991" y="85363"/>
                    <a:pt x="88899" y="93015"/>
                  </a:cubicBezTo>
                  <a:cubicBezTo>
                    <a:pt x="99777" y="98653"/>
                    <a:pt x="139261" y="113152"/>
                    <a:pt x="152959" y="117180"/>
                  </a:cubicBezTo>
                  <a:cubicBezTo>
                    <a:pt x="185191" y="127248"/>
                    <a:pt x="246028" y="133289"/>
                    <a:pt x="261741" y="84155"/>
                  </a:cubicBezTo>
                  <a:cubicBezTo>
                    <a:pt x="269396" y="59587"/>
                    <a:pt x="252474" y="31395"/>
                    <a:pt x="239582" y="20119"/>
                  </a:cubicBezTo>
                  <a:cubicBezTo>
                    <a:pt x="226689" y="9244"/>
                    <a:pt x="210170" y="4411"/>
                    <a:pt x="193249" y="4814"/>
                  </a:cubicBezTo>
                  <a:cubicBezTo>
                    <a:pt x="154168" y="6023"/>
                    <a:pt x="98568" y="18105"/>
                    <a:pt x="80841" y="8439"/>
                  </a:cubicBezTo>
                  <a:cubicBezTo>
                    <a:pt x="51429" y="-8074"/>
                    <a:pt x="14363" y="384"/>
                    <a:pt x="6305" y="27368"/>
                  </a:cubicBezTo>
                  <a:cubicBezTo>
                    <a:pt x="-2156" y="55963"/>
                    <a:pt x="-1350" y="103486"/>
                    <a:pt x="4291" y="135303"/>
                  </a:cubicBezTo>
                  <a:cubicBezTo>
                    <a:pt x="7514" y="153829"/>
                    <a:pt x="13557" y="171147"/>
                    <a:pt x="22824" y="187257"/>
                  </a:cubicBezTo>
                  <a:lnTo>
                    <a:pt x="55458" y="136511"/>
                  </a:lnTo>
                  <a:close/>
                </a:path>
              </a:pathLst>
            </a:custGeom>
            <a:solidFill>
              <a:srgbClr val="212B53"/>
            </a:solidFill>
            <a:ln w="4026" cap="flat">
              <a:noFill/>
              <a:prstDash val="solid"/>
              <a:miter/>
            </a:ln>
          </p:spPr>
          <p:txBody>
            <a:bodyPr rtlCol="0" anchor="ctr"/>
            <a:lstStyle/>
            <a:p>
              <a:endParaRPr lang="fr-FR"/>
            </a:p>
          </p:txBody>
        </p:sp>
        <p:sp>
          <p:nvSpPr>
            <p:cNvPr id="336" name="Forme libre 335">
              <a:extLst>
                <a:ext uri="{FF2B5EF4-FFF2-40B4-BE49-F238E27FC236}">
                  <a16:creationId xmlns:a16="http://schemas.microsoft.com/office/drawing/2014/main" xmlns="" id="{7E3554BD-29BE-244E-8276-17E750474D9F}"/>
                </a:ext>
              </a:extLst>
            </p:cNvPr>
            <p:cNvSpPr/>
            <p:nvPr/>
          </p:nvSpPr>
          <p:spPr>
            <a:xfrm>
              <a:off x="758919" y="3527212"/>
              <a:ext cx="41225" cy="41678"/>
            </a:xfrm>
            <a:custGeom>
              <a:avLst/>
              <a:gdLst>
                <a:gd name="connsiteX0" fmla="*/ 8123 w 41225"/>
                <a:gd name="connsiteY0" fmla="*/ 1306 h 41678"/>
                <a:gd name="connsiteX1" fmla="*/ 37131 w 41225"/>
                <a:gd name="connsiteY1" fmla="*/ 13388 h 41678"/>
                <a:gd name="connsiteX2" fmla="*/ 33103 w 41225"/>
                <a:gd name="connsiteY2" fmla="*/ 40372 h 41678"/>
                <a:gd name="connsiteX3" fmla="*/ 4094 w 41225"/>
                <a:gd name="connsiteY3" fmla="*/ 28290 h 41678"/>
                <a:gd name="connsiteX4" fmla="*/ 8123 w 41225"/>
                <a:gd name="connsiteY4" fmla="*/ 1306 h 4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 h="41678">
                  <a:moveTo>
                    <a:pt x="8123" y="1306"/>
                  </a:moveTo>
                  <a:cubicBezTo>
                    <a:pt x="17390" y="-2721"/>
                    <a:pt x="30282" y="2917"/>
                    <a:pt x="37131" y="13388"/>
                  </a:cubicBezTo>
                  <a:cubicBezTo>
                    <a:pt x="43981" y="24263"/>
                    <a:pt x="41966" y="36345"/>
                    <a:pt x="33103" y="40372"/>
                  </a:cubicBezTo>
                  <a:cubicBezTo>
                    <a:pt x="23836" y="44400"/>
                    <a:pt x="10943" y="38761"/>
                    <a:pt x="4094" y="28290"/>
                  </a:cubicBezTo>
                  <a:cubicBezTo>
                    <a:pt x="-2755" y="17013"/>
                    <a:pt x="-741" y="5334"/>
                    <a:pt x="8123" y="1306"/>
                  </a:cubicBezTo>
                </a:path>
              </a:pathLst>
            </a:custGeom>
            <a:solidFill>
              <a:srgbClr val="F8B68F"/>
            </a:solidFill>
            <a:ln w="4026" cap="flat">
              <a:noFill/>
              <a:prstDash val="solid"/>
              <a:miter/>
            </a:ln>
          </p:spPr>
          <p:txBody>
            <a:bodyPr rtlCol="0" anchor="ctr"/>
            <a:lstStyle/>
            <a:p>
              <a:endParaRPr lang="fr-FR"/>
            </a:p>
          </p:txBody>
        </p:sp>
        <p:sp>
          <p:nvSpPr>
            <p:cNvPr id="337" name="Forme libre 336">
              <a:extLst>
                <a:ext uri="{FF2B5EF4-FFF2-40B4-BE49-F238E27FC236}">
                  <a16:creationId xmlns:a16="http://schemas.microsoft.com/office/drawing/2014/main" xmlns="" id="{19917C7E-D0E5-8140-8555-EDC33F148AD5}"/>
                </a:ext>
              </a:extLst>
            </p:cNvPr>
            <p:cNvSpPr/>
            <p:nvPr/>
          </p:nvSpPr>
          <p:spPr>
            <a:xfrm>
              <a:off x="500884" y="3710049"/>
              <a:ext cx="471231" cy="825326"/>
            </a:xfrm>
            <a:custGeom>
              <a:avLst/>
              <a:gdLst>
                <a:gd name="connsiteX0" fmla="*/ 243999 w 471231"/>
                <a:gd name="connsiteY0" fmla="*/ 509 h 825326"/>
                <a:gd name="connsiteX1" fmla="*/ 9916 w 471231"/>
                <a:gd name="connsiteY1" fmla="*/ 360964 h 825326"/>
                <a:gd name="connsiteX2" fmla="*/ 5485 w 471231"/>
                <a:gd name="connsiteY2" fmla="*/ 825327 h 825326"/>
                <a:gd name="connsiteX3" fmla="*/ 471232 w 471231"/>
                <a:gd name="connsiteY3" fmla="*/ 825327 h 825326"/>
                <a:gd name="connsiteX4" fmla="*/ 466397 w 471231"/>
                <a:gd name="connsiteY4" fmla="*/ 412918 h 825326"/>
                <a:gd name="connsiteX5" fmla="*/ 243999 w 471231"/>
                <a:gd name="connsiteY5" fmla="*/ 509 h 82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231" h="825326">
                  <a:moveTo>
                    <a:pt x="243999" y="509"/>
                  </a:moveTo>
                  <a:cubicBezTo>
                    <a:pt x="43760" y="-10768"/>
                    <a:pt x="26838" y="167244"/>
                    <a:pt x="9916" y="360964"/>
                  </a:cubicBezTo>
                  <a:cubicBezTo>
                    <a:pt x="-9423" y="582875"/>
                    <a:pt x="5485" y="825327"/>
                    <a:pt x="5485" y="825327"/>
                  </a:cubicBezTo>
                  <a:lnTo>
                    <a:pt x="471232" y="825327"/>
                  </a:lnTo>
                  <a:cubicBezTo>
                    <a:pt x="471232" y="825327"/>
                    <a:pt x="471232" y="619122"/>
                    <a:pt x="466397" y="412918"/>
                  </a:cubicBezTo>
                  <a:cubicBezTo>
                    <a:pt x="461562" y="212352"/>
                    <a:pt x="455519" y="12188"/>
                    <a:pt x="243999" y="509"/>
                  </a:cubicBezTo>
                </a:path>
              </a:pathLst>
            </a:custGeom>
            <a:solidFill>
              <a:srgbClr val="FFD248"/>
            </a:solidFill>
            <a:ln w="4026" cap="flat">
              <a:noFill/>
              <a:prstDash val="solid"/>
              <a:miter/>
            </a:ln>
          </p:spPr>
          <p:txBody>
            <a:bodyPr rtlCol="0" anchor="ctr"/>
            <a:lstStyle/>
            <a:p>
              <a:endParaRPr lang="fr-FR"/>
            </a:p>
          </p:txBody>
        </p:sp>
        <p:sp>
          <p:nvSpPr>
            <p:cNvPr id="338" name="Forme libre 337">
              <a:extLst>
                <a:ext uri="{FF2B5EF4-FFF2-40B4-BE49-F238E27FC236}">
                  <a16:creationId xmlns:a16="http://schemas.microsoft.com/office/drawing/2014/main" xmlns="" id="{C6500D80-CA84-3642-B513-996859477C4D}"/>
                </a:ext>
              </a:extLst>
            </p:cNvPr>
            <p:cNvSpPr/>
            <p:nvPr/>
          </p:nvSpPr>
          <p:spPr>
            <a:xfrm>
              <a:off x="947539" y="4407829"/>
              <a:ext cx="71443" cy="40554"/>
            </a:xfrm>
            <a:custGeom>
              <a:avLst/>
              <a:gdLst>
                <a:gd name="connsiteX0" fmla="*/ 0 w 71443"/>
                <a:gd name="connsiteY0" fmla="*/ 25251 h 40554"/>
                <a:gd name="connsiteX1" fmla="*/ 62852 w 71443"/>
                <a:gd name="connsiteY1" fmla="*/ 1086 h 40554"/>
                <a:gd name="connsiteX2" fmla="*/ 66478 w 71443"/>
                <a:gd name="connsiteY2" fmla="*/ 40555 h 40554"/>
                <a:gd name="connsiteX3" fmla="*/ 0 w 71443"/>
                <a:gd name="connsiteY3" fmla="*/ 25251 h 40554"/>
              </a:gdLst>
              <a:ahLst/>
              <a:cxnLst>
                <a:cxn ang="0">
                  <a:pos x="connsiteX0" y="connsiteY0"/>
                </a:cxn>
                <a:cxn ang="0">
                  <a:pos x="connsiteX1" y="connsiteY1"/>
                </a:cxn>
                <a:cxn ang="0">
                  <a:pos x="connsiteX2" y="connsiteY2"/>
                </a:cxn>
                <a:cxn ang="0">
                  <a:pos x="connsiteX3" y="connsiteY3"/>
                </a:cxn>
              </a:cxnLst>
              <a:rect l="l" t="t" r="r" b="b"/>
              <a:pathLst>
                <a:path w="71443" h="40554">
                  <a:moveTo>
                    <a:pt x="0" y="25251"/>
                  </a:moveTo>
                  <a:cubicBezTo>
                    <a:pt x="0" y="25251"/>
                    <a:pt x="45930" y="-6163"/>
                    <a:pt x="62852" y="1086"/>
                  </a:cubicBezTo>
                  <a:cubicBezTo>
                    <a:pt x="79773" y="8738"/>
                    <a:pt x="66478" y="40555"/>
                    <a:pt x="66478" y="40555"/>
                  </a:cubicBezTo>
                  <a:lnTo>
                    <a:pt x="0" y="25251"/>
                  </a:lnTo>
                  <a:close/>
                </a:path>
              </a:pathLst>
            </a:custGeom>
            <a:solidFill>
              <a:srgbClr val="F4A086"/>
            </a:solidFill>
            <a:ln w="4026" cap="flat">
              <a:noFill/>
              <a:prstDash val="solid"/>
              <a:miter/>
            </a:ln>
          </p:spPr>
          <p:txBody>
            <a:bodyPr rtlCol="0" anchor="ctr"/>
            <a:lstStyle/>
            <a:p>
              <a:endParaRPr lang="fr-FR"/>
            </a:p>
          </p:txBody>
        </p:sp>
        <p:sp>
          <p:nvSpPr>
            <p:cNvPr id="339" name="Forme libre 338">
              <a:extLst>
                <a:ext uri="{FF2B5EF4-FFF2-40B4-BE49-F238E27FC236}">
                  <a16:creationId xmlns:a16="http://schemas.microsoft.com/office/drawing/2014/main" xmlns="" id="{80D250B1-3243-134C-8FBF-AC7D232AD728}"/>
                </a:ext>
              </a:extLst>
            </p:cNvPr>
            <p:cNvSpPr/>
            <p:nvPr/>
          </p:nvSpPr>
          <p:spPr>
            <a:xfrm>
              <a:off x="427743" y="4070208"/>
              <a:ext cx="527047" cy="389452"/>
            </a:xfrm>
            <a:custGeom>
              <a:avLst/>
              <a:gdLst>
                <a:gd name="connsiteX0" fmla="*/ 191839 w 527047"/>
                <a:gd name="connsiteY0" fmla="*/ 25775 h 389452"/>
                <a:gd name="connsiteX1" fmla="*/ 170082 w 527047"/>
                <a:gd name="connsiteY1" fmla="*/ 173180 h 389452"/>
                <a:gd name="connsiteX2" fmla="*/ 527048 w 527047"/>
                <a:gd name="connsiteY2" fmla="*/ 350789 h 389452"/>
                <a:gd name="connsiteX3" fmla="*/ 487967 w 527047"/>
                <a:gd name="connsiteY3" fmla="*/ 389453 h 389452"/>
                <a:gd name="connsiteX4" fmla="*/ 30680 w 527047"/>
                <a:gd name="connsiteY4" fmla="*/ 264602 h 389452"/>
                <a:gd name="connsiteX5" fmla="*/ 13356 w 527047"/>
                <a:gd name="connsiteY5" fmla="*/ 0 h 389452"/>
                <a:gd name="connsiteX6" fmla="*/ 191839 w 527047"/>
                <a:gd name="connsiteY6" fmla="*/ 25775 h 3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7" h="389452">
                  <a:moveTo>
                    <a:pt x="191839" y="25775"/>
                  </a:moveTo>
                  <a:lnTo>
                    <a:pt x="170082" y="173180"/>
                  </a:lnTo>
                  <a:lnTo>
                    <a:pt x="527048" y="350789"/>
                  </a:lnTo>
                  <a:lnTo>
                    <a:pt x="487967" y="389453"/>
                  </a:lnTo>
                  <a:cubicBezTo>
                    <a:pt x="487967" y="389453"/>
                    <a:pt x="87489" y="317362"/>
                    <a:pt x="30680" y="264602"/>
                  </a:cubicBezTo>
                  <a:cubicBezTo>
                    <a:pt x="-26128" y="211843"/>
                    <a:pt x="13356" y="0"/>
                    <a:pt x="13356" y="0"/>
                  </a:cubicBezTo>
                  <a:lnTo>
                    <a:pt x="191839" y="25775"/>
                  </a:lnTo>
                  <a:close/>
                </a:path>
              </a:pathLst>
            </a:custGeom>
            <a:solidFill>
              <a:srgbClr val="F8B68F"/>
            </a:solidFill>
            <a:ln w="4026" cap="flat">
              <a:noFill/>
              <a:prstDash val="solid"/>
              <a:miter/>
            </a:ln>
          </p:spPr>
          <p:txBody>
            <a:bodyPr rtlCol="0" anchor="ctr"/>
            <a:lstStyle/>
            <a:p>
              <a:endParaRPr lang="fr-FR"/>
            </a:p>
          </p:txBody>
        </p:sp>
        <p:sp>
          <p:nvSpPr>
            <p:cNvPr id="340" name="Forme libre 339">
              <a:extLst>
                <a:ext uri="{FF2B5EF4-FFF2-40B4-BE49-F238E27FC236}">
                  <a16:creationId xmlns:a16="http://schemas.microsoft.com/office/drawing/2014/main" xmlns="" id="{BA405492-EE9A-B04D-9728-5AD1BC48DBD6}"/>
                </a:ext>
              </a:extLst>
            </p:cNvPr>
            <p:cNvSpPr/>
            <p:nvPr/>
          </p:nvSpPr>
          <p:spPr>
            <a:xfrm>
              <a:off x="978065" y="4018656"/>
              <a:ext cx="88124" cy="311871"/>
            </a:xfrm>
            <a:custGeom>
              <a:avLst/>
              <a:gdLst>
                <a:gd name="connsiteX0" fmla="*/ 41189 w 88124"/>
                <a:gd name="connsiteY0" fmla="*/ 310112 h 311871"/>
                <a:gd name="connsiteX1" fmla="*/ 73018 w 88124"/>
                <a:gd name="connsiteY1" fmla="*/ 403 h 311871"/>
                <a:gd name="connsiteX2" fmla="*/ 24670 w 88124"/>
                <a:gd name="connsiteY2" fmla="*/ 0 h 311871"/>
                <a:gd name="connsiteX3" fmla="*/ 41189 w 88124"/>
                <a:gd name="connsiteY3" fmla="*/ 310112 h 311871"/>
              </a:gdLst>
              <a:ahLst/>
              <a:cxnLst>
                <a:cxn ang="0">
                  <a:pos x="connsiteX0" y="connsiteY0"/>
                </a:cxn>
                <a:cxn ang="0">
                  <a:pos x="connsiteX1" y="connsiteY1"/>
                </a:cxn>
                <a:cxn ang="0">
                  <a:pos x="connsiteX2" y="connsiteY2"/>
                </a:cxn>
                <a:cxn ang="0">
                  <a:pos x="connsiteX3" y="connsiteY3"/>
                </a:cxn>
              </a:cxnLst>
              <a:rect l="l" t="t" r="r" b="b"/>
              <a:pathLst>
                <a:path w="88124" h="311871">
                  <a:moveTo>
                    <a:pt x="41189" y="310112"/>
                  </a:moveTo>
                  <a:cubicBezTo>
                    <a:pt x="122977" y="281115"/>
                    <a:pt x="73018" y="403"/>
                    <a:pt x="73018" y="403"/>
                  </a:cubicBezTo>
                  <a:lnTo>
                    <a:pt x="24670" y="0"/>
                  </a:lnTo>
                  <a:cubicBezTo>
                    <a:pt x="24670" y="0"/>
                    <a:pt x="-40599" y="339110"/>
                    <a:pt x="41189" y="310112"/>
                  </a:cubicBezTo>
                </a:path>
              </a:pathLst>
            </a:custGeom>
            <a:solidFill>
              <a:srgbClr val="F4A086"/>
            </a:solidFill>
            <a:ln w="4026" cap="flat">
              <a:noFill/>
              <a:prstDash val="solid"/>
              <a:miter/>
            </a:ln>
          </p:spPr>
          <p:txBody>
            <a:bodyPr rtlCol="0" anchor="ctr"/>
            <a:lstStyle/>
            <a:p>
              <a:endParaRPr lang="fr-FR"/>
            </a:p>
          </p:txBody>
        </p:sp>
        <p:sp>
          <p:nvSpPr>
            <p:cNvPr id="341" name="Forme libre 340">
              <a:extLst>
                <a:ext uri="{FF2B5EF4-FFF2-40B4-BE49-F238E27FC236}">
                  <a16:creationId xmlns:a16="http://schemas.microsoft.com/office/drawing/2014/main" xmlns="" id="{015A8883-44F7-3347-A72D-7757F2566049}"/>
                </a:ext>
              </a:extLst>
            </p:cNvPr>
            <p:cNvSpPr/>
            <p:nvPr/>
          </p:nvSpPr>
          <p:spPr>
            <a:xfrm>
              <a:off x="893954" y="4413341"/>
              <a:ext cx="178468" cy="97888"/>
            </a:xfrm>
            <a:custGeom>
              <a:avLst/>
              <a:gdLst>
                <a:gd name="connsiteX0" fmla="*/ 0 w 178468"/>
                <a:gd name="connsiteY0" fmla="*/ 39070 h 97888"/>
                <a:gd name="connsiteX1" fmla="*/ 84205 w 178468"/>
                <a:gd name="connsiteY1" fmla="*/ 93038 h 97888"/>
                <a:gd name="connsiteX2" fmla="*/ 172439 w 178468"/>
                <a:gd name="connsiteY2" fmla="*/ 49944 h 97888"/>
                <a:gd name="connsiteX3" fmla="*/ 146251 w 178468"/>
                <a:gd name="connsiteY3" fmla="*/ 4 h 97888"/>
                <a:gd name="connsiteX4" fmla="*/ 61240 w 178468"/>
                <a:gd name="connsiteY4" fmla="*/ 8059 h 97888"/>
                <a:gd name="connsiteX5" fmla="*/ 0 w 178468"/>
                <a:gd name="connsiteY5" fmla="*/ 39070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68" h="97888">
                  <a:moveTo>
                    <a:pt x="0" y="39070"/>
                  </a:moveTo>
                  <a:lnTo>
                    <a:pt x="84205" y="93038"/>
                  </a:lnTo>
                  <a:cubicBezTo>
                    <a:pt x="118048" y="108745"/>
                    <a:pt x="147863" y="84178"/>
                    <a:pt x="172439" y="49944"/>
                  </a:cubicBezTo>
                  <a:cubicBezTo>
                    <a:pt x="187749" y="28599"/>
                    <a:pt x="172036" y="-398"/>
                    <a:pt x="146251" y="4"/>
                  </a:cubicBezTo>
                  <a:cubicBezTo>
                    <a:pt x="116034" y="407"/>
                    <a:pt x="79370" y="6448"/>
                    <a:pt x="61240" y="8059"/>
                  </a:cubicBezTo>
                  <a:lnTo>
                    <a:pt x="0" y="39070"/>
                  </a:lnTo>
                  <a:close/>
                </a:path>
              </a:pathLst>
            </a:custGeom>
            <a:solidFill>
              <a:srgbClr val="F8B68F"/>
            </a:solidFill>
            <a:ln w="4026" cap="flat">
              <a:noFill/>
              <a:prstDash val="solid"/>
              <a:miter/>
            </a:ln>
          </p:spPr>
          <p:txBody>
            <a:bodyPr rtlCol="0" anchor="ctr"/>
            <a:lstStyle/>
            <a:p>
              <a:endParaRPr lang="fr-FR"/>
            </a:p>
          </p:txBody>
        </p:sp>
        <p:sp>
          <p:nvSpPr>
            <p:cNvPr id="342" name="Forme libre 341">
              <a:extLst>
                <a:ext uri="{FF2B5EF4-FFF2-40B4-BE49-F238E27FC236}">
                  <a16:creationId xmlns:a16="http://schemas.microsoft.com/office/drawing/2014/main" xmlns="" id="{763CFEA1-CF12-0A46-946D-601120F2A5EC}"/>
                </a:ext>
              </a:extLst>
            </p:cNvPr>
            <p:cNvSpPr/>
            <p:nvPr/>
          </p:nvSpPr>
          <p:spPr>
            <a:xfrm>
              <a:off x="852102" y="3749400"/>
              <a:ext cx="211874" cy="303892"/>
            </a:xfrm>
            <a:custGeom>
              <a:avLst/>
              <a:gdLst>
                <a:gd name="connsiteX0" fmla="*/ 211874 w 211874"/>
                <a:gd name="connsiteY0" fmla="*/ 269659 h 303892"/>
                <a:gd name="connsiteX1" fmla="*/ 154663 w 211874"/>
                <a:gd name="connsiteY1" fmla="*/ 303892 h 303892"/>
                <a:gd name="connsiteX2" fmla="*/ 32988 w 211874"/>
                <a:gd name="connsiteY2" fmla="*/ 17139 h 303892"/>
                <a:gd name="connsiteX3" fmla="*/ 211874 w 211874"/>
                <a:gd name="connsiteY3" fmla="*/ 269659 h 303892"/>
              </a:gdLst>
              <a:ahLst/>
              <a:cxnLst>
                <a:cxn ang="0">
                  <a:pos x="connsiteX0" y="connsiteY0"/>
                </a:cxn>
                <a:cxn ang="0">
                  <a:pos x="connsiteX1" y="connsiteY1"/>
                </a:cxn>
                <a:cxn ang="0">
                  <a:pos x="connsiteX2" y="connsiteY2"/>
                </a:cxn>
                <a:cxn ang="0">
                  <a:pos x="connsiteX3" y="connsiteY3"/>
                </a:cxn>
              </a:cxnLst>
              <a:rect l="l" t="t" r="r" b="b"/>
              <a:pathLst>
                <a:path w="211874" h="303892">
                  <a:moveTo>
                    <a:pt x="211874" y="269659"/>
                  </a:moveTo>
                  <a:lnTo>
                    <a:pt x="154663" y="303892"/>
                  </a:lnTo>
                  <a:cubicBezTo>
                    <a:pt x="154663" y="303892"/>
                    <a:pt x="-85866" y="-85158"/>
                    <a:pt x="32988" y="17139"/>
                  </a:cubicBezTo>
                  <a:cubicBezTo>
                    <a:pt x="157080" y="124269"/>
                    <a:pt x="211874" y="269659"/>
                    <a:pt x="211874" y="269659"/>
                  </a:cubicBezTo>
                </a:path>
              </a:pathLst>
            </a:custGeom>
            <a:solidFill>
              <a:srgbClr val="FFD248"/>
            </a:solidFill>
            <a:ln w="4026" cap="flat">
              <a:noFill/>
              <a:prstDash val="solid"/>
              <a:miter/>
            </a:ln>
          </p:spPr>
          <p:txBody>
            <a:bodyPr rtlCol="0" anchor="ctr"/>
            <a:lstStyle/>
            <a:p>
              <a:endParaRPr lang="fr-FR"/>
            </a:p>
          </p:txBody>
        </p:sp>
        <p:sp>
          <p:nvSpPr>
            <p:cNvPr id="343" name="Forme libre 342">
              <a:extLst>
                <a:ext uri="{FF2B5EF4-FFF2-40B4-BE49-F238E27FC236}">
                  <a16:creationId xmlns:a16="http://schemas.microsoft.com/office/drawing/2014/main" xmlns="" id="{3D3ABC73-A665-8B43-890E-ADDBA2B4906F}"/>
                </a:ext>
              </a:extLst>
            </p:cNvPr>
            <p:cNvSpPr/>
            <p:nvPr/>
          </p:nvSpPr>
          <p:spPr>
            <a:xfrm>
              <a:off x="681628" y="5820530"/>
              <a:ext cx="231262" cy="131697"/>
            </a:xfrm>
            <a:custGeom>
              <a:avLst/>
              <a:gdLst>
                <a:gd name="connsiteX0" fmla="*/ 99112 w 231262"/>
                <a:gd name="connsiteY0" fmla="*/ 18929 h 131697"/>
                <a:gd name="connsiteX1" fmla="*/ 211520 w 231262"/>
                <a:gd name="connsiteY1" fmla="*/ 108338 h 131697"/>
                <a:gd name="connsiteX2" fmla="*/ 231262 w 231262"/>
                <a:gd name="connsiteY2" fmla="*/ 131697 h 131697"/>
                <a:gd name="connsiteX3" fmla="*/ 102335 w 231262"/>
                <a:gd name="connsiteY3" fmla="*/ 131697 h 131697"/>
                <a:gd name="connsiteX4" fmla="*/ 51974 w 231262"/>
                <a:gd name="connsiteY4" fmla="*/ 74910 h 131697"/>
                <a:gd name="connsiteX5" fmla="*/ 36261 w 231262"/>
                <a:gd name="connsiteY5" fmla="*/ 88201 h 131697"/>
                <a:gd name="connsiteX6" fmla="*/ 0 w 231262"/>
                <a:gd name="connsiteY6" fmla="*/ 52357 h 131697"/>
                <a:gd name="connsiteX7" fmla="*/ 44721 w 231262"/>
                <a:gd name="connsiteY7" fmla="*/ 0 h 131697"/>
                <a:gd name="connsiteX8" fmla="*/ 99112 w 231262"/>
                <a:gd name="connsiteY8" fmla="*/ 18929 h 1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62" h="131697">
                  <a:moveTo>
                    <a:pt x="99112" y="18929"/>
                  </a:moveTo>
                  <a:cubicBezTo>
                    <a:pt x="99112" y="18929"/>
                    <a:pt x="99515" y="74508"/>
                    <a:pt x="211520" y="108338"/>
                  </a:cubicBezTo>
                  <a:cubicBezTo>
                    <a:pt x="234485" y="115184"/>
                    <a:pt x="227233" y="122031"/>
                    <a:pt x="231262" y="131697"/>
                  </a:cubicBezTo>
                  <a:lnTo>
                    <a:pt x="102335" y="131697"/>
                  </a:lnTo>
                  <a:lnTo>
                    <a:pt x="51974" y="74910"/>
                  </a:lnTo>
                  <a:lnTo>
                    <a:pt x="36261" y="88201"/>
                  </a:lnTo>
                  <a:lnTo>
                    <a:pt x="0" y="52357"/>
                  </a:lnTo>
                  <a:cubicBezTo>
                    <a:pt x="0" y="52357"/>
                    <a:pt x="16922" y="403"/>
                    <a:pt x="44721" y="0"/>
                  </a:cubicBezTo>
                  <a:cubicBezTo>
                    <a:pt x="67284" y="8055"/>
                    <a:pt x="99112" y="18929"/>
                    <a:pt x="99112" y="18929"/>
                  </a:cubicBezTo>
                </a:path>
              </a:pathLst>
            </a:custGeom>
            <a:solidFill>
              <a:srgbClr val="212B53"/>
            </a:solidFill>
            <a:ln w="4026" cap="flat">
              <a:noFill/>
              <a:prstDash val="solid"/>
              <a:miter/>
            </a:ln>
          </p:spPr>
          <p:txBody>
            <a:bodyPr rtlCol="0" anchor="ctr"/>
            <a:lstStyle/>
            <a:p>
              <a:endParaRPr lang="fr-FR"/>
            </a:p>
          </p:txBody>
        </p:sp>
        <p:sp>
          <p:nvSpPr>
            <p:cNvPr id="344" name="Forme libre 343">
              <a:extLst>
                <a:ext uri="{FF2B5EF4-FFF2-40B4-BE49-F238E27FC236}">
                  <a16:creationId xmlns:a16="http://schemas.microsoft.com/office/drawing/2014/main" xmlns="" id="{A351B715-D905-CE41-8FB6-91E57838F980}"/>
                </a:ext>
              </a:extLst>
            </p:cNvPr>
            <p:cNvSpPr/>
            <p:nvPr/>
          </p:nvSpPr>
          <p:spPr>
            <a:xfrm>
              <a:off x="725946" y="5771395"/>
              <a:ext cx="75744" cy="69918"/>
            </a:xfrm>
            <a:custGeom>
              <a:avLst/>
              <a:gdLst>
                <a:gd name="connsiteX0" fmla="*/ 75744 w 75744"/>
                <a:gd name="connsiteY0" fmla="*/ 19735 h 69918"/>
                <a:gd name="connsiteX1" fmla="*/ 54794 w 75744"/>
                <a:gd name="connsiteY1" fmla="*/ 68064 h 69918"/>
                <a:gd name="connsiteX2" fmla="*/ 2417 w 75744"/>
                <a:gd name="connsiteY2" fmla="*/ 52357 h 69918"/>
                <a:gd name="connsiteX3" fmla="*/ 0 w 75744"/>
                <a:gd name="connsiteY3" fmla="*/ 49537 h 69918"/>
                <a:gd name="connsiteX4" fmla="*/ 16922 w 75744"/>
                <a:gd name="connsiteY4" fmla="*/ 0 h 69918"/>
                <a:gd name="connsiteX5" fmla="*/ 75744 w 75744"/>
                <a:gd name="connsiteY5" fmla="*/ 19735 h 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44" h="69918">
                  <a:moveTo>
                    <a:pt x="75744" y="19735"/>
                  </a:moveTo>
                  <a:lnTo>
                    <a:pt x="54794" y="68064"/>
                  </a:lnTo>
                  <a:cubicBezTo>
                    <a:pt x="35858" y="73299"/>
                    <a:pt x="15310" y="67258"/>
                    <a:pt x="2417" y="52357"/>
                  </a:cubicBezTo>
                  <a:lnTo>
                    <a:pt x="0" y="49537"/>
                  </a:lnTo>
                  <a:lnTo>
                    <a:pt x="16922" y="0"/>
                  </a:lnTo>
                  <a:lnTo>
                    <a:pt x="75744" y="19735"/>
                  </a:lnTo>
                  <a:close/>
                </a:path>
              </a:pathLst>
            </a:custGeom>
            <a:solidFill>
              <a:srgbClr val="F8B68F"/>
            </a:solidFill>
            <a:ln w="4026" cap="flat">
              <a:noFill/>
              <a:prstDash val="solid"/>
              <a:miter/>
            </a:ln>
          </p:spPr>
          <p:txBody>
            <a:bodyPr rtlCol="0" anchor="ctr"/>
            <a:lstStyle/>
            <a:p>
              <a:endParaRPr lang="fr-FR"/>
            </a:p>
          </p:txBody>
        </p:sp>
        <p:sp>
          <p:nvSpPr>
            <p:cNvPr id="345" name="Forme libre 344">
              <a:extLst>
                <a:ext uri="{FF2B5EF4-FFF2-40B4-BE49-F238E27FC236}">
                  <a16:creationId xmlns:a16="http://schemas.microsoft.com/office/drawing/2014/main" xmlns="" id="{645DE7C5-96D4-D34C-B460-B62CB669F6FC}"/>
                </a:ext>
              </a:extLst>
            </p:cNvPr>
            <p:cNvSpPr/>
            <p:nvPr/>
          </p:nvSpPr>
          <p:spPr>
            <a:xfrm>
              <a:off x="441099" y="3722908"/>
              <a:ext cx="320973" cy="372672"/>
            </a:xfrm>
            <a:custGeom>
              <a:avLst/>
              <a:gdLst>
                <a:gd name="connsiteX0" fmla="*/ 0 w 320973"/>
                <a:gd name="connsiteY0" fmla="*/ 347300 h 372672"/>
                <a:gd name="connsiteX1" fmla="*/ 257047 w 320973"/>
                <a:gd name="connsiteY1" fmla="*/ 135 h 372672"/>
                <a:gd name="connsiteX2" fmla="*/ 178483 w 320973"/>
                <a:gd name="connsiteY2" fmla="*/ 372672 h 372672"/>
                <a:gd name="connsiteX3" fmla="*/ 0 w 320973"/>
                <a:gd name="connsiteY3" fmla="*/ 347300 h 372672"/>
              </a:gdLst>
              <a:ahLst/>
              <a:cxnLst>
                <a:cxn ang="0">
                  <a:pos x="connsiteX0" y="connsiteY0"/>
                </a:cxn>
                <a:cxn ang="0">
                  <a:pos x="connsiteX1" y="connsiteY1"/>
                </a:cxn>
                <a:cxn ang="0">
                  <a:pos x="connsiteX2" y="connsiteY2"/>
                </a:cxn>
                <a:cxn ang="0">
                  <a:pos x="connsiteX3" y="connsiteY3"/>
                </a:cxn>
              </a:cxnLst>
              <a:rect l="l" t="t" r="r" b="b"/>
              <a:pathLst>
                <a:path w="320973" h="372672">
                  <a:moveTo>
                    <a:pt x="0" y="347300"/>
                  </a:moveTo>
                  <a:cubicBezTo>
                    <a:pt x="0" y="347300"/>
                    <a:pt x="76550" y="-7920"/>
                    <a:pt x="257047" y="135"/>
                  </a:cubicBezTo>
                  <a:cubicBezTo>
                    <a:pt x="437545" y="8190"/>
                    <a:pt x="178483" y="372672"/>
                    <a:pt x="178483" y="372672"/>
                  </a:cubicBezTo>
                  <a:lnTo>
                    <a:pt x="0" y="347300"/>
                  </a:lnTo>
                  <a:close/>
                </a:path>
              </a:pathLst>
            </a:custGeom>
            <a:solidFill>
              <a:srgbClr val="FFD248"/>
            </a:solidFill>
            <a:ln w="4026" cap="flat">
              <a:noFill/>
              <a:prstDash val="solid"/>
              <a:miter/>
            </a:ln>
          </p:spPr>
          <p:txBody>
            <a:bodyPr rtlCol="0" anchor="ctr"/>
            <a:lstStyle/>
            <a:p>
              <a:endParaRPr lang="fr-FR"/>
            </a:p>
          </p:txBody>
        </p:sp>
        <p:sp>
          <p:nvSpPr>
            <p:cNvPr id="346" name="Forme libre 345">
              <a:extLst>
                <a:ext uri="{FF2B5EF4-FFF2-40B4-BE49-F238E27FC236}">
                  <a16:creationId xmlns:a16="http://schemas.microsoft.com/office/drawing/2014/main" xmlns="" id="{0A32CAAB-550D-1A4B-91C4-494093D3E13E}"/>
                </a:ext>
              </a:extLst>
            </p:cNvPr>
            <p:cNvSpPr/>
            <p:nvPr/>
          </p:nvSpPr>
          <p:spPr>
            <a:xfrm>
              <a:off x="854873" y="3765734"/>
              <a:ext cx="195297" cy="574429"/>
            </a:xfrm>
            <a:custGeom>
              <a:avLst/>
              <a:gdLst>
                <a:gd name="connsiteX0" fmla="*/ 163173 w 195297"/>
                <a:gd name="connsiteY0" fmla="*/ 569076 h 574429"/>
                <a:gd name="connsiteX1" fmla="*/ 53988 w 195297"/>
                <a:gd name="connsiteY1" fmla="*/ 0 h 574429"/>
                <a:gd name="connsiteX2" fmla="*/ 0 w 195297"/>
                <a:gd name="connsiteY2" fmla="*/ 5236 h 574429"/>
                <a:gd name="connsiteX3" fmla="*/ 163173 w 195297"/>
                <a:gd name="connsiteY3" fmla="*/ 569076 h 574429"/>
              </a:gdLst>
              <a:ahLst/>
              <a:cxnLst>
                <a:cxn ang="0">
                  <a:pos x="connsiteX0" y="connsiteY0"/>
                </a:cxn>
                <a:cxn ang="0">
                  <a:pos x="connsiteX1" y="connsiteY1"/>
                </a:cxn>
                <a:cxn ang="0">
                  <a:pos x="connsiteX2" y="connsiteY2"/>
                </a:cxn>
                <a:cxn ang="0">
                  <a:pos x="connsiteX3" y="connsiteY3"/>
                </a:cxn>
              </a:cxnLst>
              <a:rect l="l" t="t" r="r" b="b"/>
              <a:pathLst>
                <a:path w="195297" h="574429">
                  <a:moveTo>
                    <a:pt x="163173" y="569076"/>
                  </a:moveTo>
                  <a:cubicBezTo>
                    <a:pt x="276386" y="477654"/>
                    <a:pt x="53988" y="0"/>
                    <a:pt x="53988" y="0"/>
                  </a:cubicBezTo>
                  <a:lnTo>
                    <a:pt x="0" y="5236"/>
                  </a:lnTo>
                  <a:cubicBezTo>
                    <a:pt x="0" y="5236"/>
                    <a:pt x="4432" y="638751"/>
                    <a:pt x="163173" y="569076"/>
                  </a:cubicBezTo>
                </a:path>
              </a:pathLst>
            </a:custGeom>
            <a:solidFill>
              <a:srgbClr val="F8B68F"/>
            </a:solidFill>
            <a:ln w="4026" cap="flat">
              <a:noFill/>
              <a:prstDash val="solid"/>
              <a:miter/>
            </a:ln>
          </p:spPr>
          <p:txBody>
            <a:bodyPr rtlCol="0" anchor="ctr"/>
            <a:lstStyle/>
            <a:p>
              <a:endParaRPr lang="fr-FR"/>
            </a:p>
          </p:txBody>
        </p:sp>
        <p:sp>
          <p:nvSpPr>
            <p:cNvPr id="347" name="Forme libre 346">
              <a:extLst>
                <a:ext uri="{FF2B5EF4-FFF2-40B4-BE49-F238E27FC236}">
                  <a16:creationId xmlns:a16="http://schemas.microsoft.com/office/drawing/2014/main" xmlns="" id="{A5CF4CF2-E718-2841-8773-394E7C645CC8}"/>
                </a:ext>
              </a:extLst>
            </p:cNvPr>
            <p:cNvSpPr/>
            <p:nvPr/>
          </p:nvSpPr>
          <p:spPr>
            <a:xfrm>
              <a:off x="698147" y="3674714"/>
              <a:ext cx="129329" cy="53162"/>
            </a:xfrm>
            <a:custGeom>
              <a:avLst/>
              <a:gdLst>
                <a:gd name="connsiteX0" fmla="*/ 129330 w 129329"/>
                <a:gd name="connsiteY0" fmla="*/ 53162 h 53162"/>
                <a:gd name="connsiteX1" fmla="*/ 122480 w 129329"/>
                <a:gd name="connsiteY1" fmla="*/ 18123 h 53162"/>
                <a:gd name="connsiteX2" fmla="*/ 29814 w 129329"/>
                <a:gd name="connsiteY2" fmla="*/ 0 h 53162"/>
                <a:gd name="connsiteX3" fmla="*/ 0 w 129329"/>
                <a:gd name="connsiteY3" fmla="*/ 36650 h 53162"/>
              </a:gdLst>
              <a:ahLst/>
              <a:cxnLst>
                <a:cxn ang="0">
                  <a:pos x="connsiteX0" y="connsiteY0"/>
                </a:cxn>
                <a:cxn ang="0">
                  <a:pos x="connsiteX1" y="connsiteY1"/>
                </a:cxn>
                <a:cxn ang="0">
                  <a:pos x="connsiteX2" y="connsiteY2"/>
                </a:cxn>
                <a:cxn ang="0">
                  <a:pos x="connsiteX3" y="connsiteY3"/>
                </a:cxn>
              </a:cxnLst>
              <a:rect l="l" t="t" r="r" b="b"/>
              <a:pathLst>
                <a:path w="129329" h="53162">
                  <a:moveTo>
                    <a:pt x="129330" y="53162"/>
                  </a:moveTo>
                  <a:lnTo>
                    <a:pt x="122480" y="18123"/>
                  </a:lnTo>
                  <a:lnTo>
                    <a:pt x="29814" y="0"/>
                  </a:lnTo>
                  <a:lnTo>
                    <a:pt x="0" y="36650"/>
                  </a:lnTo>
                  <a:close/>
                </a:path>
              </a:pathLst>
            </a:custGeom>
            <a:solidFill>
              <a:srgbClr val="FFFFFF"/>
            </a:solidFill>
            <a:ln w="4026" cap="flat">
              <a:noFill/>
              <a:prstDash val="solid"/>
              <a:miter/>
            </a:ln>
          </p:spPr>
          <p:txBody>
            <a:bodyPr rtlCol="0" anchor="ctr"/>
            <a:lstStyle/>
            <a:p>
              <a:endParaRPr lang="fr-FR"/>
            </a:p>
          </p:txBody>
        </p:sp>
        <p:sp>
          <p:nvSpPr>
            <p:cNvPr id="348" name="Forme libre 347">
              <a:extLst>
                <a:ext uri="{FF2B5EF4-FFF2-40B4-BE49-F238E27FC236}">
                  <a16:creationId xmlns:a16="http://schemas.microsoft.com/office/drawing/2014/main" xmlns="" id="{F8454838-E657-E745-ADA0-E2EB6442F1FD}"/>
                </a:ext>
              </a:extLst>
            </p:cNvPr>
            <p:cNvSpPr/>
            <p:nvPr/>
          </p:nvSpPr>
          <p:spPr>
            <a:xfrm>
              <a:off x="824586" y="3620432"/>
              <a:ext cx="91124" cy="150537"/>
            </a:xfrm>
            <a:custGeom>
              <a:avLst/>
              <a:gdLst>
                <a:gd name="connsiteX0" fmla="*/ 84275 w 91124"/>
                <a:gd name="connsiteY0" fmla="*/ 145302 h 150537"/>
                <a:gd name="connsiteX1" fmla="*/ 91124 w 91124"/>
                <a:gd name="connsiteY1" fmla="*/ 54282 h 150537"/>
                <a:gd name="connsiteX2" fmla="*/ 2487 w 91124"/>
                <a:gd name="connsiteY2" fmla="*/ 3133 h 150537"/>
                <a:gd name="connsiteX3" fmla="*/ 8530 w 91124"/>
                <a:gd name="connsiteY3" fmla="*/ 60726 h 150537"/>
                <a:gd name="connsiteX4" fmla="*/ 30287 w 91124"/>
                <a:gd name="connsiteY4" fmla="*/ 150538 h 150537"/>
                <a:gd name="connsiteX5" fmla="*/ 84275 w 91124"/>
                <a:gd name="connsiteY5" fmla="*/ 145302 h 1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4" h="150537">
                  <a:moveTo>
                    <a:pt x="84275" y="145302"/>
                  </a:moveTo>
                  <a:lnTo>
                    <a:pt x="91124" y="54282"/>
                  </a:lnTo>
                  <a:cubicBezTo>
                    <a:pt x="91124" y="54282"/>
                    <a:pt x="45597" y="-15393"/>
                    <a:pt x="2487" y="3133"/>
                  </a:cubicBezTo>
                  <a:cubicBezTo>
                    <a:pt x="-5571" y="22062"/>
                    <a:pt x="8530" y="60726"/>
                    <a:pt x="8530" y="60726"/>
                  </a:cubicBezTo>
                  <a:lnTo>
                    <a:pt x="30287" y="150538"/>
                  </a:lnTo>
                  <a:lnTo>
                    <a:pt x="84275" y="145302"/>
                  </a:lnTo>
                  <a:close/>
                </a:path>
              </a:pathLst>
            </a:custGeom>
            <a:solidFill>
              <a:srgbClr val="F8B68F"/>
            </a:solidFill>
            <a:ln w="4026" cap="flat">
              <a:noFill/>
              <a:prstDash val="solid"/>
              <a:miter/>
            </a:ln>
          </p:spPr>
          <p:txBody>
            <a:bodyPr rtlCol="0" anchor="ctr"/>
            <a:lstStyle/>
            <a:p>
              <a:endParaRPr lang="fr-FR"/>
            </a:p>
          </p:txBody>
        </p:sp>
        <p:sp>
          <p:nvSpPr>
            <p:cNvPr id="349" name="Forme libre 348">
              <a:extLst>
                <a:ext uri="{FF2B5EF4-FFF2-40B4-BE49-F238E27FC236}">
                  <a16:creationId xmlns:a16="http://schemas.microsoft.com/office/drawing/2014/main" xmlns="" id="{84F74D84-E5E4-FA48-9038-6060FBCCD09D}"/>
                </a:ext>
              </a:extLst>
            </p:cNvPr>
            <p:cNvSpPr/>
            <p:nvPr/>
          </p:nvSpPr>
          <p:spPr>
            <a:xfrm>
              <a:off x="691297" y="4534973"/>
              <a:ext cx="333116" cy="1275488"/>
            </a:xfrm>
            <a:custGeom>
              <a:avLst/>
              <a:gdLst>
                <a:gd name="connsiteX0" fmla="*/ 281221 w 333116"/>
                <a:gd name="connsiteY0" fmla="*/ 0 h 1275488"/>
                <a:gd name="connsiteX1" fmla="*/ 330777 w 333116"/>
                <a:gd name="connsiteY1" fmla="*/ 595255 h 1275488"/>
                <a:gd name="connsiteX2" fmla="*/ 109185 w 333116"/>
                <a:gd name="connsiteY2" fmla="*/ 1275488 h 1275488"/>
                <a:gd name="connsiteX3" fmla="*/ 19339 w 333116"/>
                <a:gd name="connsiteY3" fmla="*/ 1249310 h 1275488"/>
                <a:gd name="connsiteX4" fmla="*/ 100724 w 333116"/>
                <a:gd name="connsiteY4" fmla="*/ 704398 h 1275488"/>
                <a:gd name="connsiteX5" fmla="*/ 100724 w 333116"/>
                <a:gd name="connsiteY5" fmla="*/ 556189 h 1275488"/>
                <a:gd name="connsiteX6" fmla="*/ 0 w 333116"/>
                <a:gd name="connsiteY6" fmla="*/ 244063 h 1275488"/>
                <a:gd name="connsiteX7" fmla="*/ 6849 w 333116"/>
                <a:gd name="connsiteY7" fmla="*/ 403 h 1275488"/>
                <a:gd name="connsiteX8" fmla="*/ 281221 w 333116"/>
                <a:gd name="connsiteY8" fmla="*/ 403 h 12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16" h="1275488">
                  <a:moveTo>
                    <a:pt x="281221" y="0"/>
                  </a:moveTo>
                  <a:cubicBezTo>
                    <a:pt x="281221" y="0"/>
                    <a:pt x="346087" y="407174"/>
                    <a:pt x="330777" y="595255"/>
                  </a:cubicBezTo>
                  <a:cubicBezTo>
                    <a:pt x="315467" y="783336"/>
                    <a:pt x="109185" y="1275488"/>
                    <a:pt x="109185" y="1275488"/>
                  </a:cubicBezTo>
                  <a:lnTo>
                    <a:pt x="19339" y="1249310"/>
                  </a:lnTo>
                  <a:cubicBezTo>
                    <a:pt x="19339" y="1249310"/>
                    <a:pt x="12490" y="920268"/>
                    <a:pt x="100724" y="704398"/>
                  </a:cubicBezTo>
                  <a:cubicBezTo>
                    <a:pt x="120063" y="656874"/>
                    <a:pt x="119257" y="603712"/>
                    <a:pt x="100724" y="556189"/>
                  </a:cubicBezTo>
                  <a:cubicBezTo>
                    <a:pt x="28203" y="368510"/>
                    <a:pt x="0" y="244063"/>
                    <a:pt x="0" y="244063"/>
                  </a:cubicBezTo>
                  <a:lnTo>
                    <a:pt x="6849" y="403"/>
                  </a:lnTo>
                  <a:lnTo>
                    <a:pt x="281221" y="403"/>
                  </a:lnTo>
                  <a:close/>
                </a:path>
              </a:pathLst>
            </a:custGeom>
            <a:solidFill>
              <a:srgbClr val="212B53"/>
            </a:solidFill>
            <a:ln w="4026" cap="flat">
              <a:noFill/>
              <a:prstDash val="solid"/>
              <a:miter/>
            </a:ln>
          </p:spPr>
          <p:txBody>
            <a:bodyPr rtlCol="0" anchor="ctr"/>
            <a:lstStyle/>
            <a:p>
              <a:endParaRPr lang="fr-FR"/>
            </a:p>
          </p:txBody>
        </p:sp>
        <p:sp>
          <p:nvSpPr>
            <p:cNvPr id="350" name="Forme libre 349">
              <a:extLst>
                <a:ext uri="{FF2B5EF4-FFF2-40B4-BE49-F238E27FC236}">
                  <a16:creationId xmlns:a16="http://schemas.microsoft.com/office/drawing/2014/main" xmlns="" id="{587F2FC5-8EA3-AF46-81A0-22B7DF974E44}"/>
                </a:ext>
              </a:extLst>
            </p:cNvPr>
            <p:cNvSpPr/>
            <p:nvPr/>
          </p:nvSpPr>
          <p:spPr>
            <a:xfrm>
              <a:off x="820668" y="3616409"/>
              <a:ext cx="99877" cy="154157"/>
            </a:xfrm>
            <a:custGeom>
              <a:avLst/>
              <a:gdLst>
                <a:gd name="connsiteX0" fmla="*/ 82553 w 99877"/>
                <a:gd name="connsiteY0" fmla="*/ 145297 h 154157"/>
                <a:gd name="connsiteX1" fmla="*/ 84164 w 99877"/>
                <a:gd name="connsiteY1" fmla="*/ 145297 h 154157"/>
                <a:gd name="connsiteX2" fmla="*/ 90611 w 99877"/>
                <a:gd name="connsiteY2" fmla="*/ 59512 h 154157"/>
                <a:gd name="connsiteX3" fmla="*/ 10031 w 99877"/>
                <a:gd name="connsiteY3" fmla="*/ 10781 h 154157"/>
                <a:gd name="connsiteX4" fmla="*/ 16881 w 99877"/>
                <a:gd name="connsiteY4" fmla="*/ 63943 h 154157"/>
                <a:gd name="connsiteX5" fmla="*/ 17283 w 99877"/>
                <a:gd name="connsiteY5" fmla="*/ 65151 h 154157"/>
                <a:gd name="connsiteX6" fmla="*/ 7614 w 99877"/>
                <a:gd name="connsiteY6" fmla="*/ 63540 h 154157"/>
                <a:gd name="connsiteX7" fmla="*/ 2779 w 99877"/>
                <a:gd name="connsiteY7" fmla="*/ 5948 h 154157"/>
                <a:gd name="connsiteX8" fmla="*/ 3585 w 99877"/>
                <a:gd name="connsiteY8" fmla="*/ 4337 h 154157"/>
                <a:gd name="connsiteX9" fmla="*/ 5197 w 99877"/>
                <a:gd name="connsiteY9" fmla="*/ 3531 h 154157"/>
                <a:gd name="connsiteX10" fmla="*/ 99071 w 99877"/>
                <a:gd name="connsiteY10" fmla="*/ 56291 h 154157"/>
                <a:gd name="connsiteX11" fmla="*/ 99877 w 99877"/>
                <a:gd name="connsiteY11" fmla="*/ 57499 h 154157"/>
                <a:gd name="connsiteX12" fmla="*/ 92625 w 99877"/>
                <a:gd name="connsiteY12" fmla="*/ 153754 h 154157"/>
                <a:gd name="connsiteX13" fmla="*/ 87387 w 99877"/>
                <a:gd name="connsiteY13" fmla="*/ 154157 h 154157"/>
                <a:gd name="connsiteX14" fmla="*/ 82553 w 99877"/>
                <a:gd name="connsiteY14" fmla="*/ 145297 h 1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77" h="154157">
                  <a:moveTo>
                    <a:pt x="82553" y="145297"/>
                  </a:moveTo>
                  <a:lnTo>
                    <a:pt x="84164" y="145297"/>
                  </a:lnTo>
                  <a:lnTo>
                    <a:pt x="90611" y="59512"/>
                  </a:lnTo>
                  <a:cubicBezTo>
                    <a:pt x="84567" y="50652"/>
                    <a:pt x="45889" y="-2913"/>
                    <a:pt x="10031" y="10781"/>
                  </a:cubicBezTo>
                  <a:cubicBezTo>
                    <a:pt x="5197" y="25682"/>
                    <a:pt x="12852" y="53874"/>
                    <a:pt x="16881" y="63943"/>
                  </a:cubicBezTo>
                  <a:lnTo>
                    <a:pt x="17283" y="65151"/>
                  </a:lnTo>
                  <a:cubicBezTo>
                    <a:pt x="14060" y="64345"/>
                    <a:pt x="11240" y="63943"/>
                    <a:pt x="7614" y="63540"/>
                  </a:cubicBezTo>
                  <a:cubicBezTo>
                    <a:pt x="4391" y="53874"/>
                    <a:pt x="-4473" y="23266"/>
                    <a:pt x="2779" y="5948"/>
                  </a:cubicBezTo>
                  <a:lnTo>
                    <a:pt x="3585" y="4337"/>
                  </a:lnTo>
                  <a:lnTo>
                    <a:pt x="5197" y="3531"/>
                  </a:lnTo>
                  <a:cubicBezTo>
                    <a:pt x="51127" y="-16203"/>
                    <a:pt x="97057" y="53069"/>
                    <a:pt x="99071" y="56291"/>
                  </a:cubicBezTo>
                  <a:lnTo>
                    <a:pt x="99877" y="57499"/>
                  </a:lnTo>
                  <a:lnTo>
                    <a:pt x="92625" y="153754"/>
                  </a:lnTo>
                  <a:lnTo>
                    <a:pt x="87387" y="154157"/>
                  </a:lnTo>
                  <a:cubicBezTo>
                    <a:pt x="85776" y="150935"/>
                    <a:pt x="84164" y="148116"/>
                    <a:pt x="82553" y="145297"/>
                  </a:cubicBezTo>
                </a:path>
              </a:pathLst>
            </a:custGeom>
            <a:solidFill>
              <a:srgbClr val="F4A086"/>
            </a:solidFill>
            <a:ln w="4026" cap="flat">
              <a:noFill/>
              <a:prstDash val="solid"/>
              <a:miter/>
            </a:ln>
          </p:spPr>
          <p:txBody>
            <a:bodyPr rtlCol="0" anchor="ctr"/>
            <a:lstStyle/>
            <a:p>
              <a:endParaRPr lang="fr-FR"/>
            </a:p>
          </p:txBody>
        </p:sp>
        <p:sp>
          <p:nvSpPr>
            <p:cNvPr id="351" name="Forme libre 350">
              <a:extLst>
                <a:ext uri="{FF2B5EF4-FFF2-40B4-BE49-F238E27FC236}">
                  <a16:creationId xmlns:a16="http://schemas.microsoft.com/office/drawing/2014/main" xmlns="" id="{2C87B7A7-81A9-F541-9C35-BFEAB7D7E4EF}"/>
                </a:ext>
              </a:extLst>
            </p:cNvPr>
            <p:cNvSpPr/>
            <p:nvPr/>
          </p:nvSpPr>
          <p:spPr>
            <a:xfrm>
              <a:off x="522328" y="5869262"/>
              <a:ext cx="257203" cy="92228"/>
            </a:xfrm>
            <a:custGeom>
              <a:avLst/>
              <a:gdLst>
                <a:gd name="connsiteX0" fmla="*/ 83555 w 257203"/>
                <a:gd name="connsiteY0" fmla="*/ 0 h 92228"/>
                <a:gd name="connsiteX1" fmla="*/ 215302 w 257203"/>
                <a:gd name="connsiteY1" fmla="*/ 60814 h 92228"/>
                <a:gd name="connsiteX2" fmla="*/ 257203 w 257203"/>
                <a:gd name="connsiteY2" fmla="*/ 92228 h 92228"/>
                <a:gd name="connsiteX3" fmla="*/ 146004 w 257203"/>
                <a:gd name="connsiteY3" fmla="*/ 92228 h 92228"/>
                <a:gd name="connsiteX4" fmla="*/ 53338 w 257203"/>
                <a:gd name="connsiteY4" fmla="*/ 76119 h 92228"/>
                <a:gd name="connsiteX5" fmla="*/ 53338 w 257203"/>
                <a:gd name="connsiteY5" fmla="*/ 92228 h 92228"/>
                <a:gd name="connsiteX6" fmla="*/ 3379 w 257203"/>
                <a:gd name="connsiteY6" fmla="*/ 92228 h 92228"/>
                <a:gd name="connsiteX7" fmla="*/ 18689 w 257203"/>
                <a:gd name="connsiteY7" fmla="*/ 0 h 92228"/>
                <a:gd name="connsiteX8" fmla="*/ 83555 w 257203"/>
                <a:gd name="connsiteY8" fmla="*/ 0 h 9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03" h="92228">
                  <a:moveTo>
                    <a:pt x="83555" y="0"/>
                  </a:moveTo>
                  <a:cubicBezTo>
                    <a:pt x="83555" y="0"/>
                    <a:pt x="123845" y="37455"/>
                    <a:pt x="215302" y="60814"/>
                  </a:cubicBezTo>
                  <a:cubicBezTo>
                    <a:pt x="235447" y="66050"/>
                    <a:pt x="257203" y="59203"/>
                    <a:pt x="257203" y="92228"/>
                  </a:cubicBezTo>
                  <a:lnTo>
                    <a:pt x="146004" y="92228"/>
                  </a:lnTo>
                  <a:lnTo>
                    <a:pt x="53338" y="76119"/>
                  </a:lnTo>
                  <a:lnTo>
                    <a:pt x="53338" y="92228"/>
                  </a:lnTo>
                  <a:lnTo>
                    <a:pt x="3379" y="92228"/>
                  </a:lnTo>
                  <a:cubicBezTo>
                    <a:pt x="3379" y="92228"/>
                    <a:pt x="-10722" y="10471"/>
                    <a:pt x="18689" y="0"/>
                  </a:cubicBezTo>
                  <a:lnTo>
                    <a:pt x="83555" y="0"/>
                  </a:lnTo>
                  <a:close/>
                </a:path>
              </a:pathLst>
            </a:custGeom>
            <a:solidFill>
              <a:srgbClr val="212B53"/>
            </a:solidFill>
            <a:ln w="4026" cap="flat">
              <a:noFill/>
              <a:prstDash val="solid"/>
              <a:miter/>
            </a:ln>
          </p:spPr>
          <p:txBody>
            <a:bodyPr rtlCol="0" anchor="ctr"/>
            <a:lstStyle/>
            <a:p>
              <a:endParaRPr lang="fr-FR"/>
            </a:p>
          </p:txBody>
        </p:sp>
        <p:sp>
          <p:nvSpPr>
            <p:cNvPr id="352" name="Forme libre 351">
              <a:extLst>
                <a:ext uri="{FF2B5EF4-FFF2-40B4-BE49-F238E27FC236}">
                  <a16:creationId xmlns:a16="http://schemas.microsoft.com/office/drawing/2014/main" xmlns="" id="{8390DD4B-C095-4240-A957-F7AD535A4FBE}"/>
                </a:ext>
              </a:extLst>
            </p:cNvPr>
            <p:cNvSpPr/>
            <p:nvPr/>
          </p:nvSpPr>
          <p:spPr>
            <a:xfrm>
              <a:off x="541017" y="5810461"/>
              <a:ext cx="64463" cy="68749"/>
            </a:xfrm>
            <a:custGeom>
              <a:avLst/>
              <a:gdLst>
                <a:gd name="connsiteX0" fmla="*/ 54794 w 64463"/>
                <a:gd name="connsiteY0" fmla="*/ 0 h 68749"/>
                <a:gd name="connsiteX1" fmla="*/ 64463 w 64463"/>
                <a:gd name="connsiteY1" fmla="*/ 58800 h 68749"/>
                <a:gd name="connsiteX2" fmla="*/ 3223 w 64463"/>
                <a:gd name="connsiteY2" fmla="*/ 60814 h 68749"/>
                <a:gd name="connsiteX3" fmla="*/ 0 w 64463"/>
                <a:gd name="connsiteY3" fmla="*/ 58800 h 68749"/>
                <a:gd name="connsiteX4" fmla="*/ 4835 w 64463"/>
                <a:gd name="connsiteY4" fmla="*/ 0 h 68749"/>
                <a:gd name="connsiteX5" fmla="*/ 54794 w 64463"/>
                <a:gd name="connsiteY5" fmla="*/ 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63" h="68749">
                  <a:moveTo>
                    <a:pt x="54794" y="0"/>
                  </a:moveTo>
                  <a:lnTo>
                    <a:pt x="64463" y="58800"/>
                  </a:lnTo>
                  <a:cubicBezTo>
                    <a:pt x="46333" y="71286"/>
                    <a:pt x="22159" y="72091"/>
                    <a:pt x="3223" y="60814"/>
                  </a:cubicBezTo>
                  <a:lnTo>
                    <a:pt x="0" y="58800"/>
                  </a:lnTo>
                  <a:lnTo>
                    <a:pt x="4835" y="0"/>
                  </a:lnTo>
                  <a:lnTo>
                    <a:pt x="54794" y="0"/>
                  </a:lnTo>
                  <a:close/>
                </a:path>
              </a:pathLst>
            </a:custGeom>
            <a:solidFill>
              <a:srgbClr val="F8B68F"/>
            </a:solidFill>
            <a:ln w="4026" cap="flat">
              <a:noFill/>
              <a:prstDash val="solid"/>
              <a:miter/>
            </a:ln>
          </p:spPr>
          <p:txBody>
            <a:bodyPr rtlCol="0" anchor="ctr"/>
            <a:lstStyle/>
            <a:p>
              <a:endParaRPr lang="fr-FR"/>
            </a:p>
          </p:txBody>
        </p:sp>
        <p:sp>
          <p:nvSpPr>
            <p:cNvPr id="353" name="Forme libre 352">
              <a:extLst>
                <a:ext uri="{FF2B5EF4-FFF2-40B4-BE49-F238E27FC236}">
                  <a16:creationId xmlns:a16="http://schemas.microsoft.com/office/drawing/2014/main" xmlns="" id="{9DA632A9-C911-714E-B549-4B20BA53A596}"/>
                </a:ext>
              </a:extLst>
            </p:cNvPr>
            <p:cNvSpPr/>
            <p:nvPr/>
          </p:nvSpPr>
          <p:spPr>
            <a:xfrm>
              <a:off x="491452" y="4534973"/>
              <a:ext cx="343679" cy="1292805"/>
            </a:xfrm>
            <a:custGeom>
              <a:avLst/>
              <a:gdLst>
                <a:gd name="connsiteX0" fmla="*/ 343679 w 343679"/>
                <a:gd name="connsiteY0" fmla="*/ 0 h 1292805"/>
                <a:gd name="connsiteX1" fmla="*/ 127727 w 343679"/>
                <a:gd name="connsiteY1" fmla="*/ 1292806 h 1292805"/>
                <a:gd name="connsiteX2" fmla="*/ 41105 w 343679"/>
                <a:gd name="connsiteY2" fmla="*/ 1292806 h 1292805"/>
                <a:gd name="connsiteX3" fmla="*/ 24183 w 343679"/>
                <a:gd name="connsiteY3" fmla="*/ 663318 h 1292805"/>
                <a:gd name="connsiteX4" fmla="*/ 28212 w 343679"/>
                <a:gd name="connsiteY4" fmla="*/ 515109 h 1292805"/>
                <a:gd name="connsiteX5" fmla="*/ 15319 w 343679"/>
                <a:gd name="connsiteY5" fmla="*/ 0 h 1292805"/>
                <a:gd name="connsiteX6" fmla="*/ 343679 w 343679"/>
                <a:gd name="connsiteY6" fmla="*/ 0 h 12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679" h="1292805">
                  <a:moveTo>
                    <a:pt x="343679" y="0"/>
                  </a:moveTo>
                  <a:lnTo>
                    <a:pt x="127727" y="1292806"/>
                  </a:lnTo>
                  <a:lnTo>
                    <a:pt x="41105" y="1292806"/>
                  </a:lnTo>
                  <a:cubicBezTo>
                    <a:pt x="41105" y="1292806"/>
                    <a:pt x="-33431" y="944433"/>
                    <a:pt x="24183" y="663318"/>
                  </a:cubicBezTo>
                  <a:cubicBezTo>
                    <a:pt x="34255" y="614586"/>
                    <a:pt x="35464" y="564244"/>
                    <a:pt x="28212" y="515109"/>
                  </a:cubicBezTo>
                  <a:cubicBezTo>
                    <a:pt x="-26582" y="151834"/>
                    <a:pt x="15319" y="0"/>
                    <a:pt x="15319" y="0"/>
                  </a:cubicBezTo>
                  <a:lnTo>
                    <a:pt x="343679" y="0"/>
                  </a:lnTo>
                  <a:close/>
                </a:path>
              </a:pathLst>
            </a:custGeom>
            <a:solidFill>
              <a:srgbClr val="043C5E"/>
            </a:solidFill>
            <a:ln w="4026" cap="flat">
              <a:noFill/>
              <a:prstDash val="solid"/>
              <a:miter/>
            </a:ln>
          </p:spPr>
          <p:txBody>
            <a:bodyPr rtlCol="0" anchor="ctr"/>
            <a:lstStyle/>
            <a:p>
              <a:endParaRPr lang="fr-FR"/>
            </a:p>
          </p:txBody>
        </p:sp>
        <p:sp>
          <p:nvSpPr>
            <p:cNvPr id="354" name="Forme libre 353">
              <a:extLst>
                <a:ext uri="{FF2B5EF4-FFF2-40B4-BE49-F238E27FC236}">
                  <a16:creationId xmlns:a16="http://schemas.microsoft.com/office/drawing/2014/main" xmlns="" id="{B27C9148-274D-CD40-ABEE-686FC8A8516E}"/>
                </a:ext>
              </a:extLst>
            </p:cNvPr>
            <p:cNvSpPr/>
            <p:nvPr/>
          </p:nvSpPr>
          <p:spPr>
            <a:xfrm>
              <a:off x="2163881" y="3880113"/>
              <a:ext cx="135775" cy="224328"/>
            </a:xfrm>
            <a:custGeom>
              <a:avLst/>
              <a:gdLst>
                <a:gd name="connsiteX0" fmla="*/ 115228 w 135775"/>
                <a:gd name="connsiteY0" fmla="*/ 7249 h 224328"/>
                <a:gd name="connsiteX1" fmla="*/ 0 w 135775"/>
                <a:gd name="connsiteY1" fmla="*/ 224328 h 224328"/>
                <a:gd name="connsiteX2" fmla="*/ 126912 w 135775"/>
                <a:gd name="connsiteY2" fmla="*/ 218287 h 224328"/>
                <a:gd name="connsiteX3" fmla="*/ 135776 w 135775"/>
                <a:gd name="connsiteY3" fmla="*/ 0 h 224328"/>
              </a:gdLst>
              <a:ahLst/>
              <a:cxnLst>
                <a:cxn ang="0">
                  <a:pos x="connsiteX0" y="connsiteY0"/>
                </a:cxn>
                <a:cxn ang="0">
                  <a:pos x="connsiteX1" y="connsiteY1"/>
                </a:cxn>
                <a:cxn ang="0">
                  <a:pos x="connsiteX2" y="connsiteY2"/>
                </a:cxn>
                <a:cxn ang="0">
                  <a:pos x="connsiteX3" y="connsiteY3"/>
                </a:cxn>
              </a:cxnLst>
              <a:rect l="l" t="t" r="r" b="b"/>
              <a:pathLst>
                <a:path w="135775" h="224328">
                  <a:moveTo>
                    <a:pt x="115228" y="7249"/>
                  </a:moveTo>
                  <a:lnTo>
                    <a:pt x="0" y="224328"/>
                  </a:lnTo>
                  <a:lnTo>
                    <a:pt x="126912" y="218287"/>
                  </a:lnTo>
                  <a:lnTo>
                    <a:pt x="135776" y="0"/>
                  </a:lnTo>
                  <a:close/>
                </a:path>
              </a:pathLst>
            </a:custGeom>
            <a:solidFill>
              <a:srgbClr val="F8B68F"/>
            </a:solidFill>
            <a:ln w="4026" cap="flat">
              <a:noFill/>
              <a:prstDash val="solid"/>
              <a:miter/>
            </a:ln>
          </p:spPr>
          <p:txBody>
            <a:bodyPr rtlCol="0" anchor="ctr"/>
            <a:lstStyle/>
            <a:p>
              <a:endParaRPr lang="fr-FR"/>
            </a:p>
          </p:txBody>
        </p:sp>
        <p:sp>
          <p:nvSpPr>
            <p:cNvPr id="355" name="Forme libre 354">
              <a:extLst>
                <a:ext uri="{FF2B5EF4-FFF2-40B4-BE49-F238E27FC236}">
                  <a16:creationId xmlns:a16="http://schemas.microsoft.com/office/drawing/2014/main" xmlns="" id="{26F5110A-D5B7-FA40-8D74-CBD4221D223A}"/>
                </a:ext>
              </a:extLst>
            </p:cNvPr>
            <p:cNvSpPr/>
            <p:nvPr/>
          </p:nvSpPr>
          <p:spPr>
            <a:xfrm>
              <a:off x="2309729" y="3790704"/>
              <a:ext cx="190972" cy="688691"/>
            </a:xfrm>
            <a:custGeom>
              <a:avLst/>
              <a:gdLst>
                <a:gd name="connsiteX0" fmla="*/ 150683 w 190972"/>
                <a:gd name="connsiteY0" fmla="*/ 403 h 688691"/>
                <a:gd name="connsiteX1" fmla="*/ 43916 w 190972"/>
                <a:gd name="connsiteY1" fmla="*/ 0 h 688691"/>
                <a:gd name="connsiteX2" fmla="*/ 0 w 190972"/>
                <a:gd name="connsiteY2" fmla="*/ 688691 h 688691"/>
                <a:gd name="connsiteX3" fmla="*/ 190972 w 190972"/>
                <a:gd name="connsiteY3" fmla="*/ 688691 h 688691"/>
              </a:gdLst>
              <a:ahLst/>
              <a:cxnLst>
                <a:cxn ang="0">
                  <a:pos x="connsiteX0" y="connsiteY0"/>
                </a:cxn>
                <a:cxn ang="0">
                  <a:pos x="connsiteX1" y="connsiteY1"/>
                </a:cxn>
                <a:cxn ang="0">
                  <a:pos x="connsiteX2" y="connsiteY2"/>
                </a:cxn>
                <a:cxn ang="0">
                  <a:pos x="connsiteX3" y="connsiteY3"/>
                </a:cxn>
              </a:cxnLst>
              <a:rect l="l" t="t" r="r" b="b"/>
              <a:pathLst>
                <a:path w="190972" h="688691">
                  <a:moveTo>
                    <a:pt x="150683" y="403"/>
                  </a:moveTo>
                  <a:lnTo>
                    <a:pt x="43916" y="0"/>
                  </a:lnTo>
                  <a:lnTo>
                    <a:pt x="0" y="688691"/>
                  </a:lnTo>
                  <a:lnTo>
                    <a:pt x="190972" y="688691"/>
                  </a:lnTo>
                  <a:close/>
                </a:path>
              </a:pathLst>
            </a:custGeom>
            <a:solidFill>
              <a:srgbClr val="FFFFFF"/>
            </a:solidFill>
            <a:ln w="4026" cap="flat">
              <a:noFill/>
              <a:prstDash val="solid"/>
              <a:miter/>
            </a:ln>
          </p:spPr>
          <p:txBody>
            <a:bodyPr rtlCol="0" anchor="ctr"/>
            <a:lstStyle/>
            <a:p>
              <a:endParaRPr lang="fr-FR"/>
            </a:p>
          </p:txBody>
        </p:sp>
        <p:sp>
          <p:nvSpPr>
            <p:cNvPr id="356" name="Forme libre 355">
              <a:extLst>
                <a:ext uri="{FF2B5EF4-FFF2-40B4-BE49-F238E27FC236}">
                  <a16:creationId xmlns:a16="http://schemas.microsoft.com/office/drawing/2014/main" xmlns="" id="{5E1960D6-48E8-B747-8245-1F6F51DCE3B4}"/>
                </a:ext>
              </a:extLst>
            </p:cNvPr>
            <p:cNvSpPr/>
            <p:nvPr/>
          </p:nvSpPr>
          <p:spPr>
            <a:xfrm>
              <a:off x="242744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4" y="20540"/>
                    <a:pt x="249730" y="47121"/>
                  </a:cubicBezTo>
                  <a:cubicBezTo>
                    <a:pt x="244895" y="73702"/>
                    <a:pt x="238046" y="135322"/>
                    <a:pt x="238046" y="135322"/>
                  </a:cubicBezTo>
                  <a:lnTo>
                    <a:pt x="211052" y="135322"/>
                  </a:lnTo>
                  <a:lnTo>
                    <a:pt x="211858" y="77729"/>
                  </a:lnTo>
                  <a:cubicBezTo>
                    <a:pt x="211858" y="74105"/>
                    <a:pt x="153840"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7" name="Forme libre 356">
              <a:extLst>
                <a:ext uri="{FF2B5EF4-FFF2-40B4-BE49-F238E27FC236}">
                  <a16:creationId xmlns:a16="http://schemas.microsoft.com/office/drawing/2014/main" xmlns="" id="{BFC5FC2C-80A1-124A-902B-845E8123D0FE}"/>
                </a:ext>
              </a:extLst>
            </p:cNvPr>
            <p:cNvSpPr/>
            <p:nvPr/>
          </p:nvSpPr>
          <p:spPr>
            <a:xfrm>
              <a:off x="248096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58" name="Forme libre 357">
              <a:extLst>
                <a:ext uri="{FF2B5EF4-FFF2-40B4-BE49-F238E27FC236}">
                  <a16:creationId xmlns:a16="http://schemas.microsoft.com/office/drawing/2014/main" xmlns="" id="{A5DA2E98-D7EC-874F-AAC2-50C83C845DB5}"/>
                </a:ext>
              </a:extLst>
            </p:cNvPr>
            <p:cNvSpPr/>
            <p:nvPr/>
          </p:nvSpPr>
          <p:spPr>
            <a:xfrm>
              <a:off x="215468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5" y="20540"/>
                    <a:pt x="249730" y="47121"/>
                  </a:cubicBezTo>
                  <a:cubicBezTo>
                    <a:pt x="244895" y="73702"/>
                    <a:pt x="238046" y="135322"/>
                    <a:pt x="238046" y="135322"/>
                  </a:cubicBezTo>
                  <a:lnTo>
                    <a:pt x="211052" y="135322"/>
                  </a:lnTo>
                  <a:lnTo>
                    <a:pt x="211858" y="77729"/>
                  </a:lnTo>
                  <a:cubicBezTo>
                    <a:pt x="211858" y="74105"/>
                    <a:pt x="153841"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9" name="Forme libre 358">
              <a:extLst>
                <a:ext uri="{FF2B5EF4-FFF2-40B4-BE49-F238E27FC236}">
                  <a16:creationId xmlns:a16="http://schemas.microsoft.com/office/drawing/2014/main" xmlns="" id="{3350FB2B-11EB-5F41-B9B7-4FD55A6B2D7E}"/>
                </a:ext>
              </a:extLst>
            </p:cNvPr>
            <p:cNvSpPr/>
            <p:nvPr/>
          </p:nvSpPr>
          <p:spPr>
            <a:xfrm>
              <a:off x="220820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60" name="Forme libre 359">
              <a:extLst>
                <a:ext uri="{FF2B5EF4-FFF2-40B4-BE49-F238E27FC236}">
                  <a16:creationId xmlns:a16="http://schemas.microsoft.com/office/drawing/2014/main" xmlns="" id="{9C7ED9AA-AA5A-A249-965D-6771E78F097D}"/>
                </a:ext>
              </a:extLst>
            </p:cNvPr>
            <p:cNvSpPr/>
            <p:nvPr/>
          </p:nvSpPr>
          <p:spPr>
            <a:xfrm>
              <a:off x="2243251" y="4479395"/>
              <a:ext cx="300115" cy="1313748"/>
            </a:xfrm>
            <a:custGeom>
              <a:avLst/>
              <a:gdLst>
                <a:gd name="connsiteX0" fmla="*/ 298949 w 300115"/>
                <a:gd name="connsiteY0" fmla="*/ 0 h 1313748"/>
                <a:gd name="connsiteX1" fmla="*/ 213937 w 300115"/>
                <a:gd name="connsiteY1" fmla="*/ 608948 h 1313748"/>
                <a:gd name="connsiteX2" fmla="*/ 163979 w 300115"/>
                <a:gd name="connsiteY2" fmla="*/ 1313749 h 1313748"/>
                <a:gd name="connsiteX3" fmla="*/ 66881 w 300115"/>
                <a:gd name="connsiteY3" fmla="*/ 1313749 h 1313748"/>
                <a:gd name="connsiteX4" fmla="*/ 0 w 300115"/>
                <a:gd name="connsiteY4" fmla="*/ 0 h 1313748"/>
                <a:gd name="connsiteX5" fmla="*/ 298949 w 300115"/>
                <a:gd name="connsiteY5" fmla="*/ 0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15" h="1313748">
                  <a:moveTo>
                    <a:pt x="298949" y="0"/>
                  </a:moveTo>
                  <a:cubicBezTo>
                    <a:pt x="298949" y="0"/>
                    <a:pt x="316676" y="103102"/>
                    <a:pt x="213937" y="608948"/>
                  </a:cubicBezTo>
                  <a:cubicBezTo>
                    <a:pt x="297337" y="872745"/>
                    <a:pt x="163979" y="1313749"/>
                    <a:pt x="163979" y="1313749"/>
                  </a:cubicBezTo>
                  <a:lnTo>
                    <a:pt x="66881" y="1313749"/>
                  </a:lnTo>
                  <a:lnTo>
                    <a:pt x="0" y="0"/>
                  </a:lnTo>
                  <a:lnTo>
                    <a:pt x="298949" y="0"/>
                  </a:lnTo>
                  <a:close/>
                </a:path>
              </a:pathLst>
            </a:custGeom>
            <a:solidFill>
              <a:srgbClr val="00898C"/>
            </a:solidFill>
            <a:ln w="4026" cap="flat">
              <a:noFill/>
              <a:prstDash val="solid"/>
              <a:miter/>
            </a:ln>
          </p:spPr>
          <p:txBody>
            <a:bodyPr rtlCol="0" anchor="ctr"/>
            <a:lstStyle/>
            <a:p>
              <a:endParaRPr lang="fr-FR"/>
            </a:p>
          </p:txBody>
        </p:sp>
        <p:sp>
          <p:nvSpPr>
            <p:cNvPr id="361" name="Forme libre 360">
              <a:extLst>
                <a:ext uri="{FF2B5EF4-FFF2-40B4-BE49-F238E27FC236}">
                  <a16:creationId xmlns:a16="http://schemas.microsoft.com/office/drawing/2014/main" xmlns="" id="{6BD24501-96DC-8C4D-BD97-CAF027132E09}"/>
                </a:ext>
              </a:extLst>
            </p:cNvPr>
            <p:cNvSpPr/>
            <p:nvPr/>
          </p:nvSpPr>
          <p:spPr>
            <a:xfrm>
              <a:off x="2216257" y="3791106"/>
              <a:ext cx="149071" cy="835289"/>
            </a:xfrm>
            <a:custGeom>
              <a:avLst/>
              <a:gdLst>
                <a:gd name="connsiteX0" fmla="*/ 149071 w 149071"/>
                <a:gd name="connsiteY0" fmla="*/ 0 h 835289"/>
                <a:gd name="connsiteX1" fmla="*/ 114422 w 149071"/>
                <a:gd name="connsiteY1" fmla="*/ 835290 h 835289"/>
                <a:gd name="connsiteX2" fmla="*/ 0 w 149071"/>
                <a:gd name="connsiteY2" fmla="*/ 786155 h 835289"/>
                <a:gd name="connsiteX3" fmla="*/ 46736 w 149071"/>
                <a:gd name="connsiteY3" fmla="*/ 411604 h 835289"/>
                <a:gd name="connsiteX4" fmla="*/ 84205 w 149071"/>
                <a:gd name="connsiteY4" fmla="*/ 33831 h 835289"/>
                <a:gd name="connsiteX5" fmla="*/ 149071 w 149071"/>
                <a:gd name="connsiteY5" fmla="*/ 0 h 8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71" h="835289">
                  <a:moveTo>
                    <a:pt x="149071" y="0"/>
                  </a:moveTo>
                  <a:lnTo>
                    <a:pt x="114422" y="835290"/>
                  </a:lnTo>
                  <a:lnTo>
                    <a:pt x="0" y="786155"/>
                  </a:lnTo>
                  <a:cubicBezTo>
                    <a:pt x="0" y="786155"/>
                    <a:pt x="51571" y="629488"/>
                    <a:pt x="46736" y="411604"/>
                  </a:cubicBezTo>
                  <a:cubicBezTo>
                    <a:pt x="64060" y="254131"/>
                    <a:pt x="-24980" y="337096"/>
                    <a:pt x="84205" y="33831"/>
                  </a:cubicBezTo>
                  <a:cubicBezTo>
                    <a:pt x="125301" y="-403"/>
                    <a:pt x="149071" y="0"/>
                    <a:pt x="149071" y="0"/>
                  </a:cubicBezTo>
                </a:path>
              </a:pathLst>
            </a:custGeom>
            <a:solidFill>
              <a:srgbClr val="FFDB71"/>
            </a:solidFill>
            <a:ln w="4026" cap="flat">
              <a:noFill/>
              <a:prstDash val="solid"/>
              <a:miter/>
            </a:ln>
          </p:spPr>
          <p:txBody>
            <a:bodyPr rtlCol="0" anchor="ctr"/>
            <a:lstStyle/>
            <a:p>
              <a:endParaRPr lang="fr-FR"/>
            </a:p>
          </p:txBody>
        </p:sp>
        <p:sp>
          <p:nvSpPr>
            <p:cNvPr id="362" name="Forme libre 361">
              <a:extLst>
                <a:ext uri="{FF2B5EF4-FFF2-40B4-BE49-F238E27FC236}">
                  <a16:creationId xmlns:a16="http://schemas.microsoft.com/office/drawing/2014/main" xmlns="" id="{BA5AFF25-D8F5-124D-8942-A8C95A19CDBE}"/>
                </a:ext>
              </a:extLst>
            </p:cNvPr>
            <p:cNvSpPr/>
            <p:nvPr/>
          </p:nvSpPr>
          <p:spPr>
            <a:xfrm>
              <a:off x="2336723" y="4479395"/>
              <a:ext cx="363583" cy="1313748"/>
            </a:xfrm>
            <a:custGeom>
              <a:avLst/>
              <a:gdLst>
                <a:gd name="connsiteX0" fmla="*/ 298948 w 363583"/>
                <a:gd name="connsiteY0" fmla="*/ 0 h 1313748"/>
                <a:gd name="connsiteX1" fmla="*/ 323525 w 363583"/>
                <a:gd name="connsiteY1" fmla="*/ 608948 h 1313748"/>
                <a:gd name="connsiteX2" fmla="*/ 333195 w 363583"/>
                <a:gd name="connsiteY2" fmla="*/ 1313749 h 1313748"/>
                <a:gd name="connsiteX3" fmla="*/ 245766 w 363583"/>
                <a:gd name="connsiteY3" fmla="*/ 1313749 h 1313748"/>
                <a:gd name="connsiteX4" fmla="*/ 0 w 363583"/>
                <a:gd name="connsiteY4" fmla="*/ 403 h 1313748"/>
                <a:gd name="connsiteX5" fmla="*/ 298948 w 363583"/>
                <a:gd name="connsiteY5" fmla="*/ 403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1313748">
                  <a:moveTo>
                    <a:pt x="298948" y="0"/>
                  </a:moveTo>
                  <a:cubicBezTo>
                    <a:pt x="298948" y="0"/>
                    <a:pt x="426264" y="103102"/>
                    <a:pt x="323525" y="608948"/>
                  </a:cubicBezTo>
                  <a:cubicBezTo>
                    <a:pt x="406925" y="872745"/>
                    <a:pt x="333195" y="1313749"/>
                    <a:pt x="333195" y="1313749"/>
                  </a:cubicBezTo>
                  <a:lnTo>
                    <a:pt x="245766" y="1313749"/>
                  </a:lnTo>
                  <a:lnTo>
                    <a:pt x="0" y="403"/>
                  </a:lnTo>
                  <a:lnTo>
                    <a:pt x="298948" y="403"/>
                  </a:lnTo>
                  <a:close/>
                </a:path>
              </a:pathLst>
            </a:custGeom>
            <a:solidFill>
              <a:srgbClr val="63C1C5"/>
            </a:solidFill>
            <a:ln w="4026" cap="flat">
              <a:noFill/>
              <a:prstDash val="solid"/>
              <a:miter/>
            </a:ln>
          </p:spPr>
          <p:txBody>
            <a:bodyPr rtlCol="0" anchor="ctr"/>
            <a:lstStyle/>
            <a:p>
              <a:endParaRPr lang="fr-FR"/>
            </a:p>
          </p:txBody>
        </p:sp>
        <p:sp>
          <p:nvSpPr>
            <p:cNvPr id="363" name="Forme libre 362">
              <a:extLst>
                <a:ext uri="{FF2B5EF4-FFF2-40B4-BE49-F238E27FC236}">
                  <a16:creationId xmlns:a16="http://schemas.microsoft.com/office/drawing/2014/main" xmlns="" id="{FD432C78-64E7-C04C-90EE-34E853843C8F}"/>
                </a:ext>
              </a:extLst>
            </p:cNvPr>
            <p:cNvSpPr/>
            <p:nvPr/>
          </p:nvSpPr>
          <p:spPr>
            <a:xfrm>
              <a:off x="2424957" y="3720224"/>
              <a:ext cx="295725" cy="906172"/>
            </a:xfrm>
            <a:custGeom>
              <a:avLst/>
              <a:gdLst>
                <a:gd name="connsiteX0" fmla="*/ 35455 w 295725"/>
                <a:gd name="connsiteY0" fmla="*/ 0 h 906172"/>
                <a:gd name="connsiteX1" fmla="*/ 176468 w 295725"/>
                <a:gd name="connsiteY1" fmla="*/ 114379 h 906172"/>
                <a:gd name="connsiteX2" fmla="*/ 222398 w 295725"/>
                <a:gd name="connsiteY2" fmla="*/ 387036 h 906172"/>
                <a:gd name="connsiteX3" fmla="*/ 295726 w 295725"/>
                <a:gd name="connsiteY3" fmla="*/ 906172 h 906172"/>
                <a:gd name="connsiteX4" fmla="*/ 7252 w 295725"/>
                <a:gd name="connsiteY4" fmla="*/ 906172 h 906172"/>
                <a:gd name="connsiteX5" fmla="*/ 0 w 295725"/>
                <a:gd name="connsiteY5" fmla="*/ 87798 h 906172"/>
                <a:gd name="connsiteX6" fmla="*/ 35455 w 295725"/>
                <a:gd name="connsiteY6" fmla="*/ 0 h 90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25" h="906172">
                  <a:moveTo>
                    <a:pt x="35455" y="0"/>
                  </a:moveTo>
                  <a:cubicBezTo>
                    <a:pt x="35455" y="0"/>
                    <a:pt x="143028" y="60411"/>
                    <a:pt x="176468" y="114379"/>
                  </a:cubicBezTo>
                  <a:cubicBezTo>
                    <a:pt x="208297" y="165930"/>
                    <a:pt x="219175" y="282726"/>
                    <a:pt x="222398" y="387036"/>
                  </a:cubicBezTo>
                  <a:cubicBezTo>
                    <a:pt x="226427" y="530010"/>
                    <a:pt x="295726" y="906172"/>
                    <a:pt x="295726" y="906172"/>
                  </a:cubicBezTo>
                  <a:lnTo>
                    <a:pt x="7252" y="906172"/>
                  </a:lnTo>
                  <a:lnTo>
                    <a:pt x="0" y="87798"/>
                  </a:lnTo>
                  <a:lnTo>
                    <a:pt x="35455" y="0"/>
                  </a:lnTo>
                  <a:close/>
                </a:path>
              </a:pathLst>
            </a:custGeom>
            <a:solidFill>
              <a:srgbClr val="FFDB71"/>
            </a:solidFill>
            <a:ln w="4026" cap="flat">
              <a:noFill/>
              <a:prstDash val="solid"/>
              <a:miter/>
            </a:ln>
          </p:spPr>
          <p:txBody>
            <a:bodyPr rtlCol="0" anchor="ctr"/>
            <a:lstStyle/>
            <a:p>
              <a:endParaRPr lang="fr-FR"/>
            </a:p>
          </p:txBody>
        </p:sp>
        <p:sp>
          <p:nvSpPr>
            <p:cNvPr id="364" name="Forme libre 363">
              <a:extLst>
                <a:ext uri="{FF2B5EF4-FFF2-40B4-BE49-F238E27FC236}">
                  <a16:creationId xmlns:a16="http://schemas.microsoft.com/office/drawing/2014/main" xmlns="" id="{0DA3DA0D-EB2F-6547-9B66-3943EDC791FB}"/>
                </a:ext>
              </a:extLst>
            </p:cNvPr>
            <p:cNvSpPr/>
            <p:nvPr/>
          </p:nvSpPr>
          <p:spPr>
            <a:xfrm>
              <a:off x="2371775" y="3619135"/>
              <a:ext cx="99112" cy="208444"/>
            </a:xfrm>
            <a:custGeom>
              <a:avLst/>
              <a:gdLst>
                <a:gd name="connsiteX0" fmla="*/ 0 w 99112"/>
                <a:gd name="connsiteY0" fmla="*/ 109949 h 208444"/>
                <a:gd name="connsiteX1" fmla="*/ 12490 w 99112"/>
                <a:gd name="connsiteY1" fmla="*/ 174791 h 208444"/>
                <a:gd name="connsiteX2" fmla="*/ 74939 w 99112"/>
                <a:gd name="connsiteY2" fmla="*/ 202177 h 208444"/>
                <a:gd name="connsiteX3" fmla="*/ 99112 w 99112"/>
                <a:gd name="connsiteY3" fmla="*/ 127267 h 208444"/>
                <a:gd name="connsiteX4" fmla="*/ 40692 w 99112"/>
                <a:gd name="connsiteY4" fmla="*/ 0 h 208444"/>
                <a:gd name="connsiteX5" fmla="*/ 0 w 99112"/>
                <a:gd name="connsiteY5" fmla="*/ 109949 h 2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12" h="208444">
                  <a:moveTo>
                    <a:pt x="0" y="109949"/>
                  </a:moveTo>
                  <a:lnTo>
                    <a:pt x="12490" y="174791"/>
                  </a:lnTo>
                  <a:cubicBezTo>
                    <a:pt x="17727" y="203385"/>
                    <a:pt x="50362" y="217481"/>
                    <a:pt x="74939" y="202177"/>
                  </a:cubicBezTo>
                  <a:lnTo>
                    <a:pt x="99112" y="127267"/>
                  </a:lnTo>
                  <a:lnTo>
                    <a:pt x="40692" y="0"/>
                  </a:lnTo>
                  <a:lnTo>
                    <a:pt x="0" y="109949"/>
                  </a:lnTo>
                  <a:close/>
                </a:path>
              </a:pathLst>
            </a:custGeom>
            <a:solidFill>
              <a:srgbClr val="F4A086"/>
            </a:solidFill>
            <a:ln w="4026" cap="flat">
              <a:noFill/>
              <a:prstDash val="solid"/>
              <a:miter/>
            </a:ln>
          </p:spPr>
          <p:txBody>
            <a:bodyPr rtlCol="0" anchor="ctr"/>
            <a:lstStyle/>
            <a:p>
              <a:endParaRPr lang="fr-FR"/>
            </a:p>
          </p:txBody>
        </p:sp>
        <p:sp>
          <p:nvSpPr>
            <p:cNvPr id="365" name="Forme libre 364">
              <a:extLst>
                <a:ext uri="{FF2B5EF4-FFF2-40B4-BE49-F238E27FC236}">
                  <a16:creationId xmlns:a16="http://schemas.microsoft.com/office/drawing/2014/main" xmlns="" id="{127970D3-786C-FA4A-AA0A-CDA1F0B485FD}"/>
                </a:ext>
              </a:extLst>
            </p:cNvPr>
            <p:cNvSpPr/>
            <p:nvPr/>
          </p:nvSpPr>
          <p:spPr>
            <a:xfrm>
              <a:off x="2233167" y="3438047"/>
              <a:ext cx="276847" cy="470660"/>
            </a:xfrm>
            <a:custGeom>
              <a:avLst/>
              <a:gdLst>
                <a:gd name="connsiteX0" fmla="*/ 43928 w 276847"/>
                <a:gd name="connsiteY0" fmla="*/ 96109 h 470660"/>
                <a:gd name="connsiteX1" fmla="*/ 161976 w 276847"/>
                <a:gd name="connsiteY1" fmla="*/ 142425 h 470660"/>
                <a:gd name="connsiteX2" fmla="*/ 207100 w 276847"/>
                <a:gd name="connsiteY2" fmla="*/ 386084 h 470660"/>
                <a:gd name="connsiteX3" fmla="*/ 276801 w 276847"/>
                <a:gd name="connsiteY3" fmla="*/ 278955 h 470660"/>
                <a:gd name="connsiteX4" fmla="*/ 213547 w 276847"/>
                <a:gd name="connsiteY4" fmla="*/ 36503 h 470660"/>
                <a:gd name="connsiteX5" fmla="*/ 25797 w 276847"/>
                <a:gd name="connsiteY5" fmla="*/ 51808 h 470660"/>
                <a:gd name="connsiteX6" fmla="*/ 415 w 276847"/>
                <a:gd name="connsiteY6" fmla="*/ 152896 h 470660"/>
                <a:gd name="connsiteX7" fmla="*/ 16933 w 276847"/>
                <a:gd name="connsiteY7" fmla="*/ 470661 h 470660"/>
                <a:gd name="connsiteX8" fmla="*/ 154724 w 276847"/>
                <a:gd name="connsiteY8" fmla="*/ 368364 h 470660"/>
                <a:gd name="connsiteX9" fmla="*/ 138205 w 276847"/>
                <a:gd name="connsiteY9" fmla="*/ 290634 h 470660"/>
                <a:gd name="connsiteX10" fmla="*/ 43928 w 276847"/>
                <a:gd name="connsiteY10" fmla="*/ 96109 h 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847" h="470660">
                  <a:moveTo>
                    <a:pt x="43928" y="96109"/>
                  </a:moveTo>
                  <a:cubicBezTo>
                    <a:pt x="103959" y="80805"/>
                    <a:pt x="161976" y="142425"/>
                    <a:pt x="161976" y="142425"/>
                  </a:cubicBezTo>
                  <a:lnTo>
                    <a:pt x="207100" y="386084"/>
                  </a:lnTo>
                  <a:lnTo>
                    <a:pt x="276801" y="278955"/>
                  </a:lnTo>
                  <a:cubicBezTo>
                    <a:pt x="276801" y="278955"/>
                    <a:pt x="280830" y="133162"/>
                    <a:pt x="213547" y="36503"/>
                  </a:cubicBezTo>
                  <a:cubicBezTo>
                    <a:pt x="165199" y="-21894"/>
                    <a:pt x="72936" y="-5382"/>
                    <a:pt x="25797" y="51808"/>
                  </a:cubicBezTo>
                  <a:cubicBezTo>
                    <a:pt x="3235" y="79597"/>
                    <a:pt x="-1600" y="117455"/>
                    <a:pt x="415" y="152896"/>
                  </a:cubicBezTo>
                  <a:cubicBezTo>
                    <a:pt x="3235" y="200017"/>
                    <a:pt x="16933" y="470661"/>
                    <a:pt x="16933" y="470661"/>
                  </a:cubicBezTo>
                  <a:lnTo>
                    <a:pt x="154724" y="368364"/>
                  </a:lnTo>
                  <a:cubicBezTo>
                    <a:pt x="154724" y="368364"/>
                    <a:pt x="151501" y="340977"/>
                    <a:pt x="138205" y="290634"/>
                  </a:cubicBezTo>
                  <a:cubicBezTo>
                    <a:pt x="115643" y="204850"/>
                    <a:pt x="3235" y="106581"/>
                    <a:pt x="43928" y="96109"/>
                  </a:cubicBezTo>
                </a:path>
              </a:pathLst>
            </a:custGeom>
            <a:solidFill>
              <a:srgbClr val="212B53"/>
            </a:solidFill>
            <a:ln w="4026" cap="flat">
              <a:noFill/>
              <a:prstDash val="solid"/>
              <a:miter/>
            </a:ln>
          </p:spPr>
          <p:txBody>
            <a:bodyPr rtlCol="0" anchor="ctr"/>
            <a:lstStyle/>
            <a:p>
              <a:endParaRPr lang="fr-FR"/>
            </a:p>
          </p:txBody>
        </p:sp>
        <p:sp>
          <p:nvSpPr>
            <p:cNvPr id="366" name="Forme libre 365">
              <a:extLst>
                <a:ext uri="{FF2B5EF4-FFF2-40B4-BE49-F238E27FC236}">
                  <a16:creationId xmlns:a16="http://schemas.microsoft.com/office/drawing/2014/main" xmlns="" id="{06C5FD5B-2B28-2D4A-AB88-BCAC3F89C4F4}"/>
                </a:ext>
              </a:extLst>
            </p:cNvPr>
            <p:cNvSpPr/>
            <p:nvPr/>
          </p:nvSpPr>
          <p:spPr>
            <a:xfrm>
              <a:off x="2384861" y="3575793"/>
              <a:ext cx="37485" cy="41979"/>
            </a:xfrm>
            <a:custGeom>
              <a:avLst/>
              <a:gdLst>
                <a:gd name="connsiteX0" fmla="*/ 28412 w 37485"/>
                <a:gd name="connsiteY0" fmla="*/ 1054 h 41979"/>
                <a:gd name="connsiteX1" fmla="*/ 2627 w 37485"/>
                <a:gd name="connsiteY1" fmla="*/ 14344 h 41979"/>
                <a:gd name="connsiteX2" fmla="*/ 9073 w 37485"/>
                <a:gd name="connsiteY2" fmla="*/ 40925 h 41979"/>
                <a:gd name="connsiteX3" fmla="*/ 34859 w 37485"/>
                <a:gd name="connsiteY3" fmla="*/ 27635 h 41979"/>
                <a:gd name="connsiteX4" fmla="*/ 28412 w 37485"/>
                <a:gd name="connsiteY4" fmla="*/ 1054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5" h="41979">
                  <a:moveTo>
                    <a:pt x="28412" y="1054"/>
                  </a:moveTo>
                  <a:cubicBezTo>
                    <a:pt x="19549" y="-2571"/>
                    <a:pt x="7865" y="3470"/>
                    <a:pt x="2627" y="14344"/>
                  </a:cubicBezTo>
                  <a:cubicBezTo>
                    <a:pt x="-2611" y="25218"/>
                    <a:pt x="210" y="37301"/>
                    <a:pt x="9073" y="40925"/>
                  </a:cubicBezTo>
                  <a:cubicBezTo>
                    <a:pt x="17937" y="44550"/>
                    <a:pt x="29621" y="38509"/>
                    <a:pt x="34859" y="27635"/>
                  </a:cubicBezTo>
                  <a:cubicBezTo>
                    <a:pt x="40096" y="16761"/>
                    <a:pt x="37276" y="4678"/>
                    <a:pt x="28412" y="1054"/>
                  </a:cubicBezTo>
                </a:path>
              </a:pathLst>
            </a:custGeom>
            <a:solidFill>
              <a:srgbClr val="F8B68F"/>
            </a:solidFill>
            <a:ln w="4026" cap="flat">
              <a:noFill/>
              <a:prstDash val="solid"/>
              <a:miter/>
            </a:ln>
          </p:spPr>
          <p:txBody>
            <a:bodyPr rtlCol="0" anchor="ctr"/>
            <a:lstStyle/>
            <a:p>
              <a:endParaRPr lang="fr-FR"/>
            </a:p>
          </p:txBody>
        </p:sp>
        <p:sp>
          <p:nvSpPr>
            <p:cNvPr id="367" name="Forme libre 366">
              <a:extLst>
                <a:ext uri="{FF2B5EF4-FFF2-40B4-BE49-F238E27FC236}">
                  <a16:creationId xmlns:a16="http://schemas.microsoft.com/office/drawing/2014/main" xmlns="" id="{A0725305-9770-0C41-BBA6-8EA4783C719D}"/>
                </a:ext>
              </a:extLst>
            </p:cNvPr>
            <p:cNvSpPr/>
            <p:nvPr/>
          </p:nvSpPr>
          <p:spPr>
            <a:xfrm>
              <a:off x="2247683" y="3511200"/>
              <a:ext cx="172164" cy="234409"/>
            </a:xfrm>
            <a:custGeom>
              <a:avLst/>
              <a:gdLst>
                <a:gd name="connsiteX0" fmla="*/ 100724 w 172164"/>
                <a:gd name="connsiteY0" fmla="*/ 229564 h 234409"/>
                <a:gd name="connsiteX1" fmla="*/ 71313 w 172164"/>
                <a:gd name="connsiteY1" fmla="*/ 233188 h 234409"/>
                <a:gd name="connsiteX2" fmla="*/ 0 w 172164"/>
                <a:gd name="connsiteY2" fmla="*/ 43899 h 234409"/>
                <a:gd name="connsiteX3" fmla="*/ 41498 w 172164"/>
                <a:gd name="connsiteY3" fmla="*/ 0 h 234409"/>
                <a:gd name="connsiteX4" fmla="*/ 124092 w 172164"/>
                <a:gd name="connsiteY4" fmla="*/ 18123 h 234409"/>
                <a:gd name="connsiteX5" fmla="*/ 164784 w 172164"/>
                <a:gd name="connsiteY5" fmla="*/ 108338 h 234409"/>
                <a:gd name="connsiteX6" fmla="*/ 161561 w 172164"/>
                <a:gd name="connsiteY6" fmla="*/ 183248 h 234409"/>
                <a:gd name="connsiteX7" fmla="*/ 100724 w 172164"/>
                <a:gd name="connsiteY7" fmla="*/ 229564 h 2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64" h="234409">
                  <a:moveTo>
                    <a:pt x="100724" y="229564"/>
                  </a:moveTo>
                  <a:cubicBezTo>
                    <a:pt x="89443" y="233591"/>
                    <a:pt x="78565" y="236008"/>
                    <a:pt x="71313" y="233188"/>
                  </a:cubicBezTo>
                  <a:cubicBezTo>
                    <a:pt x="18936" y="195330"/>
                    <a:pt x="0" y="43899"/>
                    <a:pt x="0" y="43899"/>
                  </a:cubicBezTo>
                  <a:lnTo>
                    <a:pt x="41498" y="0"/>
                  </a:lnTo>
                  <a:lnTo>
                    <a:pt x="124092" y="18123"/>
                  </a:lnTo>
                  <a:lnTo>
                    <a:pt x="164784" y="108338"/>
                  </a:lnTo>
                  <a:cubicBezTo>
                    <a:pt x="175663" y="132503"/>
                    <a:pt x="174454" y="160292"/>
                    <a:pt x="161561" y="183248"/>
                  </a:cubicBezTo>
                  <a:cubicBezTo>
                    <a:pt x="146251" y="204191"/>
                    <a:pt x="125301" y="220703"/>
                    <a:pt x="100724" y="229564"/>
                  </a:cubicBezTo>
                </a:path>
              </a:pathLst>
            </a:custGeom>
            <a:solidFill>
              <a:srgbClr val="F8B68F"/>
            </a:solidFill>
            <a:ln w="4026" cap="flat">
              <a:noFill/>
              <a:prstDash val="solid"/>
              <a:miter/>
            </a:ln>
          </p:spPr>
          <p:txBody>
            <a:bodyPr rtlCol="0" anchor="ctr"/>
            <a:lstStyle/>
            <a:p>
              <a:endParaRPr lang="fr-FR"/>
            </a:p>
          </p:txBody>
        </p:sp>
        <p:sp>
          <p:nvSpPr>
            <p:cNvPr id="368" name="Forme libre 367">
              <a:extLst>
                <a:ext uri="{FF2B5EF4-FFF2-40B4-BE49-F238E27FC236}">
                  <a16:creationId xmlns:a16="http://schemas.microsoft.com/office/drawing/2014/main" xmlns="" id="{380AC313-6BB6-1F48-8A6B-2009C3ED7DE1}"/>
                </a:ext>
              </a:extLst>
            </p:cNvPr>
            <p:cNvSpPr/>
            <p:nvPr/>
          </p:nvSpPr>
          <p:spPr>
            <a:xfrm>
              <a:off x="2263322" y="3477370"/>
              <a:ext cx="138267" cy="103102"/>
            </a:xfrm>
            <a:custGeom>
              <a:avLst/>
              <a:gdLst>
                <a:gd name="connsiteX0" fmla="*/ 74 w 138267"/>
                <a:gd name="connsiteY0" fmla="*/ 53565 h 103102"/>
                <a:gd name="connsiteX1" fmla="*/ 131821 w 138267"/>
                <a:gd name="connsiteY1" fmla="*/ 103102 h 103102"/>
                <a:gd name="connsiteX2" fmla="*/ 138267 w 138267"/>
                <a:gd name="connsiteY2" fmla="*/ 41080 h 103102"/>
                <a:gd name="connsiteX3" fmla="*/ 63732 w 138267"/>
                <a:gd name="connsiteY3" fmla="*/ 0 h 103102"/>
                <a:gd name="connsiteX4" fmla="*/ 4909 w 138267"/>
                <a:gd name="connsiteY4" fmla="*/ 35441 h 103102"/>
                <a:gd name="connsiteX5" fmla="*/ 74 w 138267"/>
                <a:gd name="connsiteY5" fmla="*/ 53565 h 10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7" h="103102">
                  <a:moveTo>
                    <a:pt x="74" y="53565"/>
                  </a:moveTo>
                  <a:cubicBezTo>
                    <a:pt x="4506" y="99478"/>
                    <a:pt x="131821" y="103102"/>
                    <a:pt x="131821" y="103102"/>
                  </a:cubicBezTo>
                  <a:lnTo>
                    <a:pt x="138267" y="41080"/>
                  </a:lnTo>
                  <a:lnTo>
                    <a:pt x="63732" y="0"/>
                  </a:lnTo>
                  <a:lnTo>
                    <a:pt x="4909" y="35441"/>
                  </a:lnTo>
                  <a:cubicBezTo>
                    <a:pt x="5312" y="35844"/>
                    <a:pt x="-732" y="45913"/>
                    <a:pt x="74" y="53565"/>
                  </a:cubicBezTo>
                </a:path>
              </a:pathLst>
            </a:custGeom>
            <a:solidFill>
              <a:srgbClr val="212B53"/>
            </a:solidFill>
            <a:ln w="4026" cap="flat">
              <a:noFill/>
              <a:prstDash val="solid"/>
              <a:miter/>
            </a:ln>
          </p:spPr>
          <p:txBody>
            <a:bodyPr rtlCol="0" anchor="ctr"/>
            <a:lstStyle/>
            <a:p>
              <a:endParaRPr lang="fr-FR"/>
            </a:p>
          </p:txBody>
        </p:sp>
        <p:sp>
          <p:nvSpPr>
            <p:cNvPr id="369" name="Forme libre 368">
              <a:extLst>
                <a:ext uri="{FF2B5EF4-FFF2-40B4-BE49-F238E27FC236}">
                  <a16:creationId xmlns:a16="http://schemas.microsoft.com/office/drawing/2014/main" xmlns="" id="{6F38DF41-5AC9-804E-86C9-C9C2CA14F9AE}"/>
                </a:ext>
              </a:extLst>
            </p:cNvPr>
            <p:cNvSpPr/>
            <p:nvPr/>
          </p:nvSpPr>
          <p:spPr>
            <a:xfrm>
              <a:off x="2242849" y="3532501"/>
              <a:ext cx="23690" cy="54415"/>
            </a:xfrm>
            <a:custGeom>
              <a:avLst/>
              <a:gdLst>
                <a:gd name="connsiteX0" fmla="*/ 22965 w 23690"/>
                <a:gd name="connsiteY0" fmla="*/ 7697 h 54415"/>
                <a:gd name="connsiteX1" fmla="*/ 10072 w 23690"/>
                <a:gd name="connsiteY1" fmla="*/ 54415 h 54415"/>
                <a:gd name="connsiteX2" fmla="*/ 0 w 23690"/>
                <a:gd name="connsiteY2" fmla="*/ 35889 h 54415"/>
                <a:gd name="connsiteX3" fmla="*/ 403 w 23690"/>
                <a:gd name="connsiteY3" fmla="*/ 20182 h 54415"/>
                <a:gd name="connsiteX4" fmla="*/ 10475 w 23690"/>
                <a:gd name="connsiteY4" fmla="*/ 7697 h 54415"/>
                <a:gd name="connsiteX5" fmla="*/ 22965 w 23690"/>
                <a:gd name="connsiteY5" fmla="*/ 7697 h 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90" h="54415">
                  <a:moveTo>
                    <a:pt x="22965" y="7697"/>
                  </a:moveTo>
                  <a:cubicBezTo>
                    <a:pt x="27397" y="24612"/>
                    <a:pt x="10072" y="54415"/>
                    <a:pt x="10072" y="54415"/>
                  </a:cubicBezTo>
                  <a:lnTo>
                    <a:pt x="0" y="35889"/>
                  </a:lnTo>
                  <a:lnTo>
                    <a:pt x="403" y="20182"/>
                  </a:lnTo>
                  <a:lnTo>
                    <a:pt x="10475" y="7697"/>
                  </a:lnTo>
                  <a:cubicBezTo>
                    <a:pt x="10072" y="7697"/>
                    <a:pt x="18936" y="-9621"/>
                    <a:pt x="22965" y="7697"/>
                  </a:cubicBezTo>
                </a:path>
              </a:pathLst>
            </a:custGeom>
            <a:solidFill>
              <a:srgbClr val="212B53"/>
            </a:solidFill>
            <a:ln w="4026" cap="flat">
              <a:noFill/>
              <a:prstDash val="solid"/>
              <a:miter/>
            </a:ln>
          </p:spPr>
          <p:txBody>
            <a:bodyPr rtlCol="0" anchor="ctr"/>
            <a:lstStyle/>
            <a:p>
              <a:endParaRPr lang="fr-FR"/>
            </a:p>
          </p:txBody>
        </p:sp>
        <p:sp>
          <p:nvSpPr>
            <p:cNvPr id="370" name="Forme libre 369">
              <a:extLst>
                <a:ext uri="{FF2B5EF4-FFF2-40B4-BE49-F238E27FC236}">
                  <a16:creationId xmlns:a16="http://schemas.microsoft.com/office/drawing/2014/main" xmlns="" id="{D186B3E0-2EBA-444F-889D-679E6C958AD2}"/>
                </a:ext>
              </a:extLst>
            </p:cNvPr>
            <p:cNvSpPr/>
            <p:nvPr/>
          </p:nvSpPr>
          <p:spPr>
            <a:xfrm>
              <a:off x="2236402" y="3833971"/>
              <a:ext cx="421239" cy="574900"/>
            </a:xfrm>
            <a:custGeom>
              <a:avLst/>
              <a:gdLst>
                <a:gd name="connsiteX0" fmla="*/ 335612 w 421239"/>
                <a:gd name="connsiteY0" fmla="*/ 632 h 574900"/>
                <a:gd name="connsiteX1" fmla="*/ 379125 w 421239"/>
                <a:gd name="connsiteY1" fmla="*/ 524601 h 574900"/>
                <a:gd name="connsiteX2" fmla="*/ 298949 w 421239"/>
                <a:gd name="connsiteY2" fmla="*/ 572124 h 574900"/>
                <a:gd name="connsiteX3" fmla="*/ 0 w 421239"/>
                <a:gd name="connsiteY3" fmla="*/ 374780 h 574900"/>
                <a:gd name="connsiteX4" fmla="*/ 28203 w 421239"/>
                <a:gd name="connsiteY4" fmla="*/ 339339 h 574900"/>
                <a:gd name="connsiteX5" fmla="*/ 263897 w 421239"/>
                <a:gd name="connsiteY5" fmla="*/ 394515 h 574900"/>
                <a:gd name="connsiteX6" fmla="*/ 335612 w 421239"/>
                <a:gd name="connsiteY6" fmla="*/ 632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39" h="574900">
                  <a:moveTo>
                    <a:pt x="335612" y="632"/>
                  </a:moveTo>
                  <a:cubicBezTo>
                    <a:pt x="475014" y="16741"/>
                    <a:pt x="409342" y="376794"/>
                    <a:pt x="379125" y="524601"/>
                  </a:cubicBezTo>
                  <a:cubicBezTo>
                    <a:pt x="371873" y="560848"/>
                    <a:pt x="334403" y="582998"/>
                    <a:pt x="298949" y="572124"/>
                  </a:cubicBezTo>
                  <a:cubicBezTo>
                    <a:pt x="177677" y="533864"/>
                    <a:pt x="0" y="374780"/>
                    <a:pt x="0" y="374780"/>
                  </a:cubicBezTo>
                  <a:lnTo>
                    <a:pt x="28203" y="339339"/>
                  </a:lnTo>
                  <a:lnTo>
                    <a:pt x="263897" y="394515"/>
                  </a:lnTo>
                  <a:cubicBezTo>
                    <a:pt x="264299" y="394515"/>
                    <a:pt x="173648" y="-18297"/>
                    <a:pt x="335612" y="632"/>
                  </a:cubicBezTo>
                </a:path>
              </a:pathLst>
            </a:custGeom>
            <a:solidFill>
              <a:srgbClr val="F8B68F"/>
            </a:solidFill>
            <a:ln w="4026" cap="flat">
              <a:noFill/>
              <a:prstDash val="solid"/>
              <a:miter/>
            </a:ln>
          </p:spPr>
          <p:txBody>
            <a:bodyPr rtlCol="0" anchor="ctr"/>
            <a:lstStyle/>
            <a:p>
              <a:endParaRPr lang="fr-FR"/>
            </a:p>
          </p:txBody>
        </p:sp>
        <p:sp>
          <p:nvSpPr>
            <p:cNvPr id="371" name="Forme libre 370">
              <a:extLst>
                <a:ext uri="{FF2B5EF4-FFF2-40B4-BE49-F238E27FC236}">
                  <a16:creationId xmlns:a16="http://schemas.microsoft.com/office/drawing/2014/main" xmlns="" id="{08CA32F8-033C-7344-868F-ED2CD2AB180C}"/>
                </a:ext>
              </a:extLst>
            </p:cNvPr>
            <p:cNvSpPr/>
            <p:nvPr/>
          </p:nvSpPr>
          <p:spPr>
            <a:xfrm>
              <a:off x="2086371" y="4077457"/>
              <a:ext cx="252117" cy="308904"/>
            </a:xfrm>
            <a:custGeom>
              <a:avLst/>
              <a:gdLst>
                <a:gd name="connsiteX0" fmla="*/ 206437 w 252117"/>
                <a:gd name="connsiteY0" fmla="*/ 11277 h 308904"/>
                <a:gd name="connsiteX1" fmla="*/ 251964 w 252117"/>
                <a:gd name="connsiteY1" fmla="*/ 293197 h 308904"/>
                <a:gd name="connsiteX2" fmla="*/ 238668 w 252117"/>
                <a:gd name="connsiteY2" fmla="*/ 308904 h 308904"/>
                <a:gd name="connsiteX3" fmla="*/ 58171 w 252117"/>
                <a:gd name="connsiteY3" fmla="*/ 308904 h 308904"/>
                <a:gd name="connsiteX4" fmla="*/ 44875 w 252117"/>
                <a:gd name="connsiteY4" fmla="*/ 297627 h 308904"/>
                <a:gd name="connsiteX5" fmla="*/ 154 w 252117"/>
                <a:gd name="connsiteY5" fmla="*/ 15707 h 308904"/>
                <a:gd name="connsiteX6" fmla="*/ 13450 w 252117"/>
                <a:gd name="connsiteY6" fmla="*/ 0 h 308904"/>
                <a:gd name="connsiteX7" fmla="*/ 193141 w 252117"/>
                <a:gd name="connsiteY7" fmla="*/ 0 h 308904"/>
                <a:gd name="connsiteX8" fmla="*/ 206437 w 252117"/>
                <a:gd name="connsiteY8" fmla="*/ 11277 h 30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7" h="308904">
                  <a:moveTo>
                    <a:pt x="206437" y="11277"/>
                  </a:moveTo>
                  <a:lnTo>
                    <a:pt x="251964" y="293197"/>
                  </a:lnTo>
                  <a:cubicBezTo>
                    <a:pt x="253173" y="301252"/>
                    <a:pt x="247129" y="308904"/>
                    <a:pt x="238668" y="308904"/>
                  </a:cubicBezTo>
                  <a:lnTo>
                    <a:pt x="58171" y="308904"/>
                  </a:lnTo>
                  <a:cubicBezTo>
                    <a:pt x="51725" y="308904"/>
                    <a:pt x="46084" y="304071"/>
                    <a:pt x="44875" y="297627"/>
                  </a:cubicBezTo>
                  <a:lnTo>
                    <a:pt x="154" y="15707"/>
                  </a:lnTo>
                  <a:cubicBezTo>
                    <a:pt x="-1055" y="7652"/>
                    <a:pt x="4989" y="0"/>
                    <a:pt x="13450" y="0"/>
                  </a:cubicBezTo>
                  <a:lnTo>
                    <a:pt x="193141" y="0"/>
                  </a:lnTo>
                  <a:cubicBezTo>
                    <a:pt x="199587" y="0"/>
                    <a:pt x="205228" y="4833"/>
                    <a:pt x="206437" y="11277"/>
                  </a:cubicBezTo>
                </a:path>
              </a:pathLst>
            </a:custGeom>
            <a:solidFill>
              <a:srgbClr val="043C5E"/>
            </a:solidFill>
            <a:ln w="4026" cap="flat">
              <a:noFill/>
              <a:prstDash val="solid"/>
              <a:miter/>
            </a:ln>
          </p:spPr>
          <p:txBody>
            <a:bodyPr rtlCol="0" anchor="ctr"/>
            <a:lstStyle/>
            <a:p>
              <a:endParaRPr lang="fr-FR"/>
            </a:p>
          </p:txBody>
        </p:sp>
        <p:sp>
          <p:nvSpPr>
            <p:cNvPr id="372" name="Forme libre 371">
              <a:extLst>
                <a:ext uri="{FF2B5EF4-FFF2-40B4-BE49-F238E27FC236}">
                  <a16:creationId xmlns:a16="http://schemas.microsoft.com/office/drawing/2014/main" xmlns="" id="{F069A677-2635-E94C-AEC4-F0532D955CD0}"/>
                </a:ext>
              </a:extLst>
            </p:cNvPr>
            <p:cNvSpPr/>
            <p:nvPr/>
          </p:nvSpPr>
          <p:spPr>
            <a:xfrm>
              <a:off x="2091814" y="4123742"/>
              <a:ext cx="64494" cy="172404"/>
            </a:xfrm>
            <a:custGeom>
              <a:avLst/>
              <a:gdLst>
                <a:gd name="connsiteX0" fmla="*/ 755 w 64494"/>
                <a:gd name="connsiteY0" fmla="*/ 89843 h 172404"/>
                <a:gd name="connsiteX1" fmla="*/ 3978 w 64494"/>
                <a:gd name="connsiteY1" fmla="*/ 53193 h 172404"/>
                <a:gd name="connsiteX2" fmla="*/ 34598 w 64494"/>
                <a:gd name="connsiteY2" fmla="*/ 5669 h 172404"/>
                <a:gd name="connsiteX3" fmla="*/ 63204 w 64494"/>
                <a:gd name="connsiteY3" fmla="*/ 72122 h 172404"/>
                <a:gd name="connsiteX4" fmla="*/ 45879 w 64494"/>
                <a:gd name="connsiteY4" fmla="*/ 131728 h 172404"/>
                <a:gd name="connsiteX5" fmla="*/ 26943 w 64494"/>
                <a:gd name="connsiteY5" fmla="*/ 172405 h 172404"/>
                <a:gd name="connsiteX6" fmla="*/ 755 w 64494"/>
                <a:gd name="connsiteY6" fmla="*/ 89843 h 1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94" h="172404">
                  <a:moveTo>
                    <a:pt x="755" y="89843"/>
                  </a:moveTo>
                  <a:cubicBezTo>
                    <a:pt x="-454" y="79774"/>
                    <a:pt x="755" y="73733"/>
                    <a:pt x="3978" y="53193"/>
                  </a:cubicBezTo>
                  <a:cubicBezTo>
                    <a:pt x="8410" y="26612"/>
                    <a:pt x="7201" y="-15273"/>
                    <a:pt x="34598" y="5669"/>
                  </a:cubicBezTo>
                  <a:cubicBezTo>
                    <a:pt x="60383" y="37889"/>
                    <a:pt x="63204" y="72122"/>
                    <a:pt x="63204" y="72122"/>
                  </a:cubicBezTo>
                  <a:cubicBezTo>
                    <a:pt x="68441" y="91051"/>
                    <a:pt x="56757" y="117229"/>
                    <a:pt x="45879" y="131728"/>
                  </a:cubicBezTo>
                  <a:lnTo>
                    <a:pt x="26943" y="172405"/>
                  </a:lnTo>
                  <a:cubicBezTo>
                    <a:pt x="26943" y="172405"/>
                    <a:pt x="-5289" y="134950"/>
                    <a:pt x="755" y="89843"/>
                  </a:cubicBezTo>
                </a:path>
              </a:pathLst>
            </a:custGeom>
            <a:solidFill>
              <a:srgbClr val="F8B68F"/>
            </a:solidFill>
            <a:ln w="4026" cap="flat">
              <a:noFill/>
              <a:prstDash val="solid"/>
              <a:miter/>
            </a:ln>
          </p:spPr>
          <p:txBody>
            <a:bodyPr rtlCol="0" anchor="ctr"/>
            <a:lstStyle/>
            <a:p>
              <a:endParaRPr lang="fr-FR"/>
            </a:p>
          </p:txBody>
        </p:sp>
      </p:grpSp>
      <p:sp>
        <p:nvSpPr>
          <p:cNvPr id="373" name="Forme libre 372">
            <a:extLst>
              <a:ext uri="{FF2B5EF4-FFF2-40B4-BE49-F238E27FC236}">
                <a16:creationId xmlns:a16="http://schemas.microsoft.com/office/drawing/2014/main" xmlns="" id="{CAD79C91-F27E-484D-93C7-DCC7ED8EC619}"/>
              </a:ext>
            </a:extLst>
          </p:cNvPr>
          <p:cNvSpPr/>
          <p:nvPr/>
        </p:nvSpPr>
        <p:spPr>
          <a:xfrm>
            <a:off x="2182817" y="4173310"/>
            <a:ext cx="27396" cy="27386"/>
          </a:xfrm>
          <a:custGeom>
            <a:avLst/>
            <a:gdLst>
              <a:gd name="connsiteX0" fmla="*/ 0 w 27396"/>
              <a:gd name="connsiteY0" fmla="*/ 0 h 27386"/>
              <a:gd name="connsiteX1" fmla="*/ 27397 w 27396"/>
              <a:gd name="connsiteY1" fmla="*/ 0 h 27386"/>
              <a:gd name="connsiteX2" fmla="*/ 27397 w 27396"/>
              <a:gd name="connsiteY2" fmla="*/ 27386 h 27386"/>
              <a:gd name="connsiteX3" fmla="*/ 0 w 27396"/>
              <a:gd name="connsiteY3" fmla="*/ 27386 h 27386"/>
            </a:gdLst>
            <a:ahLst/>
            <a:cxnLst>
              <a:cxn ang="0">
                <a:pos x="connsiteX0" y="connsiteY0"/>
              </a:cxn>
              <a:cxn ang="0">
                <a:pos x="connsiteX1" y="connsiteY1"/>
              </a:cxn>
              <a:cxn ang="0">
                <a:pos x="connsiteX2" y="connsiteY2"/>
              </a:cxn>
              <a:cxn ang="0">
                <a:pos x="connsiteX3" y="connsiteY3"/>
              </a:cxn>
            </a:cxnLst>
            <a:rect l="l" t="t" r="r" b="b"/>
            <a:pathLst>
              <a:path w="27396" h="27386">
                <a:moveTo>
                  <a:pt x="0" y="0"/>
                </a:moveTo>
                <a:lnTo>
                  <a:pt x="27397" y="0"/>
                </a:lnTo>
                <a:lnTo>
                  <a:pt x="27397" y="27386"/>
                </a:lnTo>
                <a:lnTo>
                  <a:pt x="0" y="27386"/>
                </a:lnTo>
                <a:close/>
              </a:path>
            </a:pathLst>
          </a:custGeom>
          <a:solidFill>
            <a:srgbClr val="E0F0EB"/>
          </a:solidFill>
          <a:ln w="4026" cap="flat">
            <a:noFill/>
            <a:prstDash val="solid"/>
            <a:miter/>
          </a:ln>
        </p:spPr>
        <p:txBody>
          <a:bodyPr rtlCol="0" anchor="ctr"/>
          <a:lstStyle/>
          <a:p>
            <a:endParaRPr lang="fr-FR"/>
          </a:p>
        </p:txBody>
      </p:sp>
      <p:grpSp>
        <p:nvGrpSpPr>
          <p:cNvPr id="374" name="Illustration">
            <a:extLst>
              <a:ext uri="{FF2B5EF4-FFF2-40B4-BE49-F238E27FC236}">
                <a16:creationId xmlns:a16="http://schemas.microsoft.com/office/drawing/2014/main" xmlns="" id="{2BA79A73-5BF4-734A-8782-62179AECB417}"/>
              </a:ext>
            </a:extLst>
          </p:cNvPr>
          <p:cNvGrpSpPr/>
          <p:nvPr/>
        </p:nvGrpSpPr>
        <p:grpSpPr>
          <a:xfrm>
            <a:off x="1174966" y="3446365"/>
            <a:ext cx="851978" cy="2591285"/>
            <a:chOff x="1174966" y="3446365"/>
            <a:chExt cx="851978" cy="2591285"/>
          </a:xfrm>
        </p:grpSpPr>
        <p:sp>
          <p:nvSpPr>
            <p:cNvPr id="375" name="Forme libre 374">
              <a:extLst>
                <a:ext uri="{FF2B5EF4-FFF2-40B4-BE49-F238E27FC236}">
                  <a16:creationId xmlns:a16="http://schemas.microsoft.com/office/drawing/2014/main" xmlns="" id="{35FD8FC8-D46D-7A4B-B94B-D81C3F534606}"/>
                </a:ext>
              </a:extLst>
            </p:cNvPr>
            <p:cNvSpPr/>
            <p:nvPr/>
          </p:nvSpPr>
          <p:spPr>
            <a:xfrm>
              <a:off x="1921590" y="3506058"/>
              <a:ext cx="105354" cy="332974"/>
            </a:xfrm>
            <a:custGeom>
              <a:avLst/>
              <a:gdLst>
                <a:gd name="connsiteX0" fmla="*/ 7403 w 105354"/>
                <a:gd name="connsiteY0" fmla="*/ 166642 h 332974"/>
                <a:gd name="connsiteX1" fmla="*/ 3777 w 105354"/>
                <a:gd name="connsiteY1" fmla="*/ 226248 h 332974"/>
                <a:gd name="connsiteX2" fmla="*/ 14655 w 105354"/>
                <a:gd name="connsiteY2" fmla="*/ 303574 h 332974"/>
                <a:gd name="connsiteX3" fmla="*/ 27951 w 105354"/>
                <a:gd name="connsiteY3" fmla="*/ 312435 h 332974"/>
                <a:gd name="connsiteX4" fmla="*/ 77507 w 105354"/>
                <a:gd name="connsiteY4" fmla="*/ 332975 h 332974"/>
                <a:gd name="connsiteX5" fmla="*/ 77507 w 105354"/>
                <a:gd name="connsiteY5" fmla="*/ 301963 h 332974"/>
                <a:gd name="connsiteX6" fmla="*/ 99263 w 105354"/>
                <a:gd name="connsiteY6" fmla="*/ 222220 h 332974"/>
                <a:gd name="connsiteX7" fmla="*/ 41246 w 105354"/>
                <a:gd name="connsiteY7" fmla="*/ 92939 h 332974"/>
                <a:gd name="connsiteX8" fmla="*/ 11029 w 105354"/>
                <a:gd name="connsiteY8" fmla="*/ 1114 h 332974"/>
                <a:gd name="connsiteX9" fmla="*/ 9015 w 105354"/>
                <a:gd name="connsiteY9" fmla="*/ 96162 h 332974"/>
                <a:gd name="connsiteX10" fmla="*/ 7403 w 105354"/>
                <a:gd name="connsiteY10" fmla="*/ 166642 h 3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54" h="332974">
                  <a:moveTo>
                    <a:pt x="7403" y="166642"/>
                  </a:moveTo>
                  <a:cubicBezTo>
                    <a:pt x="-1058" y="185570"/>
                    <a:pt x="-2266" y="206513"/>
                    <a:pt x="3777" y="226248"/>
                  </a:cubicBezTo>
                  <a:lnTo>
                    <a:pt x="14655" y="303574"/>
                  </a:lnTo>
                  <a:lnTo>
                    <a:pt x="27951" y="312435"/>
                  </a:lnTo>
                  <a:lnTo>
                    <a:pt x="77507" y="332975"/>
                  </a:lnTo>
                  <a:cubicBezTo>
                    <a:pt x="72269" y="317670"/>
                    <a:pt x="77507" y="301963"/>
                    <a:pt x="77507" y="301963"/>
                  </a:cubicBezTo>
                  <a:lnTo>
                    <a:pt x="99263" y="222220"/>
                  </a:lnTo>
                  <a:cubicBezTo>
                    <a:pt x="99263" y="222220"/>
                    <a:pt x="133107" y="87301"/>
                    <a:pt x="41246" y="92939"/>
                  </a:cubicBezTo>
                  <a:cubicBezTo>
                    <a:pt x="41649" y="-17009"/>
                    <a:pt x="11029" y="1114"/>
                    <a:pt x="11029" y="1114"/>
                  </a:cubicBezTo>
                  <a:lnTo>
                    <a:pt x="9015" y="96162"/>
                  </a:lnTo>
                  <a:lnTo>
                    <a:pt x="7403" y="166642"/>
                  </a:lnTo>
                  <a:close/>
                </a:path>
              </a:pathLst>
            </a:custGeom>
            <a:solidFill>
              <a:srgbClr val="F8B68F"/>
            </a:solidFill>
            <a:ln w="4026" cap="flat">
              <a:noFill/>
              <a:prstDash val="solid"/>
              <a:miter/>
            </a:ln>
          </p:spPr>
          <p:txBody>
            <a:bodyPr rtlCol="0" anchor="ctr"/>
            <a:lstStyle/>
            <a:p>
              <a:endParaRPr lang="fr-FR"/>
            </a:p>
          </p:txBody>
        </p:sp>
        <p:sp>
          <p:nvSpPr>
            <p:cNvPr id="376" name="Forme libre 375">
              <a:extLst>
                <a:ext uri="{FF2B5EF4-FFF2-40B4-BE49-F238E27FC236}">
                  <a16:creationId xmlns:a16="http://schemas.microsoft.com/office/drawing/2014/main" xmlns="" id="{9231CFBE-FB5E-564E-BF9D-3A3F4DE0D8DB}"/>
                </a:ext>
              </a:extLst>
            </p:cNvPr>
            <p:cNvSpPr/>
            <p:nvPr/>
          </p:nvSpPr>
          <p:spPr>
            <a:xfrm>
              <a:off x="1679600" y="3801578"/>
              <a:ext cx="328277" cy="582543"/>
            </a:xfrm>
            <a:custGeom>
              <a:avLst/>
              <a:gdLst>
                <a:gd name="connsiteX0" fmla="*/ 21756 w 328277"/>
                <a:gd name="connsiteY0" fmla="*/ 138141 h 582543"/>
                <a:gd name="connsiteX1" fmla="*/ 140611 w 328277"/>
                <a:gd name="connsiteY1" fmla="*/ 387036 h 582543"/>
                <a:gd name="connsiteX2" fmla="*/ 252213 w 328277"/>
                <a:gd name="connsiteY2" fmla="*/ 0 h 582543"/>
                <a:gd name="connsiteX3" fmla="*/ 326345 w 328277"/>
                <a:gd name="connsiteY3" fmla="*/ 8860 h 582543"/>
                <a:gd name="connsiteX4" fmla="*/ 188555 w 328277"/>
                <a:gd name="connsiteY4" fmla="*/ 581964 h 582543"/>
                <a:gd name="connsiteX5" fmla="*/ 0 w 328277"/>
                <a:gd name="connsiteY5" fmla="*/ 467585 h 582543"/>
                <a:gd name="connsiteX6" fmla="*/ 21756 w 328277"/>
                <a:gd name="connsiteY6" fmla="*/ 138141 h 58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77" h="582543">
                  <a:moveTo>
                    <a:pt x="21756" y="138141"/>
                  </a:moveTo>
                  <a:cubicBezTo>
                    <a:pt x="21756" y="138141"/>
                    <a:pt x="85817" y="382606"/>
                    <a:pt x="140611" y="387036"/>
                  </a:cubicBezTo>
                  <a:cubicBezTo>
                    <a:pt x="195404" y="391467"/>
                    <a:pt x="252213" y="0"/>
                    <a:pt x="252213" y="0"/>
                  </a:cubicBezTo>
                  <a:lnTo>
                    <a:pt x="326345" y="8860"/>
                  </a:lnTo>
                  <a:cubicBezTo>
                    <a:pt x="326345" y="8860"/>
                    <a:pt x="355354" y="571895"/>
                    <a:pt x="188555" y="581964"/>
                  </a:cubicBezTo>
                  <a:cubicBezTo>
                    <a:pt x="22159" y="592033"/>
                    <a:pt x="0" y="467585"/>
                    <a:pt x="0" y="467585"/>
                  </a:cubicBezTo>
                  <a:lnTo>
                    <a:pt x="21756" y="138141"/>
                  </a:lnTo>
                  <a:close/>
                </a:path>
              </a:pathLst>
            </a:custGeom>
            <a:solidFill>
              <a:srgbClr val="FFDB71"/>
            </a:solidFill>
            <a:ln w="4026" cap="flat">
              <a:noFill/>
              <a:prstDash val="solid"/>
              <a:miter/>
            </a:ln>
          </p:spPr>
          <p:txBody>
            <a:bodyPr rtlCol="0" anchor="ctr"/>
            <a:lstStyle/>
            <a:p>
              <a:endParaRPr lang="fr-FR"/>
            </a:p>
          </p:txBody>
        </p:sp>
        <p:sp>
          <p:nvSpPr>
            <p:cNvPr id="377" name="Forme libre 376">
              <a:extLst>
                <a:ext uri="{FF2B5EF4-FFF2-40B4-BE49-F238E27FC236}">
                  <a16:creationId xmlns:a16="http://schemas.microsoft.com/office/drawing/2014/main" xmlns="" id="{A2395A64-6AB3-E341-BDB7-FD7BEA5AB8BA}"/>
                </a:ext>
              </a:extLst>
            </p:cNvPr>
            <p:cNvSpPr/>
            <p:nvPr/>
          </p:nvSpPr>
          <p:spPr>
            <a:xfrm>
              <a:off x="1258575" y="3801532"/>
              <a:ext cx="442782" cy="806337"/>
            </a:xfrm>
            <a:custGeom>
              <a:avLst/>
              <a:gdLst>
                <a:gd name="connsiteX0" fmla="*/ 435530 w 442782"/>
                <a:gd name="connsiteY0" fmla="*/ 806338 h 806337"/>
                <a:gd name="connsiteX1" fmla="*/ 0 w 442782"/>
                <a:gd name="connsiteY1" fmla="*/ 806338 h 806337"/>
                <a:gd name="connsiteX2" fmla="*/ 0 w 442782"/>
                <a:gd name="connsiteY2" fmla="*/ 144631 h 806337"/>
                <a:gd name="connsiteX3" fmla="*/ 279610 w 442782"/>
                <a:gd name="connsiteY3" fmla="*/ 6489 h 806337"/>
                <a:gd name="connsiteX4" fmla="*/ 442782 w 442782"/>
                <a:gd name="connsiteY4" fmla="*/ 138589 h 806337"/>
                <a:gd name="connsiteX5" fmla="*/ 435530 w 442782"/>
                <a:gd name="connsiteY5" fmla="*/ 806338 h 80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82" h="806337">
                  <a:moveTo>
                    <a:pt x="435530" y="806338"/>
                  </a:moveTo>
                  <a:lnTo>
                    <a:pt x="0" y="806338"/>
                  </a:lnTo>
                  <a:lnTo>
                    <a:pt x="0" y="144631"/>
                  </a:lnTo>
                  <a:cubicBezTo>
                    <a:pt x="124495" y="-45464"/>
                    <a:pt x="279610" y="6489"/>
                    <a:pt x="279610" y="6489"/>
                  </a:cubicBezTo>
                  <a:cubicBezTo>
                    <a:pt x="279610" y="6489"/>
                    <a:pt x="420623" y="8906"/>
                    <a:pt x="442782" y="138589"/>
                  </a:cubicBezTo>
                  <a:cubicBezTo>
                    <a:pt x="442782" y="231623"/>
                    <a:pt x="435530" y="806338"/>
                    <a:pt x="435530" y="806338"/>
                  </a:cubicBezTo>
                </a:path>
              </a:pathLst>
            </a:custGeom>
            <a:solidFill>
              <a:srgbClr val="F7A605"/>
            </a:solidFill>
            <a:ln w="4026" cap="flat">
              <a:noFill/>
              <a:prstDash val="solid"/>
              <a:miter/>
            </a:ln>
          </p:spPr>
          <p:txBody>
            <a:bodyPr rtlCol="0" anchor="ctr"/>
            <a:lstStyle/>
            <a:p>
              <a:endParaRPr lang="fr-FR"/>
            </a:p>
          </p:txBody>
        </p:sp>
        <p:sp>
          <p:nvSpPr>
            <p:cNvPr id="378" name="Forme libre 377">
              <a:extLst>
                <a:ext uri="{FF2B5EF4-FFF2-40B4-BE49-F238E27FC236}">
                  <a16:creationId xmlns:a16="http://schemas.microsoft.com/office/drawing/2014/main" xmlns="" id="{4CEFC6AC-A1A7-3F40-BBFA-C2EECD7F26BC}"/>
                </a:ext>
              </a:extLst>
            </p:cNvPr>
            <p:cNvSpPr/>
            <p:nvPr/>
          </p:nvSpPr>
          <p:spPr>
            <a:xfrm>
              <a:off x="1485808" y="3723043"/>
              <a:ext cx="101932" cy="105173"/>
            </a:xfrm>
            <a:custGeom>
              <a:avLst/>
              <a:gdLst>
                <a:gd name="connsiteX0" fmla="*/ 5641 w 101932"/>
                <a:gd name="connsiteY0" fmla="*/ 0 h 105173"/>
                <a:gd name="connsiteX1" fmla="*/ 0 w 101932"/>
                <a:gd name="connsiteY1" fmla="*/ 82965 h 105173"/>
                <a:gd name="connsiteX2" fmla="*/ 2820 w 101932"/>
                <a:gd name="connsiteY2" fmla="*/ 85382 h 105173"/>
                <a:gd name="connsiteX3" fmla="*/ 100724 w 101932"/>
                <a:gd name="connsiteY3" fmla="*/ 86590 h 105173"/>
                <a:gd name="connsiteX4" fmla="*/ 101933 w 101932"/>
                <a:gd name="connsiteY4" fmla="*/ 24165 h 105173"/>
                <a:gd name="connsiteX5" fmla="*/ 5641 w 101932"/>
                <a:gd name="connsiteY5" fmla="*/ 0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2" h="105173">
                  <a:moveTo>
                    <a:pt x="5641" y="0"/>
                  </a:moveTo>
                  <a:lnTo>
                    <a:pt x="0" y="82965"/>
                  </a:lnTo>
                  <a:lnTo>
                    <a:pt x="2820" y="85382"/>
                  </a:lnTo>
                  <a:cubicBezTo>
                    <a:pt x="30217" y="111157"/>
                    <a:pt x="72521" y="111963"/>
                    <a:pt x="100724" y="86590"/>
                  </a:cubicBezTo>
                  <a:lnTo>
                    <a:pt x="101933" y="24165"/>
                  </a:lnTo>
                  <a:lnTo>
                    <a:pt x="5641" y="0"/>
                  </a:lnTo>
                  <a:close/>
                </a:path>
              </a:pathLst>
            </a:custGeom>
            <a:solidFill>
              <a:srgbClr val="F4A086"/>
            </a:solidFill>
            <a:ln w="4026" cap="flat">
              <a:noFill/>
              <a:prstDash val="solid"/>
              <a:miter/>
            </a:ln>
          </p:spPr>
          <p:txBody>
            <a:bodyPr rtlCol="0" anchor="ctr"/>
            <a:lstStyle/>
            <a:p>
              <a:endParaRPr lang="fr-FR"/>
            </a:p>
          </p:txBody>
        </p:sp>
        <p:sp>
          <p:nvSpPr>
            <p:cNvPr id="379" name="Forme libre 378">
              <a:extLst>
                <a:ext uri="{FF2B5EF4-FFF2-40B4-BE49-F238E27FC236}">
                  <a16:creationId xmlns:a16="http://schemas.microsoft.com/office/drawing/2014/main" xmlns="" id="{6735DEF0-0B71-7949-8820-6D5C8CBB1B8B}"/>
                </a:ext>
              </a:extLst>
            </p:cNvPr>
            <p:cNvSpPr/>
            <p:nvPr/>
          </p:nvSpPr>
          <p:spPr>
            <a:xfrm>
              <a:off x="1460828" y="3549863"/>
              <a:ext cx="200218" cy="205284"/>
            </a:xfrm>
            <a:custGeom>
              <a:avLst/>
              <a:gdLst>
                <a:gd name="connsiteX0" fmla="*/ 0 w 200218"/>
                <a:gd name="connsiteY0" fmla="*/ 0 h 205284"/>
                <a:gd name="connsiteX1" fmla="*/ 6849 w 200218"/>
                <a:gd name="connsiteY1" fmla="*/ 136933 h 205284"/>
                <a:gd name="connsiteX2" fmla="*/ 25785 w 200218"/>
                <a:gd name="connsiteY2" fmla="*/ 163916 h 205284"/>
                <a:gd name="connsiteX3" fmla="*/ 28203 w 200218"/>
                <a:gd name="connsiteY3" fmla="*/ 173985 h 205284"/>
                <a:gd name="connsiteX4" fmla="*/ 150280 w 200218"/>
                <a:gd name="connsiteY4" fmla="*/ 202580 h 205284"/>
                <a:gd name="connsiteX5" fmla="*/ 184526 w 200218"/>
                <a:gd name="connsiteY5" fmla="*/ 18526 h 205284"/>
                <a:gd name="connsiteX6" fmla="*/ 0 w 200218"/>
                <a:gd name="connsiteY6" fmla="*/ 0 h 2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18" h="205284">
                  <a:moveTo>
                    <a:pt x="0" y="0"/>
                  </a:moveTo>
                  <a:lnTo>
                    <a:pt x="6849" y="136933"/>
                  </a:lnTo>
                  <a:cubicBezTo>
                    <a:pt x="20548" y="136530"/>
                    <a:pt x="28606" y="151029"/>
                    <a:pt x="25785" y="163916"/>
                  </a:cubicBezTo>
                  <a:cubicBezTo>
                    <a:pt x="27397" y="167138"/>
                    <a:pt x="27800" y="170360"/>
                    <a:pt x="28203" y="173985"/>
                  </a:cubicBezTo>
                  <a:cubicBezTo>
                    <a:pt x="51974" y="190900"/>
                    <a:pt x="95083" y="213051"/>
                    <a:pt x="150280" y="202580"/>
                  </a:cubicBezTo>
                  <a:cubicBezTo>
                    <a:pt x="236903" y="186067"/>
                    <a:pt x="184526" y="18526"/>
                    <a:pt x="184526" y="18526"/>
                  </a:cubicBezTo>
                  <a:lnTo>
                    <a:pt x="0" y="0"/>
                  </a:lnTo>
                  <a:close/>
                </a:path>
              </a:pathLst>
            </a:custGeom>
            <a:solidFill>
              <a:srgbClr val="F8B68F"/>
            </a:solidFill>
            <a:ln w="4026" cap="flat">
              <a:noFill/>
              <a:prstDash val="solid"/>
              <a:miter/>
            </a:ln>
          </p:spPr>
          <p:txBody>
            <a:bodyPr rtlCol="0" anchor="ctr"/>
            <a:lstStyle/>
            <a:p>
              <a:endParaRPr lang="fr-FR"/>
            </a:p>
          </p:txBody>
        </p:sp>
        <p:sp>
          <p:nvSpPr>
            <p:cNvPr id="380" name="Forme libre 379">
              <a:extLst>
                <a:ext uri="{FF2B5EF4-FFF2-40B4-BE49-F238E27FC236}">
                  <a16:creationId xmlns:a16="http://schemas.microsoft.com/office/drawing/2014/main" xmlns="" id="{942ECD3A-6BA6-ED41-8733-62110C6CCDF8}"/>
                </a:ext>
              </a:extLst>
            </p:cNvPr>
            <p:cNvSpPr/>
            <p:nvPr/>
          </p:nvSpPr>
          <p:spPr>
            <a:xfrm>
              <a:off x="1372529" y="3446365"/>
              <a:ext cx="336598" cy="279094"/>
            </a:xfrm>
            <a:custGeom>
              <a:avLst/>
              <a:gdLst>
                <a:gd name="connsiteX0" fmla="*/ 44786 w 336598"/>
                <a:gd name="connsiteY0" fmla="*/ 206198 h 279094"/>
                <a:gd name="connsiteX1" fmla="*/ 22627 w 336598"/>
                <a:gd name="connsiteY1" fmla="*/ 168340 h 279094"/>
                <a:gd name="connsiteX2" fmla="*/ 33102 w 336598"/>
                <a:gd name="connsiteY2" fmla="*/ 84972 h 279094"/>
                <a:gd name="connsiteX3" fmla="*/ 69363 w 336598"/>
                <a:gd name="connsiteY3" fmla="*/ 25366 h 279094"/>
                <a:gd name="connsiteX4" fmla="*/ 158000 w 336598"/>
                <a:gd name="connsiteY4" fmla="*/ 22144 h 279094"/>
                <a:gd name="connsiteX5" fmla="*/ 225283 w 336598"/>
                <a:gd name="connsiteY5" fmla="*/ 4424 h 279094"/>
                <a:gd name="connsiteX6" fmla="*/ 263558 w 336598"/>
                <a:gd name="connsiteY6" fmla="*/ 55169 h 279094"/>
                <a:gd name="connsiteX7" fmla="*/ 323187 w 336598"/>
                <a:gd name="connsiteY7" fmla="*/ 69668 h 279094"/>
                <a:gd name="connsiteX8" fmla="*/ 278063 w 336598"/>
                <a:gd name="connsiteY8" fmla="*/ 141759 h 279094"/>
                <a:gd name="connsiteX9" fmla="*/ 160820 w 336598"/>
                <a:gd name="connsiteY9" fmla="*/ 136523 h 279094"/>
                <a:gd name="connsiteX10" fmla="*/ 135035 w 336598"/>
                <a:gd name="connsiteY10" fmla="*/ 142967 h 279094"/>
                <a:gd name="connsiteX11" fmla="*/ 118919 w 336598"/>
                <a:gd name="connsiteY11" fmla="*/ 279095 h 279094"/>
                <a:gd name="connsiteX12" fmla="*/ 96760 w 336598"/>
                <a:gd name="connsiteY12" fmla="*/ 260568 h 279094"/>
                <a:gd name="connsiteX13" fmla="*/ 44786 w 336598"/>
                <a:gd name="connsiteY13" fmla="*/ 206198 h 2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98" h="279094">
                  <a:moveTo>
                    <a:pt x="44786" y="206198"/>
                  </a:moveTo>
                  <a:cubicBezTo>
                    <a:pt x="43980" y="196129"/>
                    <a:pt x="30282" y="174784"/>
                    <a:pt x="22627" y="168340"/>
                  </a:cubicBezTo>
                  <a:cubicBezTo>
                    <a:pt x="-26527" y="126052"/>
                    <a:pt x="17389" y="95041"/>
                    <a:pt x="33102" y="84972"/>
                  </a:cubicBezTo>
                  <a:cubicBezTo>
                    <a:pt x="50427" y="74098"/>
                    <a:pt x="46800" y="42684"/>
                    <a:pt x="69363" y="25366"/>
                  </a:cubicBezTo>
                  <a:cubicBezTo>
                    <a:pt x="103609" y="-1215"/>
                    <a:pt x="136243" y="26172"/>
                    <a:pt x="158000" y="22144"/>
                  </a:cubicBezTo>
                  <a:cubicBezTo>
                    <a:pt x="179756" y="18117"/>
                    <a:pt x="193454" y="-10881"/>
                    <a:pt x="225283" y="4424"/>
                  </a:cubicBezTo>
                  <a:cubicBezTo>
                    <a:pt x="257112" y="19728"/>
                    <a:pt x="253486" y="44698"/>
                    <a:pt x="263558" y="55169"/>
                  </a:cubicBezTo>
                  <a:cubicBezTo>
                    <a:pt x="273631" y="65641"/>
                    <a:pt x="292567" y="36643"/>
                    <a:pt x="323187" y="69668"/>
                  </a:cubicBezTo>
                  <a:cubicBezTo>
                    <a:pt x="370326" y="120011"/>
                    <a:pt x="278063" y="141759"/>
                    <a:pt x="278063" y="141759"/>
                  </a:cubicBezTo>
                  <a:cubicBezTo>
                    <a:pt x="278063" y="141759"/>
                    <a:pt x="227701" y="162702"/>
                    <a:pt x="160820" y="136523"/>
                  </a:cubicBezTo>
                  <a:cubicBezTo>
                    <a:pt x="151553" y="132899"/>
                    <a:pt x="140675" y="134912"/>
                    <a:pt x="135035" y="142967"/>
                  </a:cubicBezTo>
                  <a:cubicBezTo>
                    <a:pt x="118919" y="164715"/>
                    <a:pt x="118919" y="279095"/>
                    <a:pt x="118919" y="279095"/>
                  </a:cubicBezTo>
                  <a:lnTo>
                    <a:pt x="96760" y="260568"/>
                  </a:lnTo>
                  <a:cubicBezTo>
                    <a:pt x="96357" y="260568"/>
                    <a:pt x="48009" y="252111"/>
                    <a:pt x="44786" y="206198"/>
                  </a:cubicBezTo>
                </a:path>
              </a:pathLst>
            </a:custGeom>
            <a:solidFill>
              <a:srgbClr val="212B53"/>
            </a:solidFill>
            <a:ln w="4026" cap="flat">
              <a:noFill/>
              <a:prstDash val="solid"/>
              <a:miter/>
            </a:ln>
          </p:spPr>
          <p:txBody>
            <a:bodyPr rtlCol="0" anchor="ctr"/>
            <a:lstStyle/>
            <a:p>
              <a:endParaRPr lang="fr-FR"/>
            </a:p>
          </p:txBody>
        </p:sp>
        <p:sp>
          <p:nvSpPr>
            <p:cNvPr id="381" name="Forme libre 380">
              <a:extLst>
                <a:ext uri="{FF2B5EF4-FFF2-40B4-BE49-F238E27FC236}">
                  <a16:creationId xmlns:a16="http://schemas.microsoft.com/office/drawing/2014/main" xmlns="" id="{8BE7665D-EA7F-574F-8F1D-2B3308180D06}"/>
                </a:ext>
              </a:extLst>
            </p:cNvPr>
            <p:cNvSpPr/>
            <p:nvPr/>
          </p:nvSpPr>
          <p:spPr>
            <a:xfrm>
              <a:off x="1467713" y="3635045"/>
              <a:ext cx="42065" cy="42049"/>
            </a:xfrm>
            <a:custGeom>
              <a:avLst/>
              <a:gdLst>
                <a:gd name="connsiteX0" fmla="*/ 1576 w 42065"/>
                <a:gd name="connsiteY0" fmla="*/ 28795 h 42049"/>
                <a:gd name="connsiteX1" fmla="*/ 28973 w 42065"/>
                <a:gd name="connsiteY1" fmla="*/ 40474 h 42049"/>
                <a:gd name="connsiteX2" fmla="*/ 40657 w 42065"/>
                <a:gd name="connsiteY2" fmla="*/ 13088 h 42049"/>
                <a:gd name="connsiteX3" fmla="*/ 13260 w 42065"/>
                <a:gd name="connsiteY3" fmla="*/ 1408 h 42049"/>
                <a:gd name="connsiteX4" fmla="*/ 1576 w 42065"/>
                <a:gd name="connsiteY4" fmla="*/ 28795 h 4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5" h="42049">
                  <a:moveTo>
                    <a:pt x="1576" y="28795"/>
                  </a:moveTo>
                  <a:cubicBezTo>
                    <a:pt x="6008" y="39669"/>
                    <a:pt x="18095" y="44904"/>
                    <a:pt x="28973" y="40474"/>
                  </a:cubicBezTo>
                  <a:cubicBezTo>
                    <a:pt x="39851" y="36044"/>
                    <a:pt x="44686" y="23962"/>
                    <a:pt x="40657" y="13088"/>
                  </a:cubicBezTo>
                  <a:cubicBezTo>
                    <a:pt x="36225" y="2213"/>
                    <a:pt x="24138" y="-2619"/>
                    <a:pt x="13260" y="1408"/>
                  </a:cubicBezTo>
                  <a:cubicBezTo>
                    <a:pt x="2382" y="5838"/>
                    <a:pt x="-2856" y="17920"/>
                    <a:pt x="1576" y="28795"/>
                  </a:cubicBezTo>
                </a:path>
              </a:pathLst>
            </a:custGeom>
            <a:solidFill>
              <a:srgbClr val="F8B68F"/>
            </a:solidFill>
            <a:ln w="4026" cap="flat">
              <a:noFill/>
              <a:prstDash val="solid"/>
              <a:miter/>
            </a:ln>
          </p:spPr>
          <p:txBody>
            <a:bodyPr rtlCol="0" anchor="ctr"/>
            <a:lstStyle/>
            <a:p>
              <a:endParaRPr lang="fr-FR"/>
            </a:p>
          </p:txBody>
        </p:sp>
        <p:sp>
          <p:nvSpPr>
            <p:cNvPr id="382" name="Forme libre 381">
              <a:extLst>
                <a:ext uri="{FF2B5EF4-FFF2-40B4-BE49-F238E27FC236}">
                  <a16:creationId xmlns:a16="http://schemas.microsoft.com/office/drawing/2014/main" xmlns="" id="{1309197A-2B0F-4241-9555-6CA503510BE4}"/>
                </a:ext>
              </a:extLst>
            </p:cNvPr>
            <p:cNvSpPr/>
            <p:nvPr/>
          </p:nvSpPr>
          <p:spPr>
            <a:xfrm>
              <a:off x="1513607"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3" name="Forme libre 382">
              <a:extLst>
                <a:ext uri="{FF2B5EF4-FFF2-40B4-BE49-F238E27FC236}">
                  <a16:creationId xmlns:a16="http://schemas.microsoft.com/office/drawing/2014/main" xmlns="" id="{19537DC7-6B79-7144-907C-1FDD666C3DB7}"/>
                </a:ext>
              </a:extLst>
            </p:cNvPr>
            <p:cNvSpPr/>
            <p:nvPr/>
          </p:nvSpPr>
          <p:spPr>
            <a:xfrm>
              <a:off x="1174966"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20"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sp>
          <p:nvSpPr>
            <p:cNvPr id="384" name="Forme libre 383">
              <a:extLst>
                <a:ext uri="{FF2B5EF4-FFF2-40B4-BE49-F238E27FC236}">
                  <a16:creationId xmlns:a16="http://schemas.microsoft.com/office/drawing/2014/main" xmlns="" id="{19268D79-8CE4-4240-96A6-A598EA88D796}"/>
                </a:ext>
              </a:extLst>
            </p:cNvPr>
            <p:cNvSpPr/>
            <p:nvPr/>
          </p:nvSpPr>
          <p:spPr>
            <a:xfrm>
              <a:off x="1188874"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5" name="Forme libre 384">
              <a:extLst>
                <a:ext uri="{FF2B5EF4-FFF2-40B4-BE49-F238E27FC236}">
                  <a16:creationId xmlns:a16="http://schemas.microsoft.com/office/drawing/2014/main" xmlns="" id="{5759160E-656B-1449-8FD7-9B5B7776CD7F}"/>
                </a:ext>
              </a:extLst>
            </p:cNvPr>
            <p:cNvSpPr/>
            <p:nvPr/>
          </p:nvSpPr>
          <p:spPr>
            <a:xfrm>
              <a:off x="1209883" y="3946163"/>
              <a:ext cx="477372" cy="584860"/>
            </a:xfrm>
            <a:custGeom>
              <a:avLst/>
              <a:gdLst>
                <a:gd name="connsiteX0" fmla="*/ 48692 w 477372"/>
                <a:gd name="connsiteY0" fmla="*/ 0 h 584860"/>
                <a:gd name="connsiteX1" fmla="*/ 84550 w 477372"/>
                <a:gd name="connsiteY1" fmla="*/ 455503 h 584860"/>
                <a:gd name="connsiteX2" fmla="*/ 477373 w 477372"/>
                <a:gd name="connsiteY2" fmla="*/ 583172 h 584860"/>
                <a:gd name="connsiteX3" fmla="*/ 477373 w 477372"/>
                <a:gd name="connsiteY3" fmla="*/ 496180 h 584860"/>
                <a:gd name="connsiteX4" fmla="*/ 207433 w 477372"/>
                <a:gd name="connsiteY4" fmla="*/ 342332 h 584860"/>
                <a:gd name="connsiteX5" fmla="*/ 233621 w 477372"/>
                <a:gd name="connsiteY5" fmla="*/ 87395 h 5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372" h="584860">
                  <a:moveTo>
                    <a:pt x="48692" y="0"/>
                  </a:moveTo>
                  <a:cubicBezTo>
                    <a:pt x="48692" y="0"/>
                    <a:pt x="-81846" y="301252"/>
                    <a:pt x="84550" y="455503"/>
                  </a:cubicBezTo>
                  <a:cubicBezTo>
                    <a:pt x="251348" y="609351"/>
                    <a:pt x="477373" y="583172"/>
                    <a:pt x="477373" y="583172"/>
                  </a:cubicBezTo>
                  <a:lnTo>
                    <a:pt x="477373" y="496180"/>
                  </a:lnTo>
                  <a:cubicBezTo>
                    <a:pt x="477373" y="496180"/>
                    <a:pt x="272702" y="478862"/>
                    <a:pt x="207433" y="342332"/>
                  </a:cubicBezTo>
                  <a:cubicBezTo>
                    <a:pt x="141761" y="205802"/>
                    <a:pt x="233621" y="87395"/>
                    <a:pt x="233621" y="87395"/>
                  </a:cubicBezTo>
                </a:path>
              </a:pathLst>
            </a:custGeom>
            <a:solidFill>
              <a:srgbClr val="F7A605"/>
            </a:solidFill>
            <a:ln w="4026" cap="flat">
              <a:noFill/>
              <a:prstDash val="solid"/>
              <a:miter/>
            </a:ln>
          </p:spPr>
          <p:txBody>
            <a:bodyPr rtlCol="0" anchor="ctr"/>
            <a:lstStyle/>
            <a:p>
              <a:endParaRPr lang="fr-FR"/>
            </a:p>
          </p:txBody>
        </p:sp>
        <p:sp>
          <p:nvSpPr>
            <p:cNvPr id="386" name="Forme libre 385">
              <a:extLst>
                <a:ext uri="{FF2B5EF4-FFF2-40B4-BE49-F238E27FC236}">
                  <a16:creationId xmlns:a16="http://schemas.microsoft.com/office/drawing/2014/main" xmlns="" id="{34011D9A-BBDB-EC46-A430-F40811DA35EF}"/>
                </a:ext>
              </a:extLst>
            </p:cNvPr>
            <p:cNvSpPr/>
            <p:nvPr/>
          </p:nvSpPr>
          <p:spPr>
            <a:xfrm>
              <a:off x="1674363" y="4395613"/>
              <a:ext cx="182241" cy="123653"/>
            </a:xfrm>
            <a:custGeom>
              <a:avLst/>
              <a:gdLst>
                <a:gd name="connsiteX0" fmla="*/ 0 w 182241"/>
                <a:gd name="connsiteY0" fmla="*/ 121639 h 123653"/>
                <a:gd name="connsiteX1" fmla="*/ 104350 w 182241"/>
                <a:gd name="connsiteY1" fmla="*/ 123653 h 123653"/>
                <a:gd name="connsiteX2" fmla="*/ 182109 w 182241"/>
                <a:gd name="connsiteY2" fmla="*/ 10885 h 123653"/>
                <a:gd name="connsiteX3" fmla="*/ 169619 w 182241"/>
                <a:gd name="connsiteY3" fmla="*/ 413 h 123653"/>
                <a:gd name="connsiteX4" fmla="*/ 19742 w 182241"/>
                <a:gd name="connsiteY4" fmla="*/ 59617 h 123653"/>
                <a:gd name="connsiteX5" fmla="*/ 0 w 182241"/>
                <a:gd name="connsiteY5" fmla="*/ 121639 h 1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41" h="123653">
                  <a:moveTo>
                    <a:pt x="0" y="121639"/>
                  </a:moveTo>
                  <a:lnTo>
                    <a:pt x="104350" y="123653"/>
                  </a:lnTo>
                  <a:cubicBezTo>
                    <a:pt x="146654" y="121236"/>
                    <a:pt x="174857" y="58006"/>
                    <a:pt x="182109" y="10885"/>
                  </a:cubicBezTo>
                  <a:cubicBezTo>
                    <a:pt x="183318" y="4038"/>
                    <a:pt x="176065" y="-1600"/>
                    <a:pt x="169619" y="413"/>
                  </a:cubicBezTo>
                  <a:cubicBezTo>
                    <a:pt x="134164" y="12496"/>
                    <a:pt x="43110" y="45118"/>
                    <a:pt x="19742" y="59617"/>
                  </a:cubicBezTo>
                  <a:lnTo>
                    <a:pt x="0" y="121639"/>
                  </a:lnTo>
                  <a:close/>
                </a:path>
              </a:pathLst>
            </a:custGeom>
            <a:solidFill>
              <a:srgbClr val="F8B68F"/>
            </a:solidFill>
            <a:ln w="4026" cap="flat">
              <a:noFill/>
              <a:prstDash val="solid"/>
              <a:miter/>
            </a:ln>
          </p:spPr>
          <p:txBody>
            <a:bodyPr rtlCol="0" anchor="ctr"/>
            <a:lstStyle/>
            <a:p>
              <a:endParaRPr lang="fr-FR"/>
            </a:p>
          </p:txBody>
        </p:sp>
        <p:sp>
          <p:nvSpPr>
            <p:cNvPr id="387" name="Forme libre 386">
              <a:extLst>
                <a:ext uri="{FF2B5EF4-FFF2-40B4-BE49-F238E27FC236}">
                  <a16:creationId xmlns:a16="http://schemas.microsoft.com/office/drawing/2014/main" xmlns="" id="{3C43E0D1-593F-934F-8B1B-797FAC2C3221}"/>
                </a:ext>
              </a:extLst>
            </p:cNvPr>
            <p:cNvSpPr/>
            <p:nvPr/>
          </p:nvSpPr>
          <p:spPr>
            <a:xfrm>
              <a:off x="1408855" y="4607870"/>
              <a:ext cx="327402" cy="1207826"/>
            </a:xfrm>
            <a:custGeom>
              <a:avLst/>
              <a:gdLst>
                <a:gd name="connsiteX0" fmla="*/ 285250 w 327402"/>
                <a:gd name="connsiteY0" fmla="*/ 0 h 1207826"/>
                <a:gd name="connsiteX1" fmla="*/ 202656 w 327402"/>
                <a:gd name="connsiteY1" fmla="*/ 1207827 h 1207826"/>
                <a:gd name="connsiteX2" fmla="*/ 96292 w 327402"/>
                <a:gd name="connsiteY2" fmla="*/ 1207827 h 1207826"/>
                <a:gd name="connsiteX3" fmla="*/ 0 w 327402"/>
                <a:gd name="connsiteY3" fmla="*/ 0 h 1207826"/>
                <a:gd name="connsiteX4" fmla="*/ 285250 w 327402"/>
                <a:gd name="connsiteY4" fmla="*/ 0 h 120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02" h="1207826">
                  <a:moveTo>
                    <a:pt x="285250" y="0"/>
                  </a:moveTo>
                  <a:cubicBezTo>
                    <a:pt x="415385" y="366899"/>
                    <a:pt x="202656" y="1207827"/>
                    <a:pt x="202656" y="1207827"/>
                  </a:cubicBezTo>
                  <a:lnTo>
                    <a:pt x="96292" y="1207827"/>
                  </a:lnTo>
                  <a:cubicBezTo>
                    <a:pt x="96292" y="1207827"/>
                    <a:pt x="151086" y="26984"/>
                    <a:pt x="0" y="0"/>
                  </a:cubicBezTo>
                  <a:lnTo>
                    <a:pt x="285250" y="0"/>
                  </a:lnTo>
                  <a:close/>
                </a:path>
              </a:pathLst>
            </a:custGeom>
            <a:solidFill>
              <a:srgbClr val="00666B"/>
            </a:solidFill>
            <a:ln w="4026" cap="flat">
              <a:noFill/>
              <a:prstDash val="solid"/>
              <a:miter/>
            </a:ln>
          </p:spPr>
          <p:txBody>
            <a:bodyPr rtlCol="0" anchor="ctr"/>
            <a:lstStyle/>
            <a:p>
              <a:endParaRPr lang="fr-FR"/>
            </a:p>
          </p:txBody>
        </p:sp>
        <p:sp>
          <p:nvSpPr>
            <p:cNvPr id="388" name="Forme libre 387">
              <a:extLst>
                <a:ext uri="{FF2B5EF4-FFF2-40B4-BE49-F238E27FC236}">
                  <a16:creationId xmlns:a16="http://schemas.microsoft.com/office/drawing/2014/main" xmlns="" id="{BA0C3FF3-7B2C-7743-B1EC-942833B7961F}"/>
                </a:ext>
              </a:extLst>
            </p:cNvPr>
            <p:cNvSpPr/>
            <p:nvPr/>
          </p:nvSpPr>
          <p:spPr>
            <a:xfrm>
              <a:off x="1210630" y="4197072"/>
              <a:ext cx="487906" cy="335313"/>
            </a:xfrm>
            <a:custGeom>
              <a:avLst/>
              <a:gdLst>
                <a:gd name="connsiteX0" fmla="*/ 183720 w 487906"/>
                <a:gd name="connsiteY0" fmla="*/ 0 h 335313"/>
                <a:gd name="connsiteX1" fmla="*/ 207088 w 487906"/>
                <a:gd name="connsiteY1" fmla="*/ 91020 h 335313"/>
                <a:gd name="connsiteX2" fmla="*/ 487907 w 487906"/>
                <a:gd name="connsiteY2" fmla="*/ 246076 h 335313"/>
                <a:gd name="connsiteX3" fmla="*/ 487907 w 487906"/>
                <a:gd name="connsiteY3" fmla="*/ 333874 h 335313"/>
                <a:gd name="connsiteX4" fmla="*/ 84205 w 487906"/>
                <a:gd name="connsiteY4" fmla="*/ 204594 h 335313"/>
                <a:gd name="connsiteX5" fmla="*/ 0 w 487906"/>
                <a:gd name="connsiteY5" fmla="*/ 403 h 335313"/>
                <a:gd name="connsiteX6" fmla="*/ 183720 w 487906"/>
                <a:gd name="connsiteY6" fmla="*/ 403 h 33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06" h="335313">
                  <a:moveTo>
                    <a:pt x="183720" y="0"/>
                  </a:moveTo>
                  <a:cubicBezTo>
                    <a:pt x="184929" y="28595"/>
                    <a:pt x="191778" y="59203"/>
                    <a:pt x="207088" y="91020"/>
                  </a:cubicBezTo>
                  <a:cubicBezTo>
                    <a:pt x="272357" y="227953"/>
                    <a:pt x="487907" y="246076"/>
                    <a:pt x="487907" y="246076"/>
                  </a:cubicBezTo>
                  <a:lnTo>
                    <a:pt x="487907" y="333874"/>
                  </a:lnTo>
                  <a:cubicBezTo>
                    <a:pt x="487907" y="333874"/>
                    <a:pt x="251004" y="358442"/>
                    <a:pt x="84205" y="204594"/>
                  </a:cubicBezTo>
                  <a:cubicBezTo>
                    <a:pt x="23771" y="148612"/>
                    <a:pt x="2417" y="73702"/>
                    <a:pt x="0" y="403"/>
                  </a:cubicBezTo>
                  <a:lnTo>
                    <a:pt x="183720" y="403"/>
                  </a:lnTo>
                  <a:close/>
                </a:path>
              </a:pathLst>
            </a:custGeom>
            <a:solidFill>
              <a:srgbClr val="FFDB71"/>
            </a:solidFill>
            <a:ln w="4026" cap="flat">
              <a:noFill/>
              <a:prstDash val="solid"/>
              <a:miter/>
            </a:ln>
          </p:spPr>
          <p:txBody>
            <a:bodyPr rtlCol="0" anchor="ctr"/>
            <a:lstStyle/>
            <a:p>
              <a:endParaRPr lang="fr-FR"/>
            </a:p>
          </p:txBody>
        </p:sp>
        <p:sp>
          <p:nvSpPr>
            <p:cNvPr id="389" name="Forme libre 388">
              <a:extLst>
                <a:ext uri="{FF2B5EF4-FFF2-40B4-BE49-F238E27FC236}">
                  <a16:creationId xmlns:a16="http://schemas.microsoft.com/office/drawing/2014/main" xmlns="" id="{8D325606-3658-7941-B032-AB7B9CBD47B9}"/>
                </a:ext>
              </a:extLst>
            </p:cNvPr>
            <p:cNvSpPr/>
            <p:nvPr/>
          </p:nvSpPr>
          <p:spPr>
            <a:xfrm>
              <a:off x="1381174" y="4026309"/>
              <a:ext cx="62732" cy="184053"/>
            </a:xfrm>
            <a:custGeom>
              <a:avLst/>
              <a:gdLst>
                <a:gd name="connsiteX0" fmla="*/ 14385 w 62732"/>
                <a:gd name="connsiteY0" fmla="*/ 184054 h 184053"/>
                <a:gd name="connsiteX1" fmla="*/ 687 w 62732"/>
                <a:gd name="connsiteY1" fmla="*/ 178013 h 184053"/>
                <a:gd name="connsiteX2" fmla="*/ 52661 w 62732"/>
                <a:gd name="connsiteY2" fmla="*/ 0 h 184053"/>
                <a:gd name="connsiteX3" fmla="*/ 62733 w 62732"/>
                <a:gd name="connsiteY3" fmla="*/ 8055 h 184053"/>
                <a:gd name="connsiteX4" fmla="*/ 14385 w 62732"/>
                <a:gd name="connsiteY4" fmla="*/ 184054 h 18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 h="184053">
                  <a:moveTo>
                    <a:pt x="14385" y="184054"/>
                  </a:moveTo>
                  <a:cubicBezTo>
                    <a:pt x="9954" y="182040"/>
                    <a:pt x="5119" y="180026"/>
                    <a:pt x="687" y="178013"/>
                  </a:cubicBezTo>
                  <a:cubicBezTo>
                    <a:pt x="-6968" y="76924"/>
                    <a:pt x="51855" y="806"/>
                    <a:pt x="52661" y="0"/>
                  </a:cubicBezTo>
                  <a:lnTo>
                    <a:pt x="62733" y="8055"/>
                  </a:lnTo>
                  <a:cubicBezTo>
                    <a:pt x="61927" y="8860"/>
                    <a:pt x="3104" y="84576"/>
                    <a:pt x="14385" y="184054"/>
                  </a:cubicBezTo>
                </a:path>
              </a:pathLst>
            </a:custGeom>
            <a:solidFill>
              <a:srgbClr val="F18812"/>
            </a:solidFill>
            <a:ln w="4026" cap="flat">
              <a:noFill/>
              <a:prstDash val="solid"/>
              <a:miter/>
            </a:ln>
          </p:spPr>
          <p:txBody>
            <a:bodyPr rtlCol="0" anchor="ctr"/>
            <a:lstStyle/>
            <a:p>
              <a:endParaRPr lang="fr-FR"/>
            </a:p>
          </p:txBody>
        </p:sp>
        <p:sp>
          <p:nvSpPr>
            <p:cNvPr id="390" name="Forme libre 389">
              <a:extLst>
                <a:ext uri="{FF2B5EF4-FFF2-40B4-BE49-F238E27FC236}">
                  <a16:creationId xmlns:a16="http://schemas.microsoft.com/office/drawing/2014/main" xmlns="" id="{FE022234-2F80-B94F-B30B-B15E704724F5}"/>
                </a:ext>
              </a:extLst>
            </p:cNvPr>
            <p:cNvSpPr/>
            <p:nvPr/>
          </p:nvSpPr>
          <p:spPr>
            <a:xfrm>
              <a:off x="1896761" y="3601004"/>
              <a:ext cx="55751" cy="181528"/>
            </a:xfrm>
            <a:custGeom>
              <a:avLst/>
              <a:gdLst>
                <a:gd name="connsiteX0" fmla="*/ 52376 w 55751"/>
                <a:gd name="connsiteY0" fmla="*/ 83375 h 181528"/>
                <a:gd name="connsiteX1" fmla="*/ 24577 w 55751"/>
                <a:gd name="connsiteY1" fmla="*/ 32227 h 181528"/>
                <a:gd name="connsiteX2" fmla="*/ 0 w 55751"/>
                <a:gd name="connsiteY2" fmla="*/ 2021 h 181528"/>
                <a:gd name="connsiteX3" fmla="*/ 38275 w 55751"/>
                <a:gd name="connsiteY3" fmla="*/ 181242 h 181528"/>
                <a:gd name="connsiteX4" fmla="*/ 52376 w 55751"/>
                <a:gd name="connsiteY4" fmla="*/ 83375 h 18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1" h="181528">
                  <a:moveTo>
                    <a:pt x="52376" y="83375"/>
                  </a:moveTo>
                  <a:cubicBezTo>
                    <a:pt x="52376" y="83375"/>
                    <a:pt x="28203" y="76126"/>
                    <a:pt x="24577" y="32227"/>
                  </a:cubicBezTo>
                  <a:cubicBezTo>
                    <a:pt x="20950" y="-11672"/>
                    <a:pt x="0" y="2021"/>
                    <a:pt x="0" y="2021"/>
                  </a:cubicBezTo>
                  <a:cubicBezTo>
                    <a:pt x="0" y="2021"/>
                    <a:pt x="10878" y="174798"/>
                    <a:pt x="38275" y="181242"/>
                  </a:cubicBezTo>
                  <a:cubicBezTo>
                    <a:pt x="66075" y="187686"/>
                    <a:pt x="52376" y="83375"/>
                    <a:pt x="52376" y="83375"/>
                  </a:cubicBezTo>
                </a:path>
              </a:pathLst>
            </a:custGeom>
            <a:solidFill>
              <a:srgbClr val="F8B68F"/>
            </a:solidFill>
            <a:ln w="4026" cap="flat">
              <a:noFill/>
              <a:prstDash val="solid"/>
              <a:miter/>
            </a:ln>
          </p:spPr>
          <p:txBody>
            <a:bodyPr rtlCol="0" anchor="ctr"/>
            <a:lstStyle/>
            <a:p>
              <a:endParaRPr lang="fr-FR"/>
            </a:p>
          </p:txBody>
        </p:sp>
        <p:sp>
          <p:nvSpPr>
            <p:cNvPr id="391" name="Forme libre 390">
              <a:extLst>
                <a:ext uri="{FF2B5EF4-FFF2-40B4-BE49-F238E27FC236}">
                  <a16:creationId xmlns:a16="http://schemas.microsoft.com/office/drawing/2014/main" xmlns="" id="{F8BE3F11-8B7E-7849-90FD-1F852AC1C346}"/>
                </a:ext>
              </a:extLst>
            </p:cNvPr>
            <p:cNvSpPr/>
            <p:nvPr/>
          </p:nvSpPr>
          <p:spPr>
            <a:xfrm>
              <a:off x="1186053" y="4607870"/>
              <a:ext cx="382784" cy="1207826"/>
            </a:xfrm>
            <a:custGeom>
              <a:avLst/>
              <a:gdLst>
                <a:gd name="connsiteX0" fmla="*/ 379931 w 382784"/>
                <a:gd name="connsiteY0" fmla="*/ 0 h 1207826"/>
                <a:gd name="connsiteX1" fmla="*/ 108782 w 382784"/>
                <a:gd name="connsiteY1" fmla="*/ 1207827 h 1207826"/>
                <a:gd name="connsiteX2" fmla="*/ 0 w 382784"/>
                <a:gd name="connsiteY2" fmla="*/ 1207827 h 1207826"/>
                <a:gd name="connsiteX3" fmla="*/ 85817 w 382784"/>
                <a:gd name="connsiteY3" fmla="*/ 275074 h 1207826"/>
                <a:gd name="connsiteX4" fmla="*/ 72118 w 382784"/>
                <a:gd name="connsiteY4" fmla="*/ 0 h 1207826"/>
                <a:gd name="connsiteX5" fmla="*/ 379931 w 382784"/>
                <a:gd name="connsiteY5" fmla="*/ 0 h 12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84" h="1207826">
                  <a:moveTo>
                    <a:pt x="379931" y="0"/>
                  </a:moveTo>
                  <a:cubicBezTo>
                    <a:pt x="415385" y="449864"/>
                    <a:pt x="108782" y="1207827"/>
                    <a:pt x="108782" y="1207827"/>
                  </a:cubicBezTo>
                  <a:lnTo>
                    <a:pt x="0" y="1207827"/>
                  </a:lnTo>
                  <a:cubicBezTo>
                    <a:pt x="0" y="1207827"/>
                    <a:pt x="83802" y="712856"/>
                    <a:pt x="85817" y="275074"/>
                  </a:cubicBezTo>
                  <a:cubicBezTo>
                    <a:pt x="86220" y="180429"/>
                    <a:pt x="82191" y="86992"/>
                    <a:pt x="72118" y="0"/>
                  </a:cubicBezTo>
                  <a:lnTo>
                    <a:pt x="379931" y="0"/>
                  </a:lnTo>
                  <a:close/>
                </a:path>
              </a:pathLst>
            </a:custGeom>
            <a:solidFill>
              <a:srgbClr val="00898C"/>
            </a:solidFill>
            <a:ln w="4026" cap="flat">
              <a:noFill/>
              <a:prstDash val="solid"/>
              <a:miter/>
            </a:ln>
          </p:spPr>
          <p:txBody>
            <a:bodyPr rtlCol="0" anchor="ctr"/>
            <a:lstStyle/>
            <a:p>
              <a:endParaRPr lang="fr-FR"/>
            </a:p>
          </p:txBody>
        </p:sp>
        <p:sp>
          <p:nvSpPr>
            <p:cNvPr id="392" name="Forme libre 391">
              <a:extLst>
                <a:ext uri="{FF2B5EF4-FFF2-40B4-BE49-F238E27FC236}">
                  <a16:creationId xmlns:a16="http://schemas.microsoft.com/office/drawing/2014/main" xmlns="" id="{1D07E703-0823-564C-B104-8B401B0C9D21}"/>
                </a:ext>
              </a:extLst>
            </p:cNvPr>
            <p:cNvSpPr/>
            <p:nvPr/>
          </p:nvSpPr>
          <p:spPr>
            <a:xfrm>
              <a:off x="1508160"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19"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grpSp>
      <p:sp>
        <p:nvSpPr>
          <p:cNvPr id="441" name="Forme libre 440">
            <a:extLst>
              <a:ext uri="{FF2B5EF4-FFF2-40B4-BE49-F238E27FC236}">
                <a16:creationId xmlns:a16="http://schemas.microsoft.com/office/drawing/2014/main" xmlns="" id="{C1EF8DAD-2E37-C94E-8A18-BDC384232B0E}"/>
              </a:ext>
            </a:extLst>
          </p:cNvPr>
          <p:cNvSpPr/>
          <p:nvPr/>
        </p:nvSpPr>
        <p:spPr>
          <a:xfrm>
            <a:off x="3325162" y="2609348"/>
            <a:ext cx="829426" cy="734291"/>
          </a:xfrm>
          <a:custGeom>
            <a:avLst/>
            <a:gdLst>
              <a:gd name="connsiteX0" fmla="*/ 829426 w 829426"/>
              <a:gd name="connsiteY0" fmla="*/ 668664 h 734291"/>
              <a:gd name="connsiteX1" fmla="*/ 821368 w 829426"/>
              <a:gd name="connsiteY1" fmla="*/ 665442 h 734291"/>
              <a:gd name="connsiteX2" fmla="*/ 481727 w 829426"/>
              <a:gd name="connsiteY2" fmla="*/ 715382 h 734291"/>
              <a:gd name="connsiteX3" fmla="*/ 78429 w 829426"/>
              <a:gd name="connsiteY3" fmla="*/ 682357 h 734291"/>
              <a:gd name="connsiteX4" fmla="*/ 2282 w 829426"/>
              <a:gd name="connsiteY4" fmla="*/ 315055 h 734291"/>
              <a:gd name="connsiteX5" fmla="*/ 105826 w 829426"/>
              <a:gd name="connsiteY5" fmla="*/ 29510 h 734291"/>
              <a:gd name="connsiteX6" fmla="*/ 595747 w 829426"/>
              <a:gd name="connsiteY6" fmla="*/ 29913 h 734291"/>
              <a:gd name="connsiteX7" fmla="*/ 743207 w 829426"/>
              <a:gd name="connsiteY7" fmla="*/ 176512 h 734291"/>
              <a:gd name="connsiteX8" fmla="*/ 748041 w 829426"/>
              <a:gd name="connsiteY8" fmla="*/ 531329 h 734291"/>
              <a:gd name="connsiteX9" fmla="*/ 829426 w 829426"/>
              <a:gd name="connsiteY9" fmla="*/ 668664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26" h="734291">
                <a:moveTo>
                  <a:pt x="829426" y="668664"/>
                </a:moveTo>
                <a:lnTo>
                  <a:pt x="821368" y="665442"/>
                </a:lnTo>
                <a:cubicBezTo>
                  <a:pt x="712184" y="620335"/>
                  <a:pt x="594941" y="687190"/>
                  <a:pt x="481727" y="715382"/>
                </a:cubicBezTo>
                <a:cubicBezTo>
                  <a:pt x="351995" y="747602"/>
                  <a:pt x="175930" y="739950"/>
                  <a:pt x="78429" y="682357"/>
                </a:cubicBezTo>
                <a:cubicBezTo>
                  <a:pt x="11951" y="643291"/>
                  <a:pt x="1476" y="534148"/>
                  <a:pt x="2282" y="315055"/>
                </a:cubicBezTo>
                <a:cubicBezTo>
                  <a:pt x="2685" y="167651"/>
                  <a:pt x="-25518" y="73409"/>
                  <a:pt x="105826" y="29510"/>
                </a:cubicBezTo>
                <a:cubicBezTo>
                  <a:pt x="208564" y="-4723"/>
                  <a:pt x="404774" y="-14791"/>
                  <a:pt x="595747" y="29913"/>
                </a:cubicBezTo>
                <a:cubicBezTo>
                  <a:pt x="669074" y="47231"/>
                  <a:pt x="730717" y="88714"/>
                  <a:pt x="743207" y="176512"/>
                </a:cubicBezTo>
                <a:cubicBezTo>
                  <a:pt x="768992" y="359760"/>
                  <a:pt x="748041" y="531329"/>
                  <a:pt x="748041" y="531329"/>
                </a:cubicBezTo>
                <a:lnTo>
                  <a:pt x="829426" y="668664"/>
                </a:lnTo>
                <a:close/>
              </a:path>
            </a:pathLst>
          </a:custGeom>
          <a:solidFill>
            <a:srgbClr val="043C5E"/>
          </a:solidFill>
          <a:ln w="4026" cap="flat">
            <a:noFill/>
            <a:prstDash val="solid"/>
            <a:miter/>
          </a:ln>
        </p:spPr>
        <p:txBody>
          <a:bodyPr rtlCol="0" anchor="ctr"/>
          <a:lstStyle/>
          <a:p>
            <a:endParaRPr lang="fr-FR"/>
          </a:p>
        </p:txBody>
      </p:sp>
      <p:sp>
        <p:nvSpPr>
          <p:cNvPr id="442" name="Forme libre 441">
            <a:extLst>
              <a:ext uri="{FF2B5EF4-FFF2-40B4-BE49-F238E27FC236}">
                <a16:creationId xmlns:a16="http://schemas.microsoft.com/office/drawing/2014/main" xmlns="" id="{1824EDF4-E80A-A345-8D42-809C98948D17}"/>
              </a:ext>
            </a:extLst>
          </p:cNvPr>
          <p:cNvSpPr/>
          <p:nvPr/>
        </p:nvSpPr>
        <p:spPr>
          <a:xfrm>
            <a:off x="3967645" y="2407281"/>
            <a:ext cx="647856" cy="661707"/>
          </a:xfrm>
          <a:custGeom>
            <a:avLst/>
            <a:gdLst>
              <a:gd name="connsiteX0" fmla="*/ 323928 w 647856"/>
              <a:gd name="connsiteY0" fmla="*/ 0 h 661707"/>
              <a:gd name="connsiteX1" fmla="*/ 0 w 647856"/>
              <a:gd name="connsiteY1" fmla="*/ 323806 h 661707"/>
              <a:gd name="connsiteX2" fmla="*/ 58017 w 647856"/>
              <a:gd name="connsiteY2" fmla="*/ 503832 h 661707"/>
              <a:gd name="connsiteX3" fmla="*/ 22159 w 647856"/>
              <a:gd name="connsiteY3" fmla="*/ 660096 h 661707"/>
              <a:gd name="connsiteX4" fmla="*/ 323928 w 647856"/>
              <a:gd name="connsiteY4" fmla="*/ 661707 h 661707"/>
              <a:gd name="connsiteX5" fmla="*/ 647856 w 647856"/>
              <a:gd name="connsiteY5" fmla="*/ 324208 h 661707"/>
              <a:gd name="connsiteX6" fmla="*/ 323928 w 647856"/>
              <a:gd name="connsiteY6" fmla="*/ 0 h 6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856" h="661707">
                <a:moveTo>
                  <a:pt x="323928" y="0"/>
                </a:moveTo>
                <a:cubicBezTo>
                  <a:pt x="145042" y="0"/>
                  <a:pt x="0" y="144988"/>
                  <a:pt x="0" y="323806"/>
                </a:cubicBezTo>
                <a:cubicBezTo>
                  <a:pt x="0" y="390258"/>
                  <a:pt x="20145" y="428116"/>
                  <a:pt x="58017" y="503832"/>
                </a:cubicBezTo>
                <a:cubicBezTo>
                  <a:pt x="113214" y="613378"/>
                  <a:pt x="22159" y="660096"/>
                  <a:pt x="22159" y="660096"/>
                </a:cubicBezTo>
                <a:cubicBezTo>
                  <a:pt x="22159" y="660096"/>
                  <a:pt x="261479" y="661707"/>
                  <a:pt x="323928" y="661707"/>
                </a:cubicBezTo>
                <a:cubicBezTo>
                  <a:pt x="502814" y="661707"/>
                  <a:pt x="647856" y="503026"/>
                  <a:pt x="647856" y="324208"/>
                </a:cubicBezTo>
                <a:cubicBezTo>
                  <a:pt x="647856" y="144585"/>
                  <a:pt x="502814" y="0"/>
                  <a:pt x="323928" y="0"/>
                </a:cubicBezTo>
              </a:path>
            </a:pathLst>
          </a:custGeom>
          <a:solidFill>
            <a:srgbClr val="FFD248"/>
          </a:solidFill>
          <a:ln w="4026" cap="flat">
            <a:noFill/>
            <a:prstDash val="solid"/>
            <a:miter/>
          </a:ln>
        </p:spPr>
        <p:txBody>
          <a:bodyPr rtlCol="0" anchor="ctr"/>
          <a:lstStyle/>
          <a:p>
            <a:endParaRPr lang="fr-FR"/>
          </a:p>
        </p:txBody>
      </p:sp>
      <p:grpSp>
        <p:nvGrpSpPr>
          <p:cNvPr id="443" name="Illustration">
            <a:extLst>
              <a:ext uri="{FF2B5EF4-FFF2-40B4-BE49-F238E27FC236}">
                <a16:creationId xmlns:a16="http://schemas.microsoft.com/office/drawing/2014/main" xmlns="" id="{D60B3858-87AA-0343-969F-10F314B7C844}"/>
              </a:ext>
            </a:extLst>
          </p:cNvPr>
          <p:cNvGrpSpPr/>
          <p:nvPr/>
        </p:nvGrpSpPr>
        <p:grpSpPr>
          <a:xfrm>
            <a:off x="660275" y="2114889"/>
            <a:ext cx="1907261" cy="1318947"/>
            <a:chOff x="660275" y="2114889"/>
            <a:chExt cx="1907261" cy="1318947"/>
          </a:xfrm>
        </p:grpSpPr>
        <p:sp>
          <p:nvSpPr>
            <p:cNvPr id="444" name="Forme libre 443">
              <a:extLst>
                <a:ext uri="{FF2B5EF4-FFF2-40B4-BE49-F238E27FC236}">
                  <a16:creationId xmlns:a16="http://schemas.microsoft.com/office/drawing/2014/main" xmlns="" id="{08950D5A-038B-D641-83DA-7CFF536C08C2}"/>
                </a:ext>
              </a:extLst>
            </p:cNvPr>
            <p:cNvSpPr/>
            <p:nvPr/>
          </p:nvSpPr>
          <p:spPr>
            <a:xfrm>
              <a:off x="921408" y="2702548"/>
              <a:ext cx="685495" cy="685757"/>
            </a:xfrm>
            <a:custGeom>
              <a:avLst/>
              <a:gdLst>
                <a:gd name="connsiteX0" fmla="*/ 684866 w 685495"/>
                <a:gd name="connsiteY0" fmla="*/ 396242 h 685757"/>
                <a:gd name="connsiteX1" fmla="*/ 625640 w 685495"/>
                <a:gd name="connsiteY1" fmla="*/ 363217 h 685757"/>
                <a:gd name="connsiteX2" fmla="*/ 618388 w 685495"/>
                <a:gd name="connsiteY2" fmla="*/ 279850 h 685757"/>
                <a:gd name="connsiteX3" fmla="*/ 673182 w 685495"/>
                <a:gd name="connsiteY3" fmla="*/ 238367 h 685757"/>
                <a:gd name="connsiteX4" fmla="*/ 622820 w 685495"/>
                <a:gd name="connsiteY4" fmla="*/ 138889 h 685757"/>
                <a:gd name="connsiteX5" fmla="*/ 555939 w 685495"/>
                <a:gd name="connsiteY5" fmla="*/ 158221 h 685757"/>
                <a:gd name="connsiteX6" fmla="*/ 493087 w 685495"/>
                <a:gd name="connsiteY6" fmla="*/ 103851 h 685757"/>
                <a:gd name="connsiteX7" fmla="*/ 502757 w 685495"/>
                <a:gd name="connsiteY7" fmla="*/ 35384 h 685757"/>
                <a:gd name="connsiteX8" fmla="*/ 396795 w 685495"/>
                <a:gd name="connsiteY8" fmla="*/ 749 h 685757"/>
                <a:gd name="connsiteX9" fmla="*/ 363758 w 685495"/>
                <a:gd name="connsiteY9" fmla="*/ 59549 h 685757"/>
                <a:gd name="connsiteX10" fmla="*/ 278747 w 685495"/>
                <a:gd name="connsiteY10" fmla="*/ 64382 h 685757"/>
                <a:gd name="connsiteX11" fmla="*/ 238457 w 685495"/>
                <a:gd name="connsiteY11" fmla="*/ 12428 h 685757"/>
                <a:gd name="connsiteX12" fmla="*/ 138942 w 685495"/>
                <a:gd name="connsiteY12" fmla="*/ 62771 h 685757"/>
                <a:gd name="connsiteX13" fmla="*/ 155058 w 685495"/>
                <a:gd name="connsiteY13" fmla="*/ 123182 h 685757"/>
                <a:gd name="connsiteX14" fmla="*/ 95429 w 685495"/>
                <a:gd name="connsiteY14" fmla="*/ 189232 h 685757"/>
                <a:gd name="connsiteX15" fmla="*/ 35398 w 685495"/>
                <a:gd name="connsiteY15" fmla="*/ 182788 h 685757"/>
                <a:gd name="connsiteX16" fmla="*/ 749 w 685495"/>
                <a:gd name="connsiteY16" fmla="*/ 288710 h 685757"/>
                <a:gd name="connsiteX17" fmla="*/ 50305 w 685495"/>
                <a:gd name="connsiteY17" fmla="*/ 318513 h 685757"/>
                <a:gd name="connsiteX18" fmla="*/ 55945 w 685495"/>
                <a:gd name="connsiteY18" fmla="*/ 410741 h 685757"/>
                <a:gd name="connsiteX19" fmla="*/ 12433 w 685495"/>
                <a:gd name="connsiteY19" fmla="*/ 446988 h 685757"/>
                <a:gd name="connsiteX20" fmla="*/ 62795 w 685495"/>
                <a:gd name="connsiteY20" fmla="*/ 546466 h 685757"/>
                <a:gd name="connsiteX21" fmla="*/ 117186 w 685495"/>
                <a:gd name="connsiteY21" fmla="*/ 533175 h 685757"/>
                <a:gd name="connsiteX22" fmla="*/ 188095 w 685495"/>
                <a:gd name="connsiteY22" fmla="*/ 593989 h 685757"/>
                <a:gd name="connsiteX23" fmla="*/ 182858 w 685495"/>
                <a:gd name="connsiteY23" fmla="*/ 650373 h 685757"/>
                <a:gd name="connsiteX24" fmla="*/ 288819 w 685495"/>
                <a:gd name="connsiteY24" fmla="*/ 685009 h 685757"/>
                <a:gd name="connsiteX25" fmla="*/ 318633 w 685495"/>
                <a:gd name="connsiteY25" fmla="*/ 635069 h 685757"/>
                <a:gd name="connsiteX26" fmla="*/ 409285 w 685495"/>
                <a:gd name="connsiteY26" fmla="*/ 626612 h 685757"/>
                <a:gd name="connsiteX27" fmla="*/ 447157 w 685495"/>
                <a:gd name="connsiteY27" fmla="*/ 673330 h 685757"/>
                <a:gd name="connsiteX28" fmla="*/ 546672 w 685495"/>
                <a:gd name="connsiteY28" fmla="*/ 622987 h 685757"/>
                <a:gd name="connsiteX29" fmla="*/ 530154 w 685495"/>
                <a:gd name="connsiteY29" fmla="*/ 562173 h 685757"/>
                <a:gd name="connsiteX30" fmla="*/ 585350 w 685495"/>
                <a:gd name="connsiteY30" fmla="*/ 494915 h 685757"/>
                <a:gd name="connsiteX31" fmla="*/ 649814 w 685495"/>
                <a:gd name="connsiteY31" fmla="*/ 502969 h 685757"/>
                <a:gd name="connsiteX32" fmla="*/ 684866 w 685495"/>
                <a:gd name="connsiteY32" fmla="*/ 396242 h 685757"/>
                <a:gd name="connsiteX33" fmla="*/ 296877 w 685495"/>
                <a:gd name="connsiteY33" fmla="*/ 469139 h 685757"/>
                <a:gd name="connsiteX34" fmla="*/ 214686 w 685495"/>
                <a:gd name="connsiteY34" fmla="*/ 306431 h 685757"/>
                <a:gd name="connsiteX35" fmla="*/ 377456 w 685495"/>
                <a:gd name="connsiteY35" fmla="*/ 224271 h 685757"/>
                <a:gd name="connsiteX36" fmla="*/ 459647 w 685495"/>
                <a:gd name="connsiteY36" fmla="*/ 386979 h 685757"/>
                <a:gd name="connsiteX37" fmla="*/ 296877 w 685495"/>
                <a:gd name="connsiteY37" fmla="*/ 469139 h 68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5495" h="685757">
                  <a:moveTo>
                    <a:pt x="684866" y="396242"/>
                  </a:moveTo>
                  <a:cubicBezTo>
                    <a:pt x="682448" y="388993"/>
                    <a:pt x="656663" y="374092"/>
                    <a:pt x="625640" y="363217"/>
                  </a:cubicBezTo>
                  <a:cubicBezTo>
                    <a:pt x="627251" y="334623"/>
                    <a:pt x="624834" y="306833"/>
                    <a:pt x="618388" y="279850"/>
                  </a:cubicBezTo>
                  <a:cubicBezTo>
                    <a:pt x="644576" y="267767"/>
                    <a:pt x="671167" y="252463"/>
                    <a:pt x="673182" y="238367"/>
                  </a:cubicBezTo>
                  <a:cubicBezTo>
                    <a:pt x="677613" y="209772"/>
                    <a:pt x="634101" y="144125"/>
                    <a:pt x="622820" y="138889"/>
                  </a:cubicBezTo>
                  <a:cubicBezTo>
                    <a:pt x="615568" y="135668"/>
                    <a:pt x="586156" y="143320"/>
                    <a:pt x="555939" y="158221"/>
                  </a:cubicBezTo>
                  <a:cubicBezTo>
                    <a:pt x="537809" y="137278"/>
                    <a:pt x="516858" y="119155"/>
                    <a:pt x="493087" y="103851"/>
                  </a:cubicBezTo>
                  <a:cubicBezTo>
                    <a:pt x="503160" y="76867"/>
                    <a:pt x="511218" y="47064"/>
                    <a:pt x="502757" y="35384"/>
                  </a:cubicBezTo>
                  <a:cubicBezTo>
                    <a:pt x="485432" y="12025"/>
                    <a:pt x="408479" y="-3682"/>
                    <a:pt x="396795" y="749"/>
                  </a:cubicBezTo>
                  <a:cubicBezTo>
                    <a:pt x="389543" y="3165"/>
                    <a:pt x="374636" y="28538"/>
                    <a:pt x="363758" y="59549"/>
                  </a:cubicBezTo>
                  <a:cubicBezTo>
                    <a:pt x="335152" y="56730"/>
                    <a:pt x="306547" y="58744"/>
                    <a:pt x="278747" y="64382"/>
                  </a:cubicBezTo>
                  <a:cubicBezTo>
                    <a:pt x="267063" y="39009"/>
                    <a:pt x="252156" y="14442"/>
                    <a:pt x="238457" y="12428"/>
                  </a:cubicBezTo>
                  <a:cubicBezTo>
                    <a:pt x="209852" y="7998"/>
                    <a:pt x="144180" y="51494"/>
                    <a:pt x="138942" y="62771"/>
                  </a:cubicBezTo>
                  <a:cubicBezTo>
                    <a:pt x="135719" y="69215"/>
                    <a:pt x="142165" y="95393"/>
                    <a:pt x="155058" y="123182"/>
                  </a:cubicBezTo>
                  <a:cubicBezTo>
                    <a:pt x="132093" y="141709"/>
                    <a:pt x="111948" y="163860"/>
                    <a:pt x="95429" y="189232"/>
                  </a:cubicBezTo>
                  <a:cubicBezTo>
                    <a:pt x="70853" y="180775"/>
                    <a:pt x="45470" y="175136"/>
                    <a:pt x="35398" y="182788"/>
                  </a:cubicBezTo>
                  <a:cubicBezTo>
                    <a:pt x="12030" y="199704"/>
                    <a:pt x="-3683" y="277030"/>
                    <a:pt x="749" y="288710"/>
                  </a:cubicBezTo>
                  <a:cubicBezTo>
                    <a:pt x="3166" y="295154"/>
                    <a:pt x="23714" y="308042"/>
                    <a:pt x="50305" y="318513"/>
                  </a:cubicBezTo>
                  <a:cubicBezTo>
                    <a:pt x="47082" y="349927"/>
                    <a:pt x="49096" y="380938"/>
                    <a:pt x="55945" y="410741"/>
                  </a:cubicBezTo>
                  <a:cubicBezTo>
                    <a:pt x="33786" y="421615"/>
                    <a:pt x="14044" y="434906"/>
                    <a:pt x="12433" y="446988"/>
                  </a:cubicBezTo>
                  <a:cubicBezTo>
                    <a:pt x="8001" y="475583"/>
                    <a:pt x="51514" y="541230"/>
                    <a:pt x="62795" y="546466"/>
                  </a:cubicBezTo>
                  <a:cubicBezTo>
                    <a:pt x="68838" y="549285"/>
                    <a:pt x="91803" y="544049"/>
                    <a:pt x="117186" y="533175"/>
                  </a:cubicBezTo>
                  <a:cubicBezTo>
                    <a:pt x="136928" y="556937"/>
                    <a:pt x="161101" y="577477"/>
                    <a:pt x="188095" y="593989"/>
                  </a:cubicBezTo>
                  <a:cubicBezTo>
                    <a:pt x="180440" y="617349"/>
                    <a:pt x="175605" y="640305"/>
                    <a:pt x="182858" y="650373"/>
                  </a:cubicBezTo>
                  <a:cubicBezTo>
                    <a:pt x="199779" y="673733"/>
                    <a:pt x="277135" y="689440"/>
                    <a:pt x="288819" y="685009"/>
                  </a:cubicBezTo>
                  <a:cubicBezTo>
                    <a:pt x="295265" y="682593"/>
                    <a:pt x="308158" y="662053"/>
                    <a:pt x="318633" y="635069"/>
                  </a:cubicBezTo>
                  <a:cubicBezTo>
                    <a:pt x="349656" y="637083"/>
                    <a:pt x="380276" y="633861"/>
                    <a:pt x="409285" y="626612"/>
                  </a:cubicBezTo>
                  <a:cubicBezTo>
                    <a:pt x="420566" y="649971"/>
                    <a:pt x="434264" y="671316"/>
                    <a:pt x="447157" y="673330"/>
                  </a:cubicBezTo>
                  <a:cubicBezTo>
                    <a:pt x="475763" y="677760"/>
                    <a:pt x="541435" y="634264"/>
                    <a:pt x="546672" y="622987"/>
                  </a:cubicBezTo>
                  <a:cubicBezTo>
                    <a:pt x="549896" y="616543"/>
                    <a:pt x="543449" y="589962"/>
                    <a:pt x="530154" y="562173"/>
                  </a:cubicBezTo>
                  <a:cubicBezTo>
                    <a:pt x="551507" y="542841"/>
                    <a:pt x="570443" y="520287"/>
                    <a:pt x="585350" y="494915"/>
                  </a:cubicBezTo>
                  <a:cubicBezTo>
                    <a:pt x="611539" y="504178"/>
                    <a:pt x="638936" y="511024"/>
                    <a:pt x="649814" y="502969"/>
                  </a:cubicBezTo>
                  <a:cubicBezTo>
                    <a:pt x="673182" y="485249"/>
                    <a:pt x="688895" y="407922"/>
                    <a:pt x="684866" y="396242"/>
                  </a:cubicBezTo>
                  <a:moveTo>
                    <a:pt x="296877" y="469139"/>
                  </a:moveTo>
                  <a:cubicBezTo>
                    <a:pt x="229191" y="446988"/>
                    <a:pt x="192124" y="374092"/>
                    <a:pt x="214686" y="306431"/>
                  </a:cubicBezTo>
                  <a:cubicBezTo>
                    <a:pt x="236846" y="238770"/>
                    <a:pt x="309770" y="201717"/>
                    <a:pt x="377456" y="224271"/>
                  </a:cubicBezTo>
                  <a:cubicBezTo>
                    <a:pt x="445143" y="246422"/>
                    <a:pt x="482209" y="319318"/>
                    <a:pt x="459647" y="386979"/>
                  </a:cubicBezTo>
                  <a:cubicBezTo>
                    <a:pt x="437488" y="454640"/>
                    <a:pt x="364564" y="491693"/>
                    <a:pt x="296877" y="469139"/>
                  </a:cubicBezTo>
                </a:path>
              </a:pathLst>
            </a:custGeom>
            <a:solidFill>
              <a:srgbClr val="63C1C5"/>
            </a:solidFill>
            <a:ln w="4026" cap="flat">
              <a:noFill/>
              <a:prstDash val="solid"/>
              <a:miter/>
            </a:ln>
          </p:spPr>
          <p:txBody>
            <a:bodyPr rtlCol="0" anchor="ctr"/>
            <a:lstStyle/>
            <a:p>
              <a:endParaRPr lang="fr-FR"/>
            </a:p>
          </p:txBody>
        </p:sp>
        <p:sp>
          <p:nvSpPr>
            <p:cNvPr id="445" name="Forme libre 444">
              <a:extLst>
                <a:ext uri="{FF2B5EF4-FFF2-40B4-BE49-F238E27FC236}">
                  <a16:creationId xmlns:a16="http://schemas.microsoft.com/office/drawing/2014/main" xmlns="" id="{EB7CFFBE-94CF-A547-822D-33C6701095F0}"/>
                </a:ext>
              </a:extLst>
            </p:cNvPr>
            <p:cNvSpPr/>
            <p:nvPr/>
          </p:nvSpPr>
          <p:spPr>
            <a:xfrm>
              <a:off x="1076611" y="2862929"/>
              <a:ext cx="367552" cy="367566"/>
            </a:xfrm>
            <a:custGeom>
              <a:avLst/>
              <a:gdLst>
                <a:gd name="connsiteX0" fmla="*/ 126363 w 367552"/>
                <a:gd name="connsiteY0" fmla="*/ 358296 h 367566"/>
                <a:gd name="connsiteX1" fmla="*/ 9121 w 367552"/>
                <a:gd name="connsiteY1" fmla="*/ 126316 h 367566"/>
                <a:gd name="connsiteX2" fmla="*/ 241189 w 367552"/>
                <a:gd name="connsiteY2" fmla="*/ 9117 h 367566"/>
                <a:gd name="connsiteX3" fmla="*/ 358431 w 367552"/>
                <a:gd name="connsiteY3" fmla="*/ 241097 h 367566"/>
                <a:gd name="connsiteX4" fmla="*/ 126363 w 367552"/>
                <a:gd name="connsiteY4" fmla="*/ 358296 h 367566"/>
                <a:gd name="connsiteX5" fmla="*/ 240383 w 367552"/>
                <a:gd name="connsiteY5" fmla="*/ 11937 h 367566"/>
                <a:gd name="connsiteX6" fmla="*/ 11941 w 367552"/>
                <a:gd name="connsiteY6" fmla="*/ 127524 h 367566"/>
                <a:gd name="connsiteX7" fmla="*/ 127572 w 367552"/>
                <a:gd name="connsiteY7" fmla="*/ 355879 h 367566"/>
                <a:gd name="connsiteX8" fmla="*/ 356014 w 367552"/>
                <a:gd name="connsiteY8" fmla="*/ 240292 h 367566"/>
                <a:gd name="connsiteX9" fmla="*/ 240383 w 367552"/>
                <a:gd name="connsiteY9" fmla="*/ 11937 h 36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552" h="367566">
                  <a:moveTo>
                    <a:pt x="126363" y="358296"/>
                  </a:moveTo>
                  <a:cubicBezTo>
                    <a:pt x="30071" y="326882"/>
                    <a:pt x="-22305" y="222571"/>
                    <a:pt x="9121" y="126316"/>
                  </a:cubicBezTo>
                  <a:cubicBezTo>
                    <a:pt x="40950" y="30060"/>
                    <a:pt x="144897" y="-22297"/>
                    <a:pt x="241189" y="9117"/>
                  </a:cubicBezTo>
                  <a:cubicBezTo>
                    <a:pt x="337481" y="40531"/>
                    <a:pt x="389857" y="144842"/>
                    <a:pt x="358431" y="241097"/>
                  </a:cubicBezTo>
                  <a:cubicBezTo>
                    <a:pt x="326603" y="337353"/>
                    <a:pt x="222655" y="390113"/>
                    <a:pt x="126363" y="358296"/>
                  </a:cubicBezTo>
                  <a:moveTo>
                    <a:pt x="240383" y="11937"/>
                  </a:moveTo>
                  <a:cubicBezTo>
                    <a:pt x="145702" y="-19075"/>
                    <a:pt x="42964" y="32476"/>
                    <a:pt x="11941" y="127524"/>
                  </a:cubicBezTo>
                  <a:cubicBezTo>
                    <a:pt x="-19082" y="222169"/>
                    <a:pt x="32489" y="324868"/>
                    <a:pt x="127572" y="355879"/>
                  </a:cubicBezTo>
                  <a:cubicBezTo>
                    <a:pt x="222253" y="386891"/>
                    <a:pt x="324991" y="335339"/>
                    <a:pt x="356014" y="240292"/>
                  </a:cubicBezTo>
                  <a:cubicBezTo>
                    <a:pt x="387037" y="145647"/>
                    <a:pt x="335466" y="42948"/>
                    <a:pt x="240383" y="11937"/>
                  </a:cubicBezTo>
                </a:path>
              </a:pathLst>
            </a:custGeom>
            <a:solidFill>
              <a:srgbClr val="FFFFFF"/>
            </a:solidFill>
            <a:ln w="4026" cap="flat">
              <a:noFill/>
              <a:prstDash val="solid"/>
              <a:miter/>
            </a:ln>
          </p:spPr>
          <p:txBody>
            <a:bodyPr rtlCol="0" anchor="ctr"/>
            <a:lstStyle/>
            <a:p>
              <a:endParaRPr lang="fr-FR"/>
            </a:p>
          </p:txBody>
        </p:sp>
        <p:sp>
          <p:nvSpPr>
            <p:cNvPr id="446" name="Forme libre 445">
              <a:extLst>
                <a:ext uri="{FF2B5EF4-FFF2-40B4-BE49-F238E27FC236}">
                  <a16:creationId xmlns:a16="http://schemas.microsoft.com/office/drawing/2014/main" xmlns="" id="{8EFA8168-CF21-4D42-A937-7524D8B175BB}"/>
                </a:ext>
              </a:extLst>
            </p:cNvPr>
            <p:cNvSpPr/>
            <p:nvPr/>
          </p:nvSpPr>
          <p:spPr>
            <a:xfrm>
              <a:off x="999916" y="3076237"/>
              <a:ext cx="524972" cy="240923"/>
            </a:xfrm>
            <a:custGeom>
              <a:avLst/>
              <a:gdLst>
                <a:gd name="connsiteX0" fmla="*/ 524973 w 524972"/>
                <a:gd name="connsiteY0" fmla="*/ 1611 h 240923"/>
                <a:gd name="connsiteX1" fmla="*/ 521750 w 524972"/>
                <a:gd name="connsiteY1" fmla="*/ 0 h 240923"/>
                <a:gd name="connsiteX2" fmla="*/ 510066 w 524972"/>
                <a:gd name="connsiteY2" fmla="*/ 55981 h 240923"/>
                <a:gd name="connsiteX3" fmla="*/ 177677 w 524972"/>
                <a:gd name="connsiteY3" fmla="*/ 223925 h 240923"/>
                <a:gd name="connsiteX4" fmla="*/ 3626 w 524972"/>
                <a:gd name="connsiteY4" fmla="*/ 33830 h 240923"/>
                <a:gd name="connsiteX5" fmla="*/ 3626 w 524972"/>
                <a:gd name="connsiteY5" fmla="*/ 33830 h 240923"/>
                <a:gd name="connsiteX6" fmla="*/ 0 w 524972"/>
                <a:gd name="connsiteY6" fmla="*/ 33428 h 240923"/>
                <a:gd name="connsiteX7" fmla="*/ 176871 w 524972"/>
                <a:gd name="connsiteY7" fmla="*/ 227550 h 240923"/>
                <a:gd name="connsiteX8" fmla="*/ 513692 w 524972"/>
                <a:gd name="connsiteY8" fmla="*/ 57592 h 240923"/>
                <a:gd name="connsiteX9" fmla="*/ 524973 w 524972"/>
                <a:gd name="connsiteY9" fmla="*/ 1611 h 24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72" h="240923">
                  <a:moveTo>
                    <a:pt x="524973" y="1611"/>
                  </a:moveTo>
                  <a:cubicBezTo>
                    <a:pt x="523764" y="1208"/>
                    <a:pt x="522958" y="403"/>
                    <a:pt x="521750" y="0"/>
                  </a:cubicBezTo>
                  <a:cubicBezTo>
                    <a:pt x="519735" y="18929"/>
                    <a:pt x="516109" y="37455"/>
                    <a:pt x="510066" y="55981"/>
                  </a:cubicBezTo>
                  <a:cubicBezTo>
                    <a:pt x="464539" y="194122"/>
                    <a:pt x="315467" y="269435"/>
                    <a:pt x="177677" y="223925"/>
                  </a:cubicBezTo>
                  <a:cubicBezTo>
                    <a:pt x="87428" y="194122"/>
                    <a:pt x="23771" y="120017"/>
                    <a:pt x="3626" y="33830"/>
                  </a:cubicBezTo>
                  <a:cubicBezTo>
                    <a:pt x="3626" y="33830"/>
                    <a:pt x="3626" y="33830"/>
                    <a:pt x="3626" y="33830"/>
                  </a:cubicBezTo>
                  <a:cubicBezTo>
                    <a:pt x="2417" y="33830"/>
                    <a:pt x="1209" y="33428"/>
                    <a:pt x="0" y="33428"/>
                  </a:cubicBezTo>
                  <a:cubicBezTo>
                    <a:pt x="20145" y="121628"/>
                    <a:pt x="84608" y="197344"/>
                    <a:pt x="176871" y="227550"/>
                  </a:cubicBezTo>
                  <a:cubicBezTo>
                    <a:pt x="316676" y="273463"/>
                    <a:pt x="467762" y="197344"/>
                    <a:pt x="513692" y="57592"/>
                  </a:cubicBezTo>
                  <a:cubicBezTo>
                    <a:pt x="518930" y="38663"/>
                    <a:pt x="522958" y="20137"/>
                    <a:pt x="524973" y="1611"/>
                  </a:cubicBezTo>
                </a:path>
              </a:pathLst>
            </a:custGeom>
            <a:solidFill>
              <a:srgbClr val="FFFFFF"/>
            </a:solidFill>
            <a:ln w="4026" cap="flat">
              <a:noFill/>
              <a:prstDash val="solid"/>
              <a:miter/>
            </a:ln>
          </p:spPr>
          <p:txBody>
            <a:bodyPr rtlCol="0" anchor="ctr"/>
            <a:lstStyle/>
            <a:p>
              <a:endParaRPr lang="fr-FR"/>
            </a:p>
          </p:txBody>
        </p:sp>
        <p:sp>
          <p:nvSpPr>
            <p:cNvPr id="447" name="Forme libre 446">
              <a:extLst>
                <a:ext uri="{FF2B5EF4-FFF2-40B4-BE49-F238E27FC236}">
                  <a16:creationId xmlns:a16="http://schemas.microsoft.com/office/drawing/2014/main" xmlns="" id="{0B11D9CC-7499-2A46-8107-B1891D1DA72E}"/>
                </a:ext>
              </a:extLst>
            </p:cNvPr>
            <p:cNvSpPr/>
            <p:nvPr/>
          </p:nvSpPr>
          <p:spPr>
            <a:xfrm>
              <a:off x="1171146" y="2783503"/>
              <a:ext cx="174050" cy="18465"/>
            </a:xfrm>
            <a:custGeom>
              <a:avLst/>
              <a:gdLst>
                <a:gd name="connsiteX0" fmla="*/ 403 w 174050"/>
                <a:gd name="connsiteY0" fmla="*/ 18466 h 18465"/>
                <a:gd name="connsiteX1" fmla="*/ 170828 w 174050"/>
                <a:gd name="connsiteY1" fmla="*/ 16452 h 18465"/>
                <a:gd name="connsiteX2" fmla="*/ 174051 w 174050"/>
                <a:gd name="connsiteY2" fmla="*/ 17660 h 18465"/>
                <a:gd name="connsiteX3" fmla="*/ 174051 w 174050"/>
                <a:gd name="connsiteY3" fmla="*/ 14035 h 18465"/>
                <a:gd name="connsiteX4" fmla="*/ 171634 w 174050"/>
                <a:gd name="connsiteY4" fmla="*/ 13230 h 18465"/>
                <a:gd name="connsiteX5" fmla="*/ 0 w 174050"/>
                <a:gd name="connsiteY5" fmla="*/ 15244 h 18465"/>
                <a:gd name="connsiteX6" fmla="*/ 403 w 174050"/>
                <a:gd name="connsiteY6" fmla="*/ 18466 h 1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50" h="18465">
                  <a:moveTo>
                    <a:pt x="403" y="18466"/>
                  </a:moveTo>
                  <a:cubicBezTo>
                    <a:pt x="53585" y="-463"/>
                    <a:pt x="113214" y="-2477"/>
                    <a:pt x="170828" y="16452"/>
                  </a:cubicBezTo>
                  <a:cubicBezTo>
                    <a:pt x="172036" y="16855"/>
                    <a:pt x="173245" y="17257"/>
                    <a:pt x="174051" y="17660"/>
                  </a:cubicBezTo>
                  <a:cubicBezTo>
                    <a:pt x="174051" y="16452"/>
                    <a:pt x="174051" y="15244"/>
                    <a:pt x="174051" y="14035"/>
                  </a:cubicBezTo>
                  <a:cubicBezTo>
                    <a:pt x="173245" y="13633"/>
                    <a:pt x="172439" y="13633"/>
                    <a:pt x="171634" y="13230"/>
                  </a:cubicBezTo>
                  <a:cubicBezTo>
                    <a:pt x="113617" y="-5699"/>
                    <a:pt x="53585" y="-3685"/>
                    <a:pt x="0" y="15244"/>
                  </a:cubicBezTo>
                  <a:cubicBezTo>
                    <a:pt x="0" y="16049"/>
                    <a:pt x="0" y="17257"/>
                    <a:pt x="403" y="18466"/>
                  </a:cubicBezTo>
                </a:path>
              </a:pathLst>
            </a:custGeom>
            <a:solidFill>
              <a:srgbClr val="FFFFFF"/>
            </a:solidFill>
            <a:ln w="4026" cap="flat">
              <a:noFill/>
              <a:prstDash val="solid"/>
              <a:miter/>
            </a:ln>
          </p:spPr>
          <p:txBody>
            <a:bodyPr rtlCol="0" anchor="ctr"/>
            <a:lstStyle/>
            <a:p>
              <a:endParaRPr lang="fr-FR"/>
            </a:p>
          </p:txBody>
        </p:sp>
        <p:sp>
          <p:nvSpPr>
            <p:cNvPr id="448" name="Forme libre 447">
              <a:extLst>
                <a:ext uri="{FF2B5EF4-FFF2-40B4-BE49-F238E27FC236}">
                  <a16:creationId xmlns:a16="http://schemas.microsoft.com/office/drawing/2014/main" xmlns="" id="{B2DA5D15-D8D0-3946-929E-CD3BB011529D}"/>
                </a:ext>
              </a:extLst>
            </p:cNvPr>
            <p:cNvSpPr/>
            <p:nvPr/>
          </p:nvSpPr>
          <p:spPr>
            <a:xfrm>
              <a:off x="1881951" y="2784748"/>
              <a:ext cx="411703" cy="411812"/>
            </a:xfrm>
            <a:custGeom>
              <a:avLst/>
              <a:gdLst>
                <a:gd name="connsiteX0" fmla="*/ 410857 w 411703"/>
                <a:gd name="connsiteY0" fmla="*/ 223023 h 411812"/>
                <a:gd name="connsiteX1" fmla="*/ 374193 w 411703"/>
                <a:gd name="connsiteY1" fmla="*/ 206108 h 411812"/>
                <a:gd name="connsiteX2" fmla="*/ 366135 w 411703"/>
                <a:gd name="connsiteY2" fmla="*/ 156973 h 411812"/>
                <a:gd name="connsiteX3" fmla="*/ 396755 w 411703"/>
                <a:gd name="connsiteY3" fmla="*/ 129989 h 411812"/>
                <a:gd name="connsiteX4" fmla="*/ 362912 w 411703"/>
                <a:gd name="connsiteY4" fmla="*/ 73202 h 411812"/>
                <a:gd name="connsiteX5" fmla="*/ 324234 w 411703"/>
                <a:gd name="connsiteY5" fmla="*/ 87298 h 411812"/>
                <a:gd name="connsiteX6" fmla="*/ 284750 w 411703"/>
                <a:gd name="connsiteY6" fmla="*/ 57898 h 411812"/>
                <a:gd name="connsiteX7" fmla="*/ 287570 w 411703"/>
                <a:gd name="connsiteY7" fmla="*/ 16818 h 411812"/>
                <a:gd name="connsiteX8" fmla="*/ 223107 w 411703"/>
                <a:gd name="connsiteY8" fmla="*/ 709 h 411812"/>
                <a:gd name="connsiteX9" fmla="*/ 206186 w 411703"/>
                <a:gd name="connsiteY9" fmla="*/ 36955 h 411812"/>
                <a:gd name="connsiteX10" fmla="*/ 156226 w 411703"/>
                <a:gd name="connsiteY10" fmla="*/ 43399 h 411812"/>
                <a:gd name="connsiteX11" fmla="*/ 130038 w 411703"/>
                <a:gd name="connsiteY11" fmla="*/ 14402 h 411812"/>
                <a:gd name="connsiteX12" fmla="*/ 73230 w 411703"/>
                <a:gd name="connsiteY12" fmla="*/ 48635 h 411812"/>
                <a:gd name="connsiteX13" fmla="*/ 85317 w 411703"/>
                <a:gd name="connsiteY13" fmla="*/ 83674 h 411812"/>
                <a:gd name="connsiteX14" fmla="*/ 52682 w 411703"/>
                <a:gd name="connsiteY14" fmla="*/ 125559 h 411812"/>
                <a:gd name="connsiteX15" fmla="*/ 16825 w 411703"/>
                <a:gd name="connsiteY15" fmla="*/ 124351 h 411812"/>
                <a:gd name="connsiteX16" fmla="*/ 709 w 411703"/>
                <a:gd name="connsiteY16" fmla="*/ 188790 h 411812"/>
                <a:gd name="connsiteX17" fmla="*/ 31329 w 411703"/>
                <a:gd name="connsiteY17" fmla="*/ 204094 h 411812"/>
                <a:gd name="connsiteX18" fmla="*/ 38581 w 411703"/>
                <a:gd name="connsiteY18" fmla="*/ 258464 h 411812"/>
                <a:gd name="connsiteX19" fmla="*/ 14407 w 411703"/>
                <a:gd name="connsiteY19" fmla="*/ 281823 h 411812"/>
                <a:gd name="connsiteX20" fmla="*/ 48251 w 411703"/>
                <a:gd name="connsiteY20" fmla="*/ 338610 h 411812"/>
                <a:gd name="connsiteX21" fmla="*/ 79676 w 411703"/>
                <a:gd name="connsiteY21" fmla="*/ 328542 h 411812"/>
                <a:gd name="connsiteX22" fmla="*/ 124398 w 411703"/>
                <a:gd name="connsiteY22" fmla="*/ 361567 h 411812"/>
                <a:gd name="connsiteX23" fmla="*/ 123592 w 411703"/>
                <a:gd name="connsiteY23" fmla="*/ 394994 h 411812"/>
                <a:gd name="connsiteX24" fmla="*/ 188055 w 411703"/>
                <a:gd name="connsiteY24" fmla="*/ 411104 h 411812"/>
                <a:gd name="connsiteX25" fmla="*/ 203365 w 411703"/>
                <a:gd name="connsiteY25" fmla="*/ 380093 h 411812"/>
                <a:gd name="connsiteX26" fmla="*/ 256950 w 411703"/>
                <a:gd name="connsiteY26" fmla="*/ 371232 h 411812"/>
                <a:gd name="connsiteX27" fmla="*/ 281124 w 411703"/>
                <a:gd name="connsiteY27" fmla="*/ 397411 h 411812"/>
                <a:gd name="connsiteX28" fmla="*/ 337932 w 411703"/>
                <a:gd name="connsiteY28" fmla="*/ 363580 h 411812"/>
                <a:gd name="connsiteX29" fmla="*/ 325443 w 411703"/>
                <a:gd name="connsiteY29" fmla="*/ 328139 h 411812"/>
                <a:gd name="connsiteX30" fmla="*/ 355257 w 411703"/>
                <a:gd name="connsiteY30" fmla="*/ 285851 h 411812"/>
                <a:gd name="connsiteX31" fmla="*/ 393935 w 411703"/>
                <a:gd name="connsiteY31" fmla="*/ 287865 h 411812"/>
                <a:gd name="connsiteX32" fmla="*/ 410857 w 411703"/>
                <a:gd name="connsiteY32" fmla="*/ 223023 h 411812"/>
                <a:gd name="connsiteX33" fmla="*/ 184429 w 411703"/>
                <a:gd name="connsiteY33" fmla="*/ 282629 h 411812"/>
                <a:gd name="connsiteX34" fmla="*/ 128830 w 411703"/>
                <a:gd name="connsiteY34" fmla="*/ 189595 h 411812"/>
                <a:gd name="connsiteX35" fmla="*/ 221899 w 411703"/>
                <a:gd name="connsiteY35" fmla="*/ 134017 h 411812"/>
                <a:gd name="connsiteX36" fmla="*/ 277498 w 411703"/>
                <a:gd name="connsiteY36" fmla="*/ 227050 h 411812"/>
                <a:gd name="connsiteX37" fmla="*/ 184429 w 411703"/>
                <a:gd name="connsiteY37" fmla="*/ 282629 h 41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03" h="411812">
                  <a:moveTo>
                    <a:pt x="410857" y="223023"/>
                  </a:moveTo>
                  <a:cubicBezTo>
                    <a:pt x="408842" y="218995"/>
                    <a:pt x="393129" y="210941"/>
                    <a:pt x="374193" y="206108"/>
                  </a:cubicBezTo>
                  <a:cubicBezTo>
                    <a:pt x="373790" y="189193"/>
                    <a:pt x="371373" y="172680"/>
                    <a:pt x="366135" y="156973"/>
                  </a:cubicBezTo>
                  <a:cubicBezTo>
                    <a:pt x="381042" y="148918"/>
                    <a:pt x="396352" y="138447"/>
                    <a:pt x="396755" y="129989"/>
                  </a:cubicBezTo>
                  <a:cubicBezTo>
                    <a:pt x="398367" y="112671"/>
                    <a:pt x="369358" y="75619"/>
                    <a:pt x="362912" y="73202"/>
                  </a:cubicBezTo>
                  <a:cubicBezTo>
                    <a:pt x="358480" y="71591"/>
                    <a:pt x="341558" y="77230"/>
                    <a:pt x="324234" y="87298"/>
                  </a:cubicBezTo>
                  <a:cubicBezTo>
                    <a:pt x="312550" y="75619"/>
                    <a:pt x="299657" y="65550"/>
                    <a:pt x="284750" y="57898"/>
                  </a:cubicBezTo>
                  <a:cubicBezTo>
                    <a:pt x="289585" y="41386"/>
                    <a:pt x="292808" y="23665"/>
                    <a:pt x="287570" y="16818"/>
                  </a:cubicBezTo>
                  <a:cubicBezTo>
                    <a:pt x="276289" y="3528"/>
                    <a:pt x="229956" y="-2111"/>
                    <a:pt x="223107" y="709"/>
                  </a:cubicBezTo>
                  <a:cubicBezTo>
                    <a:pt x="219078" y="2722"/>
                    <a:pt x="211020" y="18027"/>
                    <a:pt x="206186" y="36955"/>
                  </a:cubicBezTo>
                  <a:cubicBezTo>
                    <a:pt x="188861" y="36553"/>
                    <a:pt x="172342" y="38969"/>
                    <a:pt x="156226" y="43399"/>
                  </a:cubicBezTo>
                  <a:cubicBezTo>
                    <a:pt x="148169" y="28901"/>
                    <a:pt x="138499" y="14805"/>
                    <a:pt x="130038" y="14402"/>
                  </a:cubicBezTo>
                  <a:cubicBezTo>
                    <a:pt x="112714" y="12791"/>
                    <a:pt x="75647" y="41788"/>
                    <a:pt x="73230" y="48635"/>
                  </a:cubicBezTo>
                  <a:cubicBezTo>
                    <a:pt x="71618" y="52662"/>
                    <a:pt x="76453" y="67967"/>
                    <a:pt x="85317" y="83674"/>
                  </a:cubicBezTo>
                  <a:cubicBezTo>
                    <a:pt x="72424" y="95756"/>
                    <a:pt x="61546" y="109449"/>
                    <a:pt x="52682" y="125559"/>
                  </a:cubicBezTo>
                  <a:cubicBezTo>
                    <a:pt x="37775" y="121532"/>
                    <a:pt x="22465" y="119115"/>
                    <a:pt x="16825" y="124351"/>
                  </a:cubicBezTo>
                  <a:cubicBezTo>
                    <a:pt x="3529" y="135628"/>
                    <a:pt x="-2111" y="181943"/>
                    <a:pt x="709" y="188790"/>
                  </a:cubicBezTo>
                  <a:cubicBezTo>
                    <a:pt x="2320" y="192414"/>
                    <a:pt x="15213" y="199261"/>
                    <a:pt x="31329" y="204094"/>
                  </a:cubicBezTo>
                  <a:cubicBezTo>
                    <a:pt x="30926" y="222620"/>
                    <a:pt x="33343" y="241146"/>
                    <a:pt x="38581" y="258464"/>
                  </a:cubicBezTo>
                  <a:cubicBezTo>
                    <a:pt x="26091" y="266116"/>
                    <a:pt x="14810" y="274574"/>
                    <a:pt x="14407" y="281823"/>
                  </a:cubicBezTo>
                  <a:cubicBezTo>
                    <a:pt x="12796" y="299141"/>
                    <a:pt x="41804" y="336194"/>
                    <a:pt x="48251" y="338610"/>
                  </a:cubicBezTo>
                  <a:cubicBezTo>
                    <a:pt x="51877" y="340221"/>
                    <a:pt x="65172" y="335791"/>
                    <a:pt x="79676" y="328542"/>
                  </a:cubicBezTo>
                  <a:cubicBezTo>
                    <a:pt x="92569" y="341832"/>
                    <a:pt x="107476" y="352706"/>
                    <a:pt x="124398" y="361567"/>
                  </a:cubicBezTo>
                  <a:cubicBezTo>
                    <a:pt x="120772" y="375663"/>
                    <a:pt x="119160" y="389759"/>
                    <a:pt x="123592" y="394994"/>
                  </a:cubicBezTo>
                  <a:cubicBezTo>
                    <a:pt x="134873" y="408285"/>
                    <a:pt x="181206" y="413923"/>
                    <a:pt x="188055" y="411104"/>
                  </a:cubicBezTo>
                  <a:cubicBezTo>
                    <a:pt x="191681" y="409493"/>
                    <a:pt x="198531" y="396605"/>
                    <a:pt x="203365" y="380093"/>
                  </a:cubicBezTo>
                  <a:cubicBezTo>
                    <a:pt x="221899" y="380093"/>
                    <a:pt x="239626" y="376871"/>
                    <a:pt x="256950" y="371232"/>
                  </a:cubicBezTo>
                  <a:cubicBezTo>
                    <a:pt x="264606" y="384523"/>
                    <a:pt x="273872" y="396605"/>
                    <a:pt x="281124" y="397411"/>
                  </a:cubicBezTo>
                  <a:cubicBezTo>
                    <a:pt x="298449" y="399022"/>
                    <a:pt x="335515" y="370024"/>
                    <a:pt x="337932" y="363580"/>
                  </a:cubicBezTo>
                  <a:cubicBezTo>
                    <a:pt x="339544" y="359553"/>
                    <a:pt x="334709" y="344249"/>
                    <a:pt x="325443" y="328139"/>
                  </a:cubicBezTo>
                  <a:cubicBezTo>
                    <a:pt x="337530" y="316057"/>
                    <a:pt x="347602" y="301558"/>
                    <a:pt x="355257" y="285851"/>
                  </a:cubicBezTo>
                  <a:cubicBezTo>
                    <a:pt x="370970" y="290281"/>
                    <a:pt x="387489" y="293100"/>
                    <a:pt x="393935" y="287865"/>
                  </a:cubicBezTo>
                  <a:cubicBezTo>
                    <a:pt x="408036" y="276185"/>
                    <a:pt x="414080" y="229869"/>
                    <a:pt x="410857" y="223023"/>
                  </a:cubicBezTo>
                  <a:moveTo>
                    <a:pt x="184429" y="282629"/>
                  </a:moveTo>
                  <a:cubicBezTo>
                    <a:pt x="143334" y="272158"/>
                    <a:pt x="118354" y="230675"/>
                    <a:pt x="128830" y="189595"/>
                  </a:cubicBezTo>
                  <a:cubicBezTo>
                    <a:pt x="139305" y="148515"/>
                    <a:pt x="180803" y="123545"/>
                    <a:pt x="221899" y="134017"/>
                  </a:cubicBezTo>
                  <a:cubicBezTo>
                    <a:pt x="262994" y="144488"/>
                    <a:pt x="287973" y="185970"/>
                    <a:pt x="277498" y="227050"/>
                  </a:cubicBezTo>
                  <a:cubicBezTo>
                    <a:pt x="267023" y="268130"/>
                    <a:pt x="225525" y="293100"/>
                    <a:pt x="184429" y="282629"/>
                  </a:cubicBezTo>
                </a:path>
              </a:pathLst>
            </a:custGeom>
            <a:solidFill>
              <a:srgbClr val="63C1C5"/>
            </a:solidFill>
            <a:ln w="4026" cap="flat">
              <a:noFill/>
              <a:prstDash val="solid"/>
              <a:miter/>
            </a:ln>
          </p:spPr>
          <p:txBody>
            <a:bodyPr rtlCol="0" anchor="ctr"/>
            <a:lstStyle/>
            <a:p>
              <a:endParaRPr lang="fr-FR"/>
            </a:p>
          </p:txBody>
        </p:sp>
        <p:sp>
          <p:nvSpPr>
            <p:cNvPr id="449" name="Forme libre 448">
              <a:extLst>
                <a:ext uri="{FF2B5EF4-FFF2-40B4-BE49-F238E27FC236}">
                  <a16:creationId xmlns:a16="http://schemas.microsoft.com/office/drawing/2014/main" xmlns="" id="{685BF047-775A-694F-8F6C-9F07C96D2366}"/>
                </a:ext>
              </a:extLst>
            </p:cNvPr>
            <p:cNvSpPr/>
            <p:nvPr/>
          </p:nvSpPr>
          <p:spPr>
            <a:xfrm>
              <a:off x="1976915" y="2882495"/>
              <a:ext cx="218415" cy="218332"/>
            </a:xfrm>
            <a:custGeom>
              <a:avLst/>
              <a:gdLst>
                <a:gd name="connsiteX0" fmla="*/ 82617 w 218415"/>
                <a:gd name="connsiteY0" fmla="*/ 215088 h 218332"/>
                <a:gd name="connsiteX1" fmla="*/ 3246 w 218415"/>
                <a:gd name="connsiteY1" fmla="*/ 82585 h 218332"/>
                <a:gd name="connsiteX2" fmla="*/ 135799 w 218415"/>
                <a:gd name="connsiteY2" fmla="*/ 3245 h 218332"/>
                <a:gd name="connsiteX3" fmla="*/ 215169 w 218415"/>
                <a:gd name="connsiteY3" fmla="*/ 135747 h 218332"/>
                <a:gd name="connsiteX4" fmla="*/ 82617 w 218415"/>
                <a:gd name="connsiteY4" fmla="*/ 215088 h 218332"/>
                <a:gd name="connsiteX5" fmla="*/ 135396 w 218415"/>
                <a:gd name="connsiteY5" fmla="*/ 4856 h 218332"/>
                <a:gd name="connsiteX6" fmla="*/ 4858 w 218415"/>
                <a:gd name="connsiteY6" fmla="*/ 82988 h 218332"/>
                <a:gd name="connsiteX7" fmla="*/ 83019 w 218415"/>
                <a:gd name="connsiteY7" fmla="*/ 213477 h 218332"/>
                <a:gd name="connsiteX8" fmla="*/ 213558 w 218415"/>
                <a:gd name="connsiteY8" fmla="*/ 135345 h 218332"/>
                <a:gd name="connsiteX9" fmla="*/ 135396 w 218415"/>
                <a:gd name="connsiteY9" fmla="*/ 4856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15" h="218332">
                  <a:moveTo>
                    <a:pt x="82617" y="215088"/>
                  </a:moveTo>
                  <a:cubicBezTo>
                    <a:pt x="24197" y="200589"/>
                    <a:pt x="-11258" y="140983"/>
                    <a:pt x="3246" y="82585"/>
                  </a:cubicBezTo>
                  <a:cubicBezTo>
                    <a:pt x="17750" y="24187"/>
                    <a:pt x="77379" y="-11254"/>
                    <a:pt x="135799" y="3245"/>
                  </a:cubicBezTo>
                  <a:cubicBezTo>
                    <a:pt x="194219" y="17744"/>
                    <a:pt x="229673" y="77350"/>
                    <a:pt x="215169" y="135747"/>
                  </a:cubicBezTo>
                  <a:cubicBezTo>
                    <a:pt x="200665" y="194145"/>
                    <a:pt x="141036" y="229587"/>
                    <a:pt x="82617" y="215088"/>
                  </a:cubicBezTo>
                  <a:moveTo>
                    <a:pt x="135396" y="4856"/>
                  </a:moveTo>
                  <a:cubicBezTo>
                    <a:pt x="77782" y="-9643"/>
                    <a:pt x="19362" y="25396"/>
                    <a:pt x="4858" y="82988"/>
                  </a:cubicBezTo>
                  <a:cubicBezTo>
                    <a:pt x="-9647" y="140580"/>
                    <a:pt x="25405" y="198978"/>
                    <a:pt x="83019" y="213477"/>
                  </a:cubicBezTo>
                  <a:cubicBezTo>
                    <a:pt x="140633" y="227976"/>
                    <a:pt x="199053" y="192937"/>
                    <a:pt x="213558" y="135345"/>
                  </a:cubicBezTo>
                  <a:cubicBezTo>
                    <a:pt x="228062" y="77752"/>
                    <a:pt x="193010" y="19355"/>
                    <a:pt x="135396" y="4856"/>
                  </a:cubicBezTo>
                </a:path>
              </a:pathLst>
            </a:custGeom>
            <a:solidFill>
              <a:srgbClr val="FFFFFF"/>
            </a:solidFill>
            <a:ln w="4026" cap="flat">
              <a:noFill/>
              <a:prstDash val="solid"/>
              <a:miter/>
            </a:ln>
          </p:spPr>
          <p:txBody>
            <a:bodyPr rtlCol="0" anchor="ctr"/>
            <a:lstStyle/>
            <a:p>
              <a:endParaRPr lang="fr-FR"/>
            </a:p>
          </p:txBody>
        </p:sp>
        <p:sp>
          <p:nvSpPr>
            <p:cNvPr id="450" name="Forme libre 449">
              <a:extLst>
                <a:ext uri="{FF2B5EF4-FFF2-40B4-BE49-F238E27FC236}">
                  <a16:creationId xmlns:a16="http://schemas.microsoft.com/office/drawing/2014/main" xmlns="" id="{5D58D1AD-F3B4-874B-A56B-B2B6FBE408D3}"/>
                </a:ext>
              </a:extLst>
            </p:cNvPr>
            <p:cNvSpPr/>
            <p:nvPr/>
          </p:nvSpPr>
          <p:spPr>
            <a:xfrm>
              <a:off x="1934633" y="2998105"/>
              <a:ext cx="309423" cy="154640"/>
            </a:xfrm>
            <a:custGeom>
              <a:avLst/>
              <a:gdLst>
                <a:gd name="connsiteX0" fmla="*/ 309424 w 309423"/>
                <a:gd name="connsiteY0" fmla="*/ 805 h 154640"/>
                <a:gd name="connsiteX1" fmla="*/ 307409 w 309423"/>
                <a:gd name="connsiteY1" fmla="*/ 0 h 154640"/>
                <a:gd name="connsiteX2" fmla="*/ 302977 w 309423"/>
                <a:gd name="connsiteY2" fmla="*/ 33830 h 154640"/>
                <a:gd name="connsiteX3" fmla="*/ 113214 w 309423"/>
                <a:gd name="connsiteY3" fmla="*/ 147404 h 154640"/>
                <a:gd name="connsiteX4" fmla="*/ 2014 w 309423"/>
                <a:gd name="connsiteY4" fmla="*/ 42288 h 154640"/>
                <a:gd name="connsiteX5" fmla="*/ 2014 w 309423"/>
                <a:gd name="connsiteY5" fmla="*/ 42288 h 154640"/>
                <a:gd name="connsiteX6" fmla="*/ 0 w 309423"/>
                <a:gd name="connsiteY6" fmla="*/ 42288 h 154640"/>
                <a:gd name="connsiteX7" fmla="*/ 112811 w 309423"/>
                <a:gd name="connsiteY7" fmla="*/ 149820 h 154640"/>
                <a:gd name="connsiteX8" fmla="*/ 304992 w 309423"/>
                <a:gd name="connsiteY8" fmla="*/ 34636 h 154640"/>
                <a:gd name="connsiteX9" fmla="*/ 309424 w 309423"/>
                <a:gd name="connsiteY9" fmla="*/ 805 h 1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423" h="154640">
                  <a:moveTo>
                    <a:pt x="309424" y="805"/>
                  </a:moveTo>
                  <a:cubicBezTo>
                    <a:pt x="308618" y="403"/>
                    <a:pt x="308215" y="403"/>
                    <a:pt x="307409" y="0"/>
                  </a:cubicBezTo>
                  <a:cubicBezTo>
                    <a:pt x="307006" y="11277"/>
                    <a:pt x="305798" y="22554"/>
                    <a:pt x="302977" y="33830"/>
                  </a:cubicBezTo>
                  <a:cubicBezTo>
                    <a:pt x="282027" y="117601"/>
                    <a:pt x="197016" y="168347"/>
                    <a:pt x="113214" y="147404"/>
                  </a:cubicBezTo>
                  <a:cubicBezTo>
                    <a:pt x="58420" y="133711"/>
                    <a:pt x="17727" y="92228"/>
                    <a:pt x="2014" y="42288"/>
                  </a:cubicBezTo>
                  <a:lnTo>
                    <a:pt x="2014" y="42288"/>
                  </a:lnTo>
                  <a:cubicBezTo>
                    <a:pt x="1209" y="42288"/>
                    <a:pt x="403" y="42288"/>
                    <a:pt x="0" y="42288"/>
                  </a:cubicBezTo>
                  <a:cubicBezTo>
                    <a:pt x="15713" y="93436"/>
                    <a:pt x="57211" y="135724"/>
                    <a:pt x="112811" y="149820"/>
                  </a:cubicBezTo>
                  <a:cubicBezTo>
                    <a:pt x="197419" y="171166"/>
                    <a:pt x="283639" y="119615"/>
                    <a:pt x="304992" y="34636"/>
                  </a:cubicBezTo>
                  <a:cubicBezTo>
                    <a:pt x="307409" y="22956"/>
                    <a:pt x="309021" y="11680"/>
                    <a:pt x="309424" y="805"/>
                  </a:cubicBezTo>
                </a:path>
              </a:pathLst>
            </a:custGeom>
            <a:solidFill>
              <a:srgbClr val="FFFFFF"/>
            </a:solidFill>
            <a:ln w="4026" cap="flat">
              <a:noFill/>
              <a:prstDash val="solid"/>
              <a:miter/>
            </a:ln>
          </p:spPr>
          <p:txBody>
            <a:bodyPr rtlCol="0" anchor="ctr"/>
            <a:lstStyle/>
            <a:p>
              <a:endParaRPr lang="fr-FR"/>
            </a:p>
          </p:txBody>
        </p:sp>
        <p:sp>
          <p:nvSpPr>
            <p:cNvPr id="451" name="Forme libre 450">
              <a:extLst>
                <a:ext uri="{FF2B5EF4-FFF2-40B4-BE49-F238E27FC236}">
                  <a16:creationId xmlns:a16="http://schemas.microsoft.com/office/drawing/2014/main" xmlns="" id="{141E6F33-FE59-9D44-B3BE-F9B8F8EC8B7A}"/>
                </a:ext>
              </a:extLst>
            </p:cNvPr>
            <p:cNvSpPr/>
            <p:nvPr/>
          </p:nvSpPr>
          <p:spPr>
            <a:xfrm>
              <a:off x="2022688" y="2834997"/>
              <a:ext cx="102917" cy="15301"/>
            </a:xfrm>
            <a:custGeom>
              <a:avLst/>
              <a:gdLst>
                <a:gd name="connsiteX0" fmla="*/ 179 w 102917"/>
                <a:gd name="connsiteY0" fmla="*/ 15301 h 15301"/>
                <a:gd name="connsiteX1" fmla="*/ 100903 w 102917"/>
                <a:gd name="connsiteY1" fmla="*/ 6844 h 15301"/>
                <a:gd name="connsiteX2" fmla="*/ 102917 w 102917"/>
                <a:gd name="connsiteY2" fmla="*/ 7246 h 15301"/>
                <a:gd name="connsiteX3" fmla="*/ 102917 w 102917"/>
                <a:gd name="connsiteY3" fmla="*/ 5233 h 15301"/>
                <a:gd name="connsiteX4" fmla="*/ 101709 w 102917"/>
                <a:gd name="connsiteY4" fmla="*/ 4830 h 15301"/>
                <a:gd name="connsiteX5" fmla="*/ 179 w 102917"/>
                <a:gd name="connsiteY5" fmla="*/ 13288 h 15301"/>
                <a:gd name="connsiteX6" fmla="*/ 179 w 102917"/>
                <a:gd name="connsiteY6" fmla="*/ 15301 h 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17" h="15301">
                  <a:moveTo>
                    <a:pt x="179" y="15301"/>
                  </a:moveTo>
                  <a:cubicBezTo>
                    <a:pt x="30799" y="2011"/>
                    <a:pt x="65851" y="-2017"/>
                    <a:pt x="100903" y="6844"/>
                  </a:cubicBezTo>
                  <a:cubicBezTo>
                    <a:pt x="101709" y="6844"/>
                    <a:pt x="102112" y="7246"/>
                    <a:pt x="102917" y="7246"/>
                  </a:cubicBezTo>
                  <a:cubicBezTo>
                    <a:pt x="102917" y="6441"/>
                    <a:pt x="102917" y="5635"/>
                    <a:pt x="102917" y="5233"/>
                  </a:cubicBezTo>
                  <a:cubicBezTo>
                    <a:pt x="102515" y="5233"/>
                    <a:pt x="102112" y="4830"/>
                    <a:pt x="101709" y="4830"/>
                  </a:cubicBezTo>
                  <a:cubicBezTo>
                    <a:pt x="66657" y="-4030"/>
                    <a:pt x="31202" y="-406"/>
                    <a:pt x="179" y="13288"/>
                  </a:cubicBezTo>
                  <a:cubicBezTo>
                    <a:pt x="-224" y="14093"/>
                    <a:pt x="179" y="14898"/>
                    <a:pt x="179" y="15301"/>
                  </a:cubicBezTo>
                </a:path>
              </a:pathLst>
            </a:custGeom>
            <a:solidFill>
              <a:srgbClr val="FFFFFF"/>
            </a:solidFill>
            <a:ln w="4026" cap="flat">
              <a:noFill/>
              <a:prstDash val="solid"/>
              <a:miter/>
            </a:ln>
          </p:spPr>
          <p:txBody>
            <a:bodyPr rtlCol="0" anchor="ctr"/>
            <a:lstStyle/>
            <a:p>
              <a:endParaRPr lang="fr-FR"/>
            </a:p>
          </p:txBody>
        </p:sp>
        <p:sp>
          <p:nvSpPr>
            <p:cNvPr id="452" name="Forme libre 451">
              <a:extLst>
                <a:ext uri="{FF2B5EF4-FFF2-40B4-BE49-F238E27FC236}">
                  <a16:creationId xmlns:a16="http://schemas.microsoft.com/office/drawing/2014/main" xmlns="" id="{4D5D7B76-D6B5-DA47-B933-8BC3275110C2}"/>
                </a:ext>
              </a:extLst>
            </p:cNvPr>
            <p:cNvSpPr/>
            <p:nvPr/>
          </p:nvSpPr>
          <p:spPr>
            <a:xfrm>
              <a:off x="1474718" y="2340454"/>
              <a:ext cx="479540" cy="549715"/>
            </a:xfrm>
            <a:custGeom>
              <a:avLst/>
              <a:gdLst>
                <a:gd name="connsiteX0" fmla="*/ 143239 w 479540"/>
                <a:gd name="connsiteY0" fmla="*/ 549716 h 549715"/>
                <a:gd name="connsiteX1" fmla="*/ 324140 w 479540"/>
                <a:gd name="connsiteY1" fmla="*/ 548911 h 549715"/>
                <a:gd name="connsiteX2" fmla="*/ 315679 w 479540"/>
                <a:gd name="connsiteY2" fmla="*/ 451849 h 549715"/>
                <a:gd name="connsiteX3" fmla="*/ 341061 w 479540"/>
                <a:gd name="connsiteY3" fmla="*/ 413186 h 549715"/>
                <a:gd name="connsiteX4" fmla="*/ 474822 w 479540"/>
                <a:gd name="connsiteY4" fmla="*/ 175970 h 549715"/>
                <a:gd name="connsiteX5" fmla="*/ 227445 w 479540"/>
                <a:gd name="connsiteY5" fmla="*/ 777 h 549715"/>
                <a:gd name="connsiteX6" fmla="*/ 211 w 479540"/>
                <a:gd name="connsiteY6" fmla="*/ 201343 h 549715"/>
                <a:gd name="connsiteX7" fmla="*/ 116245 w 479540"/>
                <a:gd name="connsiteY7" fmla="*/ 402312 h 549715"/>
                <a:gd name="connsiteX8" fmla="*/ 148477 w 479540"/>
                <a:gd name="connsiteY8" fmla="*/ 454669 h 549715"/>
                <a:gd name="connsiteX9" fmla="*/ 143239 w 479540"/>
                <a:gd name="connsiteY9" fmla="*/ 549716 h 54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540" h="549715">
                  <a:moveTo>
                    <a:pt x="143239" y="549716"/>
                  </a:moveTo>
                  <a:lnTo>
                    <a:pt x="324140" y="548911"/>
                  </a:lnTo>
                  <a:cubicBezTo>
                    <a:pt x="324140" y="548911"/>
                    <a:pt x="310441" y="493735"/>
                    <a:pt x="315679" y="451849"/>
                  </a:cubicBezTo>
                  <a:cubicBezTo>
                    <a:pt x="317693" y="435740"/>
                    <a:pt x="327363" y="421644"/>
                    <a:pt x="341061" y="413186"/>
                  </a:cubicBezTo>
                  <a:cubicBezTo>
                    <a:pt x="518335" y="302432"/>
                    <a:pt x="474822" y="175970"/>
                    <a:pt x="474822" y="175970"/>
                  </a:cubicBezTo>
                  <a:cubicBezTo>
                    <a:pt x="474822" y="175970"/>
                    <a:pt x="455484" y="15276"/>
                    <a:pt x="227445" y="777"/>
                  </a:cubicBezTo>
                  <a:cubicBezTo>
                    <a:pt x="-15501" y="-14527"/>
                    <a:pt x="211" y="201343"/>
                    <a:pt x="211" y="201343"/>
                  </a:cubicBezTo>
                  <a:cubicBezTo>
                    <a:pt x="211" y="201343"/>
                    <a:pt x="-10264" y="321361"/>
                    <a:pt x="116245" y="402312"/>
                  </a:cubicBezTo>
                  <a:cubicBezTo>
                    <a:pt x="134376" y="413992"/>
                    <a:pt x="145657" y="433323"/>
                    <a:pt x="148477" y="454669"/>
                  </a:cubicBezTo>
                  <a:cubicBezTo>
                    <a:pt x="155326" y="507831"/>
                    <a:pt x="143239" y="549716"/>
                    <a:pt x="143239" y="549716"/>
                  </a:cubicBezTo>
                </a:path>
              </a:pathLst>
            </a:custGeom>
            <a:solidFill>
              <a:srgbClr val="FFD248"/>
            </a:solidFill>
            <a:ln w="4026" cap="flat">
              <a:noFill/>
              <a:prstDash val="solid"/>
              <a:miter/>
            </a:ln>
          </p:spPr>
          <p:txBody>
            <a:bodyPr rtlCol="0" anchor="ctr"/>
            <a:lstStyle/>
            <a:p>
              <a:endParaRPr lang="fr-FR"/>
            </a:p>
          </p:txBody>
        </p:sp>
        <p:sp>
          <p:nvSpPr>
            <p:cNvPr id="453" name="Forme libre 452">
              <a:extLst>
                <a:ext uri="{FF2B5EF4-FFF2-40B4-BE49-F238E27FC236}">
                  <a16:creationId xmlns:a16="http://schemas.microsoft.com/office/drawing/2014/main" xmlns="" id="{1CCB8628-C550-7346-BD0C-4CE52413BC48}"/>
                </a:ext>
              </a:extLst>
            </p:cNvPr>
            <p:cNvSpPr/>
            <p:nvPr/>
          </p:nvSpPr>
          <p:spPr>
            <a:xfrm>
              <a:off x="1618360" y="2888962"/>
              <a:ext cx="180900" cy="109546"/>
            </a:xfrm>
            <a:custGeom>
              <a:avLst/>
              <a:gdLst>
                <a:gd name="connsiteX0" fmla="*/ 180497 w 180900"/>
                <a:gd name="connsiteY0" fmla="*/ 0 h 109546"/>
                <a:gd name="connsiteX1" fmla="*/ 180900 w 180900"/>
                <a:gd name="connsiteY1" fmla="*/ 64842 h 109546"/>
                <a:gd name="connsiteX2" fmla="*/ 145848 w 180900"/>
                <a:gd name="connsiteY2" fmla="*/ 109143 h 109546"/>
                <a:gd name="connsiteX3" fmla="*/ 35858 w 180900"/>
                <a:gd name="connsiteY3" fmla="*/ 109546 h 109546"/>
                <a:gd name="connsiteX4" fmla="*/ 403 w 180900"/>
                <a:gd name="connsiteY4" fmla="*/ 65647 h 109546"/>
                <a:gd name="connsiteX5" fmla="*/ 0 w 180900"/>
                <a:gd name="connsiteY5" fmla="*/ 805 h 109546"/>
                <a:gd name="connsiteX6" fmla="*/ 180497 w 180900"/>
                <a:gd name="connsiteY6" fmla="*/ 0 h 1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00" h="109546">
                  <a:moveTo>
                    <a:pt x="180497" y="0"/>
                  </a:moveTo>
                  <a:lnTo>
                    <a:pt x="180900" y="64842"/>
                  </a:lnTo>
                  <a:cubicBezTo>
                    <a:pt x="180900" y="89006"/>
                    <a:pt x="165187" y="109143"/>
                    <a:pt x="145848" y="109143"/>
                  </a:cubicBezTo>
                  <a:lnTo>
                    <a:pt x="35858" y="109546"/>
                  </a:lnTo>
                  <a:cubicBezTo>
                    <a:pt x="16519" y="109546"/>
                    <a:pt x="403" y="89812"/>
                    <a:pt x="403" y="65647"/>
                  </a:cubicBezTo>
                  <a:lnTo>
                    <a:pt x="0" y="805"/>
                  </a:lnTo>
                  <a:lnTo>
                    <a:pt x="180497" y="0"/>
                  </a:lnTo>
                  <a:close/>
                </a:path>
              </a:pathLst>
            </a:custGeom>
            <a:solidFill>
              <a:srgbClr val="63C1C5"/>
            </a:solidFill>
            <a:ln w="4026" cap="flat">
              <a:noFill/>
              <a:prstDash val="solid"/>
              <a:miter/>
            </a:ln>
          </p:spPr>
          <p:txBody>
            <a:bodyPr rtlCol="0" anchor="ctr"/>
            <a:lstStyle/>
            <a:p>
              <a:endParaRPr lang="fr-FR"/>
            </a:p>
          </p:txBody>
        </p:sp>
        <p:sp>
          <p:nvSpPr>
            <p:cNvPr id="454" name="Forme libre 453">
              <a:extLst>
                <a:ext uri="{FF2B5EF4-FFF2-40B4-BE49-F238E27FC236}">
                  <a16:creationId xmlns:a16="http://schemas.microsoft.com/office/drawing/2014/main" xmlns="" id="{3C648210-992F-8F48-840C-AA4BD38022E1}"/>
                </a:ext>
              </a:extLst>
            </p:cNvPr>
            <p:cNvSpPr/>
            <p:nvPr/>
          </p:nvSpPr>
          <p:spPr>
            <a:xfrm>
              <a:off x="1657038" y="2998105"/>
              <a:ext cx="95889" cy="30205"/>
            </a:xfrm>
            <a:custGeom>
              <a:avLst/>
              <a:gdLst>
                <a:gd name="connsiteX0" fmla="*/ 95889 w 95889"/>
                <a:gd name="connsiteY0" fmla="*/ 0 h 30205"/>
                <a:gd name="connsiteX1" fmla="*/ 83399 w 95889"/>
                <a:gd name="connsiteY1" fmla="*/ 29803 h 30205"/>
                <a:gd name="connsiteX2" fmla="*/ 14907 w 95889"/>
                <a:gd name="connsiteY2" fmla="*/ 30206 h 30205"/>
                <a:gd name="connsiteX3" fmla="*/ 0 w 95889"/>
                <a:gd name="connsiteY3" fmla="*/ 403 h 30205"/>
              </a:gdLst>
              <a:ahLst/>
              <a:cxnLst>
                <a:cxn ang="0">
                  <a:pos x="connsiteX0" y="connsiteY0"/>
                </a:cxn>
                <a:cxn ang="0">
                  <a:pos x="connsiteX1" y="connsiteY1"/>
                </a:cxn>
                <a:cxn ang="0">
                  <a:pos x="connsiteX2" y="connsiteY2"/>
                </a:cxn>
                <a:cxn ang="0">
                  <a:pos x="connsiteX3" y="connsiteY3"/>
                </a:cxn>
              </a:cxnLst>
              <a:rect l="l" t="t" r="r" b="b"/>
              <a:pathLst>
                <a:path w="95889" h="30205">
                  <a:moveTo>
                    <a:pt x="95889" y="0"/>
                  </a:moveTo>
                  <a:lnTo>
                    <a:pt x="83399" y="29803"/>
                  </a:lnTo>
                  <a:lnTo>
                    <a:pt x="14907" y="30206"/>
                  </a:lnTo>
                  <a:lnTo>
                    <a:pt x="0" y="403"/>
                  </a:lnTo>
                  <a:close/>
                </a:path>
              </a:pathLst>
            </a:custGeom>
            <a:solidFill>
              <a:srgbClr val="00898C"/>
            </a:solidFill>
            <a:ln w="4026" cap="flat">
              <a:noFill/>
              <a:prstDash val="solid"/>
              <a:miter/>
            </a:ln>
          </p:spPr>
          <p:txBody>
            <a:bodyPr rtlCol="0" anchor="ctr"/>
            <a:lstStyle/>
            <a:p>
              <a:endParaRPr lang="fr-FR"/>
            </a:p>
          </p:txBody>
        </p:sp>
        <p:sp>
          <p:nvSpPr>
            <p:cNvPr id="455" name="Forme libre 454">
              <a:extLst>
                <a:ext uri="{FF2B5EF4-FFF2-40B4-BE49-F238E27FC236}">
                  <a16:creationId xmlns:a16="http://schemas.microsoft.com/office/drawing/2014/main" xmlns="" id="{82BCA946-3A27-794B-9D71-0E5E6B71CA84}"/>
                </a:ext>
              </a:extLst>
            </p:cNvPr>
            <p:cNvSpPr/>
            <p:nvPr/>
          </p:nvSpPr>
          <p:spPr>
            <a:xfrm>
              <a:off x="1622951" y="2543833"/>
              <a:ext cx="181861" cy="345933"/>
            </a:xfrm>
            <a:custGeom>
              <a:avLst/>
              <a:gdLst>
                <a:gd name="connsiteX0" fmla="*/ 175504 w 181861"/>
                <a:gd name="connsiteY0" fmla="*/ 57570 h 345933"/>
                <a:gd name="connsiteX1" fmla="*/ 102983 w 181861"/>
                <a:gd name="connsiteY1" fmla="*/ 16490 h 345933"/>
                <a:gd name="connsiteX2" fmla="*/ 94522 w 181861"/>
                <a:gd name="connsiteY2" fmla="*/ 40252 h 345933"/>
                <a:gd name="connsiteX3" fmla="*/ 94522 w 181861"/>
                <a:gd name="connsiteY3" fmla="*/ 79318 h 345933"/>
                <a:gd name="connsiteX4" fmla="*/ 66319 w 181861"/>
                <a:gd name="connsiteY4" fmla="*/ 72874 h 345933"/>
                <a:gd name="connsiteX5" fmla="*/ 61888 w 181861"/>
                <a:gd name="connsiteY5" fmla="*/ 30586 h 345933"/>
                <a:gd name="connsiteX6" fmla="*/ 13137 w 181861"/>
                <a:gd name="connsiteY6" fmla="*/ 58375 h 345933"/>
                <a:gd name="connsiteX7" fmla="*/ 53024 w 181861"/>
                <a:gd name="connsiteY7" fmla="*/ 79721 h 345933"/>
                <a:gd name="connsiteX8" fmla="*/ 56650 w 181861"/>
                <a:gd name="connsiteY8" fmla="*/ 345934 h 345933"/>
                <a:gd name="connsiteX9" fmla="*/ 69140 w 181861"/>
                <a:gd name="connsiteY9" fmla="*/ 345934 h 345933"/>
                <a:gd name="connsiteX10" fmla="*/ 66722 w 181861"/>
                <a:gd name="connsiteY10" fmla="*/ 182420 h 345933"/>
                <a:gd name="connsiteX11" fmla="*/ 65514 w 181861"/>
                <a:gd name="connsiteY11" fmla="*/ 97441 h 345933"/>
                <a:gd name="connsiteX12" fmla="*/ 65514 w 181861"/>
                <a:gd name="connsiteY12" fmla="*/ 83345 h 345933"/>
                <a:gd name="connsiteX13" fmla="*/ 92910 w 181861"/>
                <a:gd name="connsiteY13" fmla="*/ 88178 h 345933"/>
                <a:gd name="connsiteX14" fmla="*/ 94119 w 181861"/>
                <a:gd name="connsiteY14" fmla="*/ 345934 h 345933"/>
                <a:gd name="connsiteX15" fmla="*/ 106609 w 181861"/>
                <a:gd name="connsiteY15" fmla="*/ 345934 h 345933"/>
                <a:gd name="connsiteX16" fmla="*/ 105400 w 181861"/>
                <a:gd name="connsiteY16" fmla="*/ 89387 h 345933"/>
                <a:gd name="connsiteX17" fmla="*/ 112652 w 181861"/>
                <a:gd name="connsiteY17" fmla="*/ 89789 h 345933"/>
                <a:gd name="connsiteX18" fmla="*/ 175504 w 181861"/>
                <a:gd name="connsiteY18" fmla="*/ 57570 h 345933"/>
                <a:gd name="connsiteX19" fmla="*/ 53427 w 181861"/>
                <a:gd name="connsiteY19" fmla="*/ 68847 h 345933"/>
                <a:gd name="connsiteX20" fmla="*/ 8705 w 181861"/>
                <a:gd name="connsiteY20" fmla="*/ 34211 h 345933"/>
                <a:gd name="connsiteX21" fmla="*/ 13137 w 181861"/>
                <a:gd name="connsiteY21" fmla="*/ 22934 h 345933"/>
                <a:gd name="connsiteX22" fmla="*/ 52621 w 181861"/>
                <a:gd name="connsiteY22" fmla="*/ 51126 h 345933"/>
                <a:gd name="connsiteX23" fmla="*/ 53427 w 181861"/>
                <a:gd name="connsiteY23" fmla="*/ 68847 h 345933"/>
                <a:gd name="connsiteX24" fmla="*/ 165029 w 181861"/>
                <a:gd name="connsiteY24" fmla="*/ 55556 h 345933"/>
                <a:gd name="connsiteX25" fmla="*/ 105803 w 181861"/>
                <a:gd name="connsiteY25" fmla="*/ 80526 h 345933"/>
                <a:gd name="connsiteX26" fmla="*/ 105400 w 181861"/>
                <a:gd name="connsiteY26" fmla="*/ 41057 h 345933"/>
                <a:gd name="connsiteX27" fmla="*/ 113458 w 181861"/>
                <a:gd name="connsiteY27" fmla="*/ 21323 h 345933"/>
                <a:gd name="connsiteX28" fmla="*/ 159791 w 181861"/>
                <a:gd name="connsiteY28" fmla="*/ 12463 h 345933"/>
                <a:gd name="connsiteX29" fmla="*/ 165029 w 181861"/>
                <a:gd name="connsiteY29" fmla="*/ 55556 h 3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61" h="345933">
                  <a:moveTo>
                    <a:pt x="175504" y="57570"/>
                  </a:moveTo>
                  <a:cubicBezTo>
                    <a:pt x="202901" y="6421"/>
                    <a:pt x="134812" y="-18951"/>
                    <a:pt x="102983" y="16490"/>
                  </a:cubicBezTo>
                  <a:cubicBezTo>
                    <a:pt x="97342" y="22934"/>
                    <a:pt x="94522" y="31391"/>
                    <a:pt x="94522" y="40252"/>
                  </a:cubicBezTo>
                  <a:cubicBezTo>
                    <a:pt x="94119" y="55556"/>
                    <a:pt x="94522" y="79318"/>
                    <a:pt x="94522" y="79318"/>
                  </a:cubicBezTo>
                  <a:cubicBezTo>
                    <a:pt x="84853" y="77707"/>
                    <a:pt x="74377" y="75290"/>
                    <a:pt x="66319" y="72874"/>
                  </a:cubicBezTo>
                  <a:cubicBezTo>
                    <a:pt x="66722" y="58375"/>
                    <a:pt x="66319" y="43071"/>
                    <a:pt x="61888" y="30586"/>
                  </a:cubicBezTo>
                  <a:cubicBezTo>
                    <a:pt x="42549" y="-25395"/>
                    <a:pt x="-29167" y="18504"/>
                    <a:pt x="13137" y="58375"/>
                  </a:cubicBezTo>
                  <a:cubicBezTo>
                    <a:pt x="22807" y="67638"/>
                    <a:pt x="37714" y="74485"/>
                    <a:pt x="53024" y="79721"/>
                  </a:cubicBezTo>
                  <a:cubicBezTo>
                    <a:pt x="54233" y="168324"/>
                    <a:pt x="55441" y="257330"/>
                    <a:pt x="56650" y="345934"/>
                  </a:cubicBezTo>
                  <a:lnTo>
                    <a:pt x="69140" y="345934"/>
                  </a:lnTo>
                  <a:cubicBezTo>
                    <a:pt x="68334" y="291564"/>
                    <a:pt x="67528" y="236791"/>
                    <a:pt x="66722" y="182420"/>
                  </a:cubicBezTo>
                  <a:cubicBezTo>
                    <a:pt x="66319" y="154228"/>
                    <a:pt x="65917" y="125633"/>
                    <a:pt x="65514" y="97441"/>
                  </a:cubicBezTo>
                  <a:cubicBezTo>
                    <a:pt x="65514" y="93011"/>
                    <a:pt x="65514" y="88178"/>
                    <a:pt x="65514" y="83345"/>
                  </a:cubicBezTo>
                  <a:cubicBezTo>
                    <a:pt x="74780" y="85762"/>
                    <a:pt x="84047" y="86970"/>
                    <a:pt x="92910" y="88178"/>
                  </a:cubicBezTo>
                  <a:lnTo>
                    <a:pt x="94119" y="345934"/>
                  </a:lnTo>
                  <a:lnTo>
                    <a:pt x="106609" y="345934"/>
                  </a:lnTo>
                  <a:lnTo>
                    <a:pt x="105400" y="89387"/>
                  </a:lnTo>
                  <a:cubicBezTo>
                    <a:pt x="107818" y="89387"/>
                    <a:pt x="110638" y="89789"/>
                    <a:pt x="112652" y="89789"/>
                  </a:cubicBezTo>
                  <a:cubicBezTo>
                    <a:pt x="136826" y="88581"/>
                    <a:pt x="163820" y="79721"/>
                    <a:pt x="175504" y="57570"/>
                  </a:cubicBezTo>
                  <a:moveTo>
                    <a:pt x="53427" y="68847"/>
                  </a:moveTo>
                  <a:cubicBezTo>
                    <a:pt x="36102" y="63208"/>
                    <a:pt x="11123" y="51529"/>
                    <a:pt x="8705" y="34211"/>
                  </a:cubicBezTo>
                  <a:cubicBezTo>
                    <a:pt x="8302" y="29780"/>
                    <a:pt x="9914" y="25753"/>
                    <a:pt x="13137" y="22934"/>
                  </a:cubicBezTo>
                  <a:cubicBezTo>
                    <a:pt x="43757" y="-4453"/>
                    <a:pt x="52621" y="44682"/>
                    <a:pt x="52621" y="51126"/>
                  </a:cubicBezTo>
                  <a:cubicBezTo>
                    <a:pt x="53427" y="56362"/>
                    <a:pt x="53427" y="62805"/>
                    <a:pt x="53427" y="68847"/>
                  </a:cubicBezTo>
                  <a:moveTo>
                    <a:pt x="165029" y="55556"/>
                  </a:moveTo>
                  <a:cubicBezTo>
                    <a:pt x="151330" y="76499"/>
                    <a:pt x="128768" y="82137"/>
                    <a:pt x="105803" y="80526"/>
                  </a:cubicBezTo>
                  <a:lnTo>
                    <a:pt x="105400" y="41057"/>
                  </a:lnTo>
                  <a:cubicBezTo>
                    <a:pt x="105400" y="33808"/>
                    <a:pt x="108221" y="26559"/>
                    <a:pt x="113458" y="21323"/>
                  </a:cubicBezTo>
                  <a:cubicBezTo>
                    <a:pt x="122725" y="12060"/>
                    <a:pt x="139243" y="2394"/>
                    <a:pt x="159791" y="12463"/>
                  </a:cubicBezTo>
                  <a:cubicBezTo>
                    <a:pt x="172684" y="20920"/>
                    <a:pt x="174295" y="41460"/>
                    <a:pt x="165029" y="55556"/>
                  </a:cubicBezTo>
                </a:path>
              </a:pathLst>
            </a:custGeom>
            <a:solidFill>
              <a:srgbClr val="FFFFFF"/>
            </a:solidFill>
            <a:ln w="4026" cap="flat">
              <a:noFill/>
              <a:prstDash val="solid"/>
              <a:miter/>
            </a:ln>
          </p:spPr>
          <p:txBody>
            <a:bodyPr rtlCol="0" anchor="ctr"/>
            <a:lstStyle/>
            <a:p>
              <a:endParaRPr lang="fr-FR"/>
            </a:p>
          </p:txBody>
        </p:sp>
        <p:sp>
          <p:nvSpPr>
            <p:cNvPr id="456" name="Forme libre 455">
              <a:extLst>
                <a:ext uri="{FF2B5EF4-FFF2-40B4-BE49-F238E27FC236}">
                  <a16:creationId xmlns:a16="http://schemas.microsoft.com/office/drawing/2014/main" xmlns="" id="{ADDB9F81-A8B3-7642-B6AF-A2E280265218}"/>
                </a:ext>
              </a:extLst>
            </p:cNvPr>
            <p:cNvSpPr/>
            <p:nvPr/>
          </p:nvSpPr>
          <p:spPr>
            <a:xfrm>
              <a:off x="1362219" y="2191108"/>
              <a:ext cx="110997" cy="110049"/>
            </a:xfrm>
            <a:custGeom>
              <a:avLst/>
              <a:gdLst>
                <a:gd name="connsiteX0" fmla="*/ 108278 w 110997"/>
                <a:gd name="connsiteY0" fmla="*/ 107029 h 110049"/>
                <a:gd name="connsiteX1" fmla="*/ 108278 w 110997"/>
                <a:gd name="connsiteY1" fmla="*/ 93336 h 110049"/>
                <a:gd name="connsiteX2" fmla="*/ 16418 w 110997"/>
                <a:gd name="connsiteY2" fmla="*/ 2719 h 110049"/>
                <a:gd name="connsiteX3" fmla="*/ 2720 w 110997"/>
                <a:gd name="connsiteY3" fmla="*/ 2719 h 110049"/>
                <a:gd name="connsiteX4" fmla="*/ 2720 w 110997"/>
                <a:gd name="connsiteY4" fmla="*/ 16412 h 110049"/>
                <a:gd name="connsiteX5" fmla="*/ 94580 w 110997"/>
                <a:gd name="connsiteY5" fmla="*/ 107029 h 110049"/>
                <a:gd name="connsiteX6" fmla="*/ 108278 w 110997"/>
                <a:gd name="connsiteY6" fmla="*/ 107029 h 1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7" h="110049">
                  <a:moveTo>
                    <a:pt x="108278" y="107029"/>
                  </a:moveTo>
                  <a:cubicBezTo>
                    <a:pt x="111904" y="103404"/>
                    <a:pt x="111904" y="97363"/>
                    <a:pt x="108278" y="93336"/>
                  </a:cubicBezTo>
                  <a:lnTo>
                    <a:pt x="16418" y="2719"/>
                  </a:lnTo>
                  <a:cubicBezTo>
                    <a:pt x="12792" y="-906"/>
                    <a:pt x="6749" y="-906"/>
                    <a:pt x="2720" y="2719"/>
                  </a:cubicBezTo>
                  <a:cubicBezTo>
                    <a:pt x="-907" y="6343"/>
                    <a:pt x="-907" y="12384"/>
                    <a:pt x="2720" y="16412"/>
                  </a:cubicBezTo>
                  <a:lnTo>
                    <a:pt x="94580" y="107029"/>
                  </a:lnTo>
                  <a:cubicBezTo>
                    <a:pt x="98609" y="111056"/>
                    <a:pt x="104652" y="111056"/>
                    <a:pt x="108278" y="107029"/>
                  </a:cubicBezTo>
                </a:path>
              </a:pathLst>
            </a:custGeom>
            <a:solidFill>
              <a:srgbClr val="FFD248"/>
            </a:solidFill>
            <a:ln w="4026" cap="flat">
              <a:noFill/>
              <a:prstDash val="solid"/>
              <a:miter/>
            </a:ln>
          </p:spPr>
          <p:txBody>
            <a:bodyPr rtlCol="0" anchor="ctr"/>
            <a:lstStyle/>
            <a:p>
              <a:endParaRPr lang="fr-FR"/>
            </a:p>
          </p:txBody>
        </p:sp>
        <p:sp>
          <p:nvSpPr>
            <p:cNvPr id="457" name="Forme libre 456">
              <a:extLst>
                <a:ext uri="{FF2B5EF4-FFF2-40B4-BE49-F238E27FC236}">
                  <a16:creationId xmlns:a16="http://schemas.microsoft.com/office/drawing/2014/main" xmlns="" id="{0717353B-7F88-D14A-93B9-2A931BED229C}"/>
                </a:ext>
              </a:extLst>
            </p:cNvPr>
            <p:cNvSpPr/>
            <p:nvPr/>
          </p:nvSpPr>
          <p:spPr>
            <a:xfrm>
              <a:off x="1871077" y="2187886"/>
              <a:ext cx="109788" cy="110955"/>
            </a:xfrm>
            <a:custGeom>
              <a:avLst/>
              <a:gdLst>
                <a:gd name="connsiteX0" fmla="*/ 2720 w 109788"/>
                <a:gd name="connsiteY0" fmla="*/ 108237 h 110955"/>
                <a:gd name="connsiteX1" fmla="*/ 2720 w 109788"/>
                <a:gd name="connsiteY1" fmla="*/ 94544 h 110955"/>
                <a:gd name="connsiteX2" fmla="*/ 93371 w 109788"/>
                <a:gd name="connsiteY2" fmla="*/ 2718 h 110955"/>
                <a:gd name="connsiteX3" fmla="*/ 107069 w 109788"/>
                <a:gd name="connsiteY3" fmla="*/ 2718 h 110955"/>
                <a:gd name="connsiteX4" fmla="*/ 107069 w 109788"/>
                <a:gd name="connsiteY4" fmla="*/ 16412 h 110955"/>
                <a:gd name="connsiteX5" fmla="*/ 16418 w 109788"/>
                <a:gd name="connsiteY5" fmla="*/ 108237 h 110955"/>
                <a:gd name="connsiteX6" fmla="*/ 2720 w 109788"/>
                <a:gd name="connsiteY6" fmla="*/ 108237 h 11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88" h="110955">
                  <a:moveTo>
                    <a:pt x="2720" y="108237"/>
                  </a:moveTo>
                  <a:cubicBezTo>
                    <a:pt x="-907" y="104613"/>
                    <a:pt x="-907" y="98571"/>
                    <a:pt x="2720" y="94544"/>
                  </a:cubicBezTo>
                  <a:lnTo>
                    <a:pt x="93371" y="2718"/>
                  </a:lnTo>
                  <a:cubicBezTo>
                    <a:pt x="96997" y="-906"/>
                    <a:pt x="103041" y="-906"/>
                    <a:pt x="107069" y="2718"/>
                  </a:cubicBezTo>
                  <a:cubicBezTo>
                    <a:pt x="110696" y="6343"/>
                    <a:pt x="110696" y="12384"/>
                    <a:pt x="107069" y="16412"/>
                  </a:cubicBezTo>
                  <a:lnTo>
                    <a:pt x="16418" y="108237"/>
                  </a:lnTo>
                  <a:cubicBezTo>
                    <a:pt x="12389" y="111862"/>
                    <a:pt x="6346" y="111862"/>
                    <a:pt x="2720" y="108237"/>
                  </a:cubicBezTo>
                </a:path>
              </a:pathLst>
            </a:custGeom>
            <a:solidFill>
              <a:srgbClr val="FFD248"/>
            </a:solidFill>
            <a:ln w="4026" cap="flat">
              <a:noFill/>
              <a:prstDash val="solid"/>
              <a:miter/>
            </a:ln>
          </p:spPr>
          <p:txBody>
            <a:bodyPr rtlCol="0" anchor="ctr"/>
            <a:lstStyle/>
            <a:p>
              <a:endParaRPr lang="fr-FR"/>
            </a:p>
          </p:txBody>
        </p:sp>
        <p:sp>
          <p:nvSpPr>
            <p:cNvPr id="458" name="Forme libre 457">
              <a:extLst>
                <a:ext uri="{FF2B5EF4-FFF2-40B4-BE49-F238E27FC236}">
                  <a16:creationId xmlns:a16="http://schemas.microsoft.com/office/drawing/2014/main" xmlns="" id="{FD9C176E-D568-1143-8136-E9F65336150D}"/>
                </a:ext>
              </a:extLst>
            </p:cNvPr>
            <p:cNvSpPr/>
            <p:nvPr/>
          </p:nvSpPr>
          <p:spPr>
            <a:xfrm>
              <a:off x="1690479" y="2114889"/>
              <a:ext cx="20144" cy="148612"/>
            </a:xfrm>
            <a:custGeom>
              <a:avLst/>
              <a:gdLst>
                <a:gd name="connsiteX0" fmla="*/ 10475 w 20144"/>
                <a:gd name="connsiteY0" fmla="*/ 148612 h 148612"/>
                <a:gd name="connsiteX1" fmla="*/ 20145 w 20144"/>
                <a:gd name="connsiteY1" fmla="*/ 138946 h 148612"/>
                <a:gd name="connsiteX2" fmla="*/ 19339 w 20144"/>
                <a:gd name="connsiteY2" fmla="*/ 9666 h 148612"/>
                <a:gd name="connsiteX3" fmla="*/ 9669 w 20144"/>
                <a:gd name="connsiteY3" fmla="*/ 0 h 148612"/>
                <a:gd name="connsiteX4" fmla="*/ 0 w 20144"/>
                <a:gd name="connsiteY4" fmla="*/ 9666 h 148612"/>
                <a:gd name="connsiteX5" fmla="*/ 806 w 20144"/>
                <a:gd name="connsiteY5" fmla="*/ 138946 h 148612"/>
                <a:gd name="connsiteX6" fmla="*/ 10475 w 20144"/>
                <a:gd name="connsiteY6" fmla="*/ 148612 h 1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4" h="148612">
                  <a:moveTo>
                    <a:pt x="10475" y="148612"/>
                  </a:moveTo>
                  <a:cubicBezTo>
                    <a:pt x="15713" y="148612"/>
                    <a:pt x="20145" y="144182"/>
                    <a:pt x="20145" y="138946"/>
                  </a:cubicBezTo>
                  <a:lnTo>
                    <a:pt x="19339" y="9666"/>
                  </a:lnTo>
                  <a:cubicBezTo>
                    <a:pt x="19339" y="4430"/>
                    <a:pt x="14907" y="0"/>
                    <a:pt x="9669" y="0"/>
                  </a:cubicBezTo>
                  <a:cubicBezTo>
                    <a:pt x="4432" y="0"/>
                    <a:pt x="0" y="4430"/>
                    <a:pt x="0" y="9666"/>
                  </a:cubicBezTo>
                  <a:lnTo>
                    <a:pt x="806" y="138946"/>
                  </a:lnTo>
                  <a:cubicBezTo>
                    <a:pt x="806" y="144182"/>
                    <a:pt x="5238" y="148612"/>
                    <a:pt x="10475" y="148612"/>
                  </a:cubicBezTo>
                </a:path>
              </a:pathLst>
            </a:custGeom>
            <a:solidFill>
              <a:srgbClr val="FFD248"/>
            </a:solidFill>
            <a:ln w="4026" cap="flat">
              <a:noFill/>
              <a:prstDash val="solid"/>
              <a:miter/>
            </a:ln>
          </p:spPr>
          <p:txBody>
            <a:bodyPr rtlCol="0" anchor="ctr"/>
            <a:lstStyle/>
            <a:p>
              <a:endParaRPr lang="fr-FR"/>
            </a:p>
          </p:txBody>
        </p:sp>
        <p:sp>
          <p:nvSpPr>
            <p:cNvPr id="459" name="Forme libre 458">
              <a:extLst>
                <a:ext uri="{FF2B5EF4-FFF2-40B4-BE49-F238E27FC236}">
                  <a16:creationId xmlns:a16="http://schemas.microsoft.com/office/drawing/2014/main" xmlns="" id="{BA7FD85B-1BED-A44F-A0CB-9A084E6D91CF}"/>
                </a:ext>
              </a:extLst>
            </p:cNvPr>
            <p:cNvSpPr/>
            <p:nvPr/>
          </p:nvSpPr>
          <p:spPr>
            <a:xfrm>
              <a:off x="2374595" y="2789484"/>
              <a:ext cx="172439" cy="50745"/>
            </a:xfrm>
            <a:custGeom>
              <a:avLst/>
              <a:gdLst>
                <a:gd name="connsiteX0" fmla="*/ 153906 w 172439"/>
                <a:gd name="connsiteY0" fmla="*/ 14499 h 50745"/>
                <a:gd name="connsiteX1" fmla="*/ 172439 w 172439"/>
                <a:gd name="connsiteY1" fmla="*/ 50746 h 50745"/>
                <a:gd name="connsiteX2" fmla="*/ 133359 w 172439"/>
                <a:gd name="connsiteY2" fmla="*/ 41885 h 50745"/>
                <a:gd name="connsiteX3" fmla="*/ 0 w 172439"/>
                <a:gd name="connsiteY3" fmla="*/ 0 h 50745"/>
              </a:gdLst>
              <a:ahLst/>
              <a:cxnLst>
                <a:cxn ang="0">
                  <a:pos x="connsiteX0" y="connsiteY0"/>
                </a:cxn>
                <a:cxn ang="0">
                  <a:pos x="connsiteX1" y="connsiteY1"/>
                </a:cxn>
                <a:cxn ang="0">
                  <a:pos x="connsiteX2" y="connsiteY2"/>
                </a:cxn>
                <a:cxn ang="0">
                  <a:pos x="connsiteX3" y="connsiteY3"/>
                </a:cxn>
              </a:cxnLst>
              <a:rect l="l" t="t" r="r" b="b"/>
              <a:pathLst>
                <a:path w="172439" h="50745">
                  <a:moveTo>
                    <a:pt x="153906" y="14499"/>
                  </a:moveTo>
                  <a:lnTo>
                    <a:pt x="172439" y="50746"/>
                  </a:lnTo>
                  <a:lnTo>
                    <a:pt x="133359" y="41885"/>
                  </a:lnTo>
                  <a:lnTo>
                    <a:pt x="0" y="0"/>
                  </a:lnTo>
                  <a:close/>
                </a:path>
              </a:pathLst>
            </a:custGeom>
            <a:solidFill>
              <a:srgbClr val="B0D9C8"/>
            </a:solidFill>
            <a:ln w="4026" cap="flat">
              <a:noFill/>
              <a:prstDash val="solid"/>
              <a:miter/>
            </a:ln>
          </p:spPr>
          <p:txBody>
            <a:bodyPr rtlCol="0" anchor="ctr"/>
            <a:lstStyle/>
            <a:p>
              <a:endParaRPr lang="fr-FR"/>
            </a:p>
          </p:txBody>
        </p:sp>
        <p:sp>
          <p:nvSpPr>
            <p:cNvPr id="460" name="Forme libre 459">
              <a:extLst>
                <a:ext uri="{FF2B5EF4-FFF2-40B4-BE49-F238E27FC236}">
                  <a16:creationId xmlns:a16="http://schemas.microsoft.com/office/drawing/2014/main" xmlns="" id="{F309A8E2-77A8-9B4C-B3E1-022AC0CCD9F5}"/>
                </a:ext>
              </a:extLst>
            </p:cNvPr>
            <p:cNvSpPr/>
            <p:nvPr/>
          </p:nvSpPr>
          <p:spPr>
            <a:xfrm>
              <a:off x="2480960" y="2828147"/>
              <a:ext cx="66074" cy="12082"/>
            </a:xfrm>
            <a:custGeom>
              <a:avLst/>
              <a:gdLst>
                <a:gd name="connsiteX0" fmla="*/ 66075 w 66074"/>
                <a:gd name="connsiteY0" fmla="*/ 12082 h 12082"/>
                <a:gd name="connsiteX1" fmla="*/ 0 w 66074"/>
                <a:gd name="connsiteY1" fmla="*/ 8055 h 12082"/>
                <a:gd name="connsiteX2" fmla="*/ 16116 w 66074"/>
                <a:gd name="connsiteY2" fmla="*/ 0 h 12082"/>
              </a:gdLst>
              <a:ahLst/>
              <a:cxnLst>
                <a:cxn ang="0">
                  <a:pos x="connsiteX0" y="connsiteY0"/>
                </a:cxn>
                <a:cxn ang="0">
                  <a:pos x="connsiteX1" y="connsiteY1"/>
                </a:cxn>
                <a:cxn ang="0">
                  <a:pos x="connsiteX2" y="connsiteY2"/>
                </a:cxn>
              </a:cxnLst>
              <a:rect l="l" t="t" r="r" b="b"/>
              <a:pathLst>
                <a:path w="66074" h="12082">
                  <a:moveTo>
                    <a:pt x="66075" y="12082"/>
                  </a:moveTo>
                  <a:lnTo>
                    <a:pt x="0" y="8055"/>
                  </a:lnTo>
                  <a:lnTo>
                    <a:pt x="16116" y="0"/>
                  </a:lnTo>
                  <a:close/>
                </a:path>
              </a:pathLst>
            </a:custGeom>
            <a:solidFill>
              <a:srgbClr val="63C1C5"/>
            </a:solidFill>
            <a:ln w="4026" cap="flat">
              <a:noFill/>
              <a:prstDash val="solid"/>
              <a:miter/>
            </a:ln>
          </p:spPr>
          <p:txBody>
            <a:bodyPr rtlCol="0" anchor="ctr"/>
            <a:lstStyle/>
            <a:p>
              <a:endParaRPr lang="fr-FR"/>
            </a:p>
          </p:txBody>
        </p:sp>
        <p:sp>
          <p:nvSpPr>
            <p:cNvPr id="461" name="Forme libre 460">
              <a:extLst>
                <a:ext uri="{FF2B5EF4-FFF2-40B4-BE49-F238E27FC236}">
                  <a16:creationId xmlns:a16="http://schemas.microsoft.com/office/drawing/2014/main" xmlns="" id="{D9C14A64-03D0-2E41-8ADD-4D470713F651}"/>
                </a:ext>
              </a:extLst>
            </p:cNvPr>
            <p:cNvSpPr/>
            <p:nvPr/>
          </p:nvSpPr>
          <p:spPr>
            <a:xfrm>
              <a:off x="2374595" y="2768139"/>
              <a:ext cx="165590" cy="35844"/>
            </a:xfrm>
            <a:custGeom>
              <a:avLst/>
              <a:gdLst>
                <a:gd name="connsiteX0" fmla="*/ 0 w 165590"/>
                <a:gd name="connsiteY0" fmla="*/ 21345 h 35844"/>
                <a:gd name="connsiteX1" fmla="*/ 153906 w 165590"/>
                <a:gd name="connsiteY1" fmla="*/ 35844 h 35844"/>
                <a:gd name="connsiteX2" fmla="*/ 165590 w 165590"/>
                <a:gd name="connsiteY2" fmla="*/ 0 h 35844"/>
              </a:gdLst>
              <a:ahLst/>
              <a:cxnLst>
                <a:cxn ang="0">
                  <a:pos x="connsiteX0" y="connsiteY0"/>
                </a:cxn>
                <a:cxn ang="0">
                  <a:pos x="connsiteX1" y="connsiteY1"/>
                </a:cxn>
                <a:cxn ang="0">
                  <a:pos x="connsiteX2" y="connsiteY2"/>
                </a:cxn>
              </a:cxnLst>
              <a:rect l="l" t="t" r="r" b="b"/>
              <a:pathLst>
                <a:path w="165590" h="35844">
                  <a:moveTo>
                    <a:pt x="0" y="21345"/>
                  </a:moveTo>
                  <a:lnTo>
                    <a:pt x="153906" y="35844"/>
                  </a:lnTo>
                  <a:lnTo>
                    <a:pt x="165590" y="0"/>
                  </a:lnTo>
                  <a:close/>
                </a:path>
              </a:pathLst>
            </a:custGeom>
            <a:solidFill>
              <a:srgbClr val="F1F8F8"/>
            </a:solidFill>
            <a:ln w="4026" cap="flat">
              <a:noFill/>
              <a:prstDash val="solid"/>
              <a:miter/>
            </a:ln>
          </p:spPr>
          <p:txBody>
            <a:bodyPr rtlCol="0" anchor="ctr"/>
            <a:lstStyle/>
            <a:p>
              <a:endParaRPr lang="fr-FR"/>
            </a:p>
          </p:txBody>
        </p:sp>
        <p:sp>
          <p:nvSpPr>
            <p:cNvPr id="462" name="Forme libre 461">
              <a:extLst>
                <a:ext uri="{FF2B5EF4-FFF2-40B4-BE49-F238E27FC236}">
                  <a16:creationId xmlns:a16="http://schemas.microsoft.com/office/drawing/2014/main" xmlns="" id="{54D1E21E-ADE7-5D45-8CFB-3EC550B29CE7}"/>
                </a:ext>
              </a:extLst>
            </p:cNvPr>
            <p:cNvSpPr/>
            <p:nvPr/>
          </p:nvSpPr>
          <p:spPr>
            <a:xfrm>
              <a:off x="2374595" y="2789484"/>
              <a:ext cx="133358" cy="93033"/>
            </a:xfrm>
            <a:custGeom>
              <a:avLst/>
              <a:gdLst>
                <a:gd name="connsiteX0" fmla="*/ 0 w 133358"/>
                <a:gd name="connsiteY0" fmla="*/ 0 h 93033"/>
                <a:gd name="connsiteX1" fmla="*/ 113617 w 133358"/>
                <a:gd name="connsiteY1" fmla="*/ 93034 h 93033"/>
                <a:gd name="connsiteX2" fmla="*/ 133359 w 133358"/>
                <a:gd name="connsiteY2" fmla="*/ 41885 h 93033"/>
              </a:gdLst>
              <a:ahLst/>
              <a:cxnLst>
                <a:cxn ang="0">
                  <a:pos x="connsiteX0" y="connsiteY0"/>
                </a:cxn>
                <a:cxn ang="0">
                  <a:pos x="connsiteX1" y="connsiteY1"/>
                </a:cxn>
                <a:cxn ang="0">
                  <a:pos x="connsiteX2" y="connsiteY2"/>
                </a:cxn>
              </a:cxnLst>
              <a:rect l="l" t="t" r="r" b="b"/>
              <a:pathLst>
                <a:path w="133358" h="93033">
                  <a:moveTo>
                    <a:pt x="0" y="0"/>
                  </a:moveTo>
                  <a:lnTo>
                    <a:pt x="113617" y="93034"/>
                  </a:lnTo>
                  <a:lnTo>
                    <a:pt x="133359" y="41885"/>
                  </a:lnTo>
                  <a:close/>
                </a:path>
              </a:pathLst>
            </a:custGeom>
            <a:solidFill>
              <a:srgbClr val="F1F8F8"/>
            </a:solidFill>
            <a:ln w="4026" cap="flat">
              <a:noFill/>
              <a:prstDash val="solid"/>
              <a:miter/>
            </a:ln>
          </p:spPr>
          <p:txBody>
            <a:bodyPr rtlCol="0" anchor="ctr"/>
            <a:lstStyle/>
            <a:p>
              <a:endParaRPr lang="fr-FR"/>
            </a:p>
          </p:txBody>
        </p:sp>
        <p:grpSp>
          <p:nvGrpSpPr>
            <p:cNvPr id="463" name="Illustration">
              <a:extLst>
                <a:ext uri="{FF2B5EF4-FFF2-40B4-BE49-F238E27FC236}">
                  <a16:creationId xmlns:a16="http://schemas.microsoft.com/office/drawing/2014/main" xmlns="" id="{5E858459-5B75-C840-8E02-2EB962E99380}"/>
                </a:ext>
              </a:extLst>
            </p:cNvPr>
            <p:cNvGrpSpPr/>
            <p:nvPr/>
          </p:nvGrpSpPr>
          <p:grpSpPr>
            <a:xfrm>
              <a:off x="2393885" y="2861978"/>
              <a:ext cx="173650" cy="380081"/>
              <a:chOff x="2393885" y="2861978"/>
              <a:chExt cx="173650" cy="380081"/>
            </a:xfrm>
            <a:solidFill>
              <a:srgbClr val="63C1C5"/>
            </a:solidFill>
          </p:grpSpPr>
          <p:sp>
            <p:nvSpPr>
              <p:cNvPr id="464" name="Forme libre 463">
                <a:extLst>
                  <a:ext uri="{FF2B5EF4-FFF2-40B4-BE49-F238E27FC236}">
                    <a16:creationId xmlns:a16="http://schemas.microsoft.com/office/drawing/2014/main" xmlns="" id="{E9157A9C-3E7F-0344-877C-DD14D4050392}"/>
                  </a:ext>
                </a:extLst>
              </p:cNvPr>
              <p:cNvSpPr/>
              <p:nvPr/>
            </p:nvSpPr>
            <p:spPr>
              <a:xfrm>
                <a:off x="2514803" y="2861978"/>
                <a:ext cx="19263" cy="15366"/>
              </a:xfrm>
              <a:custGeom>
                <a:avLst/>
                <a:gdLst>
                  <a:gd name="connsiteX0" fmla="*/ 17727 w 19263"/>
                  <a:gd name="connsiteY0" fmla="*/ 14902 h 15366"/>
                  <a:gd name="connsiteX1" fmla="*/ 18533 w 19263"/>
                  <a:gd name="connsiteY1" fmla="*/ 14096 h 15366"/>
                  <a:gd name="connsiteX2" fmla="*/ 18130 w 19263"/>
                  <a:gd name="connsiteY2" fmla="*/ 9666 h 15366"/>
                  <a:gd name="connsiteX3" fmla="*/ 4835 w 19263"/>
                  <a:gd name="connsiteY3" fmla="*/ 403 h 15366"/>
                  <a:gd name="connsiteX4" fmla="*/ 403 w 19263"/>
                  <a:gd name="connsiteY4" fmla="*/ 1611 h 15366"/>
                  <a:gd name="connsiteX5" fmla="*/ 1612 w 19263"/>
                  <a:gd name="connsiteY5" fmla="*/ 6041 h 15366"/>
                  <a:gd name="connsiteX6" fmla="*/ 13698 w 19263"/>
                  <a:gd name="connsiteY6" fmla="*/ 14902 h 15366"/>
                  <a:gd name="connsiteX7" fmla="*/ 17727 w 19263"/>
                  <a:gd name="connsiteY7" fmla="*/ 14902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3" h="15366">
                    <a:moveTo>
                      <a:pt x="17727" y="14902"/>
                    </a:moveTo>
                    <a:cubicBezTo>
                      <a:pt x="18130" y="14902"/>
                      <a:pt x="18533" y="14499"/>
                      <a:pt x="18533" y="14096"/>
                    </a:cubicBezTo>
                    <a:cubicBezTo>
                      <a:pt x="19742" y="12888"/>
                      <a:pt x="19339" y="10874"/>
                      <a:pt x="18130" y="9666"/>
                    </a:cubicBezTo>
                    <a:cubicBezTo>
                      <a:pt x="14101" y="6041"/>
                      <a:pt x="9670" y="2819"/>
                      <a:pt x="4835" y="403"/>
                    </a:cubicBezTo>
                    <a:cubicBezTo>
                      <a:pt x="3223" y="-403"/>
                      <a:pt x="1612" y="0"/>
                      <a:pt x="403" y="1611"/>
                    </a:cubicBezTo>
                    <a:cubicBezTo>
                      <a:pt x="-403" y="3222"/>
                      <a:pt x="0" y="4833"/>
                      <a:pt x="1612" y="6041"/>
                    </a:cubicBezTo>
                    <a:cubicBezTo>
                      <a:pt x="6043" y="8458"/>
                      <a:pt x="10072" y="11680"/>
                      <a:pt x="13698" y="14902"/>
                    </a:cubicBezTo>
                    <a:cubicBezTo>
                      <a:pt x="14907" y="15304"/>
                      <a:pt x="16519" y="15707"/>
                      <a:pt x="17727" y="14902"/>
                    </a:cubicBezTo>
                  </a:path>
                </a:pathLst>
              </a:custGeom>
              <a:solidFill>
                <a:srgbClr val="63C1C5"/>
              </a:solidFill>
              <a:ln w="4026" cap="flat">
                <a:noFill/>
                <a:prstDash val="solid"/>
                <a:miter/>
              </a:ln>
            </p:spPr>
            <p:txBody>
              <a:bodyPr rtlCol="0" anchor="ctr"/>
              <a:lstStyle/>
              <a:p>
                <a:endParaRPr lang="fr-FR"/>
              </a:p>
            </p:txBody>
          </p:sp>
          <p:sp>
            <p:nvSpPr>
              <p:cNvPr id="465" name="Forme libre 464">
                <a:extLst>
                  <a:ext uri="{FF2B5EF4-FFF2-40B4-BE49-F238E27FC236}">
                    <a16:creationId xmlns:a16="http://schemas.microsoft.com/office/drawing/2014/main" xmlns="" id="{E5C38150-8482-2445-BDAA-5C6F163A4CD0}"/>
                  </a:ext>
                </a:extLst>
              </p:cNvPr>
              <p:cNvSpPr/>
              <p:nvPr/>
            </p:nvSpPr>
            <p:spPr>
              <a:xfrm>
                <a:off x="2393885" y="2884634"/>
                <a:ext cx="173650" cy="334173"/>
              </a:xfrm>
              <a:custGeom>
                <a:avLst/>
                <a:gdLst>
                  <a:gd name="connsiteX0" fmla="*/ 89895 w 173650"/>
                  <a:gd name="connsiteY0" fmla="*/ 332563 h 334173"/>
                  <a:gd name="connsiteX1" fmla="*/ 91103 w 173650"/>
                  <a:gd name="connsiteY1" fmla="*/ 328133 h 334173"/>
                  <a:gd name="connsiteX2" fmla="*/ 114069 w 173650"/>
                  <a:gd name="connsiteY2" fmla="*/ 308398 h 334173"/>
                  <a:gd name="connsiteX3" fmla="*/ 118500 w 173650"/>
                  <a:gd name="connsiteY3" fmla="*/ 307996 h 334173"/>
                  <a:gd name="connsiteX4" fmla="*/ 118903 w 173650"/>
                  <a:gd name="connsiteY4" fmla="*/ 312426 h 334173"/>
                  <a:gd name="connsiteX5" fmla="*/ 94327 w 173650"/>
                  <a:gd name="connsiteY5" fmla="*/ 333771 h 334173"/>
                  <a:gd name="connsiteX6" fmla="*/ 94327 w 173650"/>
                  <a:gd name="connsiteY6" fmla="*/ 333771 h 334173"/>
                  <a:gd name="connsiteX7" fmla="*/ 89895 w 173650"/>
                  <a:gd name="connsiteY7" fmla="*/ 332563 h 334173"/>
                  <a:gd name="connsiteX8" fmla="*/ 125350 w 173650"/>
                  <a:gd name="connsiteY8" fmla="*/ 297524 h 334173"/>
                  <a:gd name="connsiteX9" fmla="*/ 124141 w 173650"/>
                  <a:gd name="connsiteY9" fmla="*/ 293094 h 334173"/>
                  <a:gd name="connsiteX10" fmla="*/ 135422 w 173650"/>
                  <a:gd name="connsiteY10" fmla="*/ 264902 h 334173"/>
                  <a:gd name="connsiteX11" fmla="*/ 139048 w 173650"/>
                  <a:gd name="connsiteY11" fmla="*/ 262486 h 334173"/>
                  <a:gd name="connsiteX12" fmla="*/ 141465 w 173650"/>
                  <a:gd name="connsiteY12" fmla="*/ 266110 h 334173"/>
                  <a:gd name="connsiteX13" fmla="*/ 129379 w 173650"/>
                  <a:gd name="connsiteY13" fmla="*/ 295913 h 334173"/>
                  <a:gd name="connsiteX14" fmla="*/ 128170 w 173650"/>
                  <a:gd name="connsiteY14" fmla="*/ 297122 h 334173"/>
                  <a:gd name="connsiteX15" fmla="*/ 125350 w 173650"/>
                  <a:gd name="connsiteY15" fmla="*/ 297524 h 334173"/>
                  <a:gd name="connsiteX16" fmla="*/ 141465 w 173650"/>
                  <a:gd name="connsiteY16" fmla="*/ 250403 h 334173"/>
                  <a:gd name="connsiteX17" fmla="*/ 138645 w 173650"/>
                  <a:gd name="connsiteY17" fmla="*/ 247181 h 334173"/>
                  <a:gd name="connsiteX18" fmla="*/ 138645 w 173650"/>
                  <a:gd name="connsiteY18" fmla="*/ 245973 h 334173"/>
                  <a:gd name="connsiteX19" fmla="*/ 137033 w 173650"/>
                  <a:gd name="connsiteY19" fmla="*/ 216573 h 334173"/>
                  <a:gd name="connsiteX20" fmla="*/ 139451 w 173650"/>
                  <a:gd name="connsiteY20" fmla="*/ 212948 h 334173"/>
                  <a:gd name="connsiteX21" fmla="*/ 143077 w 173650"/>
                  <a:gd name="connsiteY21" fmla="*/ 215365 h 334173"/>
                  <a:gd name="connsiteX22" fmla="*/ 144689 w 173650"/>
                  <a:gd name="connsiteY22" fmla="*/ 245973 h 334173"/>
                  <a:gd name="connsiteX23" fmla="*/ 144689 w 173650"/>
                  <a:gd name="connsiteY23" fmla="*/ 247584 h 334173"/>
                  <a:gd name="connsiteX24" fmla="*/ 143077 w 173650"/>
                  <a:gd name="connsiteY24" fmla="*/ 250001 h 334173"/>
                  <a:gd name="connsiteX25" fmla="*/ 141465 w 173650"/>
                  <a:gd name="connsiteY25" fmla="*/ 250403 h 334173"/>
                  <a:gd name="connsiteX26" fmla="*/ 137033 w 173650"/>
                  <a:gd name="connsiteY26" fmla="*/ 200463 h 334173"/>
                  <a:gd name="connsiteX27" fmla="*/ 133408 w 173650"/>
                  <a:gd name="connsiteY27" fmla="*/ 198449 h 334173"/>
                  <a:gd name="connsiteX28" fmla="*/ 123335 w 173650"/>
                  <a:gd name="connsiteY28" fmla="*/ 169049 h 334173"/>
                  <a:gd name="connsiteX29" fmla="*/ 124947 w 173650"/>
                  <a:gd name="connsiteY29" fmla="*/ 165022 h 334173"/>
                  <a:gd name="connsiteX30" fmla="*/ 128975 w 173650"/>
                  <a:gd name="connsiteY30" fmla="*/ 166633 h 334173"/>
                  <a:gd name="connsiteX31" fmla="*/ 139451 w 173650"/>
                  <a:gd name="connsiteY31" fmla="*/ 196838 h 334173"/>
                  <a:gd name="connsiteX32" fmla="*/ 137839 w 173650"/>
                  <a:gd name="connsiteY32" fmla="*/ 200463 h 334173"/>
                  <a:gd name="connsiteX33" fmla="*/ 137033 w 173650"/>
                  <a:gd name="connsiteY33" fmla="*/ 200463 h 334173"/>
                  <a:gd name="connsiteX34" fmla="*/ 119709 w 173650"/>
                  <a:gd name="connsiteY34" fmla="*/ 153342 h 334173"/>
                  <a:gd name="connsiteX35" fmla="*/ 115680 w 173650"/>
                  <a:gd name="connsiteY35" fmla="*/ 151731 h 334173"/>
                  <a:gd name="connsiteX36" fmla="*/ 114471 w 173650"/>
                  <a:gd name="connsiteY36" fmla="*/ 149315 h 334173"/>
                  <a:gd name="connsiteX37" fmla="*/ 104399 w 173650"/>
                  <a:gd name="connsiteY37" fmla="*/ 152537 h 334173"/>
                  <a:gd name="connsiteX38" fmla="*/ 100773 w 173650"/>
                  <a:gd name="connsiteY38" fmla="*/ 150523 h 334173"/>
                  <a:gd name="connsiteX39" fmla="*/ 102787 w 173650"/>
                  <a:gd name="connsiteY39" fmla="*/ 146496 h 334173"/>
                  <a:gd name="connsiteX40" fmla="*/ 111651 w 173650"/>
                  <a:gd name="connsiteY40" fmla="*/ 143676 h 334173"/>
                  <a:gd name="connsiteX41" fmla="*/ 100773 w 173650"/>
                  <a:gd name="connsiteY41" fmla="*/ 123942 h 334173"/>
                  <a:gd name="connsiteX42" fmla="*/ 101982 w 173650"/>
                  <a:gd name="connsiteY42" fmla="*/ 119512 h 334173"/>
                  <a:gd name="connsiteX43" fmla="*/ 106413 w 173650"/>
                  <a:gd name="connsiteY43" fmla="*/ 120720 h 334173"/>
                  <a:gd name="connsiteX44" fmla="*/ 117694 w 173650"/>
                  <a:gd name="connsiteY44" fmla="*/ 140857 h 334173"/>
                  <a:gd name="connsiteX45" fmla="*/ 130587 w 173650"/>
                  <a:gd name="connsiteY45" fmla="*/ 133608 h 334173"/>
                  <a:gd name="connsiteX46" fmla="*/ 135019 w 173650"/>
                  <a:gd name="connsiteY46" fmla="*/ 134413 h 334173"/>
                  <a:gd name="connsiteX47" fmla="*/ 134213 w 173650"/>
                  <a:gd name="connsiteY47" fmla="*/ 138843 h 334173"/>
                  <a:gd name="connsiteX48" fmla="*/ 120515 w 173650"/>
                  <a:gd name="connsiteY48" fmla="*/ 146496 h 334173"/>
                  <a:gd name="connsiteX49" fmla="*/ 121723 w 173650"/>
                  <a:gd name="connsiteY49" fmla="*/ 148509 h 334173"/>
                  <a:gd name="connsiteX50" fmla="*/ 119709 w 173650"/>
                  <a:gd name="connsiteY50" fmla="*/ 153342 h 334173"/>
                  <a:gd name="connsiteX51" fmla="*/ 119709 w 173650"/>
                  <a:gd name="connsiteY51" fmla="*/ 153342 h 334173"/>
                  <a:gd name="connsiteX52" fmla="*/ 144286 w 173650"/>
                  <a:gd name="connsiteY52" fmla="*/ 127164 h 334173"/>
                  <a:gd name="connsiteX53" fmla="*/ 144286 w 173650"/>
                  <a:gd name="connsiteY53" fmla="*/ 122734 h 334173"/>
                  <a:gd name="connsiteX54" fmla="*/ 155567 w 173650"/>
                  <a:gd name="connsiteY54" fmla="*/ 107832 h 334173"/>
                  <a:gd name="connsiteX55" fmla="*/ 160804 w 173650"/>
                  <a:gd name="connsiteY55" fmla="*/ 97361 h 334173"/>
                  <a:gd name="connsiteX56" fmla="*/ 164833 w 173650"/>
                  <a:gd name="connsiteY56" fmla="*/ 95750 h 334173"/>
                  <a:gd name="connsiteX57" fmla="*/ 166445 w 173650"/>
                  <a:gd name="connsiteY57" fmla="*/ 99777 h 334173"/>
                  <a:gd name="connsiteX58" fmla="*/ 160804 w 173650"/>
                  <a:gd name="connsiteY58" fmla="*/ 111054 h 334173"/>
                  <a:gd name="connsiteX59" fmla="*/ 148717 w 173650"/>
                  <a:gd name="connsiteY59" fmla="*/ 127164 h 334173"/>
                  <a:gd name="connsiteX60" fmla="*/ 147912 w 173650"/>
                  <a:gd name="connsiteY60" fmla="*/ 127969 h 334173"/>
                  <a:gd name="connsiteX61" fmla="*/ 144286 w 173650"/>
                  <a:gd name="connsiteY61" fmla="*/ 127164 h 334173"/>
                  <a:gd name="connsiteX62" fmla="*/ 85060 w 173650"/>
                  <a:gd name="connsiteY62" fmla="*/ 156564 h 334173"/>
                  <a:gd name="connsiteX63" fmla="*/ 52828 w 173650"/>
                  <a:gd name="connsiteY63" fmla="*/ 154148 h 334173"/>
                  <a:gd name="connsiteX64" fmla="*/ 50411 w 173650"/>
                  <a:gd name="connsiteY64" fmla="*/ 150523 h 334173"/>
                  <a:gd name="connsiteX65" fmla="*/ 54037 w 173650"/>
                  <a:gd name="connsiteY65" fmla="*/ 148107 h 334173"/>
                  <a:gd name="connsiteX66" fmla="*/ 84254 w 173650"/>
                  <a:gd name="connsiteY66" fmla="*/ 150523 h 334173"/>
                  <a:gd name="connsiteX67" fmla="*/ 87477 w 173650"/>
                  <a:gd name="connsiteY67" fmla="*/ 153342 h 334173"/>
                  <a:gd name="connsiteX68" fmla="*/ 85866 w 173650"/>
                  <a:gd name="connsiteY68" fmla="*/ 156564 h 334173"/>
                  <a:gd name="connsiteX69" fmla="*/ 85060 w 173650"/>
                  <a:gd name="connsiteY69" fmla="*/ 156564 h 334173"/>
                  <a:gd name="connsiteX70" fmla="*/ 168056 w 173650"/>
                  <a:gd name="connsiteY70" fmla="*/ 83668 h 334173"/>
                  <a:gd name="connsiteX71" fmla="*/ 165639 w 173650"/>
                  <a:gd name="connsiteY71" fmla="*/ 80043 h 334173"/>
                  <a:gd name="connsiteX72" fmla="*/ 166042 w 173650"/>
                  <a:gd name="connsiteY72" fmla="*/ 49837 h 334173"/>
                  <a:gd name="connsiteX73" fmla="*/ 168862 w 173650"/>
                  <a:gd name="connsiteY73" fmla="*/ 46213 h 334173"/>
                  <a:gd name="connsiteX74" fmla="*/ 172488 w 173650"/>
                  <a:gd name="connsiteY74" fmla="*/ 48629 h 334173"/>
                  <a:gd name="connsiteX75" fmla="*/ 172085 w 173650"/>
                  <a:gd name="connsiteY75" fmla="*/ 80848 h 334173"/>
                  <a:gd name="connsiteX76" fmla="*/ 170474 w 173650"/>
                  <a:gd name="connsiteY76" fmla="*/ 83265 h 334173"/>
                  <a:gd name="connsiteX77" fmla="*/ 168056 w 173650"/>
                  <a:gd name="connsiteY77" fmla="*/ 83668 h 334173"/>
                  <a:gd name="connsiteX78" fmla="*/ 34295 w 173650"/>
                  <a:gd name="connsiteY78" fmla="*/ 146898 h 334173"/>
                  <a:gd name="connsiteX79" fmla="*/ 27043 w 173650"/>
                  <a:gd name="connsiteY79" fmla="*/ 142871 h 334173"/>
                  <a:gd name="connsiteX80" fmla="*/ 9316 w 173650"/>
                  <a:gd name="connsiteY80" fmla="*/ 125956 h 334173"/>
                  <a:gd name="connsiteX81" fmla="*/ 10121 w 173650"/>
                  <a:gd name="connsiteY81" fmla="*/ 121526 h 334173"/>
                  <a:gd name="connsiteX82" fmla="*/ 14553 w 173650"/>
                  <a:gd name="connsiteY82" fmla="*/ 122331 h 334173"/>
                  <a:gd name="connsiteX83" fmla="*/ 30669 w 173650"/>
                  <a:gd name="connsiteY83" fmla="*/ 137635 h 334173"/>
                  <a:gd name="connsiteX84" fmla="*/ 37518 w 173650"/>
                  <a:gd name="connsiteY84" fmla="*/ 141663 h 334173"/>
                  <a:gd name="connsiteX85" fmla="*/ 38727 w 173650"/>
                  <a:gd name="connsiteY85" fmla="*/ 145690 h 334173"/>
                  <a:gd name="connsiteX86" fmla="*/ 37518 w 173650"/>
                  <a:gd name="connsiteY86" fmla="*/ 146898 h 334173"/>
                  <a:gd name="connsiteX87" fmla="*/ 34295 w 173650"/>
                  <a:gd name="connsiteY87" fmla="*/ 146898 h 334173"/>
                  <a:gd name="connsiteX88" fmla="*/ 90700 w 173650"/>
                  <a:gd name="connsiteY88" fmla="*/ 108638 h 334173"/>
                  <a:gd name="connsiteX89" fmla="*/ 71361 w 173650"/>
                  <a:gd name="connsiteY89" fmla="*/ 84876 h 334173"/>
                  <a:gd name="connsiteX90" fmla="*/ 70959 w 173650"/>
                  <a:gd name="connsiteY90" fmla="*/ 80446 h 334173"/>
                  <a:gd name="connsiteX91" fmla="*/ 75390 w 173650"/>
                  <a:gd name="connsiteY91" fmla="*/ 80043 h 334173"/>
                  <a:gd name="connsiteX92" fmla="*/ 95535 w 173650"/>
                  <a:gd name="connsiteY92" fmla="*/ 105013 h 334173"/>
                  <a:gd name="connsiteX93" fmla="*/ 94729 w 173650"/>
                  <a:gd name="connsiteY93" fmla="*/ 109443 h 334173"/>
                  <a:gd name="connsiteX94" fmla="*/ 94327 w 173650"/>
                  <a:gd name="connsiteY94" fmla="*/ 109443 h 334173"/>
                  <a:gd name="connsiteX95" fmla="*/ 90700 w 173650"/>
                  <a:gd name="connsiteY95" fmla="*/ 108638 h 334173"/>
                  <a:gd name="connsiteX96" fmla="*/ 165639 w 173650"/>
                  <a:gd name="connsiteY96" fmla="*/ 34130 h 334173"/>
                  <a:gd name="connsiteX97" fmla="*/ 161610 w 173650"/>
                  <a:gd name="connsiteY97" fmla="*/ 32117 h 334173"/>
                  <a:gd name="connsiteX98" fmla="*/ 156373 w 173650"/>
                  <a:gd name="connsiteY98" fmla="*/ 19229 h 334173"/>
                  <a:gd name="connsiteX99" fmla="*/ 147509 w 173650"/>
                  <a:gd name="connsiteY99" fmla="*/ 5133 h 334173"/>
                  <a:gd name="connsiteX100" fmla="*/ 148315 w 173650"/>
                  <a:gd name="connsiteY100" fmla="*/ 703 h 334173"/>
                  <a:gd name="connsiteX101" fmla="*/ 152746 w 173650"/>
                  <a:gd name="connsiteY101" fmla="*/ 1508 h 334173"/>
                  <a:gd name="connsiteX102" fmla="*/ 162013 w 173650"/>
                  <a:gd name="connsiteY102" fmla="*/ 16410 h 334173"/>
                  <a:gd name="connsiteX103" fmla="*/ 167654 w 173650"/>
                  <a:gd name="connsiteY103" fmla="*/ 30103 h 334173"/>
                  <a:gd name="connsiteX104" fmla="*/ 165639 w 173650"/>
                  <a:gd name="connsiteY104" fmla="*/ 34130 h 334173"/>
                  <a:gd name="connsiteX105" fmla="*/ 165639 w 173650"/>
                  <a:gd name="connsiteY105" fmla="*/ 34130 h 334173"/>
                  <a:gd name="connsiteX106" fmla="*/ 4884 w 173650"/>
                  <a:gd name="connsiteY106" fmla="*/ 110249 h 334173"/>
                  <a:gd name="connsiteX107" fmla="*/ 1258 w 173650"/>
                  <a:gd name="connsiteY107" fmla="*/ 107832 h 334173"/>
                  <a:gd name="connsiteX108" fmla="*/ 3675 w 173650"/>
                  <a:gd name="connsiteY108" fmla="*/ 82862 h 334173"/>
                  <a:gd name="connsiteX109" fmla="*/ 8913 w 173650"/>
                  <a:gd name="connsiteY109" fmla="*/ 75613 h 334173"/>
                  <a:gd name="connsiteX110" fmla="*/ 13345 w 173650"/>
                  <a:gd name="connsiteY110" fmla="*/ 75613 h 334173"/>
                  <a:gd name="connsiteX111" fmla="*/ 13345 w 173650"/>
                  <a:gd name="connsiteY111" fmla="*/ 80043 h 334173"/>
                  <a:gd name="connsiteX112" fmla="*/ 8913 w 173650"/>
                  <a:gd name="connsiteY112" fmla="*/ 86084 h 334173"/>
                  <a:gd name="connsiteX113" fmla="*/ 6898 w 173650"/>
                  <a:gd name="connsiteY113" fmla="*/ 106624 h 334173"/>
                  <a:gd name="connsiteX114" fmla="*/ 5287 w 173650"/>
                  <a:gd name="connsiteY114" fmla="*/ 110249 h 334173"/>
                  <a:gd name="connsiteX115" fmla="*/ 4884 w 173650"/>
                  <a:gd name="connsiteY115" fmla="*/ 110249 h 334173"/>
                  <a:gd name="connsiteX116" fmla="*/ 56857 w 173650"/>
                  <a:gd name="connsiteY116" fmla="*/ 74807 h 334173"/>
                  <a:gd name="connsiteX117" fmla="*/ 28252 w 173650"/>
                  <a:gd name="connsiteY117" fmla="*/ 71988 h 334173"/>
                  <a:gd name="connsiteX118" fmla="*/ 24626 w 173650"/>
                  <a:gd name="connsiteY118" fmla="*/ 69572 h 334173"/>
                  <a:gd name="connsiteX119" fmla="*/ 27043 w 173650"/>
                  <a:gd name="connsiteY119" fmla="*/ 65947 h 334173"/>
                  <a:gd name="connsiteX120" fmla="*/ 59678 w 173650"/>
                  <a:gd name="connsiteY120" fmla="*/ 69169 h 334173"/>
                  <a:gd name="connsiteX121" fmla="*/ 61289 w 173650"/>
                  <a:gd name="connsiteY121" fmla="*/ 73196 h 334173"/>
                  <a:gd name="connsiteX122" fmla="*/ 60080 w 173650"/>
                  <a:gd name="connsiteY122" fmla="*/ 74807 h 334173"/>
                  <a:gd name="connsiteX123" fmla="*/ 56857 w 173650"/>
                  <a:gd name="connsiteY123" fmla="*/ 74807 h 33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73650" h="334173">
                    <a:moveTo>
                      <a:pt x="89895" y="332563"/>
                    </a:moveTo>
                    <a:cubicBezTo>
                      <a:pt x="89089" y="330952"/>
                      <a:pt x="89492" y="329341"/>
                      <a:pt x="91103" y="328133"/>
                    </a:cubicBezTo>
                    <a:cubicBezTo>
                      <a:pt x="99564" y="323300"/>
                      <a:pt x="107219" y="316453"/>
                      <a:pt x="114069" y="308398"/>
                    </a:cubicBezTo>
                    <a:cubicBezTo>
                      <a:pt x="115277" y="307190"/>
                      <a:pt x="117292" y="306787"/>
                      <a:pt x="118500" y="307996"/>
                    </a:cubicBezTo>
                    <a:cubicBezTo>
                      <a:pt x="119709" y="309204"/>
                      <a:pt x="120112" y="311218"/>
                      <a:pt x="118903" y="312426"/>
                    </a:cubicBezTo>
                    <a:cubicBezTo>
                      <a:pt x="111651" y="321286"/>
                      <a:pt x="103593" y="328133"/>
                      <a:pt x="94327" y="333771"/>
                    </a:cubicBezTo>
                    <a:cubicBezTo>
                      <a:pt x="94327" y="333771"/>
                      <a:pt x="94327" y="333771"/>
                      <a:pt x="94327" y="333771"/>
                    </a:cubicBezTo>
                    <a:cubicBezTo>
                      <a:pt x="92715" y="334577"/>
                      <a:pt x="90700" y="334174"/>
                      <a:pt x="89895" y="332563"/>
                    </a:cubicBezTo>
                    <a:moveTo>
                      <a:pt x="125350" y="297524"/>
                    </a:moveTo>
                    <a:cubicBezTo>
                      <a:pt x="123738" y="296719"/>
                      <a:pt x="123335" y="294705"/>
                      <a:pt x="124141" y="293094"/>
                    </a:cubicBezTo>
                    <a:cubicBezTo>
                      <a:pt x="129379" y="284234"/>
                      <a:pt x="133004" y="274568"/>
                      <a:pt x="135422" y="264902"/>
                    </a:cubicBezTo>
                    <a:cubicBezTo>
                      <a:pt x="135825" y="263291"/>
                      <a:pt x="137436" y="262083"/>
                      <a:pt x="139048" y="262486"/>
                    </a:cubicBezTo>
                    <a:cubicBezTo>
                      <a:pt x="140660" y="262888"/>
                      <a:pt x="141868" y="264499"/>
                      <a:pt x="141465" y="266110"/>
                    </a:cubicBezTo>
                    <a:cubicBezTo>
                      <a:pt x="139048" y="276582"/>
                      <a:pt x="135019" y="286650"/>
                      <a:pt x="129379" y="295913"/>
                    </a:cubicBezTo>
                    <a:cubicBezTo>
                      <a:pt x="128975" y="296316"/>
                      <a:pt x="128573" y="296719"/>
                      <a:pt x="128170" y="297122"/>
                    </a:cubicBezTo>
                    <a:cubicBezTo>
                      <a:pt x="127364" y="298330"/>
                      <a:pt x="126558" y="298330"/>
                      <a:pt x="125350" y="297524"/>
                    </a:cubicBezTo>
                    <a:moveTo>
                      <a:pt x="141465" y="250403"/>
                    </a:moveTo>
                    <a:cubicBezTo>
                      <a:pt x="139854" y="250403"/>
                      <a:pt x="138645" y="248792"/>
                      <a:pt x="138645" y="247181"/>
                    </a:cubicBezTo>
                    <a:lnTo>
                      <a:pt x="138645" y="245973"/>
                    </a:lnTo>
                    <a:cubicBezTo>
                      <a:pt x="139048" y="236710"/>
                      <a:pt x="138645" y="226641"/>
                      <a:pt x="137033" y="216573"/>
                    </a:cubicBezTo>
                    <a:cubicBezTo>
                      <a:pt x="136631" y="214962"/>
                      <a:pt x="137839" y="213351"/>
                      <a:pt x="139451" y="212948"/>
                    </a:cubicBezTo>
                    <a:cubicBezTo>
                      <a:pt x="141062" y="212545"/>
                      <a:pt x="142674" y="213754"/>
                      <a:pt x="143077" y="215365"/>
                    </a:cubicBezTo>
                    <a:cubicBezTo>
                      <a:pt x="144689" y="225836"/>
                      <a:pt x="145091" y="235905"/>
                      <a:pt x="144689" y="245973"/>
                    </a:cubicBezTo>
                    <a:lnTo>
                      <a:pt x="144689" y="247584"/>
                    </a:lnTo>
                    <a:cubicBezTo>
                      <a:pt x="144689" y="248792"/>
                      <a:pt x="143883" y="249598"/>
                      <a:pt x="143077" y="250001"/>
                    </a:cubicBezTo>
                    <a:cubicBezTo>
                      <a:pt x="142674" y="250403"/>
                      <a:pt x="141868" y="250403"/>
                      <a:pt x="141465" y="250403"/>
                    </a:cubicBezTo>
                    <a:moveTo>
                      <a:pt x="137033" y="200463"/>
                    </a:moveTo>
                    <a:cubicBezTo>
                      <a:pt x="135422" y="200866"/>
                      <a:pt x="133810" y="200061"/>
                      <a:pt x="133408" y="198449"/>
                    </a:cubicBezTo>
                    <a:cubicBezTo>
                      <a:pt x="130990" y="189186"/>
                      <a:pt x="127364" y="179118"/>
                      <a:pt x="123335" y="169049"/>
                    </a:cubicBezTo>
                    <a:cubicBezTo>
                      <a:pt x="122529" y="167438"/>
                      <a:pt x="123335" y="165425"/>
                      <a:pt x="124947" y="165022"/>
                    </a:cubicBezTo>
                    <a:cubicBezTo>
                      <a:pt x="126558" y="164216"/>
                      <a:pt x="128170" y="165022"/>
                      <a:pt x="128975" y="166633"/>
                    </a:cubicBezTo>
                    <a:cubicBezTo>
                      <a:pt x="133408" y="177104"/>
                      <a:pt x="136631" y="187173"/>
                      <a:pt x="139451" y="196838"/>
                    </a:cubicBezTo>
                    <a:cubicBezTo>
                      <a:pt x="139854" y="198449"/>
                      <a:pt x="139048" y="199658"/>
                      <a:pt x="137839" y="200463"/>
                    </a:cubicBezTo>
                    <a:cubicBezTo>
                      <a:pt x="137436" y="200463"/>
                      <a:pt x="137436" y="200463"/>
                      <a:pt x="137033" y="200463"/>
                    </a:cubicBezTo>
                    <a:moveTo>
                      <a:pt x="119709" y="153342"/>
                    </a:moveTo>
                    <a:cubicBezTo>
                      <a:pt x="118098" y="154148"/>
                      <a:pt x="116486" y="153342"/>
                      <a:pt x="115680" y="151731"/>
                    </a:cubicBezTo>
                    <a:cubicBezTo>
                      <a:pt x="115277" y="150926"/>
                      <a:pt x="114874" y="150120"/>
                      <a:pt x="114471" y="149315"/>
                    </a:cubicBezTo>
                    <a:cubicBezTo>
                      <a:pt x="111248" y="150523"/>
                      <a:pt x="107622" y="151731"/>
                      <a:pt x="104399" y="152537"/>
                    </a:cubicBezTo>
                    <a:cubicBezTo>
                      <a:pt x="102787" y="152940"/>
                      <a:pt x="101176" y="152134"/>
                      <a:pt x="100773" y="150523"/>
                    </a:cubicBezTo>
                    <a:cubicBezTo>
                      <a:pt x="100370" y="148912"/>
                      <a:pt x="101176" y="147301"/>
                      <a:pt x="102787" y="146496"/>
                    </a:cubicBezTo>
                    <a:cubicBezTo>
                      <a:pt x="105608" y="145690"/>
                      <a:pt x="108831" y="144482"/>
                      <a:pt x="111651" y="143676"/>
                    </a:cubicBezTo>
                    <a:cubicBezTo>
                      <a:pt x="108428" y="137635"/>
                      <a:pt x="104802" y="131191"/>
                      <a:pt x="100773" y="123942"/>
                    </a:cubicBezTo>
                    <a:cubicBezTo>
                      <a:pt x="99967" y="122331"/>
                      <a:pt x="100370" y="120720"/>
                      <a:pt x="101982" y="119512"/>
                    </a:cubicBezTo>
                    <a:cubicBezTo>
                      <a:pt x="103593" y="118706"/>
                      <a:pt x="105205" y="119109"/>
                      <a:pt x="106413" y="120720"/>
                    </a:cubicBezTo>
                    <a:cubicBezTo>
                      <a:pt x="110442" y="127969"/>
                      <a:pt x="114471" y="134413"/>
                      <a:pt x="117694" y="140857"/>
                    </a:cubicBezTo>
                    <a:cubicBezTo>
                      <a:pt x="122126" y="138843"/>
                      <a:pt x="126558" y="136427"/>
                      <a:pt x="130587" y="133608"/>
                    </a:cubicBezTo>
                    <a:cubicBezTo>
                      <a:pt x="132199" y="132802"/>
                      <a:pt x="133810" y="133205"/>
                      <a:pt x="135019" y="134413"/>
                    </a:cubicBezTo>
                    <a:cubicBezTo>
                      <a:pt x="135825" y="136024"/>
                      <a:pt x="135422" y="137635"/>
                      <a:pt x="134213" y="138843"/>
                    </a:cubicBezTo>
                    <a:cubicBezTo>
                      <a:pt x="129781" y="141663"/>
                      <a:pt x="125350" y="144079"/>
                      <a:pt x="120515" y="146496"/>
                    </a:cubicBezTo>
                    <a:cubicBezTo>
                      <a:pt x="120918" y="147301"/>
                      <a:pt x="121321" y="147704"/>
                      <a:pt x="121723" y="148509"/>
                    </a:cubicBezTo>
                    <a:cubicBezTo>
                      <a:pt x="121723" y="150926"/>
                      <a:pt x="120918" y="152537"/>
                      <a:pt x="119709" y="153342"/>
                    </a:cubicBezTo>
                    <a:cubicBezTo>
                      <a:pt x="119709" y="153342"/>
                      <a:pt x="119709" y="153342"/>
                      <a:pt x="119709" y="153342"/>
                    </a:cubicBezTo>
                    <a:moveTo>
                      <a:pt x="144286" y="127164"/>
                    </a:moveTo>
                    <a:cubicBezTo>
                      <a:pt x="143077" y="125956"/>
                      <a:pt x="143077" y="123942"/>
                      <a:pt x="144286" y="122734"/>
                    </a:cubicBezTo>
                    <a:cubicBezTo>
                      <a:pt x="148717" y="118304"/>
                      <a:pt x="152344" y="113068"/>
                      <a:pt x="155567" y="107832"/>
                    </a:cubicBezTo>
                    <a:cubicBezTo>
                      <a:pt x="157581" y="104610"/>
                      <a:pt x="159193" y="100986"/>
                      <a:pt x="160804" y="97361"/>
                    </a:cubicBezTo>
                    <a:cubicBezTo>
                      <a:pt x="161610" y="95750"/>
                      <a:pt x="163222" y="94944"/>
                      <a:pt x="164833" y="95750"/>
                    </a:cubicBezTo>
                    <a:cubicBezTo>
                      <a:pt x="166445" y="96555"/>
                      <a:pt x="167251" y="98166"/>
                      <a:pt x="166445" y="99777"/>
                    </a:cubicBezTo>
                    <a:cubicBezTo>
                      <a:pt x="164833" y="103805"/>
                      <a:pt x="162819" y="107430"/>
                      <a:pt x="160804" y="111054"/>
                    </a:cubicBezTo>
                    <a:cubicBezTo>
                      <a:pt x="157581" y="116693"/>
                      <a:pt x="153149" y="121928"/>
                      <a:pt x="148717" y="127164"/>
                    </a:cubicBezTo>
                    <a:cubicBezTo>
                      <a:pt x="148315" y="127567"/>
                      <a:pt x="148315" y="127567"/>
                      <a:pt x="147912" y="127969"/>
                    </a:cubicBezTo>
                    <a:cubicBezTo>
                      <a:pt x="146703" y="128372"/>
                      <a:pt x="145091" y="127969"/>
                      <a:pt x="144286" y="127164"/>
                    </a:cubicBezTo>
                    <a:moveTo>
                      <a:pt x="85060" y="156564"/>
                    </a:moveTo>
                    <a:cubicBezTo>
                      <a:pt x="74182" y="157370"/>
                      <a:pt x="63304" y="156564"/>
                      <a:pt x="52828" y="154148"/>
                    </a:cubicBezTo>
                    <a:cubicBezTo>
                      <a:pt x="51217" y="153745"/>
                      <a:pt x="50008" y="152134"/>
                      <a:pt x="50411" y="150523"/>
                    </a:cubicBezTo>
                    <a:cubicBezTo>
                      <a:pt x="50814" y="148912"/>
                      <a:pt x="52425" y="147704"/>
                      <a:pt x="54037" y="148107"/>
                    </a:cubicBezTo>
                    <a:cubicBezTo>
                      <a:pt x="63707" y="150523"/>
                      <a:pt x="73779" y="151329"/>
                      <a:pt x="84254" y="150523"/>
                    </a:cubicBezTo>
                    <a:cubicBezTo>
                      <a:pt x="85866" y="150523"/>
                      <a:pt x="87477" y="151731"/>
                      <a:pt x="87477" y="153342"/>
                    </a:cubicBezTo>
                    <a:cubicBezTo>
                      <a:pt x="87477" y="154550"/>
                      <a:pt x="87075" y="155759"/>
                      <a:pt x="85866" y="156564"/>
                    </a:cubicBezTo>
                    <a:cubicBezTo>
                      <a:pt x="85866" y="156161"/>
                      <a:pt x="85463" y="156564"/>
                      <a:pt x="85060" y="156564"/>
                    </a:cubicBezTo>
                    <a:moveTo>
                      <a:pt x="168056" y="83668"/>
                    </a:moveTo>
                    <a:cubicBezTo>
                      <a:pt x="166445" y="83265"/>
                      <a:pt x="165236" y="81654"/>
                      <a:pt x="165639" y="80043"/>
                    </a:cubicBezTo>
                    <a:cubicBezTo>
                      <a:pt x="167251" y="70377"/>
                      <a:pt x="167654" y="59906"/>
                      <a:pt x="166042" y="49837"/>
                    </a:cubicBezTo>
                    <a:cubicBezTo>
                      <a:pt x="165639" y="48226"/>
                      <a:pt x="166848" y="46615"/>
                      <a:pt x="168862" y="46213"/>
                    </a:cubicBezTo>
                    <a:cubicBezTo>
                      <a:pt x="170474" y="45810"/>
                      <a:pt x="172085" y="47018"/>
                      <a:pt x="172488" y="48629"/>
                    </a:cubicBezTo>
                    <a:cubicBezTo>
                      <a:pt x="174100" y="59503"/>
                      <a:pt x="174100" y="70377"/>
                      <a:pt x="172085" y="80848"/>
                    </a:cubicBezTo>
                    <a:cubicBezTo>
                      <a:pt x="172085" y="82057"/>
                      <a:pt x="171280" y="82862"/>
                      <a:pt x="170474" y="83265"/>
                    </a:cubicBezTo>
                    <a:cubicBezTo>
                      <a:pt x="169668" y="83668"/>
                      <a:pt x="168862" y="84070"/>
                      <a:pt x="168056" y="83668"/>
                    </a:cubicBezTo>
                    <a:moveTo>
                      <a:pt x="34295" y="146898"/>
                    </a:moveTo>
                    <a:cubicBezTo>
                      <a:pt x="31878" y="145690"/>
                      <a:pt x="29460" y="144079"/>
                      <a:pt x="27043" y="142871"/>
                    </a:cubicBezTo>
                    <a:cubicBezTo>
                      <a:pt x="20194" y="138441"/>
                      <a:pt x="14150" y="132802"/>
                      <a:pt x="9316" y="125956"/>
                    </a:cubicBezTo>
                    <a:cubicBezTo>
                      <a:pt x="8510" y="124747"/>
                      <a:pt x="8510" y="122734"/>
                      <a:pt x="10121" y="121526"/>
                    </a:cubicBezTo>
                    <a:cubicBezTo>
                      <a:pt x="11330" y="120720"/>
                      <a:pt x="13345" y="120720"/>
                      <a:pt x="14553" y="122331"/>
                    </a:cubicBezTo>
                    <a:cubicBezTo>
                      <a:pt x="18985" y="128372"/>
                      <a:pt x="24223" y="133608"/>
                      <a:pt x="30669" y="137635"/>
                    </a:cubicBezTo>
                    <a:cubicBezTo>
                      <a:pt x="32684" y="138843"/>
                      <a:pt x="35101" y="140454"/>
                      <a:pt x="37518" y="141663"/>
                    </a:cubicBezTo>
                    <a:cubicBezTo>
                      <a:pt x="39130" y="142468"/>
                      <a:pt x="39533" y="144482"/>
                      <a:pt x="38727" y="145690"/>
                    </a:cubicBezTo>
                    <a:cubicBezTo>
                      <a:pt x="38324" y="146496"/>
                      <a:pt x="37921" y="146898"/>
                      <a:pt x="37518" y="146898"/>
                    </a:cubicBezTo>
                    <a:cubicBezTo>
                      <a:pt x="36310" y="147301"/>
                      <a:pt x="35504" y="147704"/>
                      <a:pt x="34295" y="146898"/>
                    </a:cubicBezTo>
                    <a:moveTo>
                      <a:pt x="90700" y="108638"/>
                    </a:moveTo>
                    <a:cubicBezTo>
                      <a:pt x="83851" y="98166"/>
                      <a:pt x="77808" y="90514"/>
                      <a:pt x="71361" y="84876"/>
                    </a:cubicBezTo>
                    <a:cubicBezTo>
                      <a:pt x="70153" y="83668"/>
                      <a:pt x="70153" y="81654"/>
                      <a:pt x="70959" y="80446"/>
                    </a:cubicBezTo>
                    <a:cubicBezTo>
                      <a:pt x="72167" y="79238"/>
                      <a:pt x="74182" y="79238"/>
                      <a:pt x="75390" y="80043"/>
                    </a:cubicBezTo>
                    <a:cubicBezTo>
                      <a:pt x="82240" y="86084"/>
                      <a:pt x="88686" y="94139"/>
                      <a:pt x="95535" y="105013"/>
                    </a:cubicBezTo>
                    <a:cubicBezTo>
                      <a:pt x="96341" y="106624"/>
                      <a:pt x="95938" y="108235"/>
                      <a:pt x="94729" y="109443"/>
                    </a:cubicBezTo>
                    <a:cubicBezTo>
                      <a:pt x="94729" y="109443"/>
                      <a:pt x="94729" y="109443"/>
                      <a:pt x="94327" y="109443"/>
                    </a:cubicBezTo>
                    <a:cubicBezTo>
                      <a:pt x="93521" y="110249"/>
                      <a:pt x="91506" y="109846"/>
                      <a:pt x="90700" y="108638"/>
                    </a:cubicBezTo>
                    <a:moveTo>
                      <a:pt x="165639" y="34130"/>
                    </a:moveTo>
                    <a:cubicBezTo>
                      <a:pt x="164027" y="34533"/>
                      <a:pt x="162416" y="33727"/>
                      <a:pt x="161610" y="32117"/>
                    </a:cubicBezTo>
                    <a:cubicBezTo>
                      <a:pt x="159999" y="27686"/>
                      <a:pt x="158387" y="23256"/>
                      <a:pt x="156373" y="19229"/>
                    </a:cubicBezTo>
                    <a:cubicBezTo>
                      <a:pt x="153955" y="14396"/>
                      <a:pt x="150732" y="9563"/>
                      <a:pt x="147509" y="5133"/>
                    </a:cubicBezTo>
                    <a:cubicBezTo>
                      <a:pt x="146300" y="3924"/>
                      <a:pt x="146703" y="1911"/>
                      <a:pt x="148315" y="703"/>
                    </a:cubicBezTo>
                    <a:cubicBezTo>
                      <a:pt x="149523" y="-506"/>
                      <a:pt x="151538" y="-103"/>
                      <a:pt x="152746" y="1508"/>
                    </a:cubicBezTo>
                    <a:cubicBezTo>
                      <a:pt x="156373" y="6341"/>
                      <a:pt x="159193" y="11174"/>
                      <a:pt x="162013" y="16410"/>
                    </a:cubicBezTo>
                    <a:cubicBezTo>
                      <a:pt x="164431" y="20840"/>
                      <a:pt x="166042" y="25270"/>
                      <a:pt x="167654" y="30103"/>
                    </a:cubicBezTo>
                    <a:cubicBezTo>
                      <a:pt x="168056" y="31714"/>
                      <a:pt x="167251" y="33325"/>
                      <a:pt x="165639" y="34130"/>
                    </a:cubicBezTo>
                    <a:cubicBezTo>
                      <a:pt x="165639" y="34130"/>
                      <a:pt x="165639" y="34130"/>
                      <a:pt x="165639" y="34130"/>
                    </a:cubicBezTo>
                    <a:moveTo>
                      <a:pt x="4884" y="110249"/>
                    </a:moveTo>
                    <a:cubicBezTo>
                      <a:pt x="3272" y="110651"/>
                      <a:pt x="1661" y="109846"/>
                      <a:pt x="1258" y="107832"/>
                    </a:cubicBezTo>
                    <a:cubicBezTo>
                      <a:pt x="-1160" y="98972"/>
                      <a:pt x="49" y="90514"/>
                      <a:pt x="3675" y="82862"/>
                    </a:cubicBezTo>
                    <a:cubicBezTo>
                      <a:pt x="4884" y="80043"/>
                      <a:pt x="6898" y="77626"/>
                      <a:pt x="8913" y="75613"/>
                    </a:cubicBezTo>
                    <a:cubicBezTo>
                      <a:pt x="10121" y="74405"/>
                      <a:pt x="12136" y="74405"/>
                      <a:pt x="13345" y="75613"/>
                    </a:cubicBezTo>
                    <a:cubicBezTo>
                      <a:pt x="14553" y="76821"/>
                      <a:pt x="14553" y="78835"/>
                      <a:pt x="13345" y="80043"/>
                    </a:cubicBezTo>
                    <a:cubicBezTo>
                      <a:pt x="11733" y="81654"/>
                      <a:pt x="10121" y="83668"/>
                      <a:pt x="8913" y="86084"/>
                    </a:cubicBezTo>
                    <a:cubicBezTo>
                      <a:pt x="5690" y="92125"/>
                      <a:pt x="4884" y="98972"/>
                      <a:pt x="6898" y="106624"/>
                    </a:cubicBezTo>
                    <a:cubicBezTo>
                      <a:pt x="7301" y="108235"/>
                      <a:pt x="6495" y="109443"/>
                      <a:pt x="5287" y="110249"/>
                    </a:cubicBezTo>
                    <a:cubicBezTo>
                      <a:pt x="5287" y="110249"/>
                      <a:pt x="4884" y="110249"/>
                      <a:pt x="4884" y="110249"/>
                    </a:cubicBezTo>
                    <a:moveTo>
                      <a:pt x="56857" y="74807"/>
                    </a:moveTo>
                    <a:cubicBezTo>
                      <a:pt x="47994" y="70780"/>
                      <a:pt x="37518" y="69974"/>
                      <a:pt x="28252" y="71988"/>
                    </a:cubicBezTo>
                    <a:cubicBezTo>
                      <a:pt x="26640" y="72391"/>
                      <a:pt x="25028" y="71585"/>
                      <a:pt x="24626" y="69572"/>
                    </a:cubicBezTo>
                    <a:cubicBezTo>
                      <a:pt x="24223" y="67961"/>
                      <a:pt x="25028" y="66350"/>
                      <a:pt x="27043" y="65947"/>
                    </a:cubicBezTo>
                    <a:cubicBezTo>
                      <a:pt x="37921" y="63128"/>
                      <a:pt x="49605" y="64336"/>
                      <a:pt x="59678" y="69169"/>
                    </a:cubicBezTo>
                    <a:cubicBezTo>
                      <a:pt x="61289" y="69974"/>
                      <a:pt x="62095" y="71585"/>
                      <a:pt x="61289" y="73196"/>
                    </a:cubicBezTo>
                    <a:cubicBezTo>
                      <a:pt x="60886" y="74002"/>
                      <a:pt x="60483" y="74405"/>
                      <a:pt x="60080" y="74807"/>
                    </a:cubicBezTo>
                    <a:cubicBezTo>
                      <a:pt x="58872" y="75210"/>
                      <a:pt x="57663" y="75210"/>
                      <a:pt x="56857" y="74807"/>
                    </a:cubicBezTo>
                  </a:path>
                </a:pathLst>
              </a:custGeom>
              <a:solidFill>
                <a:srgbClr val="63C1C5"/>
              </a:solidFill>
              <a:ln w="4026" cap="flat">
                <a:noFill/>
                <a:prstDash val="solid"/>
                <a:miter/>
              </a:ln>
            </p:spPr>
            <p:txBody>
              <a:bodyPr rtlCol="0" anchor="ctr"/>
              <a:lstStyle/>
              <a:p>
                <a:endParaRPr lang="fr-FR"/>
              </a:p>
            </p:txBody>
          </p:sp>
          <p:sp>
            <p:nvSpPr>
              <p:cNvPr id="466" name="Forme libre 465">
                <a:extLst>
                  <a:ext uri="{FF2B5EF4-FFF2-40B4-BE49-F238E27FC236}">
                    <a16:creationId xmlns:a16="http://schemas.microsoft.com/office/drawing/2014/main" xmlns="" id="{9238FE01-6327-AD43-9292-960D9A6062F8}"/>
                  </a:ext>
                </a:extLst>
              </p:cNvPr>
              <p:cNvSpPr/>
              <p:nvPr/>
            </p:nvSpPr>
            <p:spPr>
              <a:xfrm>
                <a:off x="2450680" y="3220317"/>
                <a:ext cx="21520" cy="8622"/>
              </a:xfrm>
              <a:custGeom>
                <a:avLst/>
                <a:gdLst>
                  <a:gd name="connsiteX0" fmla="*/ 19804 w 21520"/>
                  <a:gd name="connsiteY0" fmla="*/ 5741 h 8622"/>
                  <a:gd name="connsiteX1" fmla="*/ 21416 w 21520"/>
                  <a:gd name="connsiteY1" fmla="*/ 2116 h 8622"/>
                  <a:gd name="connsiteX2" fmla="*/ 17387 w 21520"/>
                  <a:gd name="connsiteY2" fmla="*/ 103 h 8622"/>
                  <a:gd name="connsiteX3" fmla="*/ 2883 w 21520"/>
                  <a:gd name="connsiteY3" fmla="*/ 2519 h 8622"/>
                  <a:gd name="connsiteX4" fmla="*/ 63 w 21520"/>
                  <a:gd name="connsiteY4" fmla="*/ 5741 h 8622"/>
                  <a:gd name="connsiteX5" fmla="*/ 3286 w 21520"/>
                  <a:gd name="connsiteY5" fmla="*/ 8560 h 8622"/>
                  <a:gd name="connsiteX6" fmla="*/ 19402 w 21520"/>
                  <a:gd name="connsiteY6" fmla="*/ 5741 h 8622"/>
                  <a:gd name="connsiteX7" fmla="*/ 19804 w 21520"/>
                  <a:gd name="connsiteY7" fmla="*/ 5741 h 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 h="8622">
                    <a:moveTo>
                      <a:pt x="19804" y="5741"/>
                    </a:moveTo>
                    <a:cubicBezTo>
                      <a:pt x="21013" y="4936"/>
                      <a:pt x="21819" y="3727"/>
                      <a:pt x="21416" y="2116"/>
                    </a:cubicBezTo>
                    <a:cubicBezTo>
                      <a:pt x="21013" y="505"/>
                      <a:pt x="19402" y="-300"/>
                      <a:pt x="17387" y="103"/>
                    </a:cubicBezTo>
                    <a:cubicBezTo>
                      <a:pt x="12552" y="1311"/>
                      <a:pt x="7718" y="2116"/>
                      <a:pt x="2883" y="2519"/>
                    </a:cubicBezTo>
                    <a:cubicBezTo>
                      <a:pt x="1271" y="2519"/>
                      <a:pt x="-340" y="4130"/>
                      <a:pt x="63" y="5741"/>
                    </a:cubicBezTo>
                    <a:cubicBezTo>
                      <a:pt x="63" y="7352"/>
                      <a:pt x="1674" y="8963"/>
                      <a:pt x="3286" y="8560"/>
                    </a:cubicBezTo>
                    <a:cubicBezTo>
                      <a:pt x="8523" y="8158"/>
                      <a:pt x="14164" y="7352"/>
                      <a:pt x="19402" y="5741"/>
                    </a:cubicBezTo>
                    <a:cubicBezTo>
                      <a:pt x="19402" y="5741"/>
                      <a:pt x="19402" y="5741"/>
                      <a:pt x="19804" y="5741"/>
                    </a:cubicBezTo>
                  </a:path>
                </a:pathLst>
              </a:custGeom>
              <a:solidFill>
                <a:srgbClr val="63C1C5"/>
              </a:solidFill>
              <a:ln w="4026" cap="flat">
                <a:noFill/>
                <a:prstDash val="solid"/>
                <a:miter/>
              </a:ln>
            </p:spPr>
            <p:txBody>
              <a:bodyPr rtlCol="0" anchor="ctr"/>
              <a:lstStyle/>
              <a:p>
                <a:endParaRPr lang="fr-FR"/>
              </a:p>
            </p:txBody>
          </p:sp>
        </p:grpSp>
        <p:sp>
          <p:nvSpPr>
            <p:cNvPr id="467" name="Forme libre 466">
              <a:extLst>
                <a:ext uri="{FF2B5EF4-FFF2-40B4-BE49-F238E27FC236}">
                  <a16:creationId xmlns:a16="http://schemas.microsoft.com/office/drawing/2014/main" xmlns="" id="{179D7EEF-496C-A046-B189-2E4900A2B201}"/>
                </a:ext>
              </a:extLst>
            </p:cNvPr>
            <p:cNvSpPr/>
            <p:nvPr/>
          </p:nvSpPr>
          <p:spPr>
            <a:xfrm>
              <a:off x="1211436" y="2491051"/>
              <a:ext cx="204268" cy="70480"/>
            </a:xfrm>
            <a:custGeom>
              <a:avLst/>
              <a:gdLst>
                <a:gd name="connsiteX0" fmla="*/ 0 w 204268"/>
                <a:gd name="connsiteY0" fmla="*/ 6444 h 70480"/>
                <a:gd name="connsiteX1" fmla="*/ 204268 w 204268"/>
                <a:gd name="connsiteY1" fmla="*/ 70480 h 70480"/>
                <a:gd name="connsiteX2" fmla="*/ 96292 w 204268"/>
                <a:gd name="connsiteY2" fmla="*/ 11277 h 70480"/>
                <a:gd name="connsiteX3" fmla="*/ 41498 w 204268"/>
                <a:gd name="connsiteY3" fmla="*/ 0 h 70480"/>
              </a:gdLst>
              <a:ahLst/>
              <a:cxnLst>
                <a:cxn ang="0">
                  <a:pos x="connsiteX0" y="connsiteY0"/>
                </a:cxn>
                <a:cxn ang="0">
                  <a:pos x="connsiteX1" y="connsiteY1"/>
                </a:cxn>
                <a:cxn ang="0">
                  <a:pos x="connsiteX2" y="connsiteY2"/>
                </a:cxn>
                <a:cxn ang="0">
                  <a:pos x="connsiteX3" y="connsiteY3"/>
                </a:cxn>
              </a:cxnLst>
              <a:rect l="l" t="t" r="r" b="b"/>
              <a:pathLst>
                <a:path w="204268" h="70480">
                  <a:moveTo>
                    <a:pt x="0" y="6444"/>
                  </a:moveTo>
                  <a:lnTo>
                    <a:pt x="204268" y="70480"/>
                  </a:lnTo>
                  <a:lnTo>
                    <a:pt x="96292" y="11277"/>
                  </a:lnTo>
                  <a:lnTo>
                    <a:pt x="41498" y="0"/>
                  </a:lnTo>
                  <a:close/>
                </a:path>
              </a:pathLst>
            </a:custGeom>
            <a:solidFill>
              <a:srgbClr val="F1F8F8"/>
            </a:solidFill>
            <a:ln w="4026" cap="flat">
              <a:noFill/>
              <a:prstDash val="solid"/>
              <a:miter/>
            </a:ln>
          </p:spPr>
          <p:txBody>
            <a:bodyPr rtlCol="0" anchor="ctr"/>
            <a:lstStyle/>
            <a:p>
              <a:endParaRPr lang="fr-FR"/>
            </a:p>
          </p:txBody>
        </p:sp>
        <p:grpSp>
          <p:nvGrpSpPr>
            <p:cNvPr id="468" name="Illustration">
              <a:extLst>
                <a:ext uri="{FF2B5EF4-FFF2-40B4-BE49-F238E27FC236}">
                  <a16:creationId xmlns:a16="http://schemas.microsoft.com/office/drawing/2014/main" xmlns="" id="{35FA8138-CB5A-A941-8FDF-94779534C29E}"/>
                </a:ext>
              </a:extLst>
            </p:cNvPr>
            <p:cNvGrpSpPr/>
            <p:nvPr/>
          </p:nvGrpSpPr>
          <p:grpSpPr>
            <a:xfrm>
              <a:off x="1208213" y="2497495"/>
              <a:ext cx="207491" cy="81341"/>
              <a:chOff x="1208213" y="2497495"/>
              <a:chExt cx="207491" cy="81341"/>
            </a:xfrm>
          </p:grpSpPr>
          <p:sp>
            <p:nvSpPr>
              <p:cNvPr id="469" name="Forme libre 468">
                <a:extLst>
                  <a:ext uri="{FF2B5EF4-FFF2-40B4-BE49-F238E27FC236}">
                    <a16:creationId xmlns:a16="http://schemas.microsoft.com/office/drawing/2014/main" xmlns="" id="{AE653933-919C-294D-981F-9272C3EC191E}"/>
                  </a:ext>
                </a:extLst>
              </p:cNvPr>
              <p:cNvSpPr/>
              <p:nvPr/>
            </p:nvSpPr>
            <p:spPr>
              <a:xfrm>
                <a:off x="1211436" y="2497495"/>
                <a:ext cx="204268" cy="64036"/>
              </a:xfrm>
              <a:custGeom>
                <a:avLst/>
                <a:gdLst>
                  <a:gd name="connsiteX0" fmla="*/ 204268 w 204268"/>
                  <a:gd name="connsiteY0" fmla="*/ 64036 h 64036"/>
                  <a:gd name="connsiteX1" fmla="*/ 2417 w 204268"/>
                  <a:gd name="connsiteY1" fmla="*/ 12485 h 64036"/>
                  <a:gd name="connsiteX2" fmla="*/ 0 w 204268"/>
                  <a:gd name="connsiteY2" fmla="*/ 0 h 64036"/>
                </a:gdLst>
                <a:ahLst/>
                <a:cxnLst>
                  <a:cxn ang="0">
                    <a:pos x="connsiteX0" y="connsiteY0"/>
                  </a:cxn>
                  <a:cxn ang="0">
                    <a:pos x="connsiteX1" y="connsiteY1"/>
                  </a:cxn>
                  <a:cxn ang="0">
                    <a:pos x="connsiteX2" y="connsiteY2"/>
                  </a:cxn>
                </a:cxnLst>
                <a:rect l="l" t="t" r="r" b="b"/>
                <a:pathLst>
                  <a:path w="204268" h="64036">
                    <a:moveTo>
                      <a:pt x="204268" y="64036"/>
                    </a:moveTo>
                    <a:lnTo>
                      <a:pt x="2417" y="12485"/>
                    </a:lnTo>
                    <a:lnTo>
                      <a:pt x="0" y="0"/>
                    </a:lnTo>
                  </a:path>
                </a:pathLst>
              </a:custGeom>
              <a:solidFill>
                <a:srgbClr val="B0D9C8"/>
              </a:solidFill>
              <a:ln w="4026" cap="flat">
                <a:noFill/>
                <a:prstDash val="solid"/>
                <a:miter/>
              </a:ln>
            </p:spPr>
            <p:txBody>
              <a:bodyPr rtlCol="0" anchor="ctr"/>
              <a:lstStyle/>
              <a:p>
                <a:endParaRPr lang="fr-FR"/>
              </a:p>
            </p:txBody>
          </p:sp>
          <p:sp>
            <p:nvSpPr>
              <p:cNvPr id="470" name="Forme libre 469">
                <a:extLst>
                  <a:ext uri="{FF2B5EF4-FFF2-40B4-BE49-F238E27FC236}">
                    <a16:creationId xmlns:a16="http://schemas.microsoft.com/office/drawing/2014/main" xmlns="" id="{354FC397-5A16-3143-84C6-6674FFA9A64C}"/>
                  </a:ext>
                </a:extLst>
              </p:cNvPr>
              <p:cNvSpPr/>
              <p:nvPr/>
            </p:nvSpPr>
            <p:spPr>
              <a:xfrm>
                <a:off x="1208213" y="2544616"/>
                <a:ext cx="207088" cy="31413"/>
              </a:xfrm>
              <a:custGeom>
                <a:avLst/>
                <a:gdLst>
                  <a:gd name="connsiteX0" fmla="*/ 0 w 207088"/>
                  <a:gd name="connsiteY0" fmla="*/ 0 h 31413"/>
                  <a:gd name="connsiteX1" fmla="*/ 0 w 207088"/>
                  <a:gd name="connsiteY1" fmla="*/ 403 h 31413"/>
                  <a:gd name="connsiteX2" fmla="*/ 8461 w 207088"/>
                  <a:gd name="connsiteY2" fmla="*/ 31414 h 31413"/>
                  <a:gd name="connsiteX3" fmla="*/ 207088 w 207088"/>
                  <a:gd name="connsiteY3" fmla="*/ 16915 h 31413"/>
                </a:gdLst>
                <a:ahLst/>
                <a:cxnLst>
                  <a:cxn ang="0">
                    <a:pos x="connsiteX0" y="connsiteY0"/>
                  </a:cxn>
                  <a:cxn ang="0">
                    <a:pos x="connsiteX1" y="connsiteY1"/>
                  </a:cxn>
                  <a:cxn ang="0">
                    <a:pos x="connsiteX2" y="connsiteY2"/>
                  </a:cxn>
                  <a:cxn ang="0">
                    <a:pos x="connsiteX3" y="connsiteY3"/>
                  </a:cxn>
                </a:cxnLst>
                <a:rect l="l" t="t" r="r" b="b"/>
                <a:pathLst>
                  <a:path w="207088" h="31413">
                    <a:moveTo>
                      <a:pt x="0" y="0"/>
                    </a:moveTo>
                    <a:lnTo>
                      <a:pt x="0" y="403"/>
                    </a:lnTo>
                    <a:lnTo>
                      <a:pt x="8461" y="31414"/>
                    </a:lnTo>
                    <a:lnTo>
                      <a:pt x="207088" y="16915"/>
                    </a:lnTo>
                    <a:close/>
                  </a:path>
                </a:pathLst>
              </a:custGeom>
              <a:solidFill>
                <a:srgbClr val="63C1C5"/>
              </a:solidFill>
              <a:ln w="4026" cap="flat">
                <a:noFill/>
                <a:prstDash val="solid"/>
                <a:miter/>
              </a:ln>
            </p:spPr>
            <p:txBody>
              <a:bodyPr rtlCol="0" anchor="ctr"/>
              <a:lstStyle/>
              <a:p>
                <a:endParaRPr lang="fr-FR"/>
              </a:p>
            </p:txBody>
          </p:sp>
        </p:grpSp>
        <p:sp>
          <p:nvSpPr>
            <p:cNvPr id="471" name="Forme libre 470">
              <a:extLst>
                <a:ext uri="{FF2B5EF4-FFF2-40B4-BE49-F238E27FC236}">
                  <a16:creationId xmlns:a16="http://schemas.microsoft.com/office/drawing/2014/main" xmlns="" id="{A26D5B0C-7B25-3444-A372-EC6BDD515AE5}"/>
                </a:ext>
              </a:extLst>
            </p:cNvPr>
            <p:cNvSpPr/>
            <p:nvPr/>
          </p:nvSpPr>
          <p:spPr>
            <a:xfrm>
              <a:off x="1169535" y="2502731"/>
              <a:ext cx="244960" cy="58800"/>
            </a:xfrm>
            <a:custGeom>
              <a:avLst/>
              <a:gdLst>
                <a:gd name="connsiteX0" fmla="*/ 0 w 244960"/>
                <a:gd name="connsiteY0" fmla="*/ 23359 h 58800"/>
                <a:gd name="connsiteX1" fmla="*/ 58823 w 244960"/>
                <a:gd name="connsiteY1" fmla="*/ 53162 h 58800"/>
                <a:gd name="connsiteX2" fmla="*/ 244961 w 244960"/>
                <a:gd name="connsiteY2" fmla="*/ 58801 h 58800"/>
                <a:gd name="connsiteX3" fmla="*/ 29008 w 244960"/>
                <a:gd name="connsiteY3" fmla="*/ 0 h 58800"/>
              </a:gdLst>
              <a:ahLst/>
              <a:cxnLst>
                <a:cxn ang="0">
                  <a:pos x="connsiteX0" y="connsiteY0"/>
                </a:cxn>
                <a:cxn ang="0">
                  <a:pos x="connsiteX1" y="connsiteY1"/>
                </a:cxn>
                <a:cxn ang="0">
                  <a:pos x="connsiteX2" y="connsiteY2"/>
                </a:cxn>
                <a:cxn ang="0">
                  <a:pos x="connsiteX3" y="connsiteY3"/>
                </a:cxn>
              </a:cxnLst>
              <a:rect l="l" t="t" r="r" b="b"/>
              <a:pathLst>
                <a:path w="244960" h="58800">
                  <a:moveTo>
                    <a:pt x="0" y="23359"/>
                  </a:moveTo>
                  <a:lnTo>
                    <a:pt x="58823" y="53162"/>
                  </a:lnTo>
                  <a:lnTo>
                    <a:pt x="244961" y="58801"/>
                  </a:lnTo>
                  <a:lnTo>
                    <a:pt x="29008" y="0"/>
                  </a:lnTo>
                  <a:close/>
                </a:path>
              </a:pathLst>
            </a:custGeom>
            <a:solidFill>
              <a:srgbClr val="F1F8F8"/>
            </a:solidFill>
            <a:ln w="4026" cap="flat">
              <a:noFill/>
              <a:prstDash val="solid"/>
              <a:miter/>
            </a:ln>
          </p:spPr>
          <p:txBody>
            <a:bodyPr rtlCol="0" anchor="ctr"/>
            <a:lstStyle/>
            <a:p>
              <a:endParaRPr lang="fr-FR"/>
            </a:p>
          </p:txBody>
        </p:sp>
        <p:grpSp>
          <p:nvGrpSpPr>
            <p:cNvPr id="472" name="Illustration">
              <a:extLst>
                <a:ext uri="{FF2B5EF4-FFF2-40B4-BE49-F238E27FC236}">
                  <a16:creationId xmlns:a16="http://schemas.microsoft.com/office/drawing/2014/main" xmlns="" id="{96CCC050-4F8C-C74D-A2FD-C55117C48A1B}"/>
                </a:ext>
              </a:extLst>
            </p:cNvPr>
            <p:cNvGrpSpPr/>
            <p:nvPr/>
          </p:nvGrpSpPr>
          <p:grpSpPr>
            <a:xfrm>
              <a:off x="660275" y="2501120"/>
              <a:ext cx="481941" cy="456770"/>
              <a:chOff x="660275" y="2501120"/>
              <a:chExt cx="481941" cy="456770"/>
            </a:xfrm>
            <a:solidFill>
              <a:srgbClr val="63C1C5"/>
            </a:solidFill>
          </p:grpSpPr>
          <p:sp>
            <p:nvSpPr>
              <p:cNvPr id="473" name="Forme libre 472">
                <a:extLst>
                  <a:ext uri="{FF2B5EF4-FFF2-40B4-BE49-F238E27FC236}">
                    <a16:creationId xmlns:a16="http://schemas.microsoft.com/office/drawing/2014/main" xmlns="" id="{088AA4E0-97FD-0D4A-8506-8FBA06C7860C}"/>
                  </a:ext>
                </a:extLst>
              </p:cNvPr>
              <p:cNvSpPr/>
              <p:nvPr/>
            </p:nvSpPr>
            <p:spPr>
              <a:xfrm>
                <a:off x="706102" y="2916829"/>
                <a:ext cx="33061" cy="17003"/>
              </a:xfrm>
              <a:custGeom>
                <a:avLst/>
                <a:gdLst>
                  <a:gd name="connsiteX0" fmla="*/ 9369 w 33061"/>
                  <a:gd name="connsiteY0" fmla="*/ 8782 h 17003"/>
                  <a:gd name="connsiteX1" fmla="*/ 28708 w 33061"/>
                  <a:gd name="connsiteY1" fmla="*/ 324 h 17003"/>
                  <a:gd name="connsiteX2" fmla="*/ 32737 w 33061"/>
                  <a:gd name="connsiteY2" fmla="*/ 1532 h 17003"/>
                  <a:gd name="connsiteX3" fmla="*/ 31529 w 33061"/>
                  <a:gd name="connsiteY3" fmla="*/ 5560 h 17003"/>
                  <a:gd name="connsiteX4" fmla="*/ 11384 w 33061"/>
                  <a:gd name="connsiteY4" fmla="*/ 14420 h 17003"/>
                  <a:gd name="connsiteX5" fmla="*/ 3729 w 33061"/>
                  <a:gd name="connsiteY5" fmla="*/ 16837 h 17003"/>
                  <a:gd name="connsiteX6" fmla="*/ 1311 w 33061"/>
                  <a:gd name="connsiteY6" fmla="*/ 16434 h 17003"/>
                  <a:gd name="connsiteX7" fmla="*/ 103 w 33061"/>
                  <a:gd name="connsiteY7" fmla="*/ 14823 h 17003"/>
                  <a:gd name="connsiteX8" fmla="*/ 2117 w 33061"/>
                  <a:gd name="connsiteY8" fmla="*/ 11198 h 17003"/>
                  <a:gd name="connsiteX9" fmla="*/ 9369 w 33061"/>
                  <a:gd name="connsiteY9" fmla="*/ 8782 h 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1" h="17003">
                    <a:moveTo>
                      <a:pt x="9369" y="8782"/>
                    </a:moveTo>
                    <a:cubicBezTo>
                      <a:pt x="15816" y="6365"/>
                      <a:pt x="22665" y="3546"/>
                      <a:pt x="28708" y="324"/>
                    </a:cubicBezTo>
                    <a:cubicBezTo>
                      <a:pt x="30320" y="-481"/>
                      <a:pt x="31931" y="324"/>
                      <a:pt x="32737" y="1532"/>
                    </a:cubicBezTo>
                    <a:cubicBezTo>
                      <a:pt x="33543" y="3143"/>
                      <a:pt x="32737" y="4754"/>
                      <a:pt x="31529" y="5560"/>
                    </a:cubicBezTo>
                    <a:cubicBezTo>
                      <a:pt x="25082" y="8782"/>
                      <a:pt x="18233" y="12004"/>
                      <a:pt x="11384" y="14420"/>
                    </a:cubicBezTo>
                    <a:cubicBezTo>
                      <a:pt x="8966" y="15226"/>
                      <a:pt x="6549" y="16031"/>
                      <a:pt x="3729" y="16837"/>
                    </a:cubicBezTo>
                    <a:cubicBezTo>
                      <a:pt x="2923" y="17239"/>
                      <a:pt x="1714" y="16837"/>
                      <a:pt x="1311" y="16434"/>
                    </a:cubicBezTo>
                    <a:cubicBezTo>
                      <a:pt x="908" y="16031"/>
                      <a:pt x="506" y="15628"/>
                      <a:pt x="103" y="14823"/>
                    </a:cubicBezTo>
                    <a:cubicBezTo>
                      <a:pt x="-300" y="13212"/>
                      <a:pt x="506" y="11601"/>
                      <a:pt x="2117" y="11198"/>
                    </a:cubicBezTo>
                    <a:cubicBezTo>
                      <a:pt x="4535" y="10393"/>
                      <a:pt x="6952" y="9990"/>
                      <a:pt x="9369" y="8782"/>
                    </a:cubicBezTo>
                  </a:path>
                </a:pathLst>
              </a:custGeom>
              <a:solidFill>
                <a:srgbClr val="63C1C5"/>
              </a:solidFill>
              <a:ln w="4026" cap="flat">
                <a:noFill/>
                <a:prstDash val="solid"/>
                <a:miter/>
              </a:ln>
            </p:spPr>
            <p:txBody>
              <a:bodyPr rtlCol="0" anchor="ctr"/>
              <a:lstStyle/>
              <a:p>
                <a:endParaRPr lang="fr-FR"/>
              </a:p>
            </p:txBody>
          </p:sp>
          <p:sp>
            <p:nvSpPr>
              <p:cNvPr id="474" name="Forme libre 473">
                <a:extLst>
                  <a:ext uri="{FF2B5EF4-FFF2-40B4-BE49-F238E27FC236}">
                    <a16:creationId xmlns:a16="http://schemas.microsoft.com/office/drawing/2014/main" xmlns="" id="{DB310ADF-239F-7441-8C05-5CA7A38513C1}"/>
                  </a:ext>
                </a:extLst>
              </p:cNvPr>
              <p:cNvSpPr/>
              <p:nvPr/>
            </p:nvSpPr>
            <p:spPr>
              <a:xfrm>
                <a:off x="1107829" y="2504264"/>
                <a:ext cx="34386" cy="10224"/>
              </a:xfrm>
              <a:custGeom>
                <a:avLst/>
                <a:gdLst>
                  <a:gd name="connsiteX0" fmla="*/ 2883 w 34386"/>
                  <a:gd name="connsiteY0" fmla="*/ 78 h 10224"/>
                  <a:gd name="connsiteX1" fmla="*/ 31891 w 34386"/>
                  <a:gd name="connsiteY1" fmla="*/ 4508 h 10224"/>
                  <a:gd name="connsiteX2" fmla="*/ 34309 w 34386"/>
                  <a:gd name="connsiteY2" fmla="*/ 7730 h 10224"/>
                  <a:gd name="connsiteX3" fmla="*/ 31086 w 34386"/>
                  <a:gd name="connsiteY3" fmla="*/ 10147 h 10224"/>
                  <a:gd name="connsiteX4" fmla="*/ 2480 w 34386"/>
                  <a:gd name="connsiteY4" fmla="*/ 5716 h 10224"/>
                  <a:gd name="connsiteX5" fmla="*/ 1271 w 34386"/>
                  <a:gd name="connsiteY5" fmla="*/ 5314 h 10224"/>
                  <a:gd name="connsiteX6" fmla="*/ 63 w 34386"/>
                  <a:gd name="connsiteY6" fmla="*/ 2494 h 10224"/>
                  <a:gd name="connsiteX7" fmla="*/ 2883 w 34386"/>
                  <a:gd name="connsiteY7" fmla="*/ 78 h 1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6" h="10224">
                    <a:moveTo>
                      <a:pt x="2883" y="78"/>
                    </a:moveTo>
                    <a:cubicBezTo>
                      <a:pt x="12149" y="1286"/>
                      <a:pt x="21416" y="2897"/>
                      <a:pt x="31891" y="4508"/>
                    </a:cubicBezTo>
                    <a:cubicBezTo>
                      <a:pt x="33503" y="4911"/>
                      <a:pt x="34712" y="6522"/>
                      <a:pt x="34309" y="7730"/>
                    </a:cubicBezTo>
                    <a:cubicBezTo>
                      <a:pt x="33906" y="9341"/>
                      <a:pt x="32294" y="10549"/>
                      <a:pt x="31086" y="10147"/>
                    </a:cubicBezTo>
                    <a:cubicBezTo>
                      <a:pt x="20610" y="8133"/>
                      <a:pt x="11344" y="6925"/>
                      <a:pt x="2480" y="5716"/>
                    </a:cubicBezTo>
                    <a:cubicBezTo>
                      <a:pt x="2077" y="5716"/>
                      <a:pt x="1674" y="5314"/>
                      <a:pt x="1271" y="5314"/>
                    </a:cubicBezTo>
                    <a:cubicBezTo>
                      <a:pt x="466" y="4911"/>
                      <a:pt x="63" y="3703"/>
                      <a:pt x="63" y="2494"/>
                    </a:cubicBezTo>
                    <a:cubicBezTo>
                      <a:pt x="-340" y="884"/>
                      <a:pt x="1271" y="-325"/>
                      <a:pt x="2883" y="78"/>
                    </a:cubicBezTo>
                  </a:path>
                </a:pathLst>
              </a:custGeom>
              <a:solidFill>
                <a:srgbClr val="63C1C5"/>
              </a:solidFill>
              <a:ln w="4026" cap="flat">
                <a:noFill/>
                <a:prstDash val="solid"/>
                <a:miter/>
              </a:ln>
            </p:spPr>
            <p:txBody>
              <a:bodyPr rtlCol="0" anchor="ctr"/>
              <a:lstStyle/>
              <a:p>
                <a:endParaRPr lang="fr-FR"/>
              </a:p>
            </p:txBody>
          </p:sp>
          <p:sp>
            <p:nvSpPr>
              <p:cNvPr id="475" name="Forme libre 474">
                <a:extLst>
                  <a:ext uri="{FF2B5EF4-FFF2-40B4-BE49-F238E27FC236}">
                    <a16:creationId xmlns:a16="http://schemas.microsoft.com/office/drawing/2014/main" xmlns="" id="{C5316CD1-59EA-684B-9E8D-61154BA641E6}"/>
                  </a:ext>
                </a:extLst>
              </p:cNvPr>
              <p:cNvSpPr/>
              <p:nvPr/>
            </p:nvSpPr>
            <p:spPr>
              <a:xfrm>
                <a:off x="1060350" y="2501120"/>
                <a:ext cx="35051" cy="7249"/>
              </a:xfrm>
              <a:custGeom>
                <a:avLst/>
                <a:gdLst>
                  <a:gd name="connsiteX0" fmla="*/ 1209 w 35051"/>
                  <a:gd name="connsiteY0" fmla="*/ 5236 h 7249"/>
                  <a:gd name="connsiteX1" fmla="*/ 0 w 35051"/>
                  <a:gd name="connsiteY1" fmla="*/ 2819 h 7249"/>
                  <a:gd name="connsiteX2" fmla="*/ 2820 w 35051"/>
                  <a:gd name="connsiteY2" fmla="*/ 0 h 7249"/>
                  <a:gd name="connsiteX3" fmla="*/ 32232 w 35051"/>
                  <a:gd name="connsiteY3" fmla="*/ 1208 h 7249"/>
                  <a:gd name="connsiteX4" fmla="*/ 35052 w 35051"/>
                  <a:gd name="connsiteY4" fmla="*/ 4430 h 7249"/>
                  <a:gd name="connsiteX5" fmla="*/ 31829 w 35051"/>
                  <a:gd name="connsiteY5" fmla="*/ 7249 h 7249"/>
                  <a:gd name="connsiteX6" fmla="*/ 2820 w 35051"/>
                  <a:gd name="connsiteY6" fmla="*/ 6041 h 7249"/>
                  <a:gd name="connsiteX7" fmla="*/ 1209 w 35051"/>
                  <a:gd name="connsiteY7" fmla="*/ 5236 h 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1" h="7249">
                    <a:moveTo>
                      <a:pt x="1209" y="5236"/>
                    </a:moveTo>
                    <a:cubicBezTo>
                      <a:pt x="403" y="4833"/>
                      <a:pt x="0" y="4027"/>
                      <a:pt x="0" y="2819"/>
                    </a:cubicBezTo>
                    <a:cubicBezTo>
                      <a:pt x="0" y="1208"/>
                      <a:pt x="1209" y="0"/>
                      <a:pt x="2820" y="0"/>
                    </a:cubicBezTo>
                    <a:cubicBezTo>
                      <a:pt x="12087" y="0"/>
                      <a:pt x="22159" y="403"/>
                      <a:pt x="32232" y="1208"/>
                    </a:cubicBezTo>
                    <a:cubicBezTo>
                      <a:pt x="33843" y="1208"/>
                      <a:pt x="35052" y="2819"/>
                      <a:pt x="35052" y="4430"/>
                    </a:cubicBezTo>
                    <a:cubicBezTo>
                      <a:pt x="35052" y="6041"/>
                      <a:pt x="33440" y="7249"/>
                      <a:pt x="31829" y="7249"/>
                    </a:cubicBezTo>
                    <a:cubicBezTo>
                      <a:pt x="21756" y="6444"/>
                      <a:pt x="12087" y="6041"/>
                      <a:pt x="2820" y="6041"/>
                    </a:cubicBezTo>
                    <a:cubicBezTo>
                      <a:pt x="2417" y="6041"/>
                      <a:pt x="2014" y="5638"/>
                      <a:pt x="1209" y="5236"/>
                    </a:cubicBezTo>
                  </a:path>
                </a:pathLst>
              </a:custGeom>
              <a:solidFill>
                <a:srgbClr val="63C1C5"/>
              </a:solidFill>
              <a:ln w="4026" cap="flat">
                <a:noFill/>
                <a:prstDash val="solid"/>
                <a:miter/>
              </a:ln>
            </p:spPr>
            <p:txBody>
              <a:bodyPr rtlCol="0" anchor="ctr"/>
              <a:lstStyle/>
              <a:p>
                <a:endParaRPr lang="fr-FR"/>
              </a:p>
            </p:txBody>
          </p:sp>
          <p:sp>
            <p:nvSpPr>
              <p:cNvPr id="476" name="Forme libre 475">
                <a:extLst>
                  <a:ext uri="{FF2B5EF4-FFF2-40B4-BE49-F238E27FC236}">
                    <a16:creationId xmlns:a16="http://schemas.microsoft.com/office/drawing/2014/main" xmlns="" id="{1B98977E-B9F3-B84F-BD99-D3303FA2487D}"/>
                  </a:ext>
                </a:extLst>
              </p:cNvPr>
              <p:cNvSpPr/>
              <p:nvPr/>
            </p:nvSpPr>
            <p:spPr>
              <a:xfrm>
                <a:off x="748895" y="2889666"/>
                <a:ext cx="28319" cy="24466"/>
              </a:xfrm>
              <a:custGeom>
                <a:avLst/>
                <a:gdLst>
                  <a:gd name="connsiteX0" fmla="*/ 23384 w 28319"/>
                  <a:gd name="connsiteY0" fmla="*/ 906 h 24466"/>
                  <a:gd name="connsiteX1" fmla="*/ 27413 w 28319"/>
                  <a:gd name="connsiteY1" fmla="*/ 906 h 24466"/>
                  <a:gd name="connsiteX2" fmla="*/ 27413 w 28319"/>
                  <a:gd name="connsiteY2" fmla="*/ 4934 h 24466"/>
                  <a:gd name="connsiteX3" fmla="*/ 4448 w 28319"/>
                  <a:gd name="connsiteY3" fmla="*/ 23863 h 24466"/>
                  <a:gd name="connsiteX4" fmla="*/ 1225 w 28319"/>
                  <a:gd name="connsiteY4" fmla="*/ 23863 h 24466"/>
                  <a:gd name="connsiteX5" fmla="*/ 419 w 28319"/>
                  <a:gd name="connsiteY5" fmla="*/ 23057 h 24466"/>
                  <a:gd name="connsiteX6" fmla="*/ 1225 w 28319"/>
                  <a:gd name="connsiteY6" fmla="*/ 19030 h 24466"/>
                  <a:gd name="connsiteX7" fmla="*/ 23384 w 28319"/>
                  <a:gd name="connsiteY7" fmla="*/ 906 h 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9" h="24466">
                    <a:moveTo>
                      <a:pt x="23384" y="906"/>
                    </a:moveTo>
                    <a:cubicBezTo>
                      <a:pt x="24593" y="-302"/>
                      <a:pt x="26205" y="-302"/>
                      <a:pt x="27413" y="906"/>
                    </a:cubicBezTo>
                    <a:cubicBezTo>
                      <a:pt x="28622" y="2114"/>
                      <a:pt x="28622" y="3725"/>
                      <a:pt x="27413" y="4934"/>
                    </a:cubicBezTo>
                    <a:cubicBezTo>
                      <a:pt x="20161" y="11780"/>
                      <a:pt x="12506" y="18224"/>
                      <a:pt x="4448" y="23863"/>
                    </a:cubicBezTo>
                    <a:cubicBezTo>
                      <a:pt x="3239" y="24668"/>
                      <a:pt x="2031" y="24668"/>
                      <a:pt x="1225" y="23863"/>
                    </a:cubicBezTo>
                    <a:cubicBezTo>
                      <a:pt x="822" y="23863"/>
                      <a:pt x="822" y="23460"/>
                      <a:pt x="419" y="23057"/>
                    </a:cubicBezTo>
                    <a:cubicBezTo>
                      <a:pt x="-387" y="21849"/>
                      <a:pt x="16" y="19835"/>
                      <a:pt x="1225" y="19030"/>
                    </a:cubicBezTo>
                    <a:cubicBezTo>
                      <a:pt x="8880" y="13391"/>
                      <a:pt x="16535" y="7350"/>
                      <a:pt x="23384" y="906"/>
                    </a:cubicBezTo>
                  </a:path>
                </a:pathLst>
              </a:custGeom>
              <a:solidFill>
                <a:srgbClr val="63C1C5"/>
              </a:solidFill>
              <a:ln w="4026" cap="flat">
                <a:noFill/>
                <a:prstDash val="solid"/>
                <a:miter/>
              </a:ln>
            </p:spPr>
            <p:txBody>
              <a:bodyPr rtlCol="0" anchor="ctr"/>
              <a:lstStyle/>
              <a:p>
                <a:endParaRPr lang="fr-FR"/>
              </a:p>
            </p:txBody>
          </p:sp>
          <p:sp>
            <p:nvSpPr>
              <p:cNvPr id="477" name="Forme libre 476">
                <a:extLst>
                  <a:ext uri="{FF2B5EF4-FFF2-40B4-BE49-F238E27FC236}">
                    <a16:creationId xmlns:a16="http://schemas.microsoft.com/office/drawing/2014/main" xmlns="" id="{4E54020F-72F0-BF47-BC98-139CA2B4C4E5}"/>
                  </a:ext>
                </a:extLst>
              </p:cNvPr>
              <p:cNvSpPr/>
              <p:nvPr/>
            </p:nvSpPr>
            <p:spPr>
              <a:xfrm>
                <a:off x="783234" y="2852312"/>
                <a:ext cx="22407" cy="30129"/>
              </a:xfrm>
              <a:custGeom>
                <a:avLst/>
                <a:gdLst>
                  <a:gd name="connsiteX0" fmla="*/ 1133 w 22407"/>
                  <a:gd name="connsiteY0" fmla="*/ 29400 h 30129"/>
                  <a:gd name="connsiteX1" fmla="*/ 730 w 22407"/>
                  <a:gd name="connsiteY1" fmla="*/ 25373 h 30129"/>
                  <a:gd name="connsiteX2" fmla="*/ 5565 w 22407"/>
                  <a:gd name="connsiteY2" fmla="*/ 19332 h 30129"/>
                  <a:gd name="connsiteX3" fmla="*/ 16846 w 22407"/>
                  <a:gd name="connsiteY3" fmla="*/ 1611 h 30129"/>
                  <a:gd name="connsiteX4" fmla="*/ 20875 w 22407"/>
                  <a:gd name="connsiteY4" fmla="*/ 403 h 30129"/>
                  <a:gd name="connsiteX5" fmla="*/ 22083 w 22407"/>
                  <a:gd name="connsiteY5" fmla="*/ 4430 h 30129"/>
                  <a:gd name="connsiteX6" fmla="*/ 10399 w 22407"/>
                  <a:gd name="connsiteY6" fmla="*/ 22554 h 30129"/>
                  <a:gd name="connsiteX7" fmla="*/ 5565 w 22407"/>
                  <a:gd name="connsiteY7" fmla="*/ 28998 h 30129"/>
                  <a:gd name="connsiteX8" fmla="*/ 1133 w 22407"/>
                  <a:gd name="connsiteY8" fmla="*/ 29400 h 30129"/>
                  <a:gd name="connsiteX9" fmla="*/ 1133 w 22407"/>
                  <a:gd name="connsiteY9" fmla="*/ 29400 h 3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7" h="30129">
                    <a:moveTo>
                      <a:pt x="1133" y="29400"/>
                    </a:moveTo>
                    <a:cubicBezTo>
                      <a:pt x="-76" y="28192"/>
                      <a:pt x="-479" y="26581"/>
                      <a:pt x="730" y="25373"/>
                    </a:cubicBezTo>
                    <a:cubicBezTo>
                      <a:pt x="2341" y="23359"/>
                      <a:pt x="3953" y="21345"/>
                      <a:pt x="5565" y="19332"/>
                    </a:cubicBezTo>
                    <a:cubicBezTo>
                      <a:pt x="9593" y="13693"/>
                      <a:pt x="13622" y="7652"/>
                      <a:pt x="16846" y="1611"/>
                    </a:cubicBezTo>
                    <a:cubicBezTo>
                      <a:pt x="17651" y="0"/>
                      <a:pt x="19263" y="-403"/>
                      <a:pt x="20875" y="403"/>
                    </a:cubicBezTo>
                    <a:cubicBezTo>
                      <a:pt x="22083" y="1208"/>
                      <a:pt x="22889" y="2819"/>
                      <a:pt x="22083" y="4430"/>
                    </a:cubicBezTo>
                    <a:cubicBezTo>
                      <a:pt x="18457" y="10874"/>
                      <a:pt x="14831" y="16915"/>
                      <a:pt x="10399" y="22554"/>
                    </a:cubicBezTo>
                    <a:cubicBezTo>
                      <a:pt x="8788" y="24567"/>
                      <a:pt x="7176" y="26984"/>
                      <a:pt x="5565" y="28998"/>
                    </a:cubicBezTo>
                    <a:cubicBezTo>
                      <a:pt x="4356" y="30206"/>
                      <a:pt x="2341" y="30609"/>
                      <a:pt x="1133" y="29400"/>
                    </a:cubicBezTo>
                    <a:cubicBezTo>
                      <a:pt x="1133" y="29803"/>
                      <a:pt x="1133" y="29400"/>
                      <a:pt x="1133" y="29400"/>
                    </a:cubicBezTo>
                  </a:path>
                </a:pathLst>
              </a:custGeom>
              <a:solidFill>
                <a:srgbClr val="63C1C5"/>
              </a:solidFill>
              <a:ln w="4026" cap="flat">
                <a:noFill/>
                <a:prstDash val="solid"/>
                <a:miter/>
              </a:ln>
            </p:spPr>
            <p:txBody>
              <a:bodyPr rtlCol="0" anchor="ctr"/>
              <a:lstStyle/>
              <a:p>
                <a:endParaRPr lang="fr-FR"/>
              </a:p>
            </p:txBody>
          </p:sp>
          <p:sp>
            <p:nvSpPr>
              <p:cNvPr id="478" name="Forme libre 477">
                <a:extLst>
                  <a:ext uri="{FF2B5EF4-FFF2-40B4-BE49-F238E27FC236}">
                    <a16:creationId xmlns:a16="http://schemas.microsoft.com/office/drawing/2014/main" xmlns="" id="{8199C01B-B50A-7A4D-AF22-1EFC19852042}"/>
                  </a:ext>
                </a:extLst>
              </p:cNvPr>
              <p:cNvSpPr/>
              <p:nvPr/>
            </p:nvSpPr>
            <p:spPr>
              <a:xfrm>
                <a:off x="806912" y="2808713"/>
                <a:ext cx="15026" cy="33675"/>
              </a:xfrm>
              <a:custGeom>
                <a:avLst/>
                <a:gdLst>
                  <a:gd name="connsiteX0" fmla="*/ 2031 w 15026"/>
                  <a:gd name="connsiteY0" fmla="*/ 33530 h 33675"/>
                  <a:gd name="connsiteX1" fmla="*/ 1225 w 15026"/>
                  <a:gd name="connsiteY1" fmla="*/ 33128 h 33675"/>
                  <a:gd name="connsiteX2" fmla="*/ 419 w 15026"/>
                  <a:gd name="connsiteY2" fmla="*/ 29503 h 33675"/>
                  <a:gd name="connsiteX3" fmla="*/ 9283 w 15026"/>
                  <a:gd name="connsiteY3" fmla="*/ 2116 h 33675"/>
                  <a:gd name="connsiteX4" fmla="*/ 12909 w 15026"/>
                  <a:gd name="connsiteY4" fmla="*/ 103 h 33675"/>
                  <a:gd name="connsiteX5" fmla="*/ 14923 w 15026"/>
                  <a:gd name="connsiteY5" fmla="*/ 3727 h 33675"/>
                  <a:gd name="connsiteX6" fmla="*/ 5657 w 15026"/>
                  <a:gd name="connsiteY6" fmla="*/ 31919 h 33675"/>
                  <a:gd name="connsiteX7" fmla="*/ 2031 w 15026"/>
                  <a:gd name="connsiteY7" fmla="*/ 33530 h 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6" h="33675">
                    <a:moveTo>
                      <a:pt x="2031" y="33530"/>
                    </a:moveTo>
                    <a:cubicBezTo>
                      <a:pt x="1628" y="33530"/>
                      <a:pt x="1628" y="33128"/>
                      <a:pt x="1225" y="33128"/>
                    </a:cubicBezTo>
                    <a:cubicBezTo>
                      <a:pt x="16" y="32322"/>
                      <a:pt x="-387" y="31114"/>
                      <a:pt x="419" y="29503"/>
                    </a:cubicBezTo>
                    <a:cubicBezTo>
                      <a:pt x="4045" y="21045"/>
                      <a:pt x="6866" y="12185"/>
                      <a:pt x="9283" y="2116"/>
                    </a:cubicBezTo>
                    <a:cubicBezTo>
                      <a:pt x="9686" y="505"/>
                      <a:pt x="11297" y="-300"/>
                      <a:pt x="12909" y="103"/>
                    </a:cubicBezTo>
                    <a:cubicBezTo>
                      <a:pt x="14521" y="505"/>
                      <a:pt x="15326" y="2116"/>
                      <a:pt x="14923" y="3727"/>
                    </a:cubicBezTo>
                    <a:cubicBezTo>
                      <a:pt x="12506" y="14199"/>
                      <a:pt x="9283" y="23059"/>
                      <a:pt x="5657" y="31919"/>
                    </a:cubicBezTo>
                    <a:cubicBezTo>
                      <a:pt x="5254" y="33530"/>
                      <a:pt x="3642" y="33933"/>
                      <a:pt x="2031" y="33530"/>
                    </a:cubicBezTo>
                  </a:path>
                </a:pathLst>
              </a:custGeom>
              <a:solidFill>
                <a:srgbClr val="63C1C5"/>
              </a:solidFill>
              <a:ln w="4026" cap="flat">
                <a:noFill/>
                <a:prstDash val="solid"/>
                <a:miter/>
              </a:ln>
            </p:spPr>
            <p:txBody>
              <a:bodyPr rtlCol="0" anchor="ctr"/>
              <a:lstStyle/>
              <a:p>
                <a:endParaRPr lang="fr-FR"/>
              </a:p>
            </p:txBody>
          </p:sp>
          <p:sp>
            <p:nvSpPr>
              <p:cNvPr id="479" name="Forme libre 478">
                <a:extLst>
                  <a:ext uri="{FF2B5EF4-FFF2-40B4-BE49-F238E27FC236}">
                    <a16:creationId xmlns:a16="http://schemas.microsoft.com/office/drawing/2014/main" xmlns="" id="{61F64F74-CE78-264B-94E4-21E7080CDB4F}"/>
                  </a:ext>
                </a:extLst>
              </p:cNvPr>
              <p:cNvSpPr/>
              <p:nvPr/>
            </p:nvSpPr>
            <p:spPr>
              <a:xfrm>
                <a:off x="864526" y="2587383"/>
                <a:ext cx="22905" cy="29743"/>
              </a:xfrm>
              <a:custGeom>
                <a:avLst/>
                <a:gdLst>
                  <a:gd name="connsiteX0" fmla="*/ 22176 w 22905"/>
                  <a:gd name="connsiteY0" fmla="*/ 4757 h 29743"/>
                  <a:gd name="connsiteX1" fmla="*/ 14923 w 22905"/>
                  <a:gd name="connsiteY1" fmla="*/ 14020 h 29743"/>
                  <a:gd name="connsiteX2" fmla="*/ 5254 w 22905"/>
                  <a:gd name="connsiteY2" fmla="*/ 28519 h 29743"/>
                  <a:gd name="connsiteX3" fmla="*/ 1225 w 22905"/>
                  <a:gd name="connsiteY3" fmla="*/ 29324 h 29743"/>
                  <a:gd name="connsiteX4" fmla="*/ 1225 w 22905"/>
                  <a:gd name="connsiteY4" fmla="*/ 29324 h 29743"/>
                  <a:gd name="connsiteX5" fmla="*/ 419 w 22905"/>
                  <a:gd name="connsiteY5" fmla="*/ 25297 h 29743"/>
                  <a:gd name="connsiteX6" fmla="*/ 10492 w 22905"/>
                  <a:gd name="connsiteY6" fmla="*/ 10395 h 29743"/>
                  <a:gd name="connsiteX7" fmla="*/ 17744 w 22905"/>
                  <a:gd name="connsiteY7" fmla="*/ 1132 h 29743"/>
                  <a:gd name="connsiteX8" fmla="*/ 21773 w 22905"/>
                  <a:gd name="connsiteY8" fmla="*/ 729 h 29743"/>
                  <a:gd name="connsiteX9" fmla="*/ 22176 w 22905"/>
                  <a:gd name="connsiteY9" fmla="*/ 4757 h 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05" h="29743">
                    <a:moveTo>
                      <a:pt x="22176" y="4757"/>
                    </a:moveTo>
                    <a:cubicBezTo>
                      <a:pt x="19758" y="7576"/>
                      <a:pt x="17341" y="10798"/>
                      <a:pt x="14923" y="14020"/>
                    </a:cubicBezTo>
                    <a:cubicBezTo>
                      <a:pt x="11297" y="18853"/>
                      <a:pt x="8074" y="23686"/>
                      <a:pt x="5254" y="28519"/>
                    </a:cubicBezTo>
                    <a:cubicBezTo>
                      <a:pt x="4448" y="29727"/>
                      <a:pt x="2434" y="30130"/>
                      <a:pt x="1225" y="29324"/>
                    </a:cubicBezTo>
                    <a:cubicBezTo>
                      <a:pt x="1225" y="29324"/>
                      <a:pt x="1225" y="29324"/>
                      <a:pt x="1225" y="29324"/>
                    </a:cubicBezTo>
                    <a:cubicBezTo>
                      <a:pt x="16" y="28519"/>
                      <a:pt x="-387" y="26908"/>
                      <a:pt x="419" y="25297"/>
                    </a:cubicBezTo>
                    <a:cubicBezTo>
                      <a:pt x="3642" y="20464"/>
                      <a:pt x="6866" y="15228"/>
                      <a:pt x="10492" y="10395"/>
                    </a:cubicBezTo>
                    <a:cubicBezTo>
                      <a:pt x="12909" y="7173"/>
                      <a:pt x="15326" y="3951"/>
                      <a:pt x="17744" y="1132"/>
                    </a:cubicBezTo>
                    <a:cubicBezTo>
                      <a:pt x="18952" y="-76"/>
                      <a:pt x="20564" y="-479"/>
                      <a:pt x="21773" y="729"/>
                    </a:cubicBezTo>
                    <a:cubicBezTo>
                      <a:pt x="22981" y="1535"/>
                      <a:pt x="23384" y="3549"/>
                      <a:pt x="22176" y="4757"/>
                    </a:cubicBezTo>
                  </a:path>
                </a:pathLst>
              </a:custGeom>
              <a:solidFill>
                <a:srgbClr val="63C1C5"/>
              </a:solidFill>
              <a:ln w="4026" cap="flat">
                <a:noFill/>
                <a:prstDash val="solid"/>
                <a:miter/>
              </a:ln>
            </p:spPr>
            <p:txBody>
              <a:bodyPr rtlCol="0" anchor="ctr"/>
              <a:lstStyle/>
              <a:p>
                <a:endParaRPr lang="fr-FR"/>
              </a:p>
            </p:txBody>
          </p:sp>
          <p:sp>
            <p:nvSpPr>
              <p:cNvPr id="480" name="Forme libre 479">
                <a:extLst>
                  <a:ext uri="{FF2B5EF4-FFF2-40B4-BE49-F238E27FC236}">
                    <a16:creationId xmlns:a16="http://schemas.microsoft.com/office/drawing/2014/main" xmlns="" id="{56A396F2-4EB8-7245-A88C-2AEC8209E588}"/>
                  </a:ext>
                </a:extLst>
              </p:cNvPr>
              <p:cNvSpPr/>
              <p:nvPr/>
            </p:nvSpPr>
            <p:spPr>
              <a:xfrm>
                <a:off x="843844" y="2626776"/>
                <a:ext cx="17626" cy="32535"/>
              </a:xfrm>
              <a:custGeom>
                <a:avLst/>
                <a:gdLst>
                  <a:gd name="connsiteX0" fmla="*/ 17476 w 17626"/>
                  <a:gd name="connsiteY0" fmla="*/ 4027 h 32535"/>
                  <a:gd name="connsiteX1" fmla="*/ 5792 w 17626"/>
                  <a:gd name="connsiteY1" fmla="*/ 30609 h 32535"/>
                  <a:gd name="connsiteX2" fmla="*/ 2166 w 17626"/>
                  <a:gd name="connsiteY2" fmla="*/ 32219 h 32535"/>
                  <a:gd name="connsiteX3" fmla="*/ 1360 w 17626"/>
                  <a:gd name="connsiteY3" fmla="*/ 31817 h 32535"/>
                  <a:gd name="connsiteX4" fmla="*/ 151 w 17626"/>
                  <a:gd name="connsiteY4" fmla="*/ 28595 h 32535"/>
                  <a:gd name="connsiteX5" fmla="*/ 12238 w 17626"/>
                  <a:gd name="connsiteY5" fmla="*/ 1611 h 32535"/>
                  <a:gd name="connsiteX6" fmla="*/ 16267 w 17626"/>
                  <a:gd name="connsiteY6" fmla="*/ 403 h 32535"/>
                  <a:gd name="connsiteX7" fmla="*/ 17476 w 17626"/>
                  <a:gd name="connsiteY7" fmla="*/ 4027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 h="32535">
                    <a:moveTo>
                      <a:pt x="17476" y="4027"/>
                    </a:moveTo>
                    <a:cubicBezTo>
                      <a:pt x="13044" y="12485"/>
                      <a:pt x="9015" y="21345"/>
                      <a:pt x="5792" y="30609"/>
                    </a:cubicBezTo>
                    <a:cubicBezTo>
                      <a:pt x="5389" y="32219"/>
                      <a:pt x="3374" y="33025"/>
                      <a:pt x="2166" y="32219"/>
                    </a:cubicBezTo>
                    <a:cubicBezTo>
                      <a:pt x="1763" y="32219"/>
                      <a:pt x="1763" y="31817"/>
                      <a:pt x="1360" y="31817"/>
                    </a:cubicBezTo>
                    <a:cubicBezTo>
                      <a:pt x="151" y="31011"/>
                      <a:pt x="-252" y="29803"/>
                      <a:pt x="151" y="28595"/>
                    </a:cubicBezTo>
                    <a:cubicBezTo>
                      <a:pt x="3374" y="19332"/>
                      <a:pt x="7403" y="10069"/>
                      <a:pt x="12238" y="1611"/>
                    </a:cubicBezTo>
                    <a:cubicBezTo>
                      <a:pt x="13044" y="0"/>
                      <a:pt x="14655" y="-403"/>
                      <a:pt x="16267" y="403"/>
                    </a:cubicBezTo>
                    <a:cubicBezTo>
                      <a:pt x="17476" y="403"/>
                      <a:pt x="17879" y="2416"/>
                      <a:pt x="17476" y="4027"/>
                    </a:cubicBezTo>
                  </a:path>
                </a:pathLst>
              </a:custGeom>
              <a:solidFill>
                <a:srgbClr val="63C1C5"/>
              </a:solidFill>
              <a:ln w="4026" cap="flat">
                <a:noFill/>
                <a:prstDash val="solid"/>
                <a:miter/>
              </a:ln>
            </p:spPr>
            <p:txBody>
              <a:bodyPr rtlCol="0" anchor="ctr"/>
              <a:lstStyle/>
              <a:p>
                <a:endParaRPr lang="fr-FR"/>
              </a:p>
            </p:txBody>
          </p:sp>
          <p:sp>
            <p:nvSpPr>
              <p:cNvPr id="481" name="Forme libre 480">
                <a:extLst>
                  <a:ext uri="{FF2B5EF4-FFF2-40B4-BE49-F238E27FC236}">
                    <a16:creationId xmlns:a16="http://schemas.microsoft.com/office/drawing/2014/main" xmlns="" id="{EC0FD4C2-0324-9B4D-8CFC-653D24C52CC9}"/>
                  </a:ext>
                </a:extLst>
              </p:cNvPr>
              <p:cNvSpPr/>
              <p:nvPr/>
            </p:nvSpPr>
            <p:spPr>
              <a:xfrm>
                <a:off x="892645" y="2554358"/>
                <a:ext cx="27754" cy="25858"/>
              </a:xfrm>
              <a:custGeom>
                <a:avLst/>
                <a:gdLst>
                  <a:gd name="connsiteX0" fmla="*/ 26692 w 27754"/>
                  <a:gd name="connsiteY0" fmla="*/ 5160 h 25858"/>
                  <a:gd name="connsiteX1" fmla="*/ 5338 w 27754"/>
                  <a:gd name="connsiteY1" fmla="*/ 24894 h 25858"/>
                  <a:gd name="connsiteX2" fmla="*/ 1309 w 27754"/>
                  <a:gd name="connsiteY2" fmla="*/ 25297 h 25858"/>
                  <a:gd name="connsiteX3" fmla="*/ 907 w 27754"/>
                  <a:gd name="connsiteY3" fmla="*/ 24894 h 25858"/>
                  <a:gd name="connsiteX4" fmla="*/ 907 w 27754"/>
                  <a:gd name="connsiteY4" fmla="*/ 20867 h 25858"/>
                  <a:gd name="connsiteX5" fmla="*/ 22663 w 27754"/>
                  <a:gd name="connsiteY5" fmla="*/ 730 h 25858"/>
                  <a:gd name="connsiteX6" fmla="*/ 26692 w 27754"/>
                  <a:gd name="connsiteY6" fmla="*/ 1132 h 25858"/>
                  <a:gd name="connsiteX7" fmla="*/ 26692 w 27754"/>
                  <a:gd name="connsiteY7" fmla="*/ 5160 h 2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54" h="25858">
                    <a:moveTo>
                      <a:pt x="26692" y="5160"/>
                    </a:moveTo>
                    <a:cubicBezTo>
                      <a:pt x="19037" y="11201"/>
                      <a:pt x="12188" y="18047"/>
                      <a:pt x="5338" y="24894"/>
                    </a:cubicBezTo>
                    <a:cubicBezTo>
                      <a:pt x="4130" y="26102"/>
                      <a:pt x="2518" y="26102"/>
                      <a:pt x="1309" y="25297"/>
                    </a:cubicBezTo>
                    <a:cubicBezTo>
                      <a:pt x="1309" y="25297"/>
                      <a:pt x="1309" y="25297"/>
                      <a:pt x="907" y="24894"/>
                    </a:cubicBezTo>
                    <a:cubicBezTo>
                      <a:pt x="-302" y="23686"/>
                      <a:pt x="-302" y="22075"/>
                      <a:pt x="907" y="20867"/>
                    </a:cubicBezTo>
                    <a:cubicBezTo>
                      <a:pt x="7756" y="13617"/>
                      <a:pt x="15008" y="6771"/>
                      <a:pt x="22663" y="730"/>
                    </a:cubicBezTo>
                    <a:cubicBezTo>
                      <a:pt x="23872" y="-479"/>
                      <a:pt x="25886" y="-76"/>
                      <a:pt x="26692" y="1132"/>
                    </a:cubicBezTo>
                    <a:cubicBezTo>
                      <a:pt x="28303" y="2341"/>
                      <a:pt x="27901" y="3951"/>
                      <a:pt x="26692" y="5160"/>
                    </a:cubicBezTo>
                  </a:path>
                </a:pathLst>
              </a:custGeom>
              <a:solidFill>
                <a:srgbClr val="63C1C5"/>
              </a:solidFill>
              <a:ln w="4026" cap="flat">
                <a:noFill/>
                <a:prstDash val="solid"/>
                <a:miter/>
              </a:ln>
            </p:spPr>
            <p:txBody>
              <a:bodyPr rtlCol="0" anchor="ctr"/>
              <a:lstStyle/>
              <a:p>
                <a:endParaRPr lang="fr-FR"/>
              </a:p>
            </p:txBody>
          </p:sp>
          <p:sp>
            <p:nvSpPr>
              <p:cNvPr id="482" name="Forme libre 481">
                <a:extLst>
                  <a:ext uri="{FF2B5EF4-FFF2-40B4-BE49-F238E27FC236}">
                    <a16:creationId xmlns:a16="http://schemas.microsoft.com/office/drawing/2014/main" xmlns="" id="{99229E4B-1ADF-4846-86A6-39981E746A0C}"/>
                  </a:ext>
                </a:extLst>
              </p:cNvPr>
              <p:cNvSpPr/>
              <p:nvPr/>
            </p:nvSpPr>
            <p:spPr>
              <a:xfrm>
                <a:off x="969382" y="2510280"/>
                <a:ext cx="33456" cy="16074"/>
              </a:xfrm>
              <a:custGeom>
                <a:avLst/>
                <a:gdLst>
                  <a:gd name="connsiteX0" fmla="*/ 3942 w 33456"/>
                  <a:gd name="connsiteY0" fmla="*/ 15810 h 16074"/>
                  <a:gd name="connsiteX1" fmla="*/ 1122 w 33456"/>
                  <a:gd name="connsiteY1" fmla="*/ 15407 h 16074"/>
                  <a:gd name="connsiteX2" fmla="*/ 316 w 33456"/>
                  <a:gd name="connsiteY2" fmla="*/ 14199 h 16074"/>
                  <a:gd name="connsiteX3" fmla="*/ 1928 w 33456"/>
                  <a:gd name="connsiteY3" fmla="*/ 10171 h 16074"/>
                  <a:gd name="connsiteX4" fmla="*/ 29727 w 33456"/>
                  <a:gd name="connsiteY4" fmla="*/ 103 h 16074"/>
                  <a:gd name="connsiteX5" fmla="*/ 33354 w 33456"/>
                  <a:gd name="connsiteY5" fmla="*/ 2116 h 16074"/>
                  <a:gd name="connsiteX6" fmla="*/ 31339 w 33456"/>
                  <a:gd name="connsiteY6" fmla="*/ 5741 h 16074"/>
                  <a:gd name="connsiteX7" fmla="*/ 3942 w 33456"/>
                  <a:gd name="connsiteY7" fmla="*/ 15810 h 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6" h="16074">
                    <a:moveTo>
                      <a:pt x="3942" y="15810"/>
                    </a:moveTo>
                    <a:cubicBezTo>
                      <a:pt x="3136" y="16212"/>
                      <a:pt x="1928" y="16212"/>
                      <a:pt x="1122" y="15407"/>
                    </a:cubicBezTo>
                    <a:cubicBezTo>
                      <a:pt x="719" y="15004"/>
                      <a:pt x="316" y="14601"/>
                      <a:pt x="316" y="14199"/>
                    </a:cubicBezTo>
                    <a:cubicBezTo>
                      <a:pt x="-490" y="12588"/>
                      <a:pt x="316" y="10977"/>
                      <a:pt x="1928" y="10171"/>
                    </a:cubicBezTo>
                    <a:cubicBezTo>
                      <a:pt x="11194" y="6144"/>
                      <a:pt x="20461" y="2519"/>
                      <a:pt x="29727" y="103"/>
                    </a:cubicBezTo>
                    <a:cubicBezTo>
                      <a:pt x="31339" y="-300"/>
                      <a:pt x="32951" y="505"/>
                      <a:pt x="33354" y="2116"/>
                    </a:cubicBezTo>
                    <a:cubicBezTo>
                      <a:pt x="33756" y="3727"/>
                      <a:pt x="32951" y="5338"/>
                      <a:pt x="31339" y="5741"/>
                    </a:cubicBezTo>
                    <a:cubicBezTo>
                      <a:pt x="22072" y="8560"/>
                      <a:pt x="12806" y="11782"/>
                      <a:pt x="3942" y="15810"/>
                    </a:cubicBezTo>
                  </a:path>
                </a:pathLst>
              </a:custGeom>
              <a:solidFill>
                <a:srgbClr val="63C1C5"/>
              </a:solidFill>
              <a:ln w="4026" cap="flat">
                <a:noFill/>
                <a:prstDash val="solid"/>
                <a:miter/>
              </a:ln>
            </p:spPr>
            <p:txBody>
              <a:bodyPr rtlCol="0" anchor="ctr"/>
              <a:lstStyle/>
              <a:p>
                <a:endParaRPr lang="fr-FR"/>
              </a:p>
            </p:txBody>
          </p:sp>
          <p:sp>
            <p:nvSpPr>
              <p:cNvPr id="483" name="Forme libre 482">
                <a:extLst>
                  <a:ext uri="{FF2B5EF4-FFF2-40B4-BE49-F238E27FC236}">
                    <a16:creationId xmlns:a16="http://schemas.microsoft.com/office/drawing/2014/main" xmlns="" id="{3D0CAA5E-E0CD-3A42-9500-02B1E0AA2C4D}"/>
                  </a:ext>
                </a:extLst>
              </p:cNvPr>
              <p:cNvSpPr/>
              <p:nvPr/>
            </p:nvSpPr>
            <p:spPr>
              <a:xfrm>
                <a:off x="826268" y="2716107"/>
                <a:ext cx="9344" cy="34792"/>
              </a:xfrm>
              <a:custGeom>
                <a:avLst/>
                <a:gdLst>
                  <a:gd name="connsiteX0" fmla="*/ 2820 w 9344"/>
                  <a:gd name="connsiteY0" fmla="*/ 34714 h 34792"/>
                  <a:gd name="connsiteX1" fmla="*/ 1209 w 9344"/>
                  <a:gd name="connsiteY1" fmla="*/ 34311 h 34792"/>
                  <a:gd name="connsiteX2" fmla="*/ 0 w 9344"/>
                  <a:gd name="connsiteY2" fmla="*/ 31492 h 34792"/>
                  <a:gd name="connsiteX3" fmla="*/ 403 w 9344"/>
                  <a:gd name="connsiteY3" fmla="*/ 27867 h 34792"/>
                  <a:gd name="connsiteX4" fmla="*/ 3626 w 9344"/>
                  <a:gd name="connsiteY4" fmla="*/ 2495 h 34792"/>
                  <a:gd name="connsiteX5" fmla="*/ 6849 w 9344"/>
                  <a:gd name="connsiteY5" fmla="*/ 78 h 34792"/>
                  <a:gd name="connsiteX6" fmla="*/ 9267 w 9344"/>
                  <a:gd name="connsiteY6" fmla="*/ 3300 h 34792"/>
                  <a:gd name="connsiteX7" fmla="*/ 6043 w 9344"/>
                  <a:gd name="connsiteY7" fmla="*/ 28673 h 34792"/>
                  <a:gd name="connsiteX8" fmla="*/ 5641 w 9344"/>
                  <a:gd name="connsiteY8" fmla="*/ 32298 h 34792"/>
                  <a:gd name="connsiteX9" fmla="*/ 2820 w 9344"/>
                  <a:gd name="connsiteY9" fmla="*/ 34714 h 3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4" h="34792">
                    <a:moveTo>
                      <a:pt x="2820" y="34714"/>
                    </a:moveTo>
                    <a:cubicBezTo>
                      <a:pt x="2417" y="34714"/>
                      <a:pt x="1612" y="34311"/>
                      <a:pt x="1209" y="34311"/>
                    </a:cubicBezTo>
                    <a:cubicBezTo>
                      <a:pt x="403" y="33909"/>
                      <a:pt x="0" y="32700"/>
                      <a:pt x="0" y="31492"/>
                    </a:cubicBezTo>
                    <a:lnTo>
                      <a:pt x="403" y="27867"/>
                    </a:lnTo>
                    <a:cubicBezTo>
                      <a:pt x="1209" y="19410"/>
                      <a:pt x="2417" y="10952"/>
                      <a:pt x="3626" y="2495"/>
                    </a:cubicBezTo>
                    <a:cubicBezTo>
                      <a:pt x="4029" y="884"/>
                      <a:pt x="5238" y="-325"/>
                      <a:pt x="6849" y="78"/>
                    </a:cubicBezTo>
                    <a:cubicBezTo>
                      <a:pt x="8461" y="481"/>
                      <a:pt x="9670" y="1689"/>
                      <a:pt x="9267" y="3300"/>
                    </a:cubicBezTo>
                    <a:cubicBezTo>
                      <a:pt x="8058" y="11758"/>
                      <a:pt x="7252" y="20215"/>
                      <a:pt x="6043" y="28673"/>
                    </a:cubicBezTo>
                    <a:lnTo>
                      <a:pt x="5641" y="32298"/>
                    </a:lnTo>
                    <a:cubicBezTo>
                      <a:pt x="5641" y="33909"/>
                      <a:pt x="4432" y="35117"/>
                      <a:pt x="2820" y="34714"/>
                    </a:cubicBezTo>
                  </a:path>
                </a:pathLst>
              </a:custGeom>
              <a:solidFill>
                <a:srgbClr val="63C1C5"/>
              </a:solidFill>
              <a:ln w="4026" cap="flat">
                <a:noFill/>
                <a:prstDash val="solid"/>
                <a:miter/>
              </a:ln>
            </p:spPr>
            <p:txBody>
              <a:bodyPr rtlCol="0" anchor="ctr"/>
              <a:lstStyle/>
              <a:p>
                <a:endParaRPr lang="fr-FR"/>
              </a:p>
            </p:txBody>
          </p:sp>
          <p:sp>
            <p:nvSpPr>
              <p:cNvPr id="484" name="Forme libre 483">
                <a:extLst>
                  <a:ext uri="{FF2B5EF4-FFF2-40B4-BE49-F238E27FC236}">
                    <a16:creationId xmlns:a16="http://schemas.microsoft.com/office/drawing/2014/main" xmlns="" id="{EDB05657-3D84-D644-B283-3936FFBFF82E}"/>
                  </a:ext>
                </a:extLst>
              </p:cNvPr>
              <p:cNvSpPr/>
              <p:nvPr/>
            </p:nvSpPr>
            <p:spPr>
              <a:xfrm>
                <a:off x="928477" y="2528104"/>
                <a:ext cx="31149" cy="21546"/>
              </a:xfrm>
              <a:custGeom>
                <a:avLst/>
                <a:gdLst>
                  <a:gd name="connsiteX0" fmla="*/ 4961 w 31149"/>
                  <a:gd name="connsiteY0" fmla="*/ 20943 h 21546"/>
                  <a:gd name="connsiteX1" fmla="*/ 1335 w 31149"/>
                  <a:gd name="connsiteY1" fmla="*/ 20943 h 21546"/>
                  <a:gd name="connsiteX2" fmla="*/ 529 w 31149"/>
                  <a:gd name="connsiteY2" fmla="*/ 20137 h 21546"/>
                  <a:gd name="connsiteX3" fmla="*/ 1335 w 31149"/>
                  <a:gd name="connsiteY3" fmla="*/ 16110 h 21546"/>
                  <a:gd name="connsiteX4" fmla="*/ 26717 w 31149"/>
                  <a:gd name="connsiteY4" fmla="*/ 403 h 21546"/>
                  <a:gd name="connsiteX5" fmla="*/ 30746 w 31149"/>
                  <a:gd name="connsiteY5" fmla="*/ 1611 h 21546"/>
                  <a:gd name="connsiteX6" fmla="*/ 29538 w 31149"/>
                  <a:gd name="connsiteY6" fmla="*/ 5638 h 21546"/>
                  <a:gd name="connsiteX7" fmla="*/ 4961 w 31149"/>
                  <a:gd name="connsiteY7" fmla="*/ 20943 h 2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9" h="21546">
                    <a:moveTo>
                      <a:pt x="4961" y="20943"/>
                    </a:moveTo>
                    <a:cubicBezTo>
                      <a:pt x="3752" y="21748"/>
                      <a:pt x="2544" y="21748"/>
                      <a:pt x="1335" y="20943"/>
                    </a:cubicBezTo>
                    <a:cubicBezTo>
                      <a:pt x="932" y="20943"/>
                      <a:pt x="932" y="20540"/>
                      <a:pt x="529" y="20137"/>
                    </a:cubicBezTo>
                    <a:cubicBezTo>
                      <a:pt x="-276" y="18929"/>
                      <a:pt x="-276" y="16915"/>
                      <a:pt x="1335" y="16110"/>
                    </a:cubicBezTo>
                    <a:cubicBezTo>
                      <a:pt x="9393" y="10471"/>
                      <a:pt x="17854" y="5236"/>
                      <a:pt x="26717" y="403"/>
                    </a:cubicBezTo>
                    <a:cubicBezTo>
                      <a:pt x="28329" y="-403"/>
                      <a:pt x="29941" y="0"/>
                      <a:pt x="30746" y="1611"/>
                    </a:cubicBezTo>
                    <a:cubicBezTo>
                      <a:pt x="31552" y="3222"/>
                      <a:pt x="31149" y="4833"/>
                      <a:pt x="29538" y="5638"/>
                    </a:cubicBezTo>
                    <a:cubicBezTo>
                      <a:pt x="21077" y="10069"/>
                      <a:pt x="12616" y="15304"/>
                      <a:pt x="4961" y="20943"/>
                    </a:cubicBezTo>
                  </a:path>
                </a:pathLst>
              </a:custGeom>
              <a:solidFill>
                <a:srgbClr val="63C1C5"/>
              </a:solidFill>
              <a:ln w="4026" cap="flat">
                <a:noFill/>
                <a:prstDash val="solid"/>
                <a:miter/>
              </a:ln>
            </p:spPr>
            <p:txBody>
              <a:bodyPr rtlCol="0" anchor="ctr"/>
              <a:lstStyle/>
              <a:p>
                <a:endParaRPr lang="fr-FR"/>
              </a:p>
            </p:txBody>
          </p:sp>
          <p:sp>
            <p:nvSpPr>
              <p:cNvPr id="485" name="Forme libre 484">
                <a:extLst>
                  <a:ext uri="{FF2B5EF4-FFF2-40B4-BE49-F238E27FC236}">
                    <a16:creationId xmlns:a16="http://schemas.microsoft.com/office/drawing/2014/main" xmlns="" id="{BD0A58F5-4333-464B-B5E7-8696F606897F}"/>
                  </a:ext>
                </a:extLst>
              </p:cNvPr>
              <p:cNvSpPr/>
              <p:nvPr/>
            </p:nvSpPr>
            <p:spPr>
              <a:xfrm>
                <a:off x="819821" y="2762500"/>
                <a:ext cx="10150" cy="34713"/>
              </a:xfrm>
              <a:custGeom>
                <a:avLst/>
                <a:gdLst>
                  <a:gd name="connsiteX0" fmla="*/ 7655 w 10150"/>
                  <a:gd name="connsiteY0" fmla="*/ 0 h 34713"/>
                  <a:gd name="connsiteX1" fmla="*/ 10072 w 10150"/>
                  <a:gd name="connsiteY1" fmla="*/ 3222 h 34713"/>
                  <a:gd name="connsiteX2" fmla="*/ 5641 w 10150"/>
                  <a:gd name="connsiteY2" fmla="*/ 32219 h 34713"/>
                  <a:gd name="connsiteX3" fmla="*/ 2417 w 10150"/>
                  <a:gd name="connsiteY3" fmla="*/ 34636 h 34713"/>
                  <a:gd name="connsiteX4" fmla="*/ 1209 w 10150"/>
                  <a:gd name="connsiteY4" fmla="*/ 34233 h 34713"/>
                  <a:gd name="connsiteX5" fmla="*/ 0 w 10150"/>
                  <a:gd name="connsiteY5" fmla="*/ 31414 h 34713"/>
                  <a:gd name="connsiteX6" fmla="*/ 4432 w 10150"/>
                  <a:gd name="connsiteY6" fmla="*/ 2416 h 34713"/>
                  <a:gd name="connsiteX7" fmla="*/ 7655 w 10150"/>
                  <a:gd name="connsiteY7" fmla="*/ 0 h 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 h="34713">
                    <a:moveTo>
                      <a:pt x="7655" y="0"/>
                    </a:moveTo>
                    <a:cubicBezTo>
                      <a:pt x="9267" y="403"/>
                      <a:pt x="10475" y="1611"/>
                      <a:pt x="10072" y="3222"/>
                    </a:cubicBezTo>
                    <a:cubicBezTo>
                      <a:pt x="8461" y="14499"/>
                      <a:pt x="7252" y="23762"/>
                      <a:pt x="5641" y="32219"/>
                    </a:cubicBezTo>
                    <a:cubicBezTo>
                      <a:pt x="5238" y="33830"/>
                      <a:pt x="3626" y="35039"/>
                      <a:pt x="2417" y="34636"/>
                    </a:cubicBezTo>
                    <a:cubicBezTo>
                      <a:pt x="2014" y="34636"/>
                      <a:pt x="1612" y="34233"/>
                      <a:pt x="1209" y="34233"/>
                    </a:cubicBezTo>
                    <a:cubicBezTo>
                      <a:pt x="403" y="33428"/>
                      <a:pt x="0" y="32622"/>
                      <a:pt x="0" y="31414"/>
                    </a:cubicBezTo>
                    <a:cubicBezTo>
                      <a:pt x="1612" y="22956"/>
                      <a:pt x="2820" y="14096"/>
                      <a:pt x="4432" y="2416"/>
                    </a:cubicBezTo>
                    <a:cubicBezTo>
                      <a:pt x="4835" y="805"/>
                      <a:pt x="6043" y="0"/>
                      <a:pt x="7655" y="0"/>
                    </a:cubicBezTo>
                  </a:path>
                </a:pathLst>
              </a:custGeom>
              <a:solidFill>
                <a:srgbClr val="63C1C5"/>
              </a:solidFill>
              <a:ln w="4026" cap="flat">
                <a:noFill/>
                <a:prstDash val="solid"/>
                <a:miter/>
              </a:ln>
            </p:spPr>
            <p:txBody>
              <a:bodyPr rtlCol="0" anchor="ctr"/>
              <a:lstStyle/>
              <a:p>
                <a:endParaRPr lang="fr-FR"/>
              </a:p>
            </p:txBody>
          </p:sp>
          <p:sp>
            <p:nvSpPr>
              <p:cNvPr id="486" name="Forme libre 485">
                <a:extLst>
                  <a:ext uri="{FF2B5EF4-FFF2-40B4-BE49-F238E27FC236}">
                    <a16:creationId xmlns:a16="http://schemas.microsoft.com/office/drawing/2014/main" xmlns="" id="{105B6C22-4C8B-F841-A0FC-09B1540CE48A}"/>
                  </a:ext>
                </a:extLst>
              </p:cNvPr>
              <p:cNvSpPr/>
              <p:nvPr/>
            </p:nvSpPr>
            <p:spPr>
              <a:xfrm>
                <a:off x="660275" y="2932380"/>
                <a:ext cx="35129" cy="9743"/>
              </a:xfrm>
              <a:custGeom>
                <a:avLst/>
                <a:gdLst>
                  <a:gd name="connsiteX0" fmla="*/ 31426 w 35129"/>
                  <a:gd name="connsiteY0" fmla="*/ 78 h 9743"/>
                  <a:gd name="connsiteX1" fmla="*/ 35052 w 35129"/>
                  <a:gd name="connsiteY1" fmla="*/ 2495 h 9743"/>
                  <a:gd name="connsiteX2" fmla="*/ 32635 w 35129"/>
                  <a:gd name="connsiteY2" fmla="*/ 6119 h 9743"/>
                  <a:gd name="connsiteX3" fmla="*/ 3223 w 35129"/>
                  <a:gd name="connsiteY3" fmla="*/ 9744 h 9743"/>
                  <a:gd name="connsiteX4" fmla="*/ 1209 w 35129"/>
                  <a:gd name="connsiteY4" fmla="*/ 9341 h 9743"/>
                  <a:gd name="connsiteX5" fmla="*/ 0 w 35129"/>
                  <a:gd name="connsiteY5" fmla="*/ 7328 h 9743"/>
                  <a:gd name="connsiteX6" fmla="*/ 2820 w 35129"/>
                  <a:gd name="connsiteY6" fmla="*/ 4105 h 9743"/>
                  <a:gd name="connsiteX7" fmla="*/ 31426 w 35129"/>
                  <a:gd name="connsiteY7" fmla="*/ 78 h 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9" h="9743">
                    <a:moveTo>
                      <a:pt x="31426" y="78"/>
                    </a:moveTo>
                    <a:cubicBezTo>
                      <a:pt x="33037" y="-325"/>
                      <a:pt x="34649" y="884"/>
                      <a:pt x="35052" y="2495"/>
                    </a:cubicBezTo>
                    <a:cubicBezTo>
                      <a:pt x="35455" y="4105"/>
                      <a:pt x="34246" y="5716"/>
                      <a:pt x="32635" y="6119"/>
                    </a:cubicBezTo>
                    <a:cubicBezTo>
                      <a:pt x="23368" y="8133"/>
                      <a:pt x="13698" y="9341"/>
                      <a:pt x="3223" y="9744"/>
                    </a:cubicBezTo>
                    <a:cubicBezTo>
                      <a:pt x="2417" y="9744"/>
                      <a:pt x="2014" y="9744"/>
                      <a:pt x="1209" y="9341"/>
                    </a:cubicBezTo>
                    <a:cubicBezTo>
                      <a:pt x="403" y="8938"/>
                      <a:pt x="0" y="8133"/>
                      <a:pt x="0" y="7328"/>
                    </a:cubicBezTo>
                    <a:cubicBezTo>
                      <a:pt x="0" y="5716"/>
                      <a:pt x="1209" y="4508"/>
                      <a:pt x="2820" y="4105"/>
                    </a:cubicBezTo>
                    <a:cubicBezTo>
                      <a:pt x="12893" y="2897"/>
                      <a:pt x="22562" y="1689"/>
                      <a:pt x="31426" y="78"/>
                    </a:cubicBezTo>
                  </a:path>
                </a:pathLst>
              </a:custGeom>
              <a:solidFill>
                <a:srgbClr val="63C1C5"/>
              </a:solidFill>
              <a:ln w="4026" cap="flat">
                <a:noFill/>
                <a:prstDash val="solid"/>
                <a:miter/>
              </a:ln>
            </p:spPr>
            <p:txBody>
              <a:bodyPr rtlCol="0" anchor="ctr"/>
              <a:lstStyle/>
              <a:p>
                <a:endParaRPr lang="fr-FR"/>
              </a:p>
            </p:txBody>
          </p:sp>
          <p:sp>
            <p:nvSpPr>
              <p:cNvPr id="487" name="Forme libre 486">
                <a:extLst>
                  <a:ext uri="{FF2B5EF4-FFF2-40B4-BE49-F238E27FC236}">
                    <a16:creationId xmlns:a16="http://schemas.microsoft.com/office/drawing/2014/main" xmlns="" id="{871CC189-01CE-D94A-88E1-B43784733B5C}"/>
                  </a:ext>
                </a:extLst>
              </p:cNvPr>
              <p:cNvSpPr/>
              <p:nvPr/>
            </p:nvSpPr>
            <p:spPr>
              <a:xfrm>
                <a:off x="832714" y="2669790"/>
                <a:ext cx="11786" cy="34390"/>
              </a:xfrm>
              <a:custGeom>
                <a:avLst/>
                <a:gdLst>
                  <a:gd name="connsiteX0" fmla="*/ 9670 w 11786"/>
                  <a:gd name="connsiteY0" fmla="*/ 79 h 34390"/>
                  <a:gd name="connsiteX1" fmla="*/ 11684 w 11786"/>
                  <a:gd name="connsiteY1" fmla="*/ 3704 h 34390"/>
                  <a:gd name="connsiteX2" fmla="*/ 5641 w 11786"/>
                  <a:gd name="connsiteY2" fmla="*/ 31896 h 34390"/>
                  <a:gd name="connsiteX3" fmla="*/ 2417 w 11786"/>
                  <a:gd name="connsiteY3" fmla="*/ 34312 h 34390"/>
                  <a:gd name="connsiteX4" fmla="*/ 1209 w 11786"/>
                  <a:gd name="connsiteY4" fmla="*/ 33909 h 34390"/>
                  <a:gd name="connsiteX5" fmla="*/ 0 w 11786"/>
                  <a:gd name="connsiteY5" fmla="*/ 31090 h 34390"/>
                  <a:gd name="connsiteX6" fmla="*/ 6043 w 11786"/>
                  <a:gd name="connsiteY6" fmla="*/ 2093 h 34390"/>
                  <a:gd name="connsiteX7" fmla="*/ 9670 w 11786"/>
                  <a:gd name="connsiteY7" fmla="*/ 79 h 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6" h="34390">
                    <a:moveTo>
                      <a:pt x="9670" y="79"/>
                    </a:moveTo>
                    <a:cubicBezTo>
                      <a:pt x="11281" y="482"/>
                      <a:pt x="12087" y="2093"/>
                      <a:pt x="11684" y="3704"/>
                    </a:cubicBezTo>
                    <a:cubicBezTo>
                      <a:pt x="9267" y="12161"/>
                      <a:pt x="7252" y="21424"/>
                      <a:pt x="5641" y="31896"/>
                    </a:cubicBezTo>
                    <a:cubicBezTo>
                      <a:pt x="5238" y="33507"/>
                      <a:pt x="4029" y="34715"/>
                      <a:pt x="2417" y="34312"/>
                    </a:cubicBezTo>
                    <a:cubicBezTo>
                      <a:pt x="2014" y="34312"/>
                      <a:pt x="1612" y="33909"/>
                      <a:pt x="1209" y="33909"/>
                    </a:cubicBezTo>
                    <a:cubicBezTo>
                      <a:pt x="403" y="33104"/>
                      <a:pt x="0" y="32298"/>
                      <a:pt x="0" y="31090"/>
                    </a:cubicBezTo>
                    <a:cubicBezTo>
                      <a:pt x="1612" y="20619"/>
                      <a:pt x="3626" y="10953"/>
                      <a:pt x="6043" y="2093"/>
                    </a:cubicBezTo>
                    <a:cubicBezTo>
                      <a:pt x="6446" y="884"/>
                      <a:pt x="8058" y="-324"/>
                      <a:pt x="9670" y="79"/>
                    </a:cubicBezTo>
                  </a:path>
                </a:pathLst>
              </a:custGeom>
              <a:solidFill>
                <a:srgbClr val="63C1C5"/>
              </a:solidFill>
              <a:ln w="4026" cap="flat">
                <a:noFill/>
                <a:prstDash val="solid"/>
                <a:miter/>
              </a:ln>
            </p:spPr>
            <p:txBody>
              <a:bodyPr rtlCol="0" anchor="ctr"/>
              <a:lstStyle/>
              <a:p>
                <a:endParaRPr lang="fr-FR"/>
              </a:p>
            </p:txBody>
          </p:sp>
          <p:sp>
            <p:nvSpPr>
              <p:cNvPr id="488" name="Forme libre 487">
                <a:extLst>
                  <a:ext uri="{FF2B5EF4-FFF2-40B4-BE49-F238E27FC236}">
                    <a16:creationId xmlns:a16="http://schemas.microsoft.com/office/drawing/2014/main" xmlns="" id="{CF494CFD-5199-6A4E-8BF3-87413748F80B}"/>
                  </a:ext>
                </a:extLst>
              </p:cNvPr>
              <p:cNvSpPr/>
              <p:nvPr/>
            </p:nvSpPr>
            <p:spPr>
              <a:xfrm>
                <a:off x="1013939" y="2501925"/>
                <a:ext cx="35130" cy="10068"/>
              </a:xfrm>
              <a:custGeom>
                <a:avLst/>
                <a:gdLst>
                  <a:gd name="connsiteX0" fmla="*/ 21432 w 35130"/>
                  <a:gd name="connsiteY0" fmla="*/ 805 h 10068"/>
                  <a:gd name="connsiteX1" fmla="*/ 31907 w 35130"/>
                  <a:gd name="connsiteY1" fmla="*/ 0 h 10068"/>
                  <a:gd name="connsiteX2" fmla="*/ 35130 w 35130"/>
                  <a:gd name="connsiteY2" fmla="*/ 2819 h 10068"/>
                  <a:gd name="connsiteX3" fmla="*/ 32310 w 35130"/>
                  <a:gd name="connsiteY3" fmla="*/ 6041 h 10068"/>
                  <a:gd name="connsiteX4" fmla="*/ 22237 w 35130"/>
                  <a:gd name="connsiteY4" fmla="*/ 6847 h 10068"/>
                  <a:gd name="connsiteX5" fmla="*/ 3704 w 35130"/>
                  <a:gd name="connsiteY5" fmla="*/ 10069 h 10068"/>
                  <a:gd name="connsiteX6" fmla="*/ 1287 w 35130"/>
                  <a:gd name="connsiteY6" fmla="*/ 9666 h 10068"/>
                  <a:gd name="connsiteX7" fmla="*/ 78 w 35130"/>
                  <a:gd name="connsiteY7" fmla="*/ 8055 h 10068"/>
                  <a:gd name="connsiteX8" fmla="*/ 2495 w 35130"/>
                  <a:gd name="connsiteY8" fmla="*/ 4430 h 10068"/>
                  <a:gd name="connsiteX9" fmla="*/ 21432 w 35130"/>
                  <a:gd name="connsiteY9" fmla="*/ 805 h 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30" h="10068">
                    <a:moveTo>
                      <a:pt x="21432" y="805"/>
                    </a:moveTo>
                    <a:cubicBezTo>
                      <a:pt x="24655" y="403"/>
                      <a:pt x="28281" y="0"/>
                      <a:pt x="31907" y="0"/>
                    </a:cubicBezTo>
                    <a:cubicBezTo>
                      <a:pt x="33518" y="0"/>
                      <a:pt x="34727" y="1208"/>
                      <a:pt x="35130" y="2819"/>
                    </a:cubicBezTo>
                    <a:cubicBezTo>
                      <a:pt x="35130" y="4430"/>
                      <a:pt x="33921" y="6041"/>
                      <a:pt x="32310" y="6041"/>
                    </a:cubicBezTo>
                    <a:cubicBezTo>
                      <a:pt x="29087" y="6444"/>
                      <a:pt x="25460" y="6444"/>
                      <a:pt x="22237" y="6847"/>
                    </a:cubicBezTo>
                    <a:cubicBezTo>
                      <a:pt x="16194" y="7652"/>
                      <a:pt x="9748" y="8458"/>
                      <a:pt x="3704" y="10069"/>
                    </a:cubicBezTo>
                    <a:cubicBezTo>
                      <a:pt x="2898" y="10069"/>
                      <a:pt x="2093" y="10069"/>
                      <a:pt x="1287" y="9666"/>
                    </a:cubicBezTo>
                    <a:cubicBezTo>
                      <a:pt x="884" y="9263"/>
                      <a:pt x="481" y="8458"/>
                      <a:pt x="78" y="8055"/>
                    </a:cubicBezTo>
                    <a:cubicBezTo>
                      <a:pt x="-325" y="6444"/>
                      <a:pt x="884" y="4833"/>
                      <a:pt x="2495" y="4430"/>
                    </a:cubicBezTo>
                    <a:cubicBezTo>
                      <a:pt x="8539" y="2819"/>
                      <a:pt x="14985" y="1611"/>
                      <a:pt x="21432" y="805"/>
                    </a:cubicBezTo>
                  </a:path>
                </a:pathLst>
              </a:custGeom>
              <a:solidFill>
                <a:srgbClr val="63C1C5"/>
              </a:solidFill>
              <a:ln w="4026" cap="flat">
                <a:noFill/>
                <a:prstDash val="solid"/>
                <a:miter/>
              </a:ln>
            </p:spPr>
            <p:txBody>
              <a:bodyPr rtlCol="0" anchor="ctr"/>
              <a:lstStyle/>
              <a:p>
                <a:endParaRPr lang="fr-FR"/>
              </a:p>
            </p:txBody>
          </p:sp>
        </p:grpSp>
      </p:grpSp>
      <p:sp>
        <p:nvSpPr>
          <p:cNvPr id="15" name="ZoneTexte 14">
            <a:extLst>
              <a:ext uri="{FF2B5EF4-FFF2-40B4-BE49-F238E27FC236}">
                <a16:creationId xmlns:a16="http://schemas.microsoft.com/office/drawing/2014/main" xmlns="" id="{DB72FA5F-F834-5046-B22B-E633C90927C3}"/>
              </a:ext>
            </a:extLst>
          </p:cNvPr>
          <p:cNvSpPr txBox="1"/>
          <p:nvPr userDrawn="1"/>
        </p:nvSpPr>
        <p:spPr>
          <a:xfrm>
            <a:off x="856232" y="1063935"/>
            <a:ext cx="3514155" cy="461665"/>
          </a:xfrm>
          <a:prstGeom prst="rect">
            <a:avLst/>
          </a:prstGeom>
          <a:noFill/>
        </p:spPr>
        <p:txBody>
          <a:bodyPr wrap="square" rtlCol="0">
            <a:spAutoFit/>
          </a:bodyPr>
          <a:lstStyle/>
          <a:p>
            <a:pPr algn="l"/>
            <a:r>
              <a:rPr lang="fr-FR" sz="1200"/>
              <a:t>Vous pouvez agrandir les images, </a:t>
            </a:r>
            <a:br>
              <a:rPr lang="fr-FR" sz="1200"/>
            </a:br>
            <a:r>
              <a:rPr lang="fr-FR" sz="1200"/>
              <a:t>Elle sont en haute définition</a:t>
            </a:r>
          </a:p>
        </p:txBody>
      </p:sp>
      <p:grpSp>
        <p:nvGrpSpPr>
          <p:cNvPr id="491" name="Groupe 490">
            <a:extLst>
              <a:ext uri="{FF2B5EF4-FFF2-40B4-BE49-F238E27FC236}">
                <a16:creationId xmlns:a16="http://schemas.microsoft.com/office/drawing/2014/main" xmlns="" id="{AB092FED-71A8-7A4F-9FB2-A08A05B2DF80}"/>
              </a:ext>
            </a:extLst>
          </p:cNvPr>
          <p:cNvGrpSpPr/>
          <p:nvPr userDrawn="1"/>
        </p:nvGrpSpPr>
        <p:grpSpPr>
          <a:xfrm>
            <a:off x="2967929" y="3218211"/>
            <a:ext cx="2147565" cy="2794643"/>
            <a:chOff x="2967929" y="3218211"/>
            <a:chExt cx="2147565" cy="2794643"/>
          </a:xfrm>
        </p:grpSpPr>
        <p:grpSp>
          <p:nvGrpSpPr>
            <p:cNvPr id="393" name="Illustration">
              <a:extLst>
                <a:ext uri="{FF2B5EF4-FFF2-40B4-BE49-F238E27FC236}">
                  <a16:creationId xmlns:a16="http://schemas.microsoft.com/office/drawing/2014/main" xmlns="" id="{001A2938-9B11-C34A-B1F1-7C7669C2841F}"/>
                </a:ext>
              </a:extLst>
            </p:cNvPr>
            <p:cNvGrpSpPr/>
            <p:nvPr/>
          </p:nvGrpSpPr>
          <p:grpSpPr>
            <a:xfrm>
              <a:off x="3751508" y="3218211"/>
              <a:ext cx="1363986" cy="2794643"/>
              <a:chOff x="3751508" y="3218211"/>
              <a:chExt cx="1363986" cy="2794643"/>
            </a:xfrm>
          </p:grpSpPr>
          <p:sp>
            <p:nvSpPr>
              <p:cNvPr id="394" name="Forme libre 393">
                <a:extLst>
                  <a:ext uri="{FF2B5EF4-FFF2-40B4-BE49-F238E27FC236}">
                    <a16:creationId xmlns:a16="http://schemas.microsoft.com/office/drawing/2014/main" xmlns="" id="{FFB60AD7-AA95-C848-B25B-DDD0405DD6A0}"/>
                  </a:ext>
                </a:extLst>
              </p:cNvPr>
              <p:cNvSpPr/>
              <p:nvPr/>
            </p:nvSpPr>
            <p:spPr>
              <a:xfrm>
                <a:off x="4287947"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2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2"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5" name="Forme libre 394">
                <a:extLst>
                  <a:ext uri="{FF2B5EF4-FFF2-40B4-BE49-F238E27FC236}">
                    <a16:creationId xmlns:a16="http://schemas.microsoft.com/office/drawing/2014/main" xmlns="" id="{96789B50-FE22-AB4E-9A82-5FC393D412A1}"/>
                  </a:ext>
                </a:extLst>
              </p:cNvPr>
              <p:cNvSpPr/>
              <p:nvPr/>
            </p:nvSpPr>
            <p:spPr>
              <a:xfrm>
                <a:off x="4453537" y="5772201"/>
                <a:ext cx="81384" cy="65629"/>
              </a:xfrm>
              <a:custGeom>
                <a:avLst/>
                <a:gdLst>
                  <a:gd name="connsiteX0" fmla="*/ 5237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7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7" y="0"/>
                    </a:moveTo>
                    <a:lnTo>
                      <a:pt x="0" y="55981"/>
                    </a:lnTo>
                    <a:cubicBezTo>
                      <a:pt x="17324" y="68064"/>
                      <a:pt x="40290" y="68869"/>
                      <a:pt x="58420" y="57995"/>
                    </a:cubicBezTo>
                    <a:lnTo>
                      <a:pt x="61643" y="55981"/>
                    </a:lnTo>
                    <a:lnTo>
                      <a:pt x="81385" y="0"/>
                    </a:lnTo>
                    <a:lnTo>
                      <a:pt x="5237" y="0"/>
                    </a:lnTo>
                    <a:close/>
                  </a:path>
                </a:pathLst>
              </a:custGeom>
              <a:solidFill>
                <a:srgbClr val="F8B68F"/>
              </a:solidFill>
              <a:ln w="4026" cap="flat">
                <a:noFill/>
                <a:prstDash val="solid"/>
                <a:miter/>
              </a:ln>
            </p:spPr>
            <p:txBody>
              <a:bodyPr rtlCol="0" anchor="ctr"/>
              <a:lstStyle/>
              <a:p>
                <a:endParaRPr lang="fr-FR"/>
              </a:p>
            </p:txBody>
          </p:sp>
          <p:sp>
            <p:nvSpPr>
              <p:cNvPr id="396" name="Forme libre 395">
                <a:extLst>
                  <a:ext uri="{FF2B5EF4-FFF2-40B4-BE49-F238E27FC236}">
                    <a16:creationId xmlns:a16="http://schemas.microsoft.com/office/drawing/2014/main" xmlns="" id="{0A177942-3C35-164B-B8C0-06B2AB8FF9CB}"/>
                  </a:ext>
                </a:extLst>
              </p:cNvPr>
              <p:cNvSpPr/>
              <p:nvPr/>
            </p:nvSpPr>
            <p:spPr>
              <a:xfrm>
                <a:off x="4711793"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1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1"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7" name="Forme libre 396">
                <a:extLst>
                  <a:ext uri="{FF2B5EF4-FFF2-40B4-BE49-F238E27FC236}">
                    <a16:creationId xmlns:a16="http://schemas.microsoft.com/office/drawing/2014/main" xmlns="" id="{180E0213-0C6D-584A-9D42-351FCC48ACF6}"/>
                  </a:ext>
                </a:extLst>
              </p:cNvPr>
              <p:cNvSpPr/>
              <p:nvPr/>
            </p:nvSpPr>
            <p:spPr>
              <a:xfrm>
                <a:off x="4877383" y="5772201"/>
                <a:ext cx="81384" cy="65629"/>
              </a:xfrm>
              <a:custGeom>
                <a:avLst/>
                <a:gdLst>
                  <a:gd name="connsiteX0" fmla="*/ 5238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8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8" y="0"/>
                    </a:moveTo>
                    <a:lnTo>
                      <a:pt x="0" y="55981"/>
                    </a:lnTo>
                    <a:cubicBezTo>
                      <a:pt x="17325" y="68064"/>
                      <a:pt x="40290" y="68869"/>
                      <a:pt x="58420" y="57995"/>
                    </a:cubicBezTo>
                    <a:lnTo>
                      <a:pt x="61643" y="55981"/>
                    </a:lnTo>
                    <a:lnTo>
                      <a:pt x="81385" y="0"/>
                    </a:lnTo>
                    <a:lnTo>
                      <a:pt x="5238" y="0"/>
                    </a:lnTo>
                    <a:close/>
                  </a:path>
                </a:pathLst>
              </a:custGeom>
              <a:solidFill>
                <a:srgbClr val="F8B68F"/>
              </a:solidFill>
              <a:ln w="4026" cap="flat">
                <a:noFill/>
                <a:prstDash val="solid"/>
                <a:miter/>
              </a:ln>
            </p:spPr>
            <p:txBody>
              <a:bodyPr rtlCol="0" anchor="ctr"/>
              <a:lstStyle/>
              <a:p>
                <a:endParaRPr lang="fr-FR"/>
              </a:p>
            </p:txBody>
          </p:sp>
          <p:sp>
            <p:nvSpPr>
              <p:cNvPr id="398" name="Forme libre 397">
                <a:extLst>
                  <a:ext uri="{FF2B5EF4-FFF2-40B4-BE49-F238E27FC236}">
                    <a16:creationId xmlns:a16="http://schemas.microsoft.com/office/drawing/2014/main" xmlns="" id="{F0FA90A5-2CCB-8745-8C03-95209A9E0F51}"/>
                  </a:ext>
                </a:extLst>
              </p:cNvPr>
              <p:cNvSpPr/>
              <p:nvPr/>
            </p:nvSpPr>
            <p:spPr>
              <a:xfrm>
                <a:off x="4457566" y="4371862"/>
                <a:ext cx="324733" cy="1413628"/>
              </a:xfrm>
              <a:custGeom>
                <a:avLst/>
                <a:gdLst>
                  <a:gd name="connsiteX0" fmla="*/ 164784 w 324733"/>
                  <a:gd name="connsiteY0" fmla="*/ 0 h 1413628"/>
                  <a:gd name="connsiteX1" fmla="*/ 42707 w 324733"/>
                  <a:gd name="connsiteY1" fmla="*/ 0 h 1413628"/>
                  <a:gd name="connsiteX2" fmla="*/ 0 w 324733"/>
                  <a:gd name="connsiteY2" fmla="*/ 1413629 h 1413628"/>
                  <a:gd name="connsiteX3" fmla="*/ 82594 w 324733"/>
                  <a:gd name="connsiteY3" fmla="*/ 1413629 h 1413628"/>
                  <a:gd name="connsiteX4" fmla="*/ 324734 w 324733"/>
                  <a:gd name="connsiteY4" fmla="*/ 263394 h 141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33" h="1413628">
                    <a:moveTo>
                      <a:pt x="164784" y="0"/>
                    </a:moveTo>
                    <a:lnTo>
                      <a:pt x="42707" y="0"/>
                    </a:lnTo>
                    <a:lnTo>
                      <a:pt x="0" y="1413629"/>
                    </a:lnTo>
                    <a:lnTo>
                      <a:pt x="82594" y="1413629"/>
                    </a:lnTo>
                    <a:lnTo>
                      <a:pt x="324734" y="263394"/>
                    </a:lnTo>
                    <a:close/>
                  </a:path>
                </a:pathLst>
              </a:custGeom>
              <a:solidFill>
                <a:srgbClr val="212B53"/>
              </a:solidFill>
              <a:ln w="4026" cap="flat">
                <a:noFill/>
                <a:prstDash val="solid"/>
                <a:miter/>
              </a:ln>
            </p:spPr>
            <p:txBody>
              <a:bodyPr rtlCol="0" anchor="ctr"/>
              <a:lstStyle/>
              <a:p>
                <a:endParaRPr lang="fr-FR"/>
              </a:p>
            </p:txBody>
          </p:sp>
          <p:sp>
            <p:nvSpPr>
              <p:cNvPr id="399" name="Forme libre 398">
                <a:extLst>
                  <a:ext uri="{FF2B5EF4-FFF2-40B4-BE49-F238E27FC236}">
                    <a16:creationId xmlns:a16="http://schemas.microsoft.com/office/drawing/2014/main" xmlns="" id="{2C13BB00-FF67-294A-8E83-CC80AF2E131F}"/>
                  </a:ext>
                </a:extLst>
              </p:cNvPr>
              <p:cNvSpPr/>
              <p:nvPr/>
            </p:nvSpPr>
            <p:spPr>
              <a:xfrm>
                <a:off x="4582866" y="4371862"/>
                <a:ext cx="375901" cy="1413628"/>
              </a:xfrm>
              <a:custGeom>
                <a:avLst/>
                <a:gdLst>
                  <a:gd name="connsiteX0" fmla="*/ 0 w 375901"/>
                  <a:gd name="connsiteY0" fmla="*/ 0 h 1413628"/>
                  <a:gd name="connsiteX1" fmla="*/ 285250 w 375901"/>
                  <a:gd name="connsiteY1" fmla="*/ 1413629 h 1413628"/>
                  <a:gd name="connsiteX2" fmla="*/ 375901 w 375901"/>
                  <a:gd name="connsiteY2" fmla="*/ 1413629 h 1413628"/>
                  <a:gd name="connsiteX3" fmla="*/ 338835 w 375901"/>
                  <a:gd name="connsiteY3" fmla="*/ 0 h 1413628"/>
                </a:gdLst>
                <a:ahLst/>
                <a:cxnLst>
                  <a:cxn ang="0">
                    <a:pos x="connsiteX0" y="connsiteY0"/>
                  </a:cxn>
                  <a:cxn ang="0">
                    <a:pos x="connsiteX1" y="connsiteY1"/>
                  </a:cxn>
                  <a:cxn ang="0">
                    <a:pos x="connsiteX2" y="connsiteY2"/>
                  </a:cxn>
                  <a:cxn ang="0">
                    <a:pos x="connsiteX3" y="connsiteY3"/>
                  </a:cxn>
                </a:cxnLst>
                <a:rect l="l" t="t" r="r" b="b"/>
                <a:pathLst>
                  <a:path w="375901" h="1413628">
                    <a:moveTo>
                      <a:pt x="0" y="0"/>
                    </a:moveTo>
                    <a:lnTo>
                      <a:pt x="285250" y="1413629"/>
                    </a:lnTo>
                    <a:lnTo>
                      <a:pt x="375901" y="1413629"/>
                    </a:lnTo>
                    <a:lnTo>
                      <a:pt x="338835" y="0"/>
                    </a:lnTo>
                    <a:close/>
                  </a:path>
                </a:pathLst>
              </a:custGeom>
              <a:solidFill>
                <a:srgbClr val="043C5E"/>
              </a:solidFill>
              <a:ln w="4026" cap="flat">
                <a:noFill/>
                <a:prstDash val="solid"/>
                <a:miter/>
              </a:ln>
            </p:spPr>
            <p:txBody>
              <a:bodyPr rtlCol="0" anchor="ctr"/>
              <a:lstStyle/>
              <a:p>
                <a:endParaRPr lang="fr-FR"/>
              </a:p>
            </p:txBody>
          </p:sp>
          <p:sp>
            <p:nvSpPr>
              <p:cNvPr id="400" name="Forme libre 399">
                <a:extLst>
                  <a:ext uri="{FF2B5EF4-FFF2-40B4-BE49-F238E27FC236}">
                    <a16:creationId xmlns:a16="http://schemas.microsoft.com/office/drawing/2014/main" xmlns="" id="{27C1FEF6-191F-2B4E-9C16-92F2AF537DEA}"/>
                  </a:ext>
                </a:extLst>
              </p:cNvPr>
              <p:cNvSpPr/>
              <p:nvPr/>
            </p:nvSpPr>
            <p:spPr>
              <a:xfrm>
                <a:off x="4819720" y="4643714"/>
                <a:ext cx="182577" cy="77729"/>
              </a:xfrm>
              <a:custGeom>
                <a:avLst/>
                <a:gdLst>
                  <a:gd name="connsiteX0" fmla="*/ 49 w 182577"/>
                  <a:gd name="connsiteY0" fmla="*/ 77729 h 77729"/>
                  <a:gd name="connsiteX1" fmla="*/ 27446 w 182577"/>
                  <a:gd name="connsiteY1" fmla="*/ 75716 h 77729"/>
                  <a:gd name="connsiteX2" fmla="*/ 40339 w 182577"/>
                  <a:gd name="connsiteY2" fmla="*/ 42288 h 77729"/>
                  <a:gd name="connsiteX3" fmla="*/ 90701 w 182577"/>
                  <a:gd name="connsiteY3" fmla="*/ 26178 h 77729"/>
                  <a:gd name="connsiteX4" fmla="*/ 145092 w 182577"/>
                  <a:gd name="connsiteY4" fmla="*/ 42288 h 77729"/>
                  <a:gd name="connsiteX5" fmla="*/ 155164 w 182577"/>
                  <a:gd name="connsiteY5" fmla="*/ 65244 h 77729"/>
                  <a:gd name="connsiteX6" fmla="*/ 182561 w 182577"/>
                  <a:gd name="connsiteY6" fmla="*/ 66856 h 77729"/>
                  <a:gd name="connsiteX7" fmla="*/ 165640 w 182577"/>
                  <a:gd name="connsiteY7" fmla="*/ 24567 h 77729"/>
                  <a:gd name="connsiteX8" fmla="*/ 90701 w 182577"/>
                  <a:gd name="connsiteY8" fmla="*/ 0 h 77729"/>
                  <a:gd name="connsiteX9" fmla="*/ 19791 w 182577"/>
                  <a:gd name="connsiteY9" fmla="*/ 24970 h 77729"/>
                  <a:gd name="connsiteX10" fmla="*/ 49 w 182577"/>
                  <a:gd name="connsiteY10" fmla="*/ 77729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77" h="77729">
                    <a:moveTo>
                      <a:pt x="49" y="77729"/>
                    </a:moveTo>
                    <a:lnTo>
                      <a:pt x="27446" y="75716"/>
                    </a:lnTo>
                    <a:cubicBezTo>
                      <a:pt x="27446" y="75716"/>
                      <a:pt x="26237" y="56384"/>
                      <a:pt x="40339" y="42288"/>
                    </a:cubicBezTo>
                    <a:cubicBezTo>
                      <a:pt x="50814" y="31414"/>
                      <a:pt x="67736" y="26178"/>
                      <a:pt x="90701" y="26178"/>
                    </a:cubicBezTo>
                    <a:cubicBezTo>
                      <a:pt x="115681" y="26178"/>
                      <a:pt x="134616" y="31817"/>
                      <a:pt x="145092" y="42288"/>
                    </a:cubicBezTo>
                    <a:cubicBezTo>
                      <a:pt x="155567" y="52760"/>
                      <a:pt x="155164" y="64842"/>
                      <a:pt x="155164" y="65244"/>
                    </a:cubicBezTo>
                    <a:lnTo>
                      <a:pt x="182561" y="66856"/>
                    </a:lnTo>
                    <a:cubicBezTo>
                      <a:pt x="182561" y="64439"/>
                      <a:pt x="183770" y="43094"/>
                      <a:pt x="165640" y="24567"/>
                    </a:cubicBezTo>
                    <a:cubicBezTo>
                      <a:pt x="149524" y="8055"/>
                      <a:pt x="124544" y="0"/>
                      <a:pt x="90701" y="0"/>
                    </a:cubicBezTo>
                    <a:cubicBezTo>
                      <a:pt x="59678" y="0"/>
                      <a:pt x="35907" y="8458"/>
                      <a:pt x="19791" y="24970"/>
                    </a:cubicBezTo>
                    <a:cubicBezTo>
                      <a:pt x="-1965" y="47524"/>
                      <a:pt x="49" y="76521"/>
                      <a:pt x="49" y="77729"/>
                    </a:cubicBezTo>
                  </a:path>
                </a:pathLst>
              </a:custGeom>
              <a:solidFill>
                <a:srgbClr val="F7A605"/>
              </a:solidFill>
              <a:ln w="4026" cap="flat">
                <a:noFill/>
                <a:prstDash val="solid"/>
                <a:miter/>
              </a:ln>
            </p:spPr>
            <p:txBody>
              <a:bodyPr rtlCol="0" anchor="ctr"/>
              <a:lstStyle/>
              <a:p>
                <a:endParaRPr lang="fr-FR"/>
              </a:p>
            </p:txBody>
          </p:sp>
          <p:sp>
            <p:nvSpPr>
              <p:cNvPr id="401" name="Forme libre 400">
                <a:extLst>
                  <a:ext uri="{FF2B5EF4-FFF2-40B4-BE49-F238E27FC236}">
                    <a16:creationId xmlns:a16="http://schemas.microsoft.com/office/drawing/2014/main" xmlns="" id="{219567CE-5536-D349-87D9-7401FE746394}"/>
                  </a:ext>
                </a:extLst>
              </p:cNvPr>
              <p:cNvSpPr/>
              <p:nvPr/>
            </p:nvSpPr>
            <p:spPr>
              <a:xfrm>
                <a:off x="4706958" y="4753260"/>
                <a:ext cx="408536" cy="262588"/>
              </a:xfrm>
              <a:custGeom>
                <a:avLst/>
                <a:gdLst>
                  <a:gd name="connsiteX0" fmla="*/ 0 w 408536"/>
                  <a:gd name="connsiteY0" fmla="*/ 0 h 262588"/>
                  <a:gd name="connsiteX1" fmla="*/ 408536 w 408536"/>
                  <a:gd name="connsiteY1" fmla="*/ 0 h 262588"/>
                  <a:gd name="connsiteX2" fmla="*/ 408536 w 408536"/>
                  <a:gd name="connsiteY2" fmla="*/ 262589 h 262588"/>
                  <a:gd name="connsiteX3" fmla="*/ 0 w 408536"/>
                  <a:gd name="connsiteY3" fmla="*/ 262589 h 262588"/>
                </a:gdLst>
                <a:ahLst/>
                <a:cxnLst>
                  <a:cxn ang="0">
                    <a:pos x="connsiteX0" y="connsiteY0"/>
                  </a:cxn>
                  <a:cxn ang="0">
                    <a:pos x="connsiteX1" y="connsiteY1"/>
                  </a:cxn>
                  <a:cxn ang="0">
                    <a:pos x="connsiteX2" y="connsiteY2"/>
                  </a:cxn>
                  <a:cxn ang="0">
                    <a:pos x="connsiteX3" y="connsiteY3"/>
                  </a:cxn>
                </a:cxnLst>
                <a:rect l="l" t="t" r="r" b="b"/>
                <a:pathLst>
                  <a:path w="408536" h="262588">
                    <a:moveTo>
                      <a:pt x="0" y="0"/>
                    </a:moveTo>
                    <a:lnTo>
                      <a:pt x="408536" y="0"/>
                    </a:lnTo>
                    <a:lnTo>
                      <a:pt x="408536" y="262589"/>
                    </a:lnTo>
                    <a:lnTo>
                      <a:pt x="0" y="262589"/>
                    </a:lnTo>
                    <a:close/>
                  </a:path>
                </a:pathLst>
              </a:custGeom>
              <a:solidFill>
                <a:srgbClr val="212B53"/>
              </a:solidFill>
              <a:ln w="4026" cap="flat">
                <a:noFill/>
                <a:prstDash val="solid"/>
                <a:miter/>
              </a:ln>
            </p:spPr>
            <p:txBody>
              <a:bodyPr rtlCol="0" anchor="ctr"/>
              <a:lstStyle/>
              <a:p>
                <a:endParaRPr lang="fr-FR"/>
              </a:p>
            </p:txBody>
          </p:sp>
          <p:sp>
            <p:nvSpPr>
              <p:cNvPr id="402" name="Forme libre 401">
                <a:extLst>
                  <a:ext uri="{FF2B5EF4-FFF2-40B4-BE49-F238E27FC236}">
                    <a16:creationId xmlns:a16="http://schemas.microsoft.com/office/drawing/2014/main" xmlns="" id="{58E82C3A-9970-C740-B4BA-5E82D342E1CB}"/>
                  </a:ext>
                </a:extLst>
              </p:cNvPr>
              <p:cNvSpPr/>
              <p:nvPr/>
            </p:nvSpPr>
            <p:spPr>
              <a:xfrm>
                <a:off x="4706555" y="4841864"/>
                <a:ext cx="408536" cy="240840"/>
              </a:xfrm>
              <a:custGeom>
                <a:avLst/>
                <a:gdLst>
                  <a:gd name="connsiteX0" fmla="*/ 189764 w 408536"/>
                  <a:gd name="connsiteY0" fmla="*/ 88604 h 240840"/>
                  <a:gd name="connsiteX1" fmla="*/ 206686 w 408536"/>
                  <a:gd name="connsiteY1" fmla="*/ 106324 h 240840"/>
                  <a:gd name="connsiteX2" fmla="*/ 223607 w 408536"/>
                  <a:gd name="connsiteY2" fmla="*/ 88604 h 240840"/>
                  <a:gd name="connsiteX3" fmla="*/ 223607 w 408536"/>
                  <a:gd name="connsiteY3" fmla="*/ 33025 h 240840"/>
                  <a:gd name="connsiteX4" fmla="*/ 408536 w 408536"/>
                  <a:gd name="connsiteY4" fmla="*/ 0 h 240840"/>
                  <a:gd name="connsiteX5" fmla="*/ 408536 w 408536"/>
                  <a:gd name="connsiteY5" fmla="*/ 7249 h 240840"/>
                  <a:gd name="connsiteX6" fmla="*/ 408536 w 408536"/>
                  <a:gd name="connsiteY6" fmla="*/ 207413 h 240840"/>
                  <a:gd name="connsiteX7" fmla="*/ 390406 w 408536"/>
                  <a:gd name="connsiteY7" fmla="*/ 240840 h 240840"/>
                  <a:gd name="connsiteX8" fmla="*/ 18130 w 408536"/>
                  <a:gd name="connsiteY8" fmla="*/ 240840 h 240840"/>
                  <a:gd name="connsiteX9" fmla="*/ 0 w 408536"/>
                  <a:gd name="connsiteY9" fmla="*/ 207413 h 240840"/>
                  <a:gd name="connsiteX10" fmla="*/ 0 w 408536"/>
                  <a:gd name="connsiteY10" fmla="*/ 806 h 240840"/>
                  <a:gd name="connsiteX11" fmla="*/ 189361 w 408536"/>
                  <a:gd name="connsiteY11" fmla="*/ 33025 h 240840"/>
                  <a:gd name="connsiteX12" fmla="*/ 189361 w 408536"/>
                  <a:gd name="connsiteY12" fmla="*/ 88604 h 2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536" h="240840">
                    <a:moveTo>
                      <a:pt x="189764" y="88604"/>
                    </a:moveTo>
                    <a:cubicBezTo>
                      <a:pt x="189764" y="104713"/>
                      <a:pt x="197419" y="106324"/>
                      <a:pt x="206686" y="106324"/>
                    </a:cubicBezTo>
                    <a:cubicBezTo>
                      <a:pt x="215952" y="106324"/>
                      <a:pt x="223607" y="104713"/>
                      <a:pt x="223607" y="88604"/>
                    </a:cubicBezTo>
                    <a:lnTo>
                      <a:pt x="223607" y="33025"/>
                    </a:lnTo>
                    <a:cubicBezTo>
                      <a:pt x="341253" y="20943"/>
                      <a:pt x="408536" y="0"/>
                      <a:pt x="408536" y="0"/>
                    </a:cubicBezTo>
                    <a:lnTo>
                      <a:pt x="408536" y="7249"/>
                    </a:lnTo>
                    <a:lnTo>
                      <a:pt x="408536" y="207413"/>
                    </a:lnTo>
                    <a:cubicBezTo>
                      <a:pt x="408536" y="225939"/>
                      <a:pt x="401284" y="240840"/>
                      <a:pt x="390406" y="240840"/>
                    </a:cubicBezTo>
                    <a:lnTo>
                      <a:pt x="18130" y="240840"/>
                    </a:lnTo>
                    <a:cubicBezTo>
                      <a:pt x="7252" y="240840"/>
                      <a:pt x="0" y="225939"/>
                      <a:pt x="0" y="207413"/>
                    </a:cubicBezTo>
                    <a:lnTo>
                      <a:pt x="0" y="806"/>
                    </a:lnTo>
                    <a:cubicBezTo>
                      <a:pt x="85414" y="20540"/>
                      <a:pt x="90652" y="20943"/>
                      <a:pt x="189361" y="33025"/>
                    </a:cubicBezTo>
                    <a:lnTo>
                      <a:pt x="189361" y="88604"/>
                    </a:lnTo>
                    <a:close/>
                  </a:path>
                </a:pathLst>
              </a:custGeom>
              <a:solidFill>
                <a:srgbClr val="FFD248"/>
              </a:solidFill>
              <a:ln w="4026" cap="flat">
                <a:noFill/>
                <a:prstDash val="solid"/>
                <a:miter/>
              </a:ln>
            </p:spPr>
            <p:txBody>
              <a:bodyPr rtlCol="0" anchor="ctr"/>
              <a:lstStyle/>
              <a:p>
                <a:endParaRPr lang="fr-FR"/>
              </a:p>
            </p:txBody>
          </p:sp>
          <p:sp>
            <p:nvSpPr>
              <p:cNvPr id="403" name="Forme libre 402">
                <a:extLst>
                  <a:ext uri="{FF2B5EF4-FFF2-40B4-BE49-F238E27FC236}">
                    <a16:creationId xmlns:a16="http://schemas.microsoft.com/office/drawing/2014/main" xmlns="" id="{451A175C-F15B-394F-B923-698420867706}"/>
                  </a:ext>
                </a:extLst>
              </p:cNvPr>
              <p:cNvSpPr/>
              <p:nvPr/>
            </p:nvSpPr>
            <p:spPr>
              <a:xfrm>
                <a:off x="4707345" y="4696876"/>
                <a:ext cx="408148" cy="165124"/>
              </a:xfrm>
              <a:custGeom>
                <a:avLst/>
                <a:gdLst>
                  <a:gd name="connsiteX0" fmla="*/ 17743 w 408148"/>
                  <a:gd name="connsiteY0" fmla="*/ 0 h 165124"/>
                  <a:gd name="connsiteX1" fmla="*/ 390019 w 408148"/>
                  <a:gd name="connsiteY1" fmla="*/ 0 h 165124"/>
                  <a:gd name="connsiteX2" fmla="*/ 408149 w 408148"/>
                  <a:gd name="connsiteY2" fmla="*/ 33428 h 165124"/>
                  <a:gd name="connsiteX3" fmla="*/ 408149 w 408148"/>
                  <a:gd name="connsiteY3" fmla="*/ 133711 h 165124"/>
                  <a:gd name="connsiteX4" fmla="*/ 223220 w 408148"/>
                  <a:gd name="connsiteY4" fmla="*/ 165125 h 165124"/>
                  <a:gd name="connsiteX5" fmla="*/ 223220 w 408148"/>
                  <a:gd name="connsiteY5" fmla="*/ 151431 h 165124"/>
                  <a:gd name="connsiteX6" fmla="*/ 206298 w 408148"/>
                  <a:gd name="connsiteY6" fmla="*/ 133711 h 165124"/>
                  <a:gd name="connsiteX7" fmla="*/ 189377 w 408148"/>
                  <a:gd name="connsiteY7" fmla="*/ 151431 h 165124"/>
                  <a:gd name="connsiteX8" fmla="*/ 189377 w 408148"/>
                  <a:gd name="connsiteY8" fmla="*/ 165125 h 165124"/>
                  <a:gd name="connsiteX9" fmla="*/ 16 w 408148"/>
                  <a:gd name="connsiteY9" fmla="*/ 133711 h 165124"/>
                  <a:gd name="connsiteX10" fmla="*/ 16 w 408148"/>
                  <a:gd name="connsiteY10" fmla="*/ 33428 h 165124"/>
                  <a:gd name="connsiteX11" fmla="*/ 17743 w 408148"/>
                  <a:gd name="connsiteY11" fmla="*/ 0 h 1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148" h="165124">
                    <a:moveTo>
                      <a:pt x="17743" y="0"/>
                    </a:moveTo>
                    <a:lnTo>
                      <a:pt x="390019" y="0"/>
                    </a:lnTo>
                    <a:cubicBezTo>
                      <a:pt x="400897" y="0"/>
                      <a:pt x="408149" y="14902"/>
                      <a:pt x="408149" y="33428"/>
                    </a:cubicBezTo>
                    <a:lnTo>
                      <a:pt x="408149" y="133711"/>
                    </a:lnTo>
                    <a:cubicBezTo>
                      <a:pt x="342880" y="155459"/>
                      <a:pt x="279625" y="163917"/>
                      <a:pt x="223220" y="165125"/>
                    </a:cubicBezTo>
                    <a:lnTo>
                      <a:pt x="223220" y="151431"/>
                    </a:lnTo>
                    <a:cubicBezTo>
                      <a:pt x="223220" y="135322"/>
                      <a:pt x="215565" y="133711"/>
                      <a:pt x="206298" y="133711"/>
                    </a:cubicBezTo>
                    <a:cubicBezTo>
                      <a:pt x="197032" y="133711"/>
                      <a:pt x="189377" y="135725"/>
                      <a:pt x="189377" y="151431"/>
                    </a:cubicBezTo>
                    <a:lnTo>
                      <a:pt x="189377" y="165125"/>
                    </a:lnTo>
                    <a:cubicBezTo>
                      <a:pt x="77775" y="162306"/>
                      <a:pt x="16" y="133711"/>
                      <a:pt x="16" y="133711"/>
                    </a:cubicBezTo>
                    <a:lnTo>
                      <a:pt x="16" y="33428"/>
                    </a:lnTo>
                    <a:cubicBezTo>
                      <a:pt x="-387" y="15304"/>
                      <a:pt x="6865" y="0"/>
                      <a:pt x="17743" y="0"/>
                    </a:cubicBezTo>
                  </a:path>
                </a:pathLst>
              </a:custGeom>
              <a:solidFill>
                <a:srgbClr val="F7A605"/>
              </a:solidFill>
              <a:ln w="4026" cap="flat">
                <a:noFill/>
                <a:prstDash val="solid"/>
                <a:miter/>
              </a:ln>
            </p:spPr>
            <p:txBody>
              <a:bodyPr rtlCol="0" anchor="ctr"/>
              <a:lstStyle/>
              <a:p>
                <a:endParaRPr lang="fr-FR"/>
              </a:p>
            </p:txBody>
          </p:sp>
          <p:sp>
            <p:nvSpPr>
              <p:cNvPr id="404" name="Forme libre 403">
                <a:extLst>
                  <a:ext uri="{FF2B5EF4-FFF2-40B4-BE49-F238E27FC236}">
                    <a16:creationId xmlns:a16="http://schemas.microsoft.com/office/drawing/2014/main" xmlns="" id="{DDCD50A5-B023-8C43-92EC-B3C5A83BBE4D}"/>
                  </a:ext>
                </a:extLst>
              </p:cNvPr>
              <p:cNvSpPr/>
              <p:nvPr/>
            </p:nvSpPr>
            <p:spPr>
              <a:xfrm>
                <a:off x="4891082" y="4881735"/>
                <a:ext cx="43915" cy="31816"/>
              </a:xfrm>
              <a:custGeom>
                <a:avLst/>
                <a:gdLst>
                  <a:gd name="connsiteX0" fmla="*/ 0 w 43915"/>
                  <a:gd name="connsiteY0" fmla="*/ 24567 h 31816"/>
                  <a:gd name="connsiteX1" fmla="*/ 0 w 43915"/>
                  <a:gd name="connsiteY1" fmla="*/ 7249 h 31816"/>
                  <a:gd name="connsiteX2" fmla="*/ 7252 w 43915"/>
                  <a:gd name="connsiteY2" fmla="*/ 0 h 31816"/>
                  <a:gd name="connsiteX3" fmla="*/ 36663 w 43915"/>
                  <a:gd name="connsiteY3" fmla="*/ 0 h 31816"/>
                  <a:gd name="connsiteX4" fmla="*/ 43916 w 43915"/>
                  <a:gd name="connsiteY4" fmla="*/ 7249 h 31816"/>
                  <a:gd name="connsiteX5" fmla="*/ 43916 w 43915"/>
                  <a:gd name="connsiteY5" fmla="*/ 24567 h 31816"/>
                  <a:gd name="connsiteX6" fmla="*/ 36663 w 43915"/>
                  <a:gd name="connsiteY6" fmla="*/ 31817 h 31816"/>
                  <a:gd name="connsiteX7" fmla="*/ 7252 w 43915"/>
                  <a:gd name="connsiteY7" fmla="*/ 31817 h 31816"/>
                  <a:gd name="connsiteX8" fmla="*/ 0 w 43915"/>
                  <a:gd name="connsiteY8" fmla="*/ 24567 h 31816"/>
                  <a:gd name="connsiteX9" fmla="*/ 7252 w 43915"/>
                  <a:gd name="connsiteY9" fmla="*/ 2014 h 31816"/>
                  <a:gd name="connsiteX10" fmla="*/ 2014 w 43915"/>
                  <a:gd name="connsiteY10" fmla="*/ 7249 h 31816"/>
                  <a:gd name="connsiteX11" fmla="*/ 2014 w 43915"/>
                  <a:gd name="connsiteY11" fmla="*/ 24567 h 31816"/>
                  <a:gd name="connsiteX12" fmla="*/ 7252 w 43915"/>
                  <a:gd name="connsiteY12" fmla="*/ 29803 h 31816"/>
                  <a:gd name="connsiteX13" fmla="*/ 36663 w 43915"/>
                  <a:gd name="connsiteY13" fmla="*/ 29803 h 31816"/>
                  <a:gd name="connsiteX14" fmla="*/ 41901 w 43915"/>
                  <a:gd name="connsiteY14" fmla="*/ 24567 h 31816"/>
                  <a:gd name="connsiteX15" fmla="*/ 41901 w 43915"/>
                  <a:gd name="connsiteY15" fmla="*/ 7249 h 31816"/>
                  <a:gd name="connsiteX16" fmla="*/ 36663 w 43915"/>
                  <a:gd name="connsiteY16" fmla="*/ 2014 h 31816"/>
                  <a:gd name="connsiteX17" fmla="*/ 7252 w 43915"/>
                  <a:gd name="connsiteY17" fmla="*/ 2014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15" h="31816">
                    <a:moveTo>
                      <a:pt x="0" y="24567"/>
                    </a:moveTo>
                    <a:lnTo>
                      <a:pt x="0" y="7249"/>
                    </a:lnTo>
                    <a:cubicBezTo>
                      <a:pt x="0" y="3222"/>
                      <a:pt x="3223" y="0"/>
                      <a:pt x="7252" y="0"/>
                    </a:cubicBezTo>
                    <a:lnTo>
                      <a:pt x="36663" y="0"/>
                    </a:lnTo>
                    <a:cubicBezTo>
                      <a:pt x="40692" y="0"/>
                      <a:pt x="43916" y="3222"/>
                      <a:pt x="43916" y="7249"/>
                    </a:cubicBezTo>
                    <a:lnTo>
                      <a:pt x="43916" y="24567"/>
                    </a:lnTo>
                    <a:cubicBezTo>
                      <a:pt x="43916" y="28595"/>
                      <a:pt x="40692" y="31817"/>
                      <a:pt x="36663" y="31817"/>
                    </a:cubicBezTo>
                    <a:lnTo>
                      <a:pt x="7252" y="31817"/>
                    </a:lnTo>
                    <a:cubicBezTo>
                      <a:pt x="3223" y="31817"/>
                      <a:pt x="0" y="28595"/>
                      <a:pt x="0" y="24567"/>
                    </a:cubicBezTo>
                    <a:moveTo>
                      <a:pt x="7252" y="2014"/>
                    </a:moveTo>
                    <a:cubicBezTo>
                      <a:pt x="4432" y="2014"/>
                      <a:pt x="2014" y="4430"/>
                      <a:pt x="2014" y="7249"/>
                    </a:cubicBezTo>
                    <a:lnTo>
                      <a:pt x="2014" y="24567"/>
                    </a:lnTo>
                    <a:cubicBezTo>
                      <a:pt x="2014" y="27386"/>
                      <a:pt x="4432" y="29803"/>
                      <a:pt x="7252" y="29803"/>
                    </a:cubicBezTo>
                    <a:lnTo>
                      <a:pt x="36663" y="29803"/>
                    </a:lnTo>
                    <a:cubicBezTo>
                      <a:pt x="39483" y="29803"/>
                      <a:pt x="41901" y="27386"/>
                      <a:pt x="41901" y="24567"/>
                    </a:cubicBezTo>
                    <a:lnTo>
                      <a:pt x="41901" y="7249"/>
                    </a:lnTo>
                    <a:cubicBezTo>
                      <a:pt x="41901" y="4430"/>
                      <a:pt x="39483" y="2014"/>
                      <a:pt x="36663" y="2014"/>
                    </a:cubicBezTo>
                    <a:lnTo>
                      <a:pt x="7252" y="2014"/>
                    </a:lnTo>
                    <a:close/>
                  </a:path>
                </a:pathLst>
              </a:custGeom>
              <a:solidFill>
                <a:srgbClr val="FFFFFF"/>
              </a:solidFill>
              <a:ln w="4026" cap="flat">
                <a:noFill/>
                <a:prstDash val="solid"/>
                <a:miter/>
              </a:ln>
            </p:spPr>
            <p:txBody>
              <a:bodyPr rtlCol="0" anchor="ctr"/>
              <a:lstStyle/>
              <a:p>
                <a:endParaRPr lang="fr-FR"/>
              </a:p>
            </p:txBody>
          </p:sp>
          <p:sp>
            <p:nvSpPr>
              <p:cNvPr id="405" name="Forme libre 404">
                <a:extLst>
                  <a:ext uri="{FF2B5EF4-FFF2-40B4-BE49-F238E27FC236}">
                    <a16:creationId xmlns:a16="http://schemas.microsoft.com/office/drawing/2014/main" xmlns="" id="{E10E5C51-066E-2740-A4F0-6A94E4D5BA9C}"/>
                  </a:ext>
                </a:extLst>
              </p:cNvPr>
              <p:cNvSpPr/>
              <p:nvPr/>
            </p:nvSpPr>
            <p:spPr>
              <a:xfrm>
                <a:off x="4911226" y="4870056"/>
                <a:ext cx="3626" cy="27386"/>
              </a:xfrm>
              <a:custGeom>
                <a:avLst/>
                <a:gdLst>
                  <a:gd name="connsiteX0" fmla="*/ 0 w 3626"/>
                  <a:gd name="connsiteY0" fmla="*/ 25776 h 27386"/>
                  <a:gd name="connsiteX1" fmla="*/ 2014 w 3626"/>
                  <a:gd name="connsiteY1" fmla="*/ 27386 h 27386"/>
                  <a:gd name="connsiteX2" fmla="*/ 3626 w 3626"/>
                  <a:gd name="connsiteY2" fmla="*/ 25776 h 27386"/>
                  <a:gd name="connsiteX3" fmla="*/ 3626 w 3626"/>
                  <a:gd name="connsiteY3" fmla="*/ 1611 h 27386"/>
                  <a:gd name="connsiteX4" fmla="*/ 2014 w 3626"/>
                  <a:gd name="connsiteY4" fmla="*/ 0 h 27386"/>
                  <a:gd name="connsiteX5" fmla="*/ 0 w 3626"/>
                  <a:gd name="connsiteY5" fmla="*/ 1611 h 2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 h="27386">
                    <a:moveTo>
                      <a:pt x="0" y="25776"/>
                    </a:moveTo>
                    <a:lnTo>
                      <a:pt x="2014" y="27386"/>
                    </a:lnTo>
                    <a:lnTo>
                      <a:pt x="3626" y="25776"/>
                    </a:lnTo>
                    <a:lnTo>
                      <a:pt x="3626" y="1611"/>
                    </a:lnTo>
                    <a:lnTo>
                      <a:pt x="2014" y="0"/>
                    </a:lnTo>
                    <a:lnTo>
                      <a:pt x="0" y="1611"/>
                    </a:lnTo>
                    <a:close/>
                  </a:path>
                </a:pathLst>
              </a:custGeom>
              <a:solidFill>
                <a:srgbClr val="FFFFFF"/>
              </a:solidFill>
              <a:ln w="4026" cap="flat">
                <a:noFill/>
                <a:prstDash val="solid"/>
                <a:miter/>
              </a:ln>
            </p:spPr>
            <p:txBody>
              <a:bodyPr rtlCol="0" anchor="ctr"/>
              <a:lstStyle/>
              <a:p>
                <a:endParaRPr lang="fr-FR"/>
              </a:p>
            </p:txBody>
          </p:sp>
          <p:sp>
            <p:nvSpPr>
              <p:cNvPr id="406" name="Forme libre 405">
                <a:extLst>
                  <a:ext uri="{FF2B5EF4-FFF2-40B4-BE49-F238E27FC236}">
                    <a16:creationId xmlns:a16="http://schemas.microsoft.com/office/drawing/2014/main" xmlns="" id="{B11AC497-7C20-C545-B79D-AD3DAC5AFE18}"/>
                  </a:ext>
                </a:extLst>
              </p:cNvPr>
              <p:cNvSpPr/>
              <p:nvPr/>
            </p:nvSpPr>
            <p:spPr>
              <a:xfrm>
                <a:off x="3751508" y="4196669"/>
                <a:ext cx="218553" cy="95395"/>
              </a:xfrm>
              <a:custGeom>
                <a:avLst/>
                <a:gdLst>
                  <a:gd name="connsiteX0" fmla="*/ 151673 w 218553"/>
                  <a:gd name="connsiteY0" fmla="*/ 11680 h 95395"/>
                  <a:gd name="connsiteX1" fmla="*/ 94059 w 218553"/>
                  <a:gd name="connsiteY1" fmla="*/ 28192 h 95395"/>
                  <a:gd name="connsiteX2" fmla="*/ 1796 w 218553"/>
                  <a:gd name="connsiteY2" fmla="*/ 49940 h 95395"/>
                  <a:gd name="connsiteX3" fmla="*/ 70288 w 218553"/>
                  <a:gd name="connsiteY3" fmla="*/ 91825 h 95395"/>
                  <a:gd name="connsiteX4" fmla="*/ 149256 w 218553"/>
                  <a:gd name="connsiteY4" fmla="*/ 81757 h 95395"/>
                  <a:gd name="connsiteX5" fmla="*/ 212510 w 218553"/>
                  <a:gd name="connsiteY5" fmla="*/ 43094 h 95395"/>
                  <a:gd name="connsiteX6" fmla="*/ 218554 w 218553"/>
                  <a:gd name="connsiteY6" fmla="*/ 6041 h 95395"/>
                  <a:gd name="connsiteX7" fmla="*/ 204050 w 218553"/>
                  <a:gd name="connsiteY7" fmla="*/ 0 h 95395"/>
                  <a:gd name="connsiteX8" fmla="*/ 151673 w 218553"/>
                  <a:gd name="connsiteY8" fmla="*/ 11680 h 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53" h="95395">
                    <a:moveTo>
                      <a:pt x="151673" y="11680"/>
                    </a:moveTo>
                    <a:cubicBezTo>
                      <a:pt x="147644" y="14902"/>
                      <a:pt x="131931" y="25373"/>
                      <a:pt x="94059" y="28192"/>
                    </a:cubicBezTo>
                    <a:cubicBezTo>
                      <a:pt x="60216" y="31011"/>
                      <a:pt x="-12305" y="16110"/>
                      <a:pt x="1796" y="49940"/>
                    </a:cubicBezTo>
                    <a:cubicBezTo>
                      <a:pt x="34430" y="67258"/>
                      <a:pt x="70288" y="91825"/>
                      <a:pt x="70288" y="91825"/>
                    </a:cubicBezTo>
                    <a:cubicBezTo>
                      <a:pt x="90836" y="100686"/>
                      <a:pt x="127500" y="91423"/>
                      <a:pt x="149256" y="81757"/>
                    </a:cubicBezTo>
                    <a:lnTo>
                      <a:pt x="212510" y="43094"/>
                    </a:lnTo>
                    <a:lnTo>
                      <a:pt x="218554" y="6041"/>
                    </a:lnTo>
                    <a:lnTo>
                      <a:pt x="204050" y="0"/>
                    </a:lnTo>
                    <a:cubicBezTo>
                      <a:pt x="187531" y="6444"/>
                      <a:pt x="169804" y="10069"/>
                      <a:pt x="151673" y="11680"/>
                    </a:cubicBezTo>
                  </a:path>
                </a:pathLst>
              </a:custGeom>
              <a:solidFill>
                <a:srgbClr val="F8B68F"/>
              </a:solidFill>
              <a:ln w="4026" cap="flat">
                <a:noFill/>
                <a:prstDash val="solid"/>
                <a:miter/>
              </a:ln>
            </p:spPr>
            <p:txBody>
              <a:bodyPr rtlCol="0" anchor="ctr"/>
              <a:lstStyle/>
              <a:p>
                <a:endParaRPr lang="fr-FR"/>
              </a:p>
            </p:txBody>
          </p:sp>
          <p:sp>
            <p:nvSpPr>
              <p:cNvPr id="407" name="Forme libre 406">
                <a:extLst>
                  <a:ext uri="{FF2B5EF4-FFF2-40B4-BE49-F238E27FC236}">
                    <a16:creationId xmlns:a16="http://schemas.microsoft.com/office/drawing/2014/main" xmlns="" id="{0D3C4A4A-CA06-2345-A881-5A80DD2B65E5}"/>
                  </a:ext>
                </a:extLst>
              </p:cNvPr>
              <p:cNvSpPr/>
              <p:nvPr/>
            </p:nvSpPr>
            <p:spPr>
              <a:xfrm>
                <a:off x="3834662" y="4182170"/>
                <a:ext cx="120090" cy="53162"/>
              </a:xfrm>
              <a:custGeom>
                <a:avLst/>
                <a:gdLst>
                  <a:gd name="connsiteX0" fmla="*/ 57238 w 120090"/>
                  <a:gd name="connsiteY0" fmla="*/ 41080 h 53162"/>
                  <a:gd name="connsiteX1" fmla="*/ 53612 w 120090"/>
                  <a:gd name="connsiteY1" fmla="*/ 45107 h 53162"/>
                  <a:gd name="connsiteX2" fmla="*/ 66908 w 120090"/>
                  <a:gd name="connsiteY2" fmla="*/ 51148 h 53162"/>
                  <a:gd name="connsiteX3" fmla="*/ 120090 w 120090"/>
                  <a:gd name="connsiteY3" fmla="*/ 53162 h 53162"/>
                  <a:gd name="connsiteX4" fmla="*/ 117673 w 120090"/>
                  <a:gd name="connsiteY4" fmla="*/ 27386 h 53162"/>
                  <a:gd name="connsiteX5" fmla="*/ 2042 w 120090"/>
                  <a:gd name="connsiteY5" fmla="*/ 0 h 53162"/>
                  <a:gd name="connsiteX6" fmla="*/ 13725 w 120090"/>
                  <a:gd name="connsiteY6" fmla="*/ 25373 h 53162"/>
                  <a:gd name="connsiteX7" fmla="*/ 57238 w 120090"/>
                  <a:gd name="connsiteY7" fmla="*/ 41080 h 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90" h="53162">
                    <a:moveTo>
                      <a:pt x="57238" y="41080"/>
                    </a:moveTo>
                    <a:cubicBezTo>
                      <a:pt x="57238" y="41080"/>
                      <a:pt x="56030" y="42691"/>
                      <a:pt x="53612" y="45107"/>
                    </a:cubicBezTo>
                    <a:cubicBezTo>
                      <a:pt x="58044" y="46718"/>
                      <a:pt x="62476" y="48732"/>
                      <a:pt x="66908" y="51148"/>
                    </a:cubicBezTo>
                    <a:cubicBezTo>
                      <a:pt x="84635" y="51551"/>
                      <a:pt x="102363" y="52759"/>
                      <a:pt x="120090" y="53162"/>
                    </a:cubicBezTo>
                    <a:cubicBezTo>
                      <a:pt x="118881" y="43094"/>
                      <a:pt x="117270" y="28595"/>
                      <a:pt x="117673" y="27386"/>
                    </a:cubicBezTo>
                    <a:lnTo>
                      <a:pt x="2042" y="0"/>
                    </a:lnTo>
                    <a:cubicBezTo>
                      <a:pt x="2042" y="0"/>
                      <a:pt x="-7225" y="12082"/>
                      <a:pt x="13725" y="25373"/>
                    </a:cubicBezTo>
                    <a:cubicBezTo>
                      <a:pt x="34676" y="38261"/>
                      <a:pt x="57238" y="41080"/>
                      <a:pt x="57238" y="41080"/>
                    </a:cubicBezTo>
                  </a:path>
                </a:pathLst>
              </a:custGeom>
              <a:solidFill>
                <a:srgbClr val="F8B68F"/>
              </a:solidFill>
              <a:ln w="4026" cap="flat">
                <a:noFill/>
                <a:prstDash val="solid"/>
                <a:miter/>
              </a:ln>
            </p:spPr>
            <p:txBody>
              <a:bodyPr rtlCol="0" anchor="ctr"/>
              <a:lstStyle/>
              <a:p>
                <a:endParaRPr lang="fr-FR"/>
              </a:p>
            </p:txBody>
          </p:sp>
          <p:sp>
            <p:nvSpPr>
              <p:cNvPr id="408" name="Forme libre 407">
                <a:extLst>
                  <a:ext uri="{FF2B5EF4-FFF2-40B4-BE49-F238E27FC236}">
                    <a16:creationId xmlns:a16="http://schemas.microsoft.com/office/drawing/2014/main" xmlns="" id="{E82BF49D-B9D4-B84B-AE81-41B81871BA9C}"/>
                  </a:ext>
                </a:extLst>
              </p:cNvPr>
              <p:cNvSpPr/>
              <p:nvPr/>
            </p:nvSpPr>
            <p:spPr>
              <a:xfrm>
                <a:off x="4864087" y="4519266"/>
                <a:ext cx="107186" cy="171420"/>
              </a:xfrm>
              <a:custGeom>
                <a:avLst/>
                <a:gdLst>
                  <a:gd name="connsiteX0" fmla="*/ 38275 w 107186"/>
                  <a:gd name="connsiteY0" fmla="*/ 17318 h 171420"/>
                  <a:gd name="connsiteX1" fmla="*/ 0 w 107186"/>
                  <a:gd name="connsiteY1" fmla="*/ 101491 h 171420"/>
                  <a:gd name="connsiteX2" fmla="*/ 25383 w 107186"/>
                  <a:gd name="connsiteY2" fmla="*/ 165930 h 171420"/>
                  <a:gd name="connsiteX3" fmla="*/ 45527 w 107186"/>
                  <a:gd name="connsiteY3" fmla="*/ 169957 h 171420"/>
                  <a:gd name="connsiteX4" fmla="*/ 104350 w 107186"/>
                  <a:gd name="connsiteY4" fmla="*/ 138544 h 171420"/>
                  <a:gd name="connsiteX5" fmla="*/ 106365 w 107186"/>
                  <a:gd name="connsiteY5" fmla="*/ 123642 h 171420"/>
                  <a:gd name="connsiteX6" fmla="*/ 95084 w 107186"/>
                  <a:gd name="connsiteY6" fmla="*/ 86590 h 171420"/>
                  <a:gd name="connsiteX7" fmla="*/ 93472 w 107186"/>
                  <a:gd name="connsiteY7" fmla="*/ 0 h 171420"/>
                  <a:gd name="connsiteX8" fmla="*/ 38275 w 107186"/>
                  <a:gd name="connsiteY8" fmla="*/ 17318 h 17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 h="171420">
                    <a:moveTo>
                      <a:pt x="38275" y="17318"/>
                    </a:moveTo>
                    <a:lnTo>
                      <a:pt x="0" y="101491"/>
                    </a:lnTo>
                    <a:cubicBezTo>
                      <a:pt x="0" y="101491"/>
                      <a:pt x="8058" y="147807"/>
                      <a:pt x="25383" y="165930"/>
                    </a:cubicBezTo>
                    <a:cubicBezTo>
                      <a:pt x="30620" y="171569"/>
                      <a:pt x="38678" y="172777"/>
                      <a:pt x="45527" y="169957"/>
                    </a:cubicBezTo>
                    <a:cubicBezTo>
                      <a:pt x="61643" y="163514"/>
                      <a:pt x="98307" y="147404"/>
                      <a:pt x="104350" y="138544"/>
                    </a:cubicBezTo>
                    <a:cubicBezTo>
                      <a:pt x="107171" y="134113"/>
                      <a:pt x="107976" y="128475"/>
                      <a:pt x="106365" y="123642"/>
                    </a:cubicBezTo>
                    <a:lnTo>
                      <a:pt x="95084" y="86590"/>
                    </a:lnTo>
                    <a:lnTo>
                      <a:pt x="93472" y="0"/>
                    </a:lnTo>
                    <a:lnTo>
                      <a:pt x="38275" y="17318"/>
                    </a:lnTo>
                    <a:close/>
                  </a:path>
                </a:pathLst>
              </a:custGeom>
              <a:solidFill>
                <a:srgbClr val="F8B68F"/>
              </a:solidFill>
              <a:ln w="4026" cap="flat">
                <a:noFill/>
                <a:prstDash val="solid"/>
                <a:miter/>
              </a:ln>
            </p:spPr>
            <p:txBody>
              <a:bodyPr rtlCol="0" anchor="ctr"/>
              <a:lstStyle/>
              <a:p>
                <a:endParaRPr lang="fr-FR"/>
              </a:p>
            </p:txBody>
          </p:sp>
          <p:sp>
            <p:nvSpPr>
              <p:cNvPr id="409" name="Forme libre 408">
                <a:extLst>
                  <a:ext uri="{FF2B5EF4-FFF2-40B4-BE49-F238E27FC236}">
                    <a16:creationId xmlns:a16="http://schemas.microsoft.com/office/drawing/2014/main" xmlns="" id="{662E0051-2AD9-E142-A086-8FDD9B665A5B}"/>
                  </a:ext>
                </a:extLst>
              </p:cNvPr>
              <p:cNvSpPr/>
              <p:nvPr/>
            </p:nvSpPr>
            <p:spPr>
              <a:xfrm>
                <a:off x="4675130" y="3454816"/>
                <a:ext cx="107170" cy="180428"/>
              </a:xfrm>
              <a:custGeom>
                <a:avLst/>
                <a:gdLst>
                  <a:gd name="connsiteX0" fmla="*/ 1208 w 107170"/>
                  <a:gd name="connsiteY0" fmla="*/ 67661 h 180428"/>
                  <a:gd name="connsiteX1" fmla="*/ 0 w 107170"/>
                  <a:gd name="connsiteY1" fmla="*/ 180429 h 180428"/>
                  <a:gd name="connsiteX2" fmla="*/ 100724 w 107170"/>
                  <a:gd name="connsiteY2" fmla="*/ 175193 h 180428"/>
                  <a:gd name="connsiteX3" fmla="*/ 107170 w 107170"/>
                  <a:gd name="connsiteY3" fmla="*/ 0 h 180428"/>
                </a:gdLst>
                <a:ahLst/>
                <a:cxnLst>
                  <a:cxn ang="0">
                    <a:pos x="connsiteX0" y="connsiteY0"/>
                  </a:cxn>
                  <a:cxn ang="0">
                    <a:pos x="connsiteX1" y="connsiteY1"/>
                  </a:cxn>
                  <a:cxn ang="0">
                    <a:pos x="connsiteX2" y="connsiteY2"/>
                  </a:cxn>
                  <a:cxn ang="0">
                    <a:pos x="connsiteX3" y="connsiteY3"/>
                  </a:cxn>
                </a:cxnLst>
                <a:rect l="l" t="t" r="r" b="b"/>
                <a:pathLst>
                  <a:path w="107170" h="180428">
                    <a:moveTo>
                      <a:pt x="1208" y="67661"/>
                    </a:moveTo>
                    <a:lnTo>
                      <a:pt x="0" y="180429"/>
                    </a:lnTo>
                    <a:lnTo>
                      <a:pt x="100724" y="175193"/>
                    </a:lnTo>
                    <a:lnTo>
                      <a:pt x="107170" y="0"/>
                    </a:lnTo>
                    <a:close/>
                  </a:path>
                </a:pathLst>
              </a:custGeom>
              <a:solidFill>
                <a:srgbClr val="F4A086"/>
              </a:solidFill>
              <a:ln w="4026" cap="flat">
                <a:noFill/>
                <a:prstDash val="solid"/>
                <a:miter/>
              </a:ln>
            </p:spPr>
            <p:txBody>
              <a:bodyPr rtlCol="0" anchor="ctr"/>
              <a:lstStyle/>
              <a:p>
                <a:endParaRPr lang="fr-FR"/>
              </a:p>
            </p:txBody>
          </p:sp>
          <p:sp>
            <p:nvSpPr>
              <p:cNvPr id="410" name="Forme libre 409">
                <a:extLst>
                  <a:ext uri="{FF2B5EF4-FFF2-40B4-BE49-F238E27FC236}">
                    <a16:creationId xmlns:a16="http://schemas.microsoft.com/office/drawing/2014/main" xmlns="" id="{80BE3073-B242-7A4B-A875-549C71763CF0}"/>
                  </a:ext>
                </a:extLst>
              </p:cNvPr>
              <p:cNvSpPr/>
              <p:nvPr/>
            </p:nvSpPr>
            <p:spPr>
              <a:xfrm>
                <a:off x="4609245" y="3279220"/>
                <a:ext cx="174739" cy="253783"/>
              </a:xfrm>
              <a:custGeom>
                <a:avLst/>
                <a:gdLst>
                  <a:gd name="connsiteX0" fmla="*/ 50574 w 174739"/>
                  <a:gd name="connsiteY0" fmla="*/ 253728 h 253783"/>
                  <a:gd name="connsiteX1" fmla="*/ 16731 w 174739"/>
                  <a:gd name="connsiteY1" fmla="*/ 245673 h 253783"/>
                  <a:gd name="connsiteX2" fmla="*/ 22371 w 174739"/>
                  <a:gd name="connsiteY2" fmla="*/ 27386 h 253783"/>
                  <a:gd name="connsiteX3" fmla="*/ 87237 w 174739"/>
                  <a:gd name="connsiteY3" fmla="*/ 0 h 253783"/>
                  <a:gd name="connsiteX4" fmla="*/ 169831 w 174739"/>
                  <a:gd name="connsiteY4" fmla="*/ 51551 h 253783"/>
                  <a:gd name="connsiteX5" fmla="*/ 174666 w 174739"/>
                  <a:gd name="connsiteY5" fmla="*/ 158278 h 253783"/>
                  <a:gd name="connsiteX6" fmla="*/ 138002 w 174739"/>
                  <a:gd name="connsiteY6" fmla="*/ 231980 h 253783"/>
                  <a:gd name="connsiteX7" fmla="*/ 50574 w 174739"/>
                  <a:gd name="connsiteY7" fmla="*/ 253728 h 25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39" h="253783">
                    <a:moveTo>
                      <a:pt x="50574" y="253728"/>
                    </a:moveTo>
                    <a:cubicBezTo>
                      <a:pt x="36473" y="253326"/>
                      <a:pt x="23580" y="251312"/>
                      <a:pt x="16731" y="245673"/>
                    </a:cubicBezTo>
                    <a:cubicBezTo>
                      <a:pt x="-23962" y="186470"/>
                      <a:pt x="22371" y="27386"/>
                      <a:pt x="22371" y="27386"/>
                    </a:cubicBezTo>
                    <a:lnTo>
                      <a:pt x="87237" y="0"/>
                    </a:lnTo>
                    <a:lnTo>
                      <a:pt x="169831" y="51551"/>
                    </a:lnTo>
                    <a:lnTo>
                      <a:pt x="174666" y="158278"/>
                    </a:lnTo>
                    <a:cubicBezTo>
                      <a:pt x="175874" y="186873"/>
                      <a:pt x="162176" y="213857"/>
                      <a:pt x="138002" y="231980"/>
                    </a:cubicBezTo>
                    <a:cubicBezTo>
                      <a:pt x="111008" y="246479"/>
                      <a:pt x="81194" y="254534"/>
                      <a:pt x="50574" y="253728"/>
                    </a:cubicBezTo>
                  </a:path>
                </a:pathLst>
              </a:custGeom>
              <a:solidFill>
                <a:srgbClr val="F8B68F"/>
              </a:solidFill>
              <a:ln w="4026" cap="flat">
                <a:noFill/>
                <a:prstDash val="solid"/>
                <a:miter/>
              </a:ln>
            </p:spPr>
            <p:txBody>
              <a:bodyPr rtlCol="0" anchor="ctr"/>
              <a:lstStyle/>
              <a:p>
                <a:endParaRPr lang="fr-FR"/>
              </a:p>
            </p:txBody>
          </p:sp>
          <p:sp>
            <p:nvSpPr>
              <p:cNvPr id="411" name="Forme libre 410">
                <a:extLst>
                  <a:ext uri="{FF2B5EF4-FFF2-40B4-BE49-F238E27FC236}">
                    <a16:creationId xmlns:a16="http://schemas.microsoft.com/office/drawing/2014/main" xmlns="" id="{E4D3BB4B-EF7E-1D4C-B203-B7AC17BBE681}"/>
                  </a:ext>
                </a:extLst>
              </p:cNvPr>
              <p:cNvSpPr/>
              <p:nvPr/>
            </p:nvSpPr>
            <p:spPr>
              <a:xfrm>
                <a:off x="4569168" y="3218211"/>
                <a:ext cx="283321" cy="235799"/>
              </a:xfrm>
              <a:custGeom>
                <a:avLst/>
                <a:gdLst>
                  <a:gd name="connsiteX0" fmla="*/ 186541 w 283321"/>
                  <a:gd name="connsiteY0" fmla="*/ 172972 h 235799"/>
                  <a:gd name="connsiteX1" fmla="*/ 176065 w 283321"/>
                  <a:gd name="connsiteY1" fmla="*/ 116588 h 235799"/>
                  <a:gd name="connsiteX2" fmla="*/ 101933 w 283321"/>
                  <a:gd name="connsiteY2" fmla="*/ 120615 h 235799"/>
                  <a:gd name="connsiteX3" fmla="*/ 0 w 283321"/>
                  <a:gd name="connsiteY3" fmla="*/ 50538 h 235799"/>
                  <a:gd name="connsiteX4" fmla="*/ 34246 w 283321"/>
                  <a:gd name="connsiteY4" fmla="*/ 1403 h 235799"/>
                  <a:gd name="connsiteX5" fmla="*/ 87025 w 283321"/>
                  <a:gd name="connsiteY5" fmla="*/ 20332 h 235799"/>
                  <a:gd name="connsiteX6" fmla="*/ 231665 w 283321"/>
                  <a:gd name="connsiteY6" fmla="*/ 41275 h 235799"/>
                  <a:gd name="connsiteX7" fmla="*/ 282833 w 283321"/>
                  <a:gd name="connsiteY7" fmla="*/ 75508 h 235799"/>
                  <a:gd name="connsiteX8" fmla="*/ 249392 w 283321"/>
                  <a:gd name="connsiteY8" fmla="*/ 187873 h 235799"/>
                  <a:gd name="connsiteX9" fmla="*/ 212729 w 283321"/>
                  <a:gd name="connsiteY9" fmla="*/ 235800 h 235799"/>
                  <a:gd name="connsiteX10" fmla="*/ 186541 w 283321"/>
                  <a:gd name="connsiteY10" fmla="*/ 172972 h 23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321" h="235799">
                    <a:moveTo>
                      <a:pt x="186541" y="172972"/>
                    </a:moveTo>
                    <a:cubicBezTo>
                      <a:pt x="182109" y="155251"/>
                      <a:pt x="194196" y="113769"/>
                      <a:pt x="176065" y="116588"/>
                    </a:cubicBezTo>
                    <a:cubicBezTo>
                      <a:pt x="162770" y="119004"/>
                      <a:pt x="117243" y="120615"/>
                      <a:pt x="101933" y="120615"/>
                    </a:cubicBezTo>
                    <a:cubicBezTo>
                      <a:pt x="65269" y="120615"/>
                      <a:pt x="0" y="106116"/>
                      <a:pt x="0" y="50538"/>
                    </a:cubicBezTo>
                    <a:cubicBezTo>
                      <a:pt x="0" y="22749"/>
                      <a:pt x="16921" y="8653"/>
                      <a:pt x="34246" y="1403"/>
                    </a:cubicBezTo>
                    <a:cubicBezTo>
                      <a:pt x="51168" y="-5444"/>
                      <a:pt x="70104" y="14694"/>
                      <a:pt x="87025" y="20332"/>
                    </a:cubicBezTo>
                    <a:cubicBezTo>
                      <a:pt x="127315" y="34428"/>
                      <a:pt x="210311" y="45705"/>
                      <a:pt x="231665" y="41275"/>
                    </a:cubicBezTo>
                    <a:cubicBezTo>
                      <a:pt x="255839" y="36442"/>
                      <a:pt x="281221" y="61009"/>
                      <a:pt x="282833" y="75508"/>
                    </a:cubicBezTo>
                    <a:cubicBezTo>
                      <a:pt x="286862" y="107727"/>
                      <a:pt x="265106" y="156862"/>
                      <a:pt x="249392" y="187873"/>
                    </a:cubicBezTo>
                    <a:cubicBezTo>
                      <a:pt x="240126" y="205997"/>
                      <a:pt x="227636" y="222106"/>
                      <a:pt x="212729" y="235800"/>
                    </a:cubicBezTo>
                    <a:lnTo>
                      <a:pt x="186541" y="172972"/>
                    </a:lnTo>
                    <a:close/>
                  </a:path>
                </a:pathLst>
              </a:custGeom>
              <a:solidFill>
                <a:srgbClr val="212B53"/>
              </a:solidFill>
              <a:ln w="4026" cap="flat">
                <a:noFill/>
                <a:prstDash val="solid"/>
                <a:miter/>
              </a:ln>
            </p:spPr>
            <p:txBody>
              <a:bodyPr rtlCol="0" anchor="ctr"/>
              <a:lstStyle/>
              <a:p>
                <a:endParaRPr lang="fr-FR"/>
              </a:p>
            </p:txBody>
          </p:sp>
          <p:sp>
            <p:nvSpPr>
              <p:cNvPr id="412" name="Forme libre 411">
                <a:extLst>
                  <a:ext uri="{FF2B5EF4-FFF2-40B4-BE49-F238E27FC236}">
                    <a16:creationId xmlns:a16="http://schemas.microsoft.com/office/drawing/2014/main" xmlns="" id="{B2E5FBB7-B843-E74C-ADAB-93D6C56E54E9}"/>
                  </a:ext>
                </a:extLst>
              </p:cNvPr>
              <p:cNvSpPr/>
              <p:nvPr/>
            </p:nvSpPr>
            <p:spPr>
              <a:xfrm>
                <a:off x="4758933" y="3390644"/>
                <a:ext cx="48857" cy="41350"/>
              </a:xfrm>
              <a:custGeom>
                <a:avLst/>
                <a:gdLst>
                  <a:gd name="connsiteX0" fmla="*/ 43915 w 48857"/>
                  <a:gd name="connsiteY0" fmla="*/ 4565 h 41350"/>
                  <a:gd name="connsiteX1" fmla="*/ 9668 w 48857"/>
                  <a:gd name="connsiteY1" fmla="*/ 7787 h 41350"/>
                  <a:gd name="connsiteX2" fmla="*/ 5237 w 48857"/>
                  <a:gd name="connsiteY2" fmla="*/ 36785 h 41350"/>
                  <a:gd name="connsiteX3" fmla="*/ 39483 w 48857"/>
                  <a:gd name="connsiteY3" fmla="*/ 33563 h 41350"/>
                  <a:gd name="connsiteX4" fmla="*/ 43915 w 48857"/>
                  <a:gd name="connsiteY4" fmla="*/ 4565 h 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7" h="41350">
                    <a:moveTo>
                      <a:pt x="43915" y="4565"/>
                    </a:moveTo>
                    <a:cubicBezTo>
                      <a:pt x="35857" y="-2684"/>
                      <a:pt x="20546" y="-1073"/>
                      <a:pt x="9668" y="7787"/>
                    </a:cubicBezTo>
                    <a:cubicBezTo>
                      <a:pt x="-1210" y="16648"/>
                      <a:pt x="-3224" y="29536"/>
                      <a:pt x="5237" y="36785"/>
                    </a:cubicBezTo>
                    <a:cubicBezTo>
                      <a:pt x="13295" y="44034"/>
                      <a:pt x="28604" y="42423"/>
                      <a:pt x="39483" y="33563"/>
                    </a:cubicBezTo>
                    <a:cubicBezTo>
                      <a:pt x="49958" y="24703"/>
                      <a:pt x="51972" y="11815"/>
                      <a:pt x="43915" y="4565"/>
                    </a:cubicBezTo>
                  </a:path>
                </a:pathLst>
              </a:custGeom>
              <a:solidFill>
                <a:srgbClr val="F8B68F"/>
              </a:solidFill>
              <a:ln w="4026" cap="flat">
                <a:noFill/>
                <a:prstDash val="solid"/>
                <a:miter/>
              </a:ln>
            </p:spPr>
            <p:txBody>
              <a:bodyPr rtlCol="0" anchor="ctr"/>
              <a:lstStyle/>
              <a:p>
                <a:endParaRPr lang="fr-FR"/>
              </a:p>
            </p:txBody>
          </p:sp>
        </p:grpSp>
        <p:sp>
          <p:nvSpPr>
            <p:cNvPr id="413" name="Forme libre 412">
              <a:extLst>
                <a:ext uri="{FF2B5EF4-FFF2-40B4-BE49-F238E27FC236}">
                  <a16:creationId xmlns:a16="http://schemas.microsoft.com/office/drawing/2014/main" xmlns="" id="{0897A446-532D-4645-95F1-50E3CBA47C0C}"/>
                </a:ext>
              </a:extLst>
            </p:cNvPr>
            <p:cNvSpPr/>
            <p:nvPr/>
          </p:nvSpPr>
          <p:spPr>
            <a:xfrm>
              <a:off x="3935816" y="3599803"/>
              <a:ext cx="1110491" cy="963988"/>
            </a:xfrm>
            <a:custGeom>
              <a:avLst/>
              <a:gdLst>
                <a:gd name="connsiteX0" fmla="*/ 700233 w 1110491"/>
                <a:gd name="connsiteY0" fmla="*/ 8860 h 963988"/>
                <a:gd name="connsiteX1" fmla="*/ 533031 w 1110491"/>
                <a:gd name="connsiteY1" fmla="*/ 138544 h 963988"/>
                <a:gd name="connsiteX2" fmla="*/ 376707 w 1110491"/>
                <a:gd name="connsiteY2" fmla="*/ 446240 h 963988"/>
                <a:gd name="connsiteX3" fmla="*/ 0 w 1110491"/>
                <a:gd name="connsiteY3" fmla="*/ 596463 h 963988"/>
                <a:gd name="connsiteX4" fmla="*/ 0 w 1110491"/>
                <a:gd name="connsiteY4" fmla="*/ 668554 h 963988"/>
                <a:gd name="connsiteX5" fmla="*/ 462524 w 1110491"/>
                <a:gd name="connsiteY5" fmla="*/ 598074 h 963988"/>
                <a:gd name="connsiteX6" fmla="*/ 564860 w 1110491"/>
                <a:gd name="connsiteY6" fmla="*/ 464766 h 963988"/>
                <a:gd name="connsiteX7" fmla="*/ 564860 w 1110491"/>
                <a:gd name="connsiteY7" fmla="*/ 772059 h 963988"/>
                <a:gd name="connsiteX8" fmla="*/ 946805 w 1110491"/>
                <a:gd name="connsiteY8" fmla="*/ 772059 h 963988"/>
                <a:gd name="connsiteX9" fmla="*/ 937538 w 1110491"/>
                <a:gd name="connsiteY9" fmla="*/ 295614 h 963988"/>
                <a:gd name="connsiteX10" fmla="*/ 950834 w 1110491"/>
                <a:gd name="connsiteY10" fmla="*/ 962556 h 963988"/>
                <a:gd name="connsiteX11" fmla="*/ 1033428 w 1110491"/>
                <a:gd name="connsiteY11" fmla="*/ 962556 h 963988"/>
                <a:gd name="connsiteX12" fmla="*/ 1070897 w 1110491"/>
                <a:gd name="connsiteY12" fmla="*/ 220703 h 963988"/>
                <a:gd name="connsiteX13" fmla="*/ 911753 w 1110491"/>
                <a:gd name="connsiteY13" fmla="*/ 24165 h 963988"/>
                <a:gd name="connsiteX14" fmla="*/ 793705 w 1110491"/>
                <a:gd name="connsiteY14" fmla="*/ 0 h 963988"/>
                <a:gd name="connsiteX15" fmla="*/ 700233 w 1110491"/>
                <a:gd name="connsiteY15" fmla="*/ 8860 h 9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491" h="963988">
                  <a:moveTo>
                    <a:pt x="700233" y="8860"/>
                  </a:moveTo>
                  <a:cubicBezTo>
                    <a:pt x="627711" y="23762"/>
                    <a:pt x="566471" y="72494"/>
                    <a:pt x="533031" y="138544"/>
                  </a:cubicBezTo>
                  <a:cubicBezTo>
                    <a:pt x="533031" y="138544"/>
                    <a:pt x="426264" y="408784"/>
                    <a:pt x="376707" y="446240"/>
                  </a:cubicBezTo>
                  <a:cubicBezTo>
                    <a:pt x="327151" y="483695"/>
                    <a:pt x="0" y="596463"/>
                    <a:pt x="0" y="596463"/>
                  </a:cubicBezTo>
                  <a:lnTo>
                    <a:pt x="0" y="668554"/>
                  </a:lnTo>
                  <a:cubicBezTo>
                    <a:pt x="0" y="668554"/>
                    <a:pt x="370261" y="662110"/>
                    <a:pt x="462524" y="598074"/>
                  </a:cubicBezTo>
                  <a:cubicBezTo>
                    <a:pt x="554787" y="534038"/>
                    <a:pt x="564860" y="464766"/>
                    <a:pt x="564860" y="464766"/>
                  </a:cubicBezTo>
                  <a:lnTo>
                    <a:pt x="564860" y="772059"/>
                  </a:lnTo>
                  <a:lnTo>
                    <a:pt x="946805" y="772059"/>
                  </a:lnTo>
                  <a:lnTo>
                    <a:pt x="937538" y="295614"/>
                  </a:lnTo>
                  <a:lnTo>
                    <a:pt x="950834" y="962556"/>
                  </a:lnTo>
                  <a:cubicBezTo>
                    <a:pt x="950834" y="962556"/>
                    <a:pt x="997167" y="965778"/>
                    <a:pt x="1033428" y="962556"/>
                  </a:cubicBezTo>
                  <a:cubicBezTo>
                    <a:pt x="1156714" y="679831"/>
                    <a:pt x="1102725" y="356831"/>
                    <a:pt x="1070897" y="220703"/>
                  </a:cubicBezTo>
                  <a:cubicBezTo>
                    <a:pt x="1050349" y="134113"/>
                    <a:pt x="992735" y="60009"/>
                    <a:pt x="911753" y="24165"/>
                  </a:cubicBezTo>
                  <a:cubicBezTo>
                    <a:pt x="878716" y="9666"/>
                    <a:pt x="839634" y="0"/>
                    <a:pt x="793705" y="0"/>
                  </a:cubicBezTo>
                  <a:cubicBezTo>
                    <a:pt x="757041" y="0"/>
                    <a:pt x="726421" y="3625"/>
                    <a:pt x="700233" y="8860"/>
                  </a:cubicBezTo>
                </a:path>
              </a:pathLst>
            </a:custGeom>
            <a:solidFill>
              <a:srgbClr val="63C1C5"/>
            </a:solidFill>
            <a:ln w="4026" cap="flat">
              <a:noFill/>
              <a:prstDash val="solid"/>
              <a:miter/>
            </a:ln>
          </p:spPr>
          <p:txBody>
            <a:bodyPr rtlCol="0" anchor="ctr"/>
            <a:lstStyle/>
            <a:p>
              <a:endParaRPr lang="fr-FR"/>
            </a:p>
          </p:txBody>
        </p:sp>
        <p:grpSp>
          <p:nvGrpSpPr>
            <p:cNvPr id="414" name="Illustration">
              <a:extLst>
                <a:ext uri="{FF2B5EF4-FFF2-40B4-BE49-F238E27FC236}">
                  <a16:creationId xmlns:a16="http://schemas.microsoft.com/office/drawing/2014/main" xmlns="" id="{DC167B7A-5397-9240-90DF-7D9B8A893C03}"/>
                </a:ext>
              </a:extLst>
            </p:cNvPr>
            <p:cNvGrpSpPr/>
            <p:nvPr/>
          </p:nvGrpSpPr>
          <p:grpSpPr>
            <a:xfrm>
              <a:off x="2967929" y="3428212"/>
              <a:ext cx="957156" cy="2515959"/>
              <a:chOff x="2967929" y="3428212"/>
              <a:chExt cx="957156" cy="2515959"/>
            </a:xfrm>
          </p:grpSpPr>
          <p:sp>
            <p:nvSpPr>
              <p:cNvPr id="417" name="Forme libre 416">
                <a:extLst>
                  <a:ext uri="{FF2B5EF4-FFF2-40B4-BE49-F238E27FC236}">
                    <a16:creationId xmlns:a16="http://schemas.microsoft.com/office/drawing/2014/main" xmlns="" id="{6A4CDC7F-B32C-2E45-BFFA-0E22BF63BA6A}"/>
                  </a:ext>
                </a:extLst>
              </p:cNvPr>
              <p:cNvSpPr/>
              <p:nvPr/>
            </p:nvSpPr>
            <p:spPr>
              <a:xfrm>
                <a:off x="3269024" y="3863600"/>
                <a:ext cx="296128" cy="423331"/>
              </a:xfrm>
              <a:custGeom>
                <a:avLst/>
                <a:gdLst>
                  <a:gd name="connsiteX0" fmla="*/ 0 w 296128"/>
                  <a:gd name="connsiteY0" fmla="*/ 6444 h 423331"/>
                  <a:gd name="connsiteX1" fmla="*/ 113617 w 296128"/>
                  <a:gd name="connsiteY1" fmla="*/ 423283 h 423331"/>
                  <a:gd name="connsiteX2" fmla="*/ 296128 w 296128"/>
                  <a:gd name="connsiteY2" fmla="*/ 84979 h 423331"/>
                  <a:gd name="connsiteX3" fmla="*/ 251407 w 296128"/>
                  <a:gd name="connsiteY3" fmla="*/ 72091 h 423331"/>
                  <a:gd name="connsiteX4" fmla="*/ 144640 w 296128"/>
                  <a:gd name="connsiteY4" fmla="*/ 273463 h 423331"/>
                  <a:gd name="connsiteX5" fmla="*/ 133359 w 296128"/>
                  <a:gd name="connsiteY5" fmla="*/ 86993 h 423331"/>
                  <a:gd name="connsiteX6" fmla="*/ 0 w 296128"/>
                  <a:gd name="connsiteY6" fmla="*/ 6444 h 4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128" h="423331">
                    <a:moveTo>
                      <a:pt x="0" y="6444"/>
                    </a:moveTo>
                    <a:cubicBezTo>
                      <a:pt x="0" y="6444"/>
                      <a:pt x="3626" y="428519"/>
                      <a:pt x="113617" y="423283"/>
                    </a:cubicBezTo>
                    <a:cubicBezTo>
                      <a:pt x="223607" y="418450"/>
                      <a:pt x="296128" y="84979"/>
                      <a:pt x="296128" y="84979"/>
                    </a:cubicBezTo>
                    <a:lnTo>
                      <a:pt x="251407" y="72091"/>
                    </a:lnTo>
                    <a:lnTo>
                      <a:pt x="144640" y="273463"/>
                    </a:lnTo>
                    <a:cubicBezTo>
                      <a:pt x="144640" y="273463"/>
                      <a:pt x="160755" y="207816"/>
                      <a:pt x="133359" y="86993"/>
                    </a:cubicBezTo>
                    <a:cubicBezTo>
                      <a:pt x="106767" y="-33830"/>
                      <a:pt x="0" y="6444"/>
                      <a:pt x="0" y="6444"/>
                    </a:cubicBezTo>
                  </a:path>
                </a:pathLst>
              </a:custGeom>
              <a:solidFill>
                <a:srgbClr val="F8B68F"/>
              </a:solidFill>
              <a:ln w="4026" cap="flat">
                <a:noFill/>
                <a:prstDash val="solid"/>
                <a:miter/>
              </a:ln>
            </p:spPr>
            <p:txBody>
              <a:bodyPr rtlCol="0" anchor="ctr"/>
              <a:lstStyle/>
              <a:p>
                <a:endParaRPr lang="fr-FR"/>
              </a:p>
            </p:txBody>
          </p:sp>
          <p:sp>
            <p:nvSpPr>
              <p:cNvPr id="418" name="Forme libre 417">
                <a:extLst>
                  <a:ext uri="{FF2B5EF4-FFF2-40B4-BE49-F238E27FC236}">
                    <a16:creationId xmlns:a16="http://schemas.microsoft.com/office/drawing/2014/main" xmlns="" id="{F14441E0-14FF-D74A-98DF-7973ABFF81A1}"/>
                  </a:ext>
                </a:extLst>
              </p:cNvPr>
              <p:cNvSpPr/>
              <p:nvPr/>
            </p:nvSpPr>
            <p:spPr>
              <a:xfrm>
                <a:off x="3175955" y="3828562"/>
                <a:ext cx="240529" cy="774878"/>
              </a:xfrm>
              <a:custGeom>
                <a:avLst/>
                <a:gdLst>
                  <a:gd name="connsiteX0" fmla="*/ 114422 w 240529"/>
                  <a:gd name="connsiteY0" fmla="*/ 0 h 774878"/>
                  <a:gd name="connsiteX1" fmla="*/ 109588 w 240529"/>
                  <a:gd name="connsiteY1" fmla="*/ 7652 h 774878"/>
                  <a:gd name="connsiteX2" fmla="*/ 232068 w 240529"/>
                  <a:gd name="connsiteY2" fmla="*/ 223120 h 774878"/>
                  <a:gd name="connsiteX3" fmla="*/ 232068 w 240529"/>
                  <a:gd name="connsiteY3" fmla="*/ 765615 h 774878"/>
                  <a:gd name="connsiteX4" fmla="*/ 9669 w 240529"/>
                  <a:gd name="connsiteY4" fmla="*/ 765615 h 774878"/>
                  <a:gd name="connsiteX5" fmla="*/ 16519 w 240529"/>
                  <a:gd name="connsiteY5" fmla="*/ 347970 h 774878"/>
                  <a:gd name="connsiteX6" fmla="*/ 7252 w 240529"/>
                  <a:gd name="connsiteY6" fmla="*/ 354817 h 774878"/>
                  <a:gd name="connsiteX7" fmla="*/ 0 w 240529"/>
                  <a:gd name="connsiteY7" fmla="*/ 774878 h 774878"/>
                  <a:gd name="connsiteX8" fmla="*/ 240529 w 240529"/>
                  <a:gd name="connsiteY8" fmla="*/ 774878 h 774878"/>
                  <a:gd name="connsiteX9" fmla="*/ 240529 w 240529"/>
                  <a:gd name="connsiteY9" fmla="*/ 223120 h 774878"/>
                  <a:gd name="connsiteX10" fmla="*/ 114422 w 240529"/>
                  <a:gd name="connsiteY10" fmla="*/ 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29" h="774878">
                    <a:moveTo>
                      <a:pt x="114422" y="0"/>
                    </a:moveTo>
                    <a:lnTo>
                      <a:pt x="109588" y="7652"/>
                    </a:lnTo>
                    <a:cubicBezTo>
                      <a:pt x="110796" y="8458"/>
                      <a:pt x="232068" y="89812"/>
                      <a:pt x="232068" y="223120"/>
                    </a:cubicBezTo>
                    <a:lnTo>
                      <a:pt x="232068" y="765615"/>
                    </a:lnTo>
                    <a:lnTo>
                      <a:pt x="9669" y="765615"/>
                    </a:lnTo>
                    <a:lnTo>
                      <a:pt x="16519" y="347970"/>
                    </a:lnTo>
                    <a:cubicBezTo>
                      <a:pt x="13698" y="350387"/>
                      <a:pt x="10475" y="352803"/>
                      <a:pt x="7252" y="354817"/>
                    </a:cubicBezTo>
                    <a:lnTo>
                      <a:pt x="0" y="774878"/>
                    </a:lnTo>
                    <a:lnTo>
                      <a:pt x="240529" y="774878"/>
                    </a:lnTo>
                    <a:lnTo>
                      <a:pt x="240529" y="223120"/>
                    </a:lnTo>
                    <a:cubicBezTo>
                      <a:pt x="240932" y="85382"/>
                      <a:pt x="115631" y="806"/>
                      <a:pt x="114422" y="0"/>
                    </a:cubicBezTo>
                  </a:path>
                </a:pathLst>
              </a:custGeom>
              <a:solidFill>
                <a:srgbClr val="00666B"/>
              </a:solidFill>
              <a:ln w="4026" cap="flat">
                <a:noFill/>
                <a:prstDash val="solid"/>
                <a:miter/>
              </a:ln>
            </p:spPr>
            <p:txBody>
              <a:bodyPr rtlCol="0" anchor="ctr"/>
              <a:lstStyle/>
              <a:p>
                <a:endParaRPr lang="fr-FR"/>
              </a:p>
            </p:txBody>
          </p:sp>
          <p:sp>
            <p:nvSpPr>
              <p:cNvPr id="419" name="Forme libre 418">
                <a:extLst>
                  <a:ext uri="{FF2B5EF4-FFF2-40B4-BE49-F238E27FC236}">
                    <a16:creationId xmlns:a16="http://schemas.microsoft.com/office/drawing/2014/main" xmlns="" id="{F95562CF-0622-594B-A90D-95B80AF2782F}"/>
                  </a:ext>
                </a:extLst>
              </p:cNvPr>
              <p:cNvSpPr/>
              <p:nvPr/>
            </p:nvSpPr>
            <p:spPr>
              <a:xfrm>
                <a:off x="3152990" y="4495102"/>
                <a:ext cx="290487" cy="216675"/>
              </a:xfrm>
              <a:custGeom>
                <a:avLst/>
                <a:gdLst>
                  <a:gd name="connsiteX0" fmla="*/ 252616 w 290487"/>
                  <a:gd name="connsiteY0" fmla="*/ 216676 h 216675"/>
                  <a:gd name="connsiteX1" fmla="*/ 37872 w 290487"/>
                  <a:gd name="connsiteY1" fmla="*/ 216676 h 216675"/>
                  <a:gd name="connsiteX2" fmla="*/ 0 w 290487"/>
                  <a:gd name="connsiteY2" fmla="*/ 178818 h 216675"/>
                  <a:gd name="connsiteX3" fmla="*/ 0 w 290487"/>
                  <a:gd name="connsiteY3" fmla="*/ 37858 h 216675"/>
                  <a:gd name="connsiteX4" fmla="*/ 37872 w 290487"/>
                  <a:gd name="connsiteY4" fmla="*/ 0 h 216675"/>
                  <a:gd name="connsiteX5" fmla="*/ 252616 w 290487"/>
                  <a:gd name="connsiteY5" fmla="*/ 0 h 216675"/>
                  <a:gd name="connsiteX6" fmla="*/ 290488 w 290487"/>
                  <a:gd name="connsiteY6" fmla="*/ 37858 h 216675"/>
                  <a:gd name="connsiteX7" fmla="*/ 290488 w 290487"/>
                  <a:gd name="connsiteY7" fmla="*/ 178818 h 216675"/>
                  <a:gd name="connsiteX8" fmla="*/ 252616 w 290487"/>
                  <a:gd name="connsiteY8" fmla="*/ 216676 h 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87" h="216675">
                    <a:moveTo>
                      <a:pt x="252616" y="216676"/>
                    </a:moveTo>
                    <a:lnTo>
                      <a:pt x="37872" y="216676"/>
                    </a:lnTo>
                    <a:cubicBezTo>
                      <a:pt x="16922" y="216676"/>
                      <a:pt x="0" y="199761"/>
                      <a:pt x="0" y="178818"/>
                    </a:cubicBezTo>
                    <a:lnTo>
                      <a:pt x="0" y="37858"/>
                    </a:lnTo>
                    <a:cubicBezTo>
                      <a:pt x="0" y="16915"/>
                      <a:pt x="16922" y="0"/>
                      <a:pt x="37872" y="0"/>
                    </a:cubicBezTo>
                    <a:lnTo>
                      <a:pt x="252616" y="0"/>
                    </a:lnTo>
                    <a:cubicBezTo>
                      <a:pt x="273566" y="0"/>
                      <a:pt x="290488" y="16915"/>
                      <a:pt x="290488" y="37858"/>
                    </a:cubicBezTo>
                    <a:lnTo>
                      <a:pt x="290488" y="178818"/>
                    </a:lnTo>
                    <a:cubicBezTo>
                      <a:pt x="290488" y="199761"/>
                      <a:pt x="273163" y="216676"/>
                      <a:pt x="252616" y="216676"/>
                    </a:cubicBezTo>
                  </a:path>
                </a:pathLst>
              </a:custGeom>
              <a:solidFill>
                <a:srgbClr val="63C1C5"/>
              </a:solidFill>
              <a:ln w="4026" cap="flat">
                <a:noFill/>
                <a:prstDash val="solid"/>
                <a:miter/>
              </a:ln>
            </p:spPr>
            <p:txBody>
              <a:bodyPr rtlCol="0" anchor="ctr"/>
              <a:lstStyle/>
              <a:p>
                <a:endParaRPr lang="fr-FR"/>
              </a:p>
            </p:txBody>
          </p:sp>
          <p:sp>
            <p:nvSpPr>
              <p:cNvPr id="420" name="Forme libre 419">
                <a:extLst>
                  <a:ext uri="{FF2B5EF4-FFF2-40B4-BE49-F238E27FC236}">
                    <a16:creationId xmlns:a16="http://schemas.microsoft.com/office/drawing/2014/main" xmlns="" id="{E9B2CBD9-280E-A141-9995-8BB9CD3FAF2E}"/>
                  </a:ext>
                </a:extLst>
              </p:cNvPr>
              <p:cNvSpPr/>
              <p:nvPr/>
            </p:nvSpPr>
            <p:spPr>
              <a:xfrm>
                <a:off x="3152990" y="4495102"/>
                <a:ext cx="290487" cy="103907"/>
              </a:xfrm>
              <a:custGeom>
                <a:avLst/>
                <a:gdLst>
                  <a:gd name="connsiteX0" fmla="*/ 290488 w 290487"/>
                  <a:gd name="connsiteY0" fmla="*/ 103908 h 103907"/>
                  <a:gd name="connsiteX1" fmla="*/ 290488 w 290487"/>
                  <a:gd name="connsiteY1" fmla="*/ 37858 h 103907"/>
                  <a:gd name="connsiteX2" fmla="*/ 252616 w 290487"/>
                  <a:gd name="connsiteY2" fmla="*/ 0 h 103907"/>
                  <a:gd name="connsiteX3" fmla="*/ 37872 w 290487"/>
                  <a:gd name="connsiteY3" fmla="*/ 0 h 103907"/>
                  <a:gd name="connsiteX4" fmla="*/ 0 w 290487"/>
                  <a:gd name="connsiteY4" fmla="*/ 37858 h 103907"/>
                  <a:gd name="connsiteX5" fmla="*/ 0 w 290487"/>
                  <a:gd name="connsiteY5" fmla="*/ 103908 h 103907"/>
                  <a:gd name="connsiteX6" fmla="*/ 290488 w 290487"/>
                  <a:gd name="connsiteY6" fmla="*/ 103908 h 10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87" h="103907">
                    <a:moveTo>
                      <a:pt x="290488" y="103908"/>
                    </a:moveTo>
                    <a:lnTo>
                      <a:pt x="290488" y="37858"/>
                    </a:lnTo>
                    <a:cubicBezTo>
                      <a:pt x="290488" y="16915"/>
                      <a:pt x="273566" y="0"/>
                      <a:pt x="252616" y="0"/>
                    </a:cubicBezTo>
                    <a:lnTo>
                      <a:pt x="37872" y="0"/>
                    </a:lnTo>
                    <a:cubicBezTo>
                      <a:pt x="16922" y="0"/>
                      <a:pt x="0" y="16915"/>
                      <a:pt x="0" y="37858"/>
                    </a:cubicBezTo>
                    <a:lnTo>
                      <a:pt x="0" y="103908"/>
                    </a:lnTo>
                    <a:lnTo>
                      <a:pt x="290488" y="103908"/>
                    </a:lnTo>
                    <a:close/>
                  </a:path>
                </a:pathLst>
              </a:custGeom>
              <a:solidFill>
                <a:srgbClr val="FFDB71"/>
              </a:solidFill>
              <a:ln w="4026" cap="flat">
                <a:noFill/>
                <a:prstDash val="solid"/>
                <a:miter/>
              </a:ln>
            </p:spPr>
            <p:txBody>
              <a:bodyPr rtlCol="0" anchor="ctr"/>
              <a:lstStyle/>
              <a:p>
                <a:endParaRPr lang="fr-FR"/>
              </a:p>
            </p:txBody>
          </p:sp>
          <p:sp>
            <p:nvSpPr>
              <p:cNvPr id="421" name="Forme libre 420">
                <a:extLst>
                  <a:ext uri="{FF2B5EF4-FFF2-40B4-BE49-F238E27FC236}">
                    <a16:creationId xmlns:a16="http://schemas.microsoft.com/office/drawing/2014/main" xmlns="" id="{9CB238C9-C78A-7B46-95C3-BF29F18887B7}"/>
                  </a:ext>
                </a:extLst>
              </p:cNvPr>
              <p:cNvSpPr/>
              <p:nvPr/>
            </p:nvSpPr>
            <p:spPr>
              <a:xfrm>
                <a:off x="3378611" y="4495505"/>
                <a:ext cx="66074" cy="216273"/>
              </a:xfrm>
              <a:custGeom>
                <a:avLst/>
                <a:gdLst>
                  <a:gd name="connsiteX0" fmla="*/ 33037 w 66074"/>
                  <a:gd name="connsiteY0" fmla="*/ 216273 h 216273"/>
                  <a:gd name="connsiteX1" fmla="*/ 33037 w 66074"/>
                  <a:gd name="connsiteY1" fmla="*/ 216273 h 216273"/>
                  <a:gd name="connsiteX2" fmla="*/ 0 w 66074"/>
                  <a:gd name="connsiteY2" fmla="*/ 190498 h 216273"/>
                  <a:gd name="connsiteX3" fmla="*/ 0 w 66074"/>
                  <a:gd name="connsiteY3" fmla="*/ 25776 h 216273"/>
                  <a:gd name="connsiteX4" fmla="*/ 33037 w 66074"/>
                  <a:gd name="connsiteY4" fmla="*/ 0 h 216273"/>
                  <a:gd name="connsiteX5" fmla="*/ 66075 w 66074"/>
                  <a:gd name="connsiteY5" fmla="*/ 25776 h 216273"/>
                  <a:gd name="connsiteX6" fmla="*/ 66075 w 66074"/>
                  <a:gd name="connsiteY6" fmla="*/ 183651 h 216273"/>
                  <a:gd name="connsiteX7" fmla="*/ 33037 w 66074"/>
                  <a:gd name="connsiteY7" fmla="*/ 216273 h 2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4" h="216273">
                    <a:moveTo>
                      <a:pt x="33037" y="216273"/>
                    </a:moveTo>
                    <a:lnTo>
                      <a:pt x="33037" y="216273"/>
                    </a:lnTo>
                    <a:cubicBezTo>
                      <a:pt x="14907" y="216273"/>
                      <a:pt x="0" y="208621"/>
                      <a:pt x="0" y="190498"/>
                    </a:cubicBezTo>
                    <a:lnTo>
                      <a:pt x="0" y="25776"/>
                    </a:lnTo>
                    <a:cubicBezTo>
                      <a:pt x="0" y="7652"/>
                      <a:pt x="14907" y="0"/>
                      <a:pt x="33037" y="0"/>
                    </a:cubicBezTo>
                    <a:cubicBezTo>
                      <a:pt x="51168" y="0"/>
                      <a:pt x="66075" y="14902"/>
                      <a:pt x="66075" y="25776"/>
                    </a:cubicBezTo>
                    <a:lnTo>
                      <a:pt x="66075" y="183651"/>
                    </a:lnTo>
                    <a:cubicBezTo>
                      <a:pt x="66075" y="208621"/>
                      <a:pt x="51168" y="216273"/>
                      <a:pt x="33037" y="216273"/>
                    </a:cubicBezTo>
                  </a:path>
                </a:pathLst>
              </a:custGeom>
              <a:solidFill>
                <a:srgbClr val="00666B"/>
              </a:solidFill>
              <a:ln w="4026" cap="flat">
                <a:noFill/>
                <a:prstDash val="solid"/>
                <a:miter/>
              </a:ln>
            </p:spPr>
            <p:txBody>
              <a:bodyPr rtlCol="0" anchor="ctr"/>
              <a:lstStyle/>
              <a:p>
                <a:endParaRPr lang="fr-FR"/>
              </a:p>
            </p:txBody>
          </p:sp>
          <p:sp>
            <p:nvSpPr>
              <p:cNvPr id="422" name="Forme libre 421">
                <a:extLst>
                  <a:ext uri="{FF2B5EF4-FFF2-40B4-BE49-F238E27FC236}">
                    <a16:creationId xmlns:a16="http://schemas.microsoft.com/office/drawing/2014/main" xmlns="" id="{959201F3-7D38-774F-AB00-72128611562A}"/>
                  </a:ext>
                </a:extLst>
              </p:cNvPr>
              <p:cNvSpPr/>
              <p:nvPr/>
            </p:nvSpPr>
            <p:spPr>
              <a:xfrm>
                <a:off x="3254116" y="4563971"/>
                <a:ext cx="20144" cy="70480"/>
              </a:xfrm>
              <a:custGeom>
                <a:avLst/>
                <a:gdLst>
                  <a:gd name="connsiteX0" fmla="*/ 10072 w 20144"/>
                  <a:gd name="connsiteY0" fmla="*/ 70480 h 70480"/>
                  <a:gd name="connsiteX1" fmla="*/ 10072 w 20144"/>
                  <a:gd name="connsiteY1" fmla="*/ 70480 h 70480"/>
                  <a:gd name="connsiteX2" fmla="*/ 0 w 20144"/>
                  <a:gd name="connsiteY2" fmla="*/ 60411 h 70480"/>
                  <a:gd name="connsiteX3" fmla="*/ 0 w 20144"/>
                  <a:gd name="connsiteY3" fmla="*/ 10069 h 70480"/>
                  <a:gd name="connsiteX4" fmla="*/ 10072 w 20144"/>
                  <a:gd name="connsiteY4" fmla="*/ 0 h 70480"/>
                  <a:gd name="connsiteX5" fmla="*/ 20145 w 20144"/>
                  <a:gd name="connsiteY5" fmla="*/ 10069 h 70480"/>
                  <a:gd name="connsiteX6" fmla="*/ 20145 w 20144"/>
                  <a:gd name="connsiteY6" fmla="*/ 60411 h 70480"/>
                  <a:gd name="connsiteX7" fmla="*/ 10072 w 20144"/>
                  <a:gd name="connsiteY7" fmla="*/ 70480 h 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4" h="70480">
                    <a:moveTo>
                      <a:pt x="10072" y="70480"/>
                    </a:moveTo>
                    <a:lnTo>
                      <a:pt x="10072" y="70480"/>
                    </a:lnTo>
                    <a:cubicBezTo>
                      <a:pt x="4432" y="70480"/>
                      <a:pt x="0" y="66050"/>
                      <a:pt x="0" y="60411"/>
                    </a:cubicBezTo>
                    <a:lnTo>
                      <a:pt x="0" y="10069"/>
                    </a:lnTo>
                    <a:cubicBezTo>
                      <a:pt x="0" y="4430"/>
                      <a:pt x="4432" y="0"/>
                      <a:pt x="10072" y="0"/>
                    </a:cubicBezTo>
                    <a:cubicBezTo>
                      <a:pt x="15713" y="0"/>
                      <a:pt x="20145" y="4430"/>
                      <a:pt x="20145" y="10069"/>
                    </a:cubicBezTo>
                    <a:lnTo>
                      <a:pt x="20145" y="60411"/>
                    </a:lnTo>
                    <a:cubicBezTo>
                      <a:pt x="19742" y="66050"/>
                      <a:pt x="15310" y="70480"/>
                      <a:pt x="10072" y="70480"/>
                    </a:cubicBezTo>
                  </a:path>
                </a:pathLst>
              </a:custGeom>
              <a:solidFill>
                <a:srgbClr val="043C5E"/>
              </a:solidFill>
              <a:ln w="4026" cap="flat">
                <a:noFill/>
                <a:prstDash val="solid"/>
                <a:miter/>
              </a:ln>
            </p:spPr>
            <p:txBody>
              <a:bodyPr rtlCol="0" anchor="ctr"/>
              <a:lstStyle/>
              <a:p>
                <a:endParaRPr lang="fr-FR"/>
              </a:p>
            </p:txBody>
          </p:sp>
          <p:sp>
            <p:nvSpPr>
              <p:cNvPr id="423" name="Forme libre 422">
                <a:extLst>
                  <a:ext uri="{FF2B5EF4-FFF2-40B4-BE49-F238E27FC236}">
                    <a16:creationId xmlns:a16="http://schemas.microsoft.com/office/drawing/2014/main" xmlns="" id="{89D08E58-63EC-FD4D-8F49-4849FE0DC60C}"/>
                  </a:ext>
                </a:extLst>
              </p:cNvPr>
              <p:cNvSpPr/>
              <p:nvPr/>
            </p:nvSpPr>
            <p:spPr>
              <a:xfrm>
                <a:off x="3499077" y="3807768"/>
                <a:ext cx="98790" cy="140811"/>
              </a:xfrm>
              <a:custGeom>
                <a:avLst/>
                <a:gdLst>
                  <a:gd name="connsiteX0" fmla="*/ 19742 w 98790"/>
                  <a:gd name="connsiteY0" fmla="*/ 135575 h 140811"/>
                  <a:gd name="connsiteX1" fmla="*/ 0 w 98790"/>
                  <a:gd name="connsiteY1" fmla="*/ 55430 h 140811"/>
                  <a:gd name="connsiteX2" fmla="*/ 32634 w 98790"/>
                  <a:gd name="connsiteY2" fmla="*/ 3073 h 140811"/>
                  <a:gd name="connsiteX3" fmla="*/ 50765 w 98790"/>
                  <a:gd name="connsiteY3" fmla="*/ 2670 h 140811"/>
                  <a:gd name="connsiteX4" fmla="*/ 97501 w 98790"/>
                  <a:gd name="connsiteY4" fmla="*/ 39723 h 140811"/>
                  <a:gd name="connsiteX5" fmla="*/ 96695 w 98790"/>
                  <a:gd name="connsiteY5" fmla="*/ 53416 h 140811"/>
                  <a:gd name="connsiteX6" fmla="*/ 80579 w 98790"/>
                  <a:gd name="connsiteY6" fmla="*/ 84024 h 140811"/>
                  <a:gd name="connsiteX7" fmla="*/ 66075 w 98790"/>
                  <a:gd name="connsiteY7" fmla="*/ 140811 h 140811"/>
                  <a:gd name="connsiteX8" fmla="*/ 19742 w 98790"/>
                  <a:gd name="connsiteY8" fmla="*/ 135575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90" h="140811">
                    <a:moveTo>
                      <a:pt x="19742" y="135575"/>
                    </a:moveTo>
                    <a:lnTo>
                      <a:pt x="0" y="55430"/>
                    </a:lnTo>
                    <a:cubicBezTo>
                      <a:pt x="0" y="55430"/>
                      <a:pt x="14907" y="15961"/>
                      <a:pt x="32634" y="3073"/>
                    </a:cubicBezTo>
                    <a:cubicBezTo>
                      <a:pt x="37872" y="-955"/>
                      <a:pt x="45527" y="-955"/>
                      <a:pt x="50765" y="2670"/>
                    </a:cubicBezTo>
                    <a:cubicBezTo>
                      <a:pt x="63657" y="11128"/>
                      <a:pt x="93472" y="31265"/>
                      <a:pt x="97501" y="39723"/>
                    </a:cubicBezTo>
                    <a:cubicBezTo>
                      <a:pt x="99515" y="44153"/>
                      <a:pt x="99112" y="48986"/>
                      <a:pt x="96695" y="53416"/>
                    </a:cubicBezTo>
                    <a:lnTo>
                      <a:pt x="80579" y="84024"/>
                    </a:lnTo>
                    <a:lnTo>
                      <a:pt x="66075" y="140811"/>
                    </a:lnTo>
                    <a:lnTo>
                      <a:pt x="19742" y="135575"/>
                    </a:lnTo>
                    <a:close/>
                  </a:path>
                </a:pathLst>
              </a:custGeom>
              <a:solidFill>
                <a:srgbClr val="F8B68F"/>
              </a:solidFill>
              <a:ln w="4026" cap="flat">
                <a:noFill/>
                <a:prstDash val="solid"/>
                <a:miter/>
              </a:ln>
            </p:spPr>
            <p:txBody>
              <a:bodyPr rtlCol="0" anchor="ctr"/>
              <a:lstStyle/>
              <a:p>
                <a:endParaRPr lang="fr-FR"/>
              </a:p>
            </p:txBody>
          </p:sp>
          <p:sp>
            <p:nvSpPr>
              <p:cNvPr id="424" name="Forme libre 423">
                <a:extLst>
                  <a:ext uri="{FF2B5EF4-FFF2-40B4-BE49-F238E27FC236}">
                    <a16:creationId xmlns:a16="http://schemas.microsoft.com/office/drawing/2014/main" xmlns="" id="{793536CD-534B-814F-8813-168C5B6CBE75}"/>
                  </a:ext>
                </a:extLst>
              </p:cNvPr>
              <p:cNvSpPr/>
              <p:nvPr/>
            </p:nvSpPr>
            <p:spPr>
              <a:xfrm>
                <a:off x="3052332" y="3764525"/>
                <a:ext cx="357402" cy="693926"/>
              </a:xfrm>
              <a:custGeom>
                <a:avLst/>
                <a:gdLst>
                  <a:gd name="connsiteX0" fmla="*/ 117176 w 357402"/>
                  <a:gd name="connsiteY0" fmla="*/ 0 h 693926"/>
                  <a:gd name="connsiteX1" fmla="*/ 213066 w 357402"/>
                  <a:gd name="connsiteY1" fmla="*/ 11277 h 693926"/>
                  <a:gd name="connsiteX2" fmla="*/ 347633 w 357402"/>
                  <a:gd name="connsiteY2" fmla="*/ 214662 h 693926"/>
                  <a:gd name="connsiteX3" fmla="*/ 347230 w 357402"/>
                  <a:gd name="connsiteY3" fmla="*/ 308099 h 693926"/>
                  <a:gd name="connsiteX4" fmla="*/ 293645 w 357402"/>
                  <a:gd name="connsiteY4" fmla="*/ 693927 h 693926"/>
                  <a:gd name="connsiteX5" fmla="*/ 66412 w 357402"/>
                  <a:gd name="connsiteY5" fmla="*/ 693927 h 693926"/>
                  <a:gd name="connsiteX6" fmla="*/ 117176 w 357402"/>
                  <a:gd name="connsiteY6" fmla="*/ 0 h 69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02" h="693926">
                    <a:moveTo>
                      <a:pt x="117176" y="0"/>
                    </a:moveTo>
                    <a:cubicBezTo>
                      <a:pt x="194935" y="0"/>
                      <a:pt x="213066" y="11277"/>
                      <a:pt x="213066" y="11277"/>
                    </a:cubicBezTo>
                    <a:cubicBezTo>
                      <a:pt x="213066" y="11277"/>
                      <a:pt x="312581" y="134919"/>
                      <a:pt x="347633" y="214662"/>
                    </a:cubicBezTo>
                    <a:cubicBezTo>
                      <a:pt x="360525" y="244465"/>
                      <a:pt x="360928" y="278698"/>
                      <a:pt x="347230" y="308099"/>
                    </a:cubicBezTo>
                    <a:cubicBezTo>
                      <a:pt x="285990" y="440198"/>
                      <a:pt x="293645" y="693927"/>
                      <a:pt x="293645" y="693927"/>
                    </a:cubicBezTo>
                    <a:lnTo>
                      <a:pt x="66412" y="693927"/>
                    </a:lnTo>
                    <a:cubicBezTo>
                      <a:pt x="76484" y="504637"/>
                      <a:pt x="-118920" y="35844"/>
                      <a:pt x="117176" y="0"/>
                    </a:cubicBezTo>
                  </a:path>
                </a:pathLst>
              </a:custGeom>
              <a:solidFill>
                <a:srgbClr val="FFD248"/>
              </a:solidFill>
              <a:ln w="4026" cap="flat">
                <a:noFill/>
                <a:prstDash val="solid"/>
                <a:miter/>
              </a:ln>
            </p:spPr>
            <p:txBody>
              <a:bodyPr rtlCol="0" anchor="ctr"/>
              <a:lstStyle/>
              <a:p>
                <a:endParaRPr lang="fr-FR"/>
              </a:p>
            </p:txBody>
          </p:sp>
          <p:sp>
            <p:nvSpPr>
              <p:cNvPr id="425" name="Forme libre 424">
                <a:extLst>
                  <a:ext uri="{FF2B5EF4-FFF2-40B4-BE49-F238E27FC236}">
                    <a16:creationId xmlns:a16="http://schemas.microsoft.com/office/drawing/2014/main" xmlns="" id="{8DB26486-B960-E84D-9791-3793758875B3}"/>
                  </a:ext>
                </a:extLst>
              </p:cNvPr>
              <p:cNvSpPr/>
              <p:nvPr/>
            </p:nvSpPr>
            <p:spPr>
              <a:xfrm>
                <a:off x="3386266" y="5793949"/>
                <a:ext cx="156726" cy="118574"/>
              </a:xfrm>
              <a:custGeom>
                <a:avLst/>
                <a:gdLst>
                  <a:gd name="connsiteX0" fmla="*/ 61643 w 156726"/>
                  <a:gd name="connsiteY0" fmla="*/ 0 h 118574"/>
                  <a:gd name="connsiteX1" fmla="*/ 75341 w 156726"/>
                  <a:gd name="connsiteY1" fmla="*/ 47121 h 118574"/>
                  <a:gd name="connsiteX2" fmla="*/ 97098 w 156726"/>
                  <a:gd name="connsiteY2" fmla="*/ 78535 h 118574"/>
                  <a:gd name="connsiteX3" fmla="*/ 156726 w 156726"/>
                  <a:gd name="connsiteY3" fmla="*/ 105519 h 118574"/>
                  <a:gd name="connsiteX4" fmla="*/ 32232 w 156726"/>
                  <a:gd name="connsiteY4" fmla="*/ 82562 h 118574"/>
                  <a:gd name="connsiteX5" fmla="*/ 4432 w 156726"/>
                  <a:gd name="connsiteY5" fmla="*/ 35844 h 118574"/>
                  <a:gd name="connsiteX6" fmla="*/ 0 w 156726"/>
                  <a:gd name="connsiteY6" fmla="*/ 403 h 118574"/>
                  <a:gd name="connsiteX7" fmla="*/ 61643 w 156726"/>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26" h="118574">
                    <a:moveTo>
                      <a:pt x="61643" y="0"/>
                    </a:moveTo>
                    <a:lnTo>
                      <a:pt x="75341" y="47121"/>
                    </a:lnTo>
                    <a:cubicBezTo>
                      <a:pt x="78565" y="60009"/>
                      <a:pt x="86220" y="70883"/>
                      <a:pt x="97098" y="78535"/>
                    </a:cubicBezTo>
                    <a:cubicBezTo>
                      <a:pt x="109185" y="86590"/>
                      <a:pt x="128121" y="96658"/>
                      <a:pt x="156726" y="105519"/>
                    </a:cubicBezTo>
                    <a:cubicBezTo>
                      <a:pt x="117645" y="136530"/>
                      <a:pt x="62852" y="105519"/>
                      <a:pt x="32232" y="82562"/>
                    </a:cubicBezTo>
                    <a:cubicBezTo>
                      <a:pt x="17324" y="71285"/>
                      <a:pt x="7252" y="54773"/>
                      <a:pt x="4432"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6" name="Forme libre 425">
                <a:extLst>
                  <a:ext uri="{FF2B5EF4-FFF2-40B4-BE49-F238E27FC236}">
                    <a16:creationId xmlns:a16="http://schemas.microsoft.com/office/drawing/2014/main" xmlns="" id="{4787CE0C-98D3-D14E-BF12-F4A3218A3C94}"/>
                  </a:ext>
                </a:extLst>
              </p:cNvPr>
              <p:cNvSpPr/>
              <p:nvPr/>
            </p:nvSpPr>
            <p:spPr>
              <a:xfrm>
                <a:off x="3363950" y="5818516"/>
                <a:ext cx="224455" cy="125655"/>
              </a:xfrm>
              <a:custGeom>
                <a:avLst/>
                <a:gdLst>
                  <a:gd name="connsiteX0" fmla="*/ 23928 w 224455"/>
                  <a:gd name="connsiteY0" fmla="*/ 0 h 125655"/>
                  <a:gd name="connsiteX1" fmla="*/ 158 w 224455"/>
                  <a:gd name="connsiteY1" fmla="*/ 43899 h 125655"/>
                  <a:gd name="connsiteX2" fmla="*/ 3784 w 224455"/>
                  <a:gd name="connsiteY2" fmla="*/ 125656 h 125655"/>
                  <a:gd name="connsiteX3" fmla="*/ 28763 w 224455"/>
                  <a:gd name="connsiteY3" fmla="*/ 125656 h 125655"/>
                  <a:gd name="connsiteX4" fmla="*/ 32792 w 224455"/>
                  <a:gd name="connsiteY4" fmla="*/ 72091 h 125655"/>
                  <a:gd name="connsiteX5" fmla="*/ 90809 w 224455"/>
                  <a:gd name="connsiteY5" fmla="*/ 125656 h 125655"/>
                  <a:gd name="connsiteX6" fmla="*/ 223765 w 224455"/>
                  <a:gd name="connsiteY6" fmla="*/ 125656 h 125655"/>
                  <a:gd name="connsiteX7" fmla="*/ 158898 w 224455"/>
                  <a:gd name="connsiteY7" fmla="*/ 78132 h 125655"/>
                  <a:gd name="connsiteX8" fmla="*/ 23928 w 224455"/>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55" h="125655">
                    <a:moveTo>
                      <a:pt x="23928" y="0"/>
                    </a:moveTo>
                    <a:cubicBezTo>
                      <a:pt x="23928" y="0"/>
                      <a:pt x="-2260" y="19332"/>
                      <a:pt x="158" y="43899"/>
                    </a:cubicBezTo>
                    <a:cubicBezTo>
                      <a:pt x="2575" y="68466"/>
                      <a:pt x="3784" y="125656"/>
                      <a:pt x="3784" y="125656"/>
                    </a:cubicBezTo>
                    <a:lnTo>
                      <a:pt x="28763" y="125656"/>
                    </a:lnTo>
                    <a:lnTo>
                      <a:pt x="32792" y="72091"/>
                    </a:lnTo>
                    <a:cubicBezTo>
                      <a:pt x="33195" y="68466"/>
                      <a:pt x="81945" y="125656"/>
                      <a:pt x="90809" y="125656"/>
                    </a:cubicBezTo>
                    <a:lnTo>
                      <a:pt x="223765" y="125656"/>
                    </a:lnTo>
                    <a:cubicBezTo>
                      <a:pt x="223765" y="125656"/>
                      <a:pt x="235852" y="89409"/>
                      <a:pt x="158898" y="78132"/>
                    </a:cubicBezTo>
                    <a:cubicBezTo>
                      <a:pt x="81945" y="66050"/>
                      <a:pt x="23928" y="0"/>
                      <a:pt x="23928" y="0"/>
                    </a:cubicBezTo>
                  </a:path>
                </a:pathLst>
              </a:custGeom>
              <a:solidFill>
                <a:srgbClr val="043C5E"/>
              </a:solidFill>
              <a:ln w="4026" cap="flat">
                <a:noFill/>
                <a:prstDash val="solid"/>
                <a:miter/>
              </a:ln>
            </p:spPr>
            <p:txBody>
              <a:bodyPr rtlCol="0" anchor="ctr"/>
              <a:lstStyle/>
              <a:p>
                <a:endParaRPr lang="fr-FR"/>
              </a:p>
            </p:txBody>
          </p:sp>
          <p:sp>
            <p:nvSpPr>
              <p:cNvPr id="427" name="Forme libre 426">
                <a:extLst>
                  <a:ext uri="{FF2B5EF4-FFF2-40B4-BE49-F238E27FC236}">
                    <a16:creationId xmlns:a16="http://schemas.microsoft.com/office/drawing/2014/main" xmlns="" id="{71F772A5-E889-494E-8160-1D3909D9E2EB}"/>
                  </a:ext>
                </a:extLst>
              </p:cNvPr>
              <p:cNvSpPr/>
              <p:nvPr/>
            </p:nvSpPr>
            <p:spPr>
              <a:xfrm>
                <a:off x="3111792" y="4458452"/>
                <a:ext cx="343369" cy="1340329"/>
              </a:xfrm>
              <a:custGeom>
                <a:avLst/>
                <a:gdLst>
                  <a:gd name="connsiteX0" fmla="*/ 234185 w 343369"/>
                  <a:gd name="connsiteY0" fmla="*/ 0 h 1340329"/>
                  <a:gd name="connsiteX1" fmla="*/ 343369 w 343369"/>
                  <a:gd name="connsiteY1" fmla="*/ 1338719 h 1340329"/>
                  <a:gd name="connsiteX2" fmla="*/ 268834 w 343369"/>
                  <a:gd name="connsiteY2" fmla="*/ 1340330 h 1340329"/>
                  <a:gd name="connsiteX3" fmla="*/ 128223 w 343369"/>
                  <a:gd name="connsiteY3" fmla="*/ 826027 h 1340329"/>
                  <a:gd name="connsiteX4" fmla="*/ 106869 w 343369"/>
                  <a:gd name="connsiteY4" fmla="*/ 718897 h 1340329"/>
                  <a:gd name="connsiteX5" fmla="*/ 21859 w 343369"/>
                  <a:gd name="connsiteY5" fmla="*/ 138946 h 1340329"/>
                  <a:gd name="connsiteX6" fmla="*/ 138295 w 343369"/>
                  <a:gd name="connsiteY6" fmla="*/ 806 h 1340329"/>
                  <a:gd name="connsiteX7" fmla="*/ 234185 w 343369"/>
                  <a:gd name="connsiteY7" fmla="*/ 806 h 13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69" h="1340329">
                    <a:moveTo>
                      <a:pt x="234185" y="0"/>
                    </a:moveTo>
                    <a:lnTo>
                      <a:pt x="343369" y="1338719"/>
                    </a:lnTo>
                    <a:lnTo>
                      <a:pt x="268834" y="1340330"/>
                    </a:lnTo>
                    <a:cubicBezTo>
                      <a:pt x="268834" y="1340330"/>
                      <a:pt x="131043" y="1059215"/>
                      <a:pt x="128223" y="826027"/>
                    </a:cubicBezTo>
                    <a:cubicBezTo>
                      <a:pt x="127820" y="787363"/>
                      <a:pt x="129432" y="748297"/>
                      <a:pt x="106869" y="718897"/>
                    </a:cubicBezTo>
                    <a:cubicBezTo>
                      <a:pt x="-64764" y="494166"/>
                      <a:pt x="21859" y="138946"/>
                      <a:pt x="21859" y="138946"/>
                    </a:cubicBezTo>
                    <a:lnTo>
                      <a:pt x="138295" y="806"/>
                    </a:lnTo>
                    <a:lnTo>
                      <a:pt x="234185" y="806"/>
                    </a:lnTo>
                    <a:close/>
                  </a:path>
                </a:pathLst>
              </a:custGeom>
              <a:solidFill>
                <a:srgbClr val="212B53"/>
              </a:solidFill>
              <a:ln w="4026" cap="flat">
                <a:noFill/>
                <a:prstDash val="solid"/>
                <a:miter/>
              </a:ln>
            </p:spPr>
            <p:txBody>
              <a:bodyPr rtlCol="0" anchor="ctr"/>
              <a:lstStyle/>
              <a:p>
                <a:endParaRPr lang="fr-FR"/>
              </a:p>
            </p:txBody>
          </p:sp>
          <p:sp>
            <p:nvSpPr>
              <p:cNvPr id="428" name="Forme libre 427">
                <a:extLst>
                  <a:ext uri="{FF2B5EF4-FFF2-40B4-BE49-F238E27FC236}">
                    <a16:creationId xmlns:a16="http://schemas.microsoft.com/office/drawing/2014/main" xmlns="" id="{AC340E22-D479-264D-B3D2-0190B2C7690D}"/>
                  </a:ext>
                </a:extLst>
              </p:cNvPr>
              <p:cNvSpPr/>
              <p:nvPr/>
            </p:nvSpPr>
            <p:spPr>
              <a:xfrm>
                <a:off x="2984579" y="5793949"/>
                <a:ext cx="166395" cy="118574"/>
              </a:xfrm>
              <a:custGeom>
                <a:avLst/>
                <a:gdLst>
                  <a:gd name="connsiteX0" fmla="*/ 61643 w 166395"/>
                  <a:gd name="connsiteY0" fmla="*/ 0 h 118574"/>
                  <a:gd name="connsiteX1" fmla="*/ 79773 w 166395"/>
                  <a:gd name="connsiteY1" fmla="*/ 47121 h 118574"/>
                  <a:gd name="connsiteX2" fmla="*/ 104350 w 166395"/>
                  <a:gd name="connsiteY2" fmla="*/ 78535 h 118574"/>
                  <a:gd name="connsiteX3" fmla="*/ 166396 w 166395"/>
                  <a:gd name="connsiteY3" fmla="*/ 105519 h 118574"/>
                  <a:gd name="connsiteX4" fmla="*/ 39887 w 166395"/>
                  <a:gd name="connsiteY4" fmla="*/ 82562 h 118574"/>
                  <a:gd name="connsiteX5" fmla="*/ 7655 w 166395"/>
                  <a:gd name="connsiteY5" fmla="*/ 35844 h 118574"/>
                  <a:gd name="connsiteX6" fmla="*/ 0 w 166395"/>
                  <a:gd name="connsiteY6" fmla="*/ 403 h 118574"/>
                  <a:gd name="connsiteX7" fmla="*/ 61643 w 166395"/>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95" h="118574">
                    <a:moveTo>
                      <a:pt x="61643" y="0"/>
                    </a:moveTo>
                    <a:lnTo>
                      <a:pt x="79773" y="47121"/>
                    </a:lnTo>
                    <a:cubicBezTo>
                      <a:pt x="84205" y="60009"/>
                      <a:pt x="93069" y="70883"/>
                      <a:pt x="104350" y="78535"/>
                    </a:cubicBezTo>
                    <a:cubicBezTo>
                      <a:pt x="117243" y="86590"/>
                      <a:pt x="136985" y="96658"/>
                      <a:pt x="166396" y="105519"/>
                    </a:cubicBezTo>
                    <a:cubicBezTo>
                      <a:pt x="130135" y="136530"/>
                      <a:pt x="72521" y="105519"/>
                      <a:pt x="39887" y="82562"/>
                    </a:cubicBezTo>
                    <a:cubicBezTo>
                      <a:pt x="23771" y="71285"/>
                      <a:pt x="12490" y="54773"/>
                      <a:pt x="7655"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9" name="Forme libre 428">
                <a:extLst>
                  <a:ext uri="{FF2B5EF4-FFF2-40B4-BE49-F238E27FC236}">
                    <a16:creationId xmlns:a16="http://schemas.microsoft.com/office/drawing/2014/main" xmlns="" id="{0F3FE865-BC3C-7043-892D-406D920FE587}"/>
                  </a:ext>
                </a:extLst>
              </p:cNvPr>
              <p:cNvSpPr/>
              <p:nvPr/>
            </p:nvSpPr>
            <p:spPr>
              <a:xfrm>
                <a:off x="2967929" y="5818516"/>
                <a:ext cx="232099" cy="125655"/>
              </a:xfrm>
              <a:custGeom>
                <a:avLst/>
                <a:gdLst>
                  <a:gd name="connsiteX0" fmla="*/ 20679 w 232099"/>
                  <a:gd name="connsiteY0" fmla="*/ 0 h 125655"/>
                  <a:gd name="connsiteX1" fmla="*/ 535 w 232099"/>
                  <a:gd name="connsiteY1" fmla="*/ 43899 h 125655"/>
                  <a:gd name="connsiteX2" fmla="*/ 11413 w 232099"/>
                  <a:gd name="connsiteY2" fmla="*/ 125656 h 125655"/>
                  <a:gd name="connsiteX3" fmla="*/ 36392 w 232099"/>
                  <a:gd name="connsiteY3" fmla="*/ 125656 h 125655"/>
                  <a:gd name="connsiteX4" fmla="*/ 35587 w 232099"/>
                  <a:gd name="connsiteY4" fmla="*/ 72091 h 125655"/>
                  <a:gd name="connsiteX5" fmla="*/ 98841 w 232099"/>
                  <a:gd name="connsiteY5" fmla="*/ 125656 h 125655"/>
                  <a:gd name="connsiteX6" fmla="*/ 231797 w 232099"/>
                  <a:gd name="connsiteY6" fmla="*/ 125656 h 125655"/>
                  <a:gd name="connsiteX7" fmla="*/ 162499 w 232099"/>
                  <a:gd name="connsiteY7" fmla="*/ 78132 h 125655"/>
                  <a:gd name="connsiteX8" fmla="*/ 20679 w 232099"/>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99" h="125655">
                    <a:moveTo>
                      <a:pt x="20679" y="0"/>
                    </a:moveTo>
                    <a:cubicBezTo>
                      <a:pt x="20679" y="0"/>
                      <a:pt x="-3897" y="19332"/>
                      <a:pt x="535" y="43899"/>
                    </a:cubicBezTo>
                    <a:cubicBezTo>
                      <a:pt x="4966" y="68466"/>
                      <a:pt x="11413" y="125656"/>
                      <a:pt x="11413" y="125656"/>
                    </a:cubicBezTo>
                    <a:lnTo>
                      <a:pt x="36392" y="125656"/>
                    </a:lnTo>
                    <a:lnTo>
                      <a:pt x="35587" y="72091"/>
                    </a:lnTo>
                    <a:cubicBezTo>
                      <a:pt x="35587" y="68466"/>
                      <a:pt x="89575" y="125656"/>
                      <a:pt x="98841" y="125656"/>
                    </a:cubicBezTo>
                    <a:lnTo>
                      <a:pt x="231797" y="125656"/>
                    </a:lnTo>
                    <a:cubicBezTo>
                      <a:pt x="231797" y="125656"/>
                      <a:pt x="240660" y="89409"/>
                      <a:pt x="162499" y="78132"/>
                    </a:cubicBezTo>
                    <a:cubicBezTo>
                      <a:pt x="84337" y="66050"/>
                      <a:pt x="20679" y="0"/>
                      <a:pt x="20679" y="0"/>
                    </a:cubicBezTo>
                  </a:path>
                </a:pathLst>
              </a:custGeom>
              <a:solidFill>
                <a:srgbClr val="043C5E"/>
              </a:solidFill>
              <a:ln w="4026" cap="flat">
                <a:noFill/>
                <a:prstDash val="solid"/>
                <a:miter/>
              </a:ln>
            </p:spPr>
            <p:txBody>
              <a:bodyPr rtlCol="0" anchor="ctr"/>
              <a:lstStyle/>
              <a:p>
                <a:endParaRPr lang="fr-FR"/>
              </a:p>
            </p:txBody>
          </p:sp>
          <p:sp>
            <p:nvSpPr>
              <p:cNvPr id="430" name="Forme libre 429">
                <a:extLst>
                  <a:ext uri="{FF2B5EF4-FFF2-40B4-BE49-F238E27FC236}">
                    <a16:creationId xmlns:a16="http://schemas.microsoft.com/office/drawing/2014/main" xmlns="" id="{5839DC70-B3E0-5B44-B360-63573105A424}"/>
                  </a:ext>
                </a:extLst>
              </p:cNvPr>
              <p:cNvSpPr/>
              <p:nvPr/>
            </p:nvSpPr>
            <p:spPr>
              <a:xfrm>
                <a:off x="3187639" y="3623968"/>
                <a:ext cx="89442" cy="236007"/>
              </a:xfrm>
              <a:custGeom>
                <a:avLst/>
                <a:gdLst>
                  <a:gd name="connsiteX0" fmla="*/ 89443 w 89442"/>
                  <a:gd name="connsiteY0" fmla="*/ 86993 h 236007"/>
                  <a:gd name="connsiteX1" fmla="*/ 89443 w 89442"/>
                  <a:gd name="connsiteY1" fmla="*/ 236008 h 236007"/>
                  <a:gd name="connsiteX2" fmla="*/ 0 w 89442"/>
                  <a:gd name="connsiteY2" fmla="*/ 138544 h 236007"/>
                  <a:gd name="connsiteX3" fmla="*/ 9670 w 89442"/>
                  <a:gd name="connsiteY3" fmla="*/ 0 h 236007"/>
                </a:gdLst>
                <a:ahLst/>
                <a:cxnLst>
                  <a:cxn ang="0">
                    <a:pos x="connsiteX0" y="connsiteY0"/>
                  </a:cxn>
                  <a:cxn ang="0">
                    <a:pos x="connsiteX1" y="connsiteY1"/>
                  </a:cxn>
                  <a:cxn ang="0">
                    <a:pos x="connsiteX2" y="connsiteY2"/>
                  </a:cxn>
                  <a:cxn ang="0">
                    <a:pos x="connsiteX3" y="connsiteY3"/>
                  </a:cxn>
                </a:cxnLst>
                <a:rect l="l" t="t" r="r" b="b"/>
                <a:pathLst>
                  <a:path w="89442" h="236007">
                    <a:moveTo>
                      <a:pt x="89443" y="86993"/>
                    </a:moveTo>
                    <a:lnTo>
                      <a:pt x="89443" y="236008"/>
                    </a:lnTo>
                    <a:lnTo>
                      <a:pt x="0" y="138544"/>
                    </a:lnTo>
                    <a:lnTo>
                      <a:pt x="9670" y="0"/>
                    </a:lnTo>
                    <a:close/>
                  </a:path>
                </a:pathLst>
              </a:custGeom>
              <a:solidFill>
                <a:srgbClr val="F4A086"/>
              </a:solidFill>
              <a:ln w="4026" cap="flat">
                <a:noFill/>
                <a:prstDash val="solid"/>
                <a:miter/>
              </a:ln>
            </p:spPr>
            <p:txBody>
              <a:bodyPr rtlCol="0" anchor="ctr"/>
              <a:lstStyle/>
              <a:p>
                <a:endParaRPr lang="fr-FR"/>
              </a:p>
            </p:txBody>
          </p:sp>
          <p:sp>
            <p:nvSpPr>
              <p:cNvPr id="431" name="Forme libre 430">
                <a:extLst>
                  <a:ext uri="{FF2B5EF4-FFF2-40B4-BE49-F238E27FC236}">
                    <a16:creationId xmlns:a16="http://schemas.microsoft.com/office/drawing/2014/main" xmlns="" id="{75F14864-1EF9-5442-83EF-F3F332947423}"/>
                  </a:ext>
                </a:extLst>
              </p:cNvPr>
              <p:cNvSpPr/>
              <p:nvPr/>
            </p:nvSpPr>
            <p:spPr>
              <a:xfrm>
                <a:off x="3091513" y="3428212"/>
                <a:ext cx="274953" cy="414445"/>
              </a:xfrm>
              <a:custGeom>
                <a:avLst/>
                <a:gdLst>
                  <a:gd name="connsiteX0" fmla="*/ 200475 w 274953"/>
                  <a:gd name="connsiteY0" fmla="*/ 65267 h 414445"/>
                  <a:gd name="connsiteX1" fmla="*/ 107809 w 274953"/>
                  <a:gd name="connsiteY1" fmla="*/ 153065 h 414445"/>
                  <a:gd name="connsiteX2" fmla="*/ 108615 w 274953"/>
                  <a:gd name="connsiteY2" fmla="*/ 387865 h 414445"/>
                  <a:gd name="connsiteX3" fmla="*/ 1042 w 274953"/>
                  <a:gd name="connsiteY3" fmla="*/ 295234 h 414445"/>
                  <a:gd name="connsiteX4" fmla="*/ 19575 w 274953"/>
                  <a:gd name="connsiteY4" fmla="*/ 73725 h 414445"/>
                  <a:gd name="connsiteX5" fmla="*/ 200475 w 274953"/>
                  <a:gd name="connsiteY5" fmla="*/ 17341 h 414445"/>
                  <a:gd name="connsiteX6" fmla="*/ 262118 w 274953"/>
                  <a:gd name="connsiteY6" fmla="*/ 101917 h 414445"/>
                  <a:gd name="connsiteX7" fmla="*/ 268565 w 274953"/>
                  <a:gd name="connsiteY7" fmla="*/ 242072 h 414445"/>
                  <a:gd name="connsiteX8" fmla="*/ 231901 w 274953"/>
                  <a:gd name="connsiteY8" fmla="*/ 414446 h 414445"/>
                  <a:gd name="connsiteX9" fmla="*/ 185971 w 274953"/>
                  <a:gd name="connsiteY9" fmla="*/ 368936 h 414445"/>
                  <a:gd name="connsiteX10" fmla="*/ 185568 w 274953"/>
                  <a:gd name="connsiteY10" fmla="*/ 282749 h 414445"/>
                  <a:gd name="connsiteX11" fmla="*/ 200475 w 274953"/>
                  <a:gd name="connsiteY11" fmla="*/ 65267 h 4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953" h="414445">
                    <a:moveTo>
                      <a:pt x="200475" y="65267"/>
                    </a:moveTo>
                    <a:cubicBezTo>
                      <a:pt x="138429" y="73725"/>
                      <a:pt x="107809" y="153065"/>
                      <a:pt x="107809" y="153065"/>
                    </a:cubicBezTo>
                    <a:lnTo>
                      <a:pt x="108615" y="387865"/>
                    </a:lnTo>
                    <a:lnTo>
                      <a:pt x="1042" y="295234"/>
                    </a:lnTo>
                    <a:cubicBezTo>
                      <a:pt x="1042" y="295234"/>
                      <a:pt x="-6613" y="189312"/>
                      <a:pt x="19575" y="73725"/>
                    </a:cubicBezTo>
                    <a:cubicBezTo>
                      <a:pt x="42540" y="828"/>
                      <a:pt x="135206" y="-18101"/>
                      <a:pt x="200475" y="17341"/>
                    </a:cubicBezTo>
                    <a:cubicBezTo>
                      <a:pt x="232304" y="34659"/>
                      <a:pt x="250837" y="68489"/>
                      <a:pt x="262118" y="101917"/>
                    </a:cubicBezTo>
                    <a:cubicBezTo>
                      <a:pt x="277025" y="147024"/>
                      <a:pt x="278637" y="195756"/>
                      <a:pt x="268565" y="242072"/>
                    </a:cubicBezTo>
                    <a:lnTo>
                      <a:pt x="231901" y="414446"/>
                    </a:lnTo>
                    <a:lnTo>
                      <a:pt x="185971" y="368936"/>
                    </a:lnTo>
                    <a:cubicBezTo>
                      <a:pt x="185971" y="368936"/>
                      <a:pt x="174287" y="325037"/>
                      <a:pt x="185568" y="282749"/>
                    </a:cubicBezTo>
                    <a:cubicBezTo>
                      <a:pt x="208936" y="196159"/>
                      <a:pt x="241974" y="59629"/>
                      <a:pt x="200475" y="65267"/>
                    </a:cubicBezTo>
                  </a:path>
                </a:pathLst>
              </a:custGeom>
              <a:solidFill>
                <a:srgbClr val="212B53"/>
              </a:solidFill>
              <a:ln w="4026" cap="flat">
                <a:noFill/>
                <a:prstDash val="solid"/>
                <a:miter/>
              </a:ln>
            </p:spPr>
            <p:txBody>
              <a:bodyPr rtlCol="0" anchor="ctr"/>
              <a:lstStyle/>
              <a:p>
                <a:endParaRPr lang="fr-FR"/>
              </a:p>
            </p:txBody>
          </p:sp>
          <p:sp>
            <p:nvSpPr>
              <p:cNvPr id="432" name="Forme libre 431">
                <a:extLst>
                  <a:ext uri="{FF2B5EF4-FFF2-40B4-BE49-F238E27FC236}">
                    <a16:creationId xmlns:a16="http://schemas.microsoft.com/office/drawing/2014/main" xmlns="" id="{C5431E52-2188-7541-A462-F58C6751814A}"/>
                  </a:ext>
                </a:extLst>
              </p:cNvPr>
              <p:cNvSpPr/>
              <p:nvPr/>
            </p:nvSpPr>
            <p:spPr>
              <a:xfrm>
                <a:off x="3176576" y="3580071"/>
                <a:ext cx="41344" cy="38660"/>
              </a:xfrm>
              <a:custGeom>
                <a:avLst/>
                <a:gdLst>
                  <a:gd name="connsiteX0" fmla="*/ 4214 w 41344"/>
                  <a:gd name="connsiteY0" fmla="*/ 4429 h 38660"/>
                  <a:gd name="connsiteX1" fmla="*/ 33222 w 41344"/>
                  <a:gd name="connsiteY1" fmla="*/ 7248 h 38660"/>
                  <a:gd name="connsiteX2" fmla="*/ 37251 w 41344"/>
                  <a:gd name="connsiteY2" fmla="*/ 34232 h 38660"/>
                  <a:gd name="connsiteX3" fmla="*/ 8243 w 41344"/>
                  <a:gd name="connsiteY3" fmla="*/ 31412 h 38660"/>
                  <a:gd name="connsiteX4" fmla="*/ 4214 w 41344"/>
                  <a:gd name="connsiteY4" fmla="*/ 4429 h 3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44" h="38660">
                    <a:moveTo>
                      <a:pt x="4214" y="4429"/>
                    </a:moveTo>
                    <a:cubicBezTo>
                      <a:pt x="11063" y="-2418"/>
                      <a:pt x="23955" y="-1210"/>
                      <a:pt x="33222" y="7248"/>
                    </a:cubicBezTo>
                    <a:cubicBezTo>
                      <a:pt x="42086" y="15705"/>
                      <a:pt x="44100" y="27788"/>
                      <a:pt x="37251" y="34232"/>
                    </a:cubicBezTo>
                    <a:cubicBezTo>
                      <a:pt x="30402" y="41078"/>
                      <a:pt x="17509" y="39870"/>
                      <a:pt x="8243" y="31412"/>
                    </a:cubicBezTo>
                    <a:cubicBezTo>
                      <a:pt x="-1024" y="23358"/>
                      <a:pt x="-2636" y="11275"/>
                      <a:pt x="4214" y="4429"/>
                    </a:cubicBezTo>
                  </a:path>
                </a:pathLst>
              </a:custGeom>
              <a:solidFill>
                <a:srgbClr val="F8B68F"/>
              </a:solidFill>
              <a:ln w="4026" cap="flat">
                <a:noFill/>
                <a:prstDash val="solid"/>
                <a:miter/>
              </a:ln>
            </p:spPr>
            <p:txBody>
              <a:bodyPr rtlCol="0" anchor="ctr"/>
              <a:lstStyle/>
              <a:p>
                <a:endParaRPr lang="fr-FR"/>
              </a:p>
            </p:txBody>
          </p:sp>
          <p:sp>
            <p:nvSpPr>
              <p:cNvPr id="433" name="Forme libre 432">
                <a:extLst>
                  <a:ext uri="{FF2B5EF4-FFF2-40B4-BE49-F238E27FC236}">
                    <a16:creationId xmlns:a16="http://schemas.microsoft.com/office/drawing/2014/main" xmlns="" id="{F16CA6DD-F85D-B048-B9A1-E2F9A3B544C0}"/>
                  </a:ext>
                </a:extLst>
              </p:cNvPr>
              <p:cNvSpPr/>
              <p:nvPr/>
            </p:nvSpPr>
            <p:spPr>
              <a:xfrm>
                <a:off x="3197223" y="3476161"/>
                <a:ext cx="148891" cy="236870"/>
              </a:xfrm>
              <a:custGeom>
                <a:avLst/>
                <a:gdLst>
                  <a:gd name="connsiteX0" fmla="*/ 105644 w 148891"/>
                  <a:gd name="connsiteY0" fmla="*/ 236813 h 236870"/>
                  <a:gd name="connsiteX1" fmla="*/ 134653 w 148891"/>
                  <a:gd name="connsiteY1" fmla="*/ 229161 h 236870"/>
                  <a:gd name="connsiteX2" fmla="*/ 129818 w 148891"/>
                  <a:gd name="connsiteY2" fmla="*/ 25373 h 236870"/>
                  <a:gd name="connsiteX3" fmla="*/ 74621 w 148891"/>
                  <a:gd name="connsiteY3" fmla="*/ 0 h 236870"/>
                  <a:gd name="connsiteX4" fmla="*/ 4114 w 148891"/>
                  <a:gd name="connsiteY4" fmla="*/ 48329 h 236870"/>
                  <a:gd name="connsiteX5" fmla="*/ 85 w 148891"/>
                  <a:gd name="connsiteY5" fmla="*/ 147807 h 236870"/>
                  <a:gd name="connsiteX6" fmla="*/ 31511 w 148891"/>
                  <a:gd name="connsiteY6" fmla="*/ 216273 h 236870"/>
                  <a:gd name="connsiteX7" fmla="*/ 105644 w 148891"/>
                  <a:gd name="connsiteY7" fmla="*/ 236813 h 2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91" h="236870">
                    <a:moveTo>
                      <a:pt x="105644" y="236813"/>
                    </a:moveTo>
                    <a:cubicBezTo>
                      <a:pt x="117731" y="236410"/>
                      <a:pt x="128609" y="234397"/>
                      <a:pt x="134653" y="229161"/>
                    </a:cubicBezTo>
                    <a:cubicBezTo>
                      <a:pt x="169302" y="173985"/>
                      <a:pt x="129818" y="25373"/>
                      <a:pt x="129818" y="25373"/>
                    </a:cubicBezTo>
                    <a:lnTo>
                      <a:pt x="74621" y="0"/>
                    </a:lnTo>
                    <a:lnTo>
                      <a:pt x="4114" y="48329"/>
                    </a:lnTo>
                    <a:lnTo>
                      <a:pt x="85" y="147807"/>
                    </a:lnTo>
                    <a:cubicBezTo>
                      <a:pt x="-1123" y="174388"/>
                      <a:pt x="10561" y="199761"/>
                      <a:pt x="31511" y="216273"/>
                    </a:cubicBezTo>
                    <a:cubicBezTo>
                      <a:pt x="53670" y="229966"/>
                      <a:pt x="79456" y="237619"/>
                      <a:pt x="105644" y="236813"/>
                    </a:cubicBezTo>
                  </a:path>
                </a:pathLst>
              </a:custGeom>
              <a:solidFill>
                <a:srgbClr val="F8B68F"/>
              </a:solidFill>
              <a:ln w="4026" cap="flat">
                <a:noFill/>
                <a:prstDash val="solid"/>
                <a:miter/>
              </a:ln>
            </p:spPr>
            <p:txBody>
              <a:bodyPr rtlCol="0" anchor="ctr"/>
              <a:lstStyle/>
              <a:p>
                <a:endParaRPr lang="fr-FR"/>
              </a:p>
            </p:txBody>
          </p:sp>
          <p:sp>
            <p:nvSpPr>
              <p:cNvPr id="434" name="Forme libre 433">
                <a:extLst>
                  <a:ext uri="{FF2B5EF4-FFF2-40B4-BE49-F238E27FC236}">
                    <a16:creationId xmlns:a16="http://schemas.microsoft.com/office/drawing/2014/main" xmlns="" id="{3756E0C5-E65C-4A4D-8E65-4D2F9D70AC26}"/>
                  </a:ext>
                </a:extLst>
              </p:cNvPr>
              <p:cNvSpPr/>
              <p:nvPr/>
            </p:nvSpPr>
            <p:spPr>
              <a:xfrm>
                <a:off x="3169911" y="3459649"/>
                <a:ext cx="134809" cy="121628"/>
              </a:xfrm>
              <a:custGeom>
                <a:avLst/>
                <a:gdLst>
                  <a:gd name="connsiteX0" fmla="*/ 133761 w 134809"/>
                  <a:gd name="connsiteY0" fmla="*/ 25776 h 121628"/>
                  <a:gd name="connsiteX1" fmla="*/ 29411 w 134809"/>
                  <a:gd name="connsiteY1" fmla="*/ 121629 h 121628"/>
                  <a:gd name="connsiteX2" fmla="*/ 0 w 134809"/>
                  <a:gd name="connsiteY2" fmla="*/ 66050 h 121628"/>
                  <a:gd name="connsiteX3" fmla="*/ 53988 w 134809"/>
                  <a:gd name="connsiteY3" fmla="*/ 0 h 121628"/>
                  <a:gd name="connsiteX4" fmla="*/ 122480 w 134809"/>
                  <a:gd name="connsiteY4" fmla="*/ 10874 h 121628"/>
                  <a:gd name="connsiteX5" fmla="*/ 133761 w 134809"/>
                  <a:gd name="connsiteY5" fmla="*/ 25776 h 1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09" h="121628">
                    <a:moveTo>
                      <a:pt x="133761" y="25776"/>
                    </a:moveTo>
                    <a:cubicBezTo>
                      <a:pt x="147057" y="70077"/>
                      <a:pt x="29411" y="121629"/>
                      <a:pt x="29411" y="121629"/>
                    </a:cubicBezTo>
                    <a:lnTo>
                      <a:pt x="0" y="66050"/>
                    </a:lnTo>
                    <a:lnTo>
                      <a:pt x="53988" y="0"/>
                    </a:lnTo>
                    <a:lnTo>
                      <a:pt x="122480" y="10874"/>
                    </a:lnTo>
                    <a:cubicBezTo>
                      <a:pt x="122077" y="10874"/>
                      <a:pt x="131344" y="18123"/>
                      <a:pt x="133761" y="25776"/>
                    </a:cubicBezTo>
                  </a:path>
                </a:pathLst>
              </a:custGeom>
              <a:solidFill>
                <a:srgbClr val="212B53"/>
              </a:solidFill>
              <a:ln w="4026" cap="flat">
                <a:noFill/>
                <a:prstDash val="solid"/>
                <a:miter/>
              </a:ln>
            </p:spPr>
            <p:txBody>
              <a:bodyPr rtlCol="0" anchor="ctr"/>
              <a:lstStyle/>
              <a:p>
                <a:endParaRPr lang="fr-FR"/>
              </a:p>
            </p:txBody>
          </p:sp>
          <p:sp>
            <p:nvSpPr>
              <p:cNvPr id="435" name="Forme libre 434">
                <a:extLst>
                  <a:ext uri="{FF2B5EF4-FFF2-40B4-BE49-F238E27FC236}">
                    <a16:creationId xmlns:a16="http://schemas.microsoft.com/office/drawing/2014/main" xmlns="" id="{457DCB80-3908-9040-8A78-37B05DDD5019}"/>
                  </a:ext>
                </a:extLst>
              </p:cNvPr>
              <p:cNvSpPr/>
              <p:nvPr/>
            </p:nvSpPr>
            <p:spPr>
              <a:xfrm>
                <a:off x="3304206" y="3485356"/>
                <a:ext cx="32503" cy="47995"/>
              </a:xfrm>
              <a:custGeom>
                <a:avLst/>
                <a:gdLst>
                  <a:gd name="connsiteX0" fmla="*/ 272 w 32503"/>
                  <a:gd name="connsiteY0" fmla="*/ 9332 h 47995"/>
                  <a:gd name="connsiteX1" fmla="*/ 30086 w 32503"/>
                  <a:gd name="connsiteY1" fmla="*/ 47995 h 47995"/>
                  <a:gd name="connsiteX2" fmla="*/ 32504 w 32503"/>
                  <a:gd name="connsiteY2" fmla="*/ 27052 h 47995"/>
                  <a:gd name="connsiteX3" fmla="*/ 26057 w 32503"/>
                  <a:gd name="connsiteY3" fmla="*/ 12554 h 47995"/>
                  <a:gd name="connsiteX4" fmla="*/ 11956 w 32503"/>
                  <a:gd name="connsiteY4" fmla="*/ 4901 h 47995"/>
                  <a:gd name="connsiteX5" fmla="*/ 272 w 32503"/>
                  <a:gd name="connsiteY5" fmla="*/ 9332 h 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3" h="47995">
                    <a:moveTo>
                      <a:pt x="272" y="9332"/>
                    </a:moveTo>
                    <a:cubicBezTo>
                      <a:pt x="2689" y="26650"/>
                      <a:pt x="30086" y="47995"/>
                      <a:pt x="30086" y="47995"/>
                    </a:cubicBezTo>
                    <a:lnTo>
                      <a:pt x="32504" y="27052"/>
                    </a:lnTo>
                    <a:lnTo>
                      <a:pt x="26057" y="12554"/>
                    </a:lnTo>
                    <a:lnTo>
                      <a:pt x="11956" y="4901"/>
                    </a:lnTo>
                    <a:cubicBezTo>
                      <a:pt x="12359" y="4499"/>
                      <a:pt x="-2145" y="-8389"/>
                      <a:pt x="272" y="9332"/>
                    </a:cubicBezTo>
                  </a:path>
                </a:pathLst>
              </a:custGeom>
              <a:solidFill>
                <a:srgbClr val="212B53"/>
              </a:solidFill>
              <a:ln w="4026" cap="flat">
                <a:noFill/>
                <a:prstDash val="solid"/>
                <a:miter/>
              </a:ln>
            </p:spPr>
            <p:txBody>
              <a:bodyPr rtlCol="0" anchor="ctr"/>
              <a:lstStyle/>
              <a:p>
                <a:endParaRPr lang="fr-FR"/>
              </a:p>
            </p:txBody>
          </p:sp>
          <p:sp>
            <p:nvSpPr>
              <p:cNvPr id="436" name="Forme libre 435">
                <a:extLst>
                  <a:ext uri="{FF2B5EF4-FFF2-40B4-BE49-F238E27FC236}">
                    <a16:creationId xmlns:a16="http://schemas.microsoft.com/office/drawing/2014/main" xmlns="" id="{D1DB9407-B16C-0E4C-8C6A-F7AB4753E5BB}"/>
                  </a:ext>
                </a:extLst>
              </p:cNvPr>
              <p:cNvSpPr/>
              <p:nvPr/>
            </p:nvSpPr>
            <p:spPr>
              <a:xfrm>
                <a:off x="2974187" y="4458452"/>
                <a:ext cx="348825" cy="1339926"/>
              </a:xfrm>
              <a:custGeom>
                <a:avLst/>
                <a:gdLst>
                  <a:gd name="connsiteX0" fmla="*/ 144557 w 348825"/>
                  <a:gd name="connsiteY0" fmla="*/ 0 h 1339926"/>
                  <a:gd name="connsiteX1" fmla="*/ 35775 w 348825"/>
                  <a:gd name="connsiteY1" fmla="*/ 676206 h 1339926"/>
                  <a:gd name="connsiteX2" fmla="*/ 28523 w 348825"/>
                  <a:gd name="connsiteY2" fmla="*/ 779308 h 1339926"/>
                  <a:gd name="connsiteX3" fmla="*/ 7572 w 348825"/>
                  <a:gd name="connsiteY3" fmla="*/ 1339927 h 1339926"/>
                  <a:gd name="connsiteX4" fmla="*/ 82511 w 348825"/>
                  <a:gd name="connsiteY4" fmla="*/ 1339927 h 1339926"/>
                  <a:gd name="connsiteX5" fmla="*/ 348825 w 348825"/>
                  <a:gd name="connsiteY5" fmla="*/ 0 h 1339926"/>
                  <a:gd name="connsiteX6" fmla="*/ 144557 w 348825"/>
                  <a:gd name="connsiteY6" fmla="*/ 0 h 133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25" h="1339926">
                    <a:moveTo>
                      <a:pt x="144557" y="0"/>
                    </a:moveTo>
                    <a:cubicBezTo>
                      <a:pt x="144557" y="0"/>
                      <a:pt x="-77438" y="93034"/>
                      <a:pt x="35775" y="676206"/>
                    </a:cubicBezTo>
                    <a:cubicBezTo>
                      <a:pt x="42221" y="710439"/>
                      <a:pt x="38192" y="745881"/>
                      <a:pt x="28523" y="779308"/>
                    </a:cubicBezTo>
                    <a:cubicBezTo>
                      <a:pt x="-19422" y="942017"/>
                      <a:pt x="7572" y="1339927"/>
                      <a:pt x="7572" y="1339927"/>
                    </a:cubicBezTo>
                    <a:lnTo>
                      <a:pt x="82511" y="1339927"/>
                    </a:lnTo>
                    <a:cubicBezTo>
                      <a:pt x="82511" y="1339927"/>
                      <a:pt x="332709" y="302057"/>
                      <a:pt x="348825" y="0"/>
                    </a:cubicBezTo>
                    <a:lnTo>
                      <a:pt x="144557" y="0"/>
                    </a:lnTo>
                    <a:close/>
                  </a:path>
                </a:pathLst>
              </a:custGeom>
              <a:solidFill>
                <a:srgbClr val="043C5E"/>
              </a:solidFill>
              <a:ln w="4026" cap="flat">
                <a:noFill/>
                <a:prstDash val="solid"/>
                <a:miter/>
              </a:ln>
            </p:spPr>
            <p:txBody>
              <a:bodyPr rtlCol="0" anchor="ctr"/>
              <a:lstStyle/>
              <a:p>
                <a:endParaRPr lang="fr-FR"/>
              </a:p>
            </p:txBody>
          </p:sp>
          <p:sp>
            <p:nvSpPr>
              <p:cNvPr id="437" name="Forme libre 436">
                <a:extLst>
                  <a:ext uri="{FF2B5EF4-FFF2-40B4-BE49-F238E27FC236}">
                    <a16:creationId xmlns:a16="http://schemas.microsoft.com/office/drawing/2014/main" xmlns="" id="{0B03DA72-156B-4544-9F0C-5956C9B248D7}"/>
                  </a:ext>
                </a:extLst>
              </p:cNvPr>
              <p:cNvSpPr/>
              <p:nvPr/>
            </p:nvSpPr>
            <p:spPr>
              <a:xfrm>
                <a:off x="3756125" y="4193829"/>
                <a:ext cx="168960" cy="68767"/>
              </a:xfrm>
              <a:custGeom>
                <a:avLst/>
                <a:gdLst>
                  <a:gd name="connsiteX0" fmla="*/ 50362 w 168960"/>
                  <a:gd name="connsiteY0" fmla="*/ 11700 h 68767"/>
                  <a:gd name="connsiteX1" fmla="*/ 96292 w 168960"/>
                  <a:gd name="connsiteY1" fmla="*/ 14117 h 68767"/>
                  <a:gd name="connsiteX2" fmla="*/ 168813 w 168960"/>
                  <a:gd name="connsiteY2" fmla="*/ 13714 h 68767"/>
                  <a:gd name="connsiteX3" fmla="*/ 126912 w 168960"/>
                  <a:gd name="connsiteY3" fmla="*/ 59627 h 68767"/>
                  <a:gd name="connsiteX4" fmla="*/ 66478 w 168960"/>
                  <a:gd name="connsiteY4" fmla="*/ 66473 h 68767"/>
                  <a:gd name="connsiteX5" fmla="*/ 12087 w 168960"/>
                  <a:gd name="connsiteY5" fmla="*/ 47947 h 68767"/>
                  <a:gd name="connsiteX6" fmla="*/ 0 w 168960"/>
                  <a:gd name="connsiteY6" fmla="*/ 19755 h 68767"/>
                  <a:gd name="connsiteX7" fmla="*/ 9267 w 168960"/>
                  <a:gd name="connsiteY7" fmla="*/ 12506 h 68767"/>
                  <a:gd name="connsiteX8" fmla="*/ 50362 w 168960"/>
                  <a:gd name="connsiteY8" fmla="*/ 11700 h 6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60" h="68767">
                    <a:moveTo>
                      <a:pt x="50362" y="11700"/>
                    </a:moveTo>
                    <a:cubicBezTo>
                      <a:pt x="53988" y="13311"/>
                      <a:pt x="67686" y="18547"/>
                      <a:pt x="96292" y="14117"/>
                    </a:cubicBezTo>
                    <a:cubicBezTo>
                      <a:pt x="121675" y="10089"/>
                      <a:pt x="172036" y="-15284"/>
                      <a:pt x="168813" y="13714"/>
                    </a:cubicBezTo>
                    <a:cubicBezTo>
                      <a:pt x="148266" y="33448"/>
                      <a:pt x="126912" y="59627"/>
                      <a:pt x="126912" y="59627"/>
                    </a:cubicBezTo>
                    <a:cubicBezTo>
                      <a:pt x="113214" y="70501"/>
                      <a:pt x="84608" y="70098"/>
                      <a:pt x="66478" y="66473"/>
                    </a:cubicBezTo>
                    <a:lnTo>
                      <a:pt x="12087" y="47947"/>
                    </a:lnTo>
                    <a:lnTo>
                      <a:pt x="0" y="19755"/>
                    </a:lnTo>
                    <a:lnTo>
                      <a:pt x="9267" y="12506"/>
                    </a:lnTo>
                    <a:cubicBezTo>
                      <a:pt x="23368" y="14519"/>
                      <a:pt x="37066" y="14117"/>
                      <a:pt x="50362" y="11700"/>
                    </a:cubicBezTo>
                  </a:path>
                </a:pathLst>
              </a:custGeom>
              <a:solidFill>
                <a:srgbClr val="F8B68F"/>
              </a:solidFill>
              <a:ln w="4026" cap="flat">
                <a:noFill/>
                <a:prstDash val="solid"/>
                <a:miter/>
              </a:ln>
            </p:spPr>
            <p:txBody>
              <a:bodyPr rtlCol="0" anchor="ctr"/>
              <a:lstStyle/>
              <a:p>
                <a:endParaRPr lang="fr-FR"/>
              </a:p>
            </p:txBody>
          </p:sp>
          <p:sp>
            <p:nvSpPr>
              <p:cNvPr id="438" name="Forme libre 437">
                <a:extLst>
                  <a:ext uri="{FF2B5EF4-FFF2-40B4-BE49-F238E27FC236}">
                    <a16:creationId xmlns:a16="http://schemas.microsoft.com/office/drawing/2014/main" xmlns="" id="{561051C1-802B-A14D-8251-C49556165E10}"/>
                  </a:ext>
                </a:extLst>
              </p:cNvPr>
              <p:cNvSpPr/>
              <p:nvPr/>
            </p:nvSpPr>
            <p:spPr>
              <a:xfrm>
                <a:off x="3771435" y="4172102"/>
                <a:ext cx="82593" cy="64036"/>
              </a:xfrm>
              <a:custGeom>
                <a:avLst/>
                <a:gdLst>
                  <a:gd name="connsiteX0" fmla="*/ 46736 w 82593"/>
                  <a:gd name="connsiteY0" fmla="*/ 42691 h 64036"/>
                  <a:gd name="connsiteX1" fmla="*/ 50362 w 82593"/>
                  <a:gd name="connsiteY1" fmla="*/ 45107 h 64036"/>
                  <a:gd name="connsiteX2" fmla="*/ 41901 w 82593"/>
                  <a:gd name="connsiteY2" fmla="*/ 52357 h 64036"/>
                  <a:gd name="connsiteX3" fmla="*/ 3223 w 82593"/>
                  <a:gd name="connsiteY3" fmla="*/ 64036 h 64036"/>
                  <a:gd name="connsiteX4" fmla="*/ 0 w 82593"/>
                  <a:gd name="connsiteY4" fmla="*/ 43496 h 64036"/>
                  <a:gd name="connsiteX5" fmla="*/ 79370 w 82593"/>
                  <a:gd name="connsiteY5" fmla="*/ 0 h 64036"/>
                  <a:gd name="connsiteX6" fmla="*/ 75744 w 82593"/>
                  <a:gd name="connsiteY6" fmla="*/ 22151 h 64036"/>
                  <a:gd name="connsiteX7" fmla="*/ 46736 w 82593"/>
                  <a:gd name="connsiteY7" fmla="*/ 42691 h 6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93" h="64036">
                    <a:moveTo>
                      <a:pt x="46736" y="42691"/>
                    </a:moveTo>
                    <a:cubicBezTo>
                      <a:pt x="46736" y="42691"/>
                      <a:pt x="47945" y="43899"/>
                      <a:pt x="50362" y="45107"/>
                    </a:cubicBezTo>
                    <a:cubicBezTo>
                      <a:pt x="47542" y="47524"/>
                      <a:pt x="44721" y="49940"/>
                      <a:pt x="41901" y="52357"/>
                    </a:cubicBezTo>
                    <a:cubicBezTo>
                      <a:pt x="29009" y="55981"/>
                      <a:pt x="16116" y="60411"/>
                      <a:pt x="3223" y="64036"/>
                    </a:cubicBezTo>
                    <a:cubicBezTo>
                      <a:pt x="2014" y="55579"/>
                      <a:pt x="0" y="44302"/>
                      <a:pt x="0" y="43496"/>
                    </a:cubicBezTo>
                    <a:lnTo>
                      <a:pt x="79370" y="0"/>
                    </a:lnTo>
                    <a:cubicBezTo>
                      <a:pt x="79370" y="0"/>
                      <a:pt x="88637" y="7652"/>
                      <a:pt x="75744" y="22151"/>
                    </a:cubicBezTo>
                    <a:cubicBezTo>
                      <a:pt x="62852" y="36650"/>
                      <a:pt x="46736" y="42691"/>
                      <a:pt x="46736" y="42691"/>
                    </a:cubicBezTo>
                  </a:path>
                </a:pathLst>
              </a:custGeom>
              <a:solidFill>
                <a:srgbClr val="F8B68F"/>
              </a:solidFill>
              <a:ln w="4026" cap="flat">
                <a:noFill/>
                <a:prstDash val="solid"/>
                <a:miter/>
              </a:ln>
            </p:spPr>
            <p:txBody>
              <a:bodyPr rtlCol="0" anchor="ctr"/>
              <a:lstStyle/>
              <a:p>
                <a:endParaRPr lang="fr-FR"/>
              </a:p>
            </p:txBody>
          </p:sp>
          <p:sp>
            <p:nvSpPr>
              <p:cNvPr id="439" name="Forme libre 438">
                <a:extLst>
                  <a:ext uri="{FF2B5EF4-FFF2-40B4-BE49-F238E27FC236}">
                    <a16:creationId xmlns:a16="http://schemas.microsoft.com/office/drawing/2014/main" xmlns="" id="{3AAF0FB3-F3F1-554B-9B15-589D1BFEA222}"/>
                  </a:ext>
                </a:extLst>
              </p:cNvPr>
              <p:cNvSpPr/>
              <p:nvPr/>
            </p:nvSpPr>
            <p:spPr>
              <a:xfrm>
                <a:off x="3078473" y="3829048"/>
                <a:ext cx="717941" cy="413936"/>
              </a:xfrm>
              <a:custGeom>
                <a:avLst/>
                <a:gdLst>
                  <a:gd name="connsiteX0" fmla="*/ 17306 w 717941"/>
                  <a:gd name="connsiteY0" fmla="*/ 19651 h 413936"/>
                  <a:gd name="connsiteX1" fmla="*/ 309405 w 717941"/>
                  <a:gd name="connsiteY1" fmla="*/ 204108 h 413936"/>
                  <a:gd name="connsiteX2" fmla="*/ 346069 w 717941"/>
                  <a:gd name="connsiteY2" fmla="*/ 231092 h 413936"/>
                  <a:gd name="connsiteX3" fmla="*/ 717941 w 717941"/>
                  <a:gd name="connsiteY3" fmla="*/ 375676 h 413936"/>
                  <a:gd name="connsiteX4" fmla="*/ 694574 w 717941"/>
                  <a:gd name="connsiteY4" fmla="*/ 413937 h 413936"/>
                  <a:gd name="connsiteX5" fmla="*/ 284426 w 717941"/>
                  <a:gd name="connsiteY5" fmla="*/ 326139 h 413936"/>
                  <a:gd name="connsiteX6" fmla="*/ 239302 w 717941"/>
                  <a:gd name="connsiteY6" fmla="*/ 306002 h 413936"/>
                  <a:gd name="connsiteX7" fmla="*/ 17306 w 717941"/>
                  <a:gd name="connsiteY7" fmla="*/ 19651 h 4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41" h="413936">
                    <a:moveTo>
                      <a:pt x="17306" y="19651"/>
                    </a:moveTo>
                    <a:cubicBezTo>
                      <a:pt x="98691" y="-64119"/>
                      <a:pt x="253806" y="143293"/>
                      <a:pt x="309405" y="204108"/>
                    </a:cubicBezTo>
                    <a:cubicBezTo>
                      <a:pt x="319881" y="215384"/>
                      <a:pt x="332370" y="224647"/>
                      <a:pt x="346069" y="231092"/>
                    </a:cubicBezTo>
                    <a:lnTo>
                      <a:pt x="717941" y="375676"/>
                    </a:lnTo>
                    <a:lnTo>
                      <a:pt x="694574" y="413937"/>
                    </a:lnTo>
                    <a:lnTo>
                      <a:pt x="284426" y="326139"/>
                    </a:lnTo>
                    <a:cubicBezTo>
                      <a:pt x="268310" y="321709"/>
                      <a:pt x="253000" y="314862"/>
                      <a:pt x="239302" y="306002"/>
                    </a:cubicBezTo>
                    <a:cubicBezTo>
                      <a:pt x="161542" y="256464"/>
                      <a:pt x="-63676" y="103422"/>
                      <a:pt x="17306" y="19651"/>
                    </a:cubicBezTo>
                  </a:path>
                </a:pathLst>
              </a:custGeom>
              <a:solidFill>
                <a:srgbClr val="F8B68F"/>
              </a:solidFill>
              <a:ln w="4026" cap="flat">
                <a:noFill/>
                <a:prstDash val="solid"/>
                <a:miter/>
              </a:ln>
            </p:spPr>
            <p:txBody>
              <a:bodyPr rtlCol="0" anchor="ctr"/>
              <a:lstStyle/>
              <a:p>
                <a:endParaRPr lang="fr-FR"/>
              </a:p>
            </p:txBody>
          </p:sp>
          <p:sp>
            <p:nvSpPr>
              <p:cNvPr id="440" name="Forme libre 439">
                <a:extLst>
                  <a:ext uri="{FF2B5EF4-FFF2-40B4-BE49-F238E27FC236}">
                    <a16:creationId xmlns:a16="http://schemas.microsoft.com/office/drawing/2014/main" xmlns="" id="{9043FECF-0076-D849-B7C3-0C4FD3CA769C}"/>
                  </a:ext>
                </a:extLst>
              </p:cNvPr>
              <p:cNvSpPr/>
              <p:nvPr/>
            </p:nvSpPr>
            <p:spPr>
              <a:xfrm>
                <a:off x="3157825" y="4010602"/>
                <a:ext cx="399269" cy="185261"/>
              </a:xfrm>
              <a:custGeom>
                <a:avLst/>
                <a:gdLst>
                  <a:gd name="connsiteX0" fmla="*/ 215952 w 399269"/>
                  <a:gd name="connsiteY0" fmla="*/ 139349 h 185261"/>
                  <a:gd name="connsiteX1" fmla="*/ 399269 w 399269"/>
                  <a:gd name="connsiteY1" fmla="*/ 178013 h 185261"/>
                  <a:gd name="connsiteX2" fmla="*/ 395644 w 399269"/>
                  <a:gd name="connsiteY2" fmla="*/ 185262 h 185261"/>
                  <a:gd name="connsiteX3" fmla="*/ 214341 w 399269"/>
                  <a:gd name="connsiteY3" fmla="*/ 147001 h 185261"/>
                  <a:gd name="connsiteX4" fmla="*/ 167202 w 399269"/>
                  <a:gd name="connsiteY4" fmla="*/ 128475 h 185261"/>
                  <a:gd name="connsiteX5" fmla="*/ 0 w 399269"/>
                  <a:gd name="connsiteY5" fmla="*/ 5639 h 185261"/>
                  <a:gd name="connsiteX6" fmla="*/ 6043 w 399269"/>
                  <a:gd name="connsiteY6" fmla="*/ 0 h 185261"/>
                  <a:gd name="connsiteX7" fmla="*/ 171231 w 399269"/>
                  <a:gd name="connsiteY7" fmla="*/ 121629 h 185261"/>
                  <a:gd name="connsiteX8" fmla="*/ 215952 w 399269"/>
                  <a:gd name="connsiteY8" fmla="*/ 139349 h 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69" h="185261">
                    <a:moveTo>
                      <a:pt x="215952" y="139349"/>
                    </a:moveTo>
                    <a:lnTo>
                      <a:pt x="399269" y="178013"/>
                    </a:lnTo>
                    <a:lnTo>
                      <a:pt x="395644" y="185262"/>
                    </a:lnTo>
                    <a:lnTo>
                      <a:pt x="214341" y="147001"/>
                    </a:lnTo>
                    <a:cubicBezTo>
                      <a:pt x="197822" y="143377"/>
                      <a:pt x="181706" y="136933"/>
                      <a:pt x="167202" y="128475"/>
                    </a:cubicBezTo>
                    <a:cubicBezTo>
                      <a:pt x="125703" y="104311"/>
                      <a:pt x="59629" y="54773"/>
                      <a:pt x="0" y="5639"/>
                    </a:cubicBezTo>
                    <a:lnTo>
                      <a:pt x="6043" y="0"/>
                    </a:lnTo>
                    <a:cubicBezTo>
                      <a:pt x="68895" y="51551"/>
                      <a:pt x="138193" y="102297"/>
                      <a:pt x="171231" y="121629"/>
                    </a:cubicBezTo>
                    <a:cubicBezTo>
                      <a:pt x="184929" y="130086"/>
                      <a:pt x="199836" y="136127"/>
                      <a:pt x="215952" y="139349"/>
                    </a:cubicBezTo>
                  </a:path>
                </a:pathLst>
              </a:custGeom>
              <a:solidFill>
                <a:srgbClr val="F4A086"/>
              </a:solidFill>
              <a:ln w="4026" cap="flat">
                <a:noFill/>
                <a:prstDash val="solid"/>
                <a:miter/>
              </a:ln>
            </p:spPr>
            <p:txBody>
              <a:bodyPr rtlCol="0" anchor="ctr"/>
              <a:lstStyle/>
              <a:p>
                <a:endParaRPr lang="fr-FR"/>
              </a:p>
            </p:txBody>
          </p:sp>
        </p:grpSp>
        <p:sp>
          <p:nvSpPr>
            <p:cNvPr id="489" name="Forme libre 488">
              <a:extLst>
                <a:ext uri="{FF2B5EF4-FFF2-40B4-BE49-F238E27FC236}">
                  <a16:creationId xmlns:a16="http://schemas.microsoft.com/office/drawing/2014/main" xmlns="" id="{8000BBE3-5A58-4248-8D79-A75499EEACA8}"/>
                </a:ext>
              </a:extLst>
            </p:cNvPr>
            <p:cNvSpPr/>
            <p:nvPr userDrawn="1"/>
          </p:nvSpPr>
          <p:spPr>
            <a:xfrm>
              <a:off x="4668280" y="3567584"/>
              <a:ext cx="115631" cy="37455"/>
            </a:xfrm>
            <a:custGeom>
              <a:avLst/>
              <a:gdLst>
                <a:gd name="connsiteX0" fmla="*/ 109588 w 115631"/>
                <a:gd name="connsiteY0" fmla="*/ 0 h 37455"/>
                <a:gd name="connsiteX1" fmla="*/ 115631 w 115631"/>
                <a:gd name="connsiteY1" fmla="*/ 37455 h 37455"/>
                <a:gd name="connsiteX2" fmla="*/ 0 w 115631"/>
                <a:gd name="connsiteY2" fmla="*/ 37052 h 37455"/>
                <a:gd name="connsiteX3" fmla="*/ 7655 w 115631"/>
                <a:gd name="connsiteY3" fmla="*/ 0 h 37455"/>
              </a:gdLst>
              <a:ahLst/>
              <a:cxnLst>
                <a:cxn ang="0">
                  <a:pos x="connsiteX0" y="connsiteY0"/>
                </a:cxn>
                <a:cxn ang="0">
                  <a:pos x="connsiteX1" y="connsiteY1"/>
                </a:cxn>
                <a:cxn ang="0">
                  <a:pos x="connsiteX2" y="connsiteY2"/>
                </a:cxn>
                <a:cxn ang="0">
                  <a:pos x="connsiteX3" y="connsiteY3"/>
                </a:cxn>
              </a:cxnLst>
              <a:rect l="l" t="t" r="r" b="b"/>
              <a:pathLst>
                <a:path w="115631" h="37455">
                  <a:moveTo>
                    <a:pt x="109588" y="0"/>
                  </a:moveTo>
                  <a:lnTo>
                    <a:pt x="115631" y="37455"/>
                  </a:lnTo>
                  <a:lnTo>
                    <a:pt x="0" y="37052"/>
                  </a:lnTo>
                  <a:lnTo>
                    <a:pt x="7655" y="0"/>
                  </a:lnTo>
                  <a:close/>
                </a:path>
              </a:pathLst>
            </a:custGeom>
            <a:solidFill>
              <a:srgbClr val="FAB746"/>
            </a:solidFill>
            <a:ln w="4026" cap="flat">
              <a:noFill/>
              <a:prstDash val="solid"/>
              <a:miter/>
            </a:ln>
          </p:spPr>
          <p:txBody>
            <a:bodyPr rtlCol="0" anchor="ctr"/>
            <a:lstStyle/>
            <a:p>
              <a:endParaRPr lang="fr-FR"/>
            </a:p>
          </p:txBody>
        </p:sp>
        <p:sp>
          <p:nvSpPr>
            <p:cNvPr id="490" name="Forme libre 489">
              <a:extLst>
                <a:ext uri="{FF2B5EF4-FFF2-40B4-BE49-F238E27FC236}">
                  <a16:creationId xmlns:a16="http://schemas.microsoft.com/office/drawing/2014/main" xmlns="" id="{B997FA5F-1178-6B40-A589-4596819CFDDD}"/>
                </a:ext>
              </a:extLst>
            </p:cNvPr>
            <p:cNvSpPr/>
            <p:nvPr userDrawn="1"/>
          </p:nvSpPr>
          <p:spPr>
            <a:xfrm>
              <a:off x="4868116" y="3915151"/>
              <a:ext cx="18936" cy="459530"/>
            </a:xfrm>
            <a:custGeom>
              <a:avLst/>
              <a:gdLst>
                <a:gd name="connsiteX0" fmla="*/ 8864 w 18936"/>
                <a:gd name="connsiteY0" fmla="*/ 459530 h 459530"/>
                <a:gd name="connsiteX1" fmla="*/ 0 w 18936"/>
                <a:gd name="connsiteY1" fmla="*/ 403 h 459530"/>
                <a:gd name="connsiteX2" fmla="*/ 10072 w 18936"/>
                <a:gd name="connsiteY2" fmla="*/ 0 h 459530"/>
                <a:gd name="connsiteX3" fmla="*/ 18936 w 18936"/>
                <a:gd name="connsiteY3" fmla="*/ 459530 h 459530"/>
              </a:gdLst>
              <a:ahLst/>
              <a:cxnLst>
                <a:cxn ang="0">
                  <a:pos x="connsiteX0" y="connsiteY0"/>
                </a:cxn>
                <a:cxn ang="0">
                  <a:pos x="connsiteX1" y="connsiteY1"/>
                </a:cxn>
                <a:cxn ang="0">
                  <a:pos x="connsiteX2" y="connsiteY2"/>
                </a:cxn>
                <a:cxn ang="0">
                  <a:pos x="connsiteX3" y="connsiteY3"/>
                </a:cxn>
              </a:cxnLst>
              <a:rect l="l" t="t" r="r" b="b"/>
              <a:pathLst>
                <a:path w="18936" h="459530">
                  <a:moveTo>
                    <a:pt x="8864" y="459530"/>
                  </a:moveTo>
                  <a:lnTo>
                    <a:pt x="0" y="403"/>
                  </a:lnTo>
                  <a:lnTo>
                    <a:pt x="10072" y="0"/>
                  </a:lnTo>
                  <a:lnTo>
                    <a:pt x="18936" y="459530"/>
                  </a:lnTo>
                  <a:close/>
                </a:path>
              </a:pathLst>
            </a:custGeom>
            <a:solidFill>
              <a:srgbClr val="36696B"/>
            </a:solidFill>
            <a:ln w="4026" cap="flat">
              <a:noFill/>
              <a:prstDash val="solid"/>
              <a:miter/>
            </a:ln>
          </p:spPr>
          <p:txBody>
            <a:bodyPr rtlCol="0" anchor="ctr"/>
            <a:lstStyle/>
            <a:p>
              <a:endParaRPr lang="fr-FR"/>
            </a:p>
          </p:txBody>
        </p:sp>
      </p:grpSp>
      <p:pic>
        <p:nvPicPr>
          <p:cNvPr id="3" name="Image 2">
            <a:extLst>
              <a:ext uri="{FF2B5EF4-FFF2-40B4-BE49-F238E27FC236}">
                <a16:creationId xmlns:a16="http://schemas.microsoft.com/office/drawing/2014/main" xmlns="" id="{AD5E70CC-EB33-7045-9351-99F04208EEB7}"/>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rcRect/>
          <a:stretch>
            <a:fillRect/>
          </a:stretch>
        </p:blipFill>
        <p:spPr>
          <a:xfrm>
            <a:off x="5300664" y="106373"/>
            <a:ext cx="6573102" cy="6478082"/>
          </a:xfrm>
          <a:prstGeom prst="rect">
            <a:avLst/>
          </a:prstGeom>
        </p:spPr>
      </p:pic>
      <p:pic>
        <p:nvPicPr>
          <p:cNvPr id="5" name="Graphique 4">
            <a:extLst>
              <a:ext uri="{FF2B5EF4-FFF2-40B4-BE49-F238E27FC236}">
                <a16:creationId xmlns:a16="http://schemas.microsoft.com/office/drawing/2014/main" xmlns="" id="{FF31039E-ACE6-C14D-824E-E08F73C496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r:link="rId6"/>
              </a:ext>
            </a:extLst>
          </a:blip>
          <a:stretch>
            <a:fillRect/>
          </a:stretch>
        </p:blipFill>
        <p:spPr>
          <a:xfrm flipH="1">
            <a:off x="3830637" y="971551"/>
            <a:ext cx="2387600" cy="2209800"/>
          </a:xfrm>
          <a:prstGeom prst="rect">
            <a:avLst/>
          </a:prstGeom>
        </p:spPr>
      </p:pic>
    </p:spTree>
    <p:extLst>
      <p:ext uri="{BB962C8B-B14F-4D97-AF65-F5344CB8AC3E}">
        <p14:creationId xmlns:p14="http://schemas.microsoft.com/office/powerpoint/2010/main" val="141662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EEF743-0E1B-B843-B232-8710B8C2ED0B}" type="datetime1">
              <a:rPr lang="fr-FR" smtClean="0"/>
              <a:t>16/05/2022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pPr/>
              <a:t>‹N°›</a:t>
            </a:fld>
            <a:endParaRPr lang="fr-FR"/>
          </a:p>
        </p:txBody>
      </p:sp>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770" y="674152"/>
            <a:ext cx="1783084" cy="1783084"/>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091" y="674152"/>
            <a:ext cx="1783084" cy="1783084"/>
          </a:xfrm>
          <a:prstGeom prst="rect">
            <a:avLst/>
          </a:prstGeom>
        </p:spPr>
      </p:pic>
      <p:pic>
        <p:nvPicPr>
          <p:cNvPr id="8" name="Imag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05412" y="674152"/>
            <a:ext cx="1783084" cy="1783084"/>
          </a:xfrm>
          <a:prstGeom prst="rect">
            <a:avLst/>
          </a:prstGeom>
        </p:spPr>
      </p:pic>
      <p:pic>
        <p:nvPicPr>
          <p:cNvPr id="9" name="Imag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55733" y="674152"/>
            <a:ext cx="1783084" cy="1783084"/>
          </a:xfrm>
          <a:prstGeom prst="rect">
            <a:avLst/>
          </a:prstGeom>
        </p:spPr>
      </p:pic>
      <p:pic>
        <p:nvPicPr>
          <p:cNvPr id="10" name="Imag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4900" y="2942899"/>
            <a:ext cx="1783084" cy="1783084"/>
          </a:xfrm>
          <a:prstGeom prst="rect">
            <a:avLst/>
          </a:prstGeom>
        </p:spPr>
      </p:pic>
      <p:pic>
        <p:nvPicPr>
          <p:cNvPr id="11" name="Imag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55221" y="2942899"/>
            <a:ext cx="1783084" cy="1783084"/>
          </a:xfrm>
          <a:prstGeom prst="rect">
            <a:avLst/>
          </a:prstGeom>
        </p:spPr>
      </p:pic>
      <p:sp>
        <p:nvSpPr>
          <p:cNvPr id="12" name="Espace réservé du texte 12"/>
          <p:cNvSpPr>
            <a:spLocks noGrp="1"/>
          </p:cNvSpPr>
          <p:nvPr>
            <p:ph type="body" sz="quarter" idx="13" hasCustomPrompt="1"/>
          </p:nvPr>
        </p:nvSpPr>
        <p:spPr>
          <a:xfrm>
            <a:off x="6634163" y="3597275"/>
            <a:ext cx="3313112" cy="457200"/>
          </a:xfrm>
        </p:spPr>
        <p:txBody>
          <a:bodyPr/>
          <a:lstStyle>
            <a:lvl1pPr marL="0" indent="0">
              <a:buNone/>
              <a:defRPr/>
            </a:lvl1pPr>
          </a:lstStyle>
          <a:p>
            <a:pPr lvl="0"/>
            <a:r>
              <a:rPr lang="fr-FR"/>
              <a:t>#</a:t>
            </a:r>
            <a:r>
              <a:rPr lang="fr-FR" err="1"/>
              <a:t>OnEstLàPourVous</a:t>
            </a:r>
            <a:endParaRPr lang="fr-FR"/>
          </a:p>
        </p:txBody>
      </p:sp>
    </p:spTree>
    <p:extLst>
      <p:ext uri="{BB962C8B-B14F-4D97-AF65-F5344CB8AC3E}">
        <p14:creationId xmlns:p14="http://schemas.microsoft.com/office/powerpoint/2010/main" val="498326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 Titre 2">
    <p:spTree>
      <p:nvGrpSpPr>
        <p:cNvPr id="1" name=""/>
        <p:cNvGrpSpPr/>
        <p:nvPr/>
      </p:nvGrpSpPr>
      <p:grpSpPr>
        <a:xfrm>
          <a:off x="0" y="0"/>
          <a:ext cx="0" cy="0"/>
          <a:chOff x="0" y="0"/>
          <a:chExt cx="0" cy="0"/>
        </a:xfrm>
      </p:grpSpPr>
      <p:pic>
        <p:nvPicPr>
          <p:cNvPr id="7" name="Imag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50525" y="5349875"/>
            <a:ext cx="11795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29762" y="953480"/>
            <a:ext cx="9938238" cy="2387600"/>
          </a:xfrm>
        </p:spPr>
        <p:txBody>
          <a:bodyPr anchor="t">
            <a:noAutofit/>
          </a:bodyPr>
          <a:lstStyle>
            <a:lvl1pPr algn="l">
              <a:lnSpc>
                <a:spcPct val="100000"/>
              </a:lnSpc>
              <a:defRPr sz="5740" b="1">
                <a:solidFill>
                  <a:schemeClr val="tx2"/>
                </a:solidFill>
              </a:defRPr>
            </a:lvl1pPr>
          </a:lstStyle>
          <a:p>
            <a:r>
              <a:rPr lang="fr-FR"/>
              <a:t>Modifiez le style du titre</a:t>
            </a:r>
          </a:p>
        </p:txBody>
      </p:sp>
      <p:sp>
        <p:nvSpPr>
          <p:cNvPr id="3" name="Sous-titre 2"/>
          <p:cNvSpPr>
            <a:spLocks noGrp="1"/>
          </p:cNvSpPr>
          <p:nvPr>
            <p:ph type="subTitle" idx="1"/>
          </p:nvPr>
        </p:nvSpPr>
        <p:spPr>
          <a:xfrm>
            <a:off x="729762" y="3792296"/>
            <a:ext cx="9144000" cy="1655762"/>
          </a:xfrm>
        </p:spPr>
        <p:txBody>
          <a:bodyPr>
            <a:noAutofit/>
          </a:bodyPr>
          <a:lstStyle>
            <a:lvl1pPr marL="0" indent="0" algn="l">
              <a:lnSpc>
                <a:spcPct val="100000"/>
              </a:lnSpc>
              <a:spcBef>
                <a:spcPts val="0"/>
              </a:spcBef>
              <a:buNone/>
              <a:defRPr sz="364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5" name="Espace réservé du texte 14"/>
          <p:cNvSpPr>
            <a:spLocks noGrp="1"/>
          </p:cNvSpPr>
          <p:nvPr>
            <p:ph type="body" sz="quarter" idx="13"/>
          </p:nvPr>
        </p:nvSpPr>
        <p:spPr>
          <a:xfrm>
            <a:off x="779461" y="369648"/>
            <a:ext cx="5316538" cy="471487"/>
          </a:xfrm>
        </p:spPr>
        <p:txBody>
          <a:bodyPr anchor="b">
            <a:noAutofit/>
          </a:bodyPr>
          <a:lstStyle>
            <a:lvl1pPr marL="0" indent="0">
              <a:buNone/>
              <a:defRPr sz="1580" cap="all" baseline="0">
                <a:solidFill>
                  <a:schemeClr val="accent1"/>
                </a:solidFill>
              </a:defRPr>
            </a:lvl1pPr>
            <a:lvl2pPr marL="457200" indent="0">
              <a:buNone/>
              <a:defRPr sz="1580">
                <a:solidFill>
                  <a:schemeClr val="accent1"/>
                </a:solidFill>
              </a:defRPr>
            </a:lvl2pPr>
            <a:lvl3pPr marL="914400" indent="0">
              <a:buNone/>
              <a:defRPr sz="1580">
                <a:solidFill>
                  <a:schemeClr val="accent1"/>
                </a:solidFill>
              </a:defRPr>
            </a:lvl3pPr>
            <a:lvl4pPr marL="1371600" indent="0">
              <a:buNone/>
              <a:defRPr sz="1580">
                <a:solidFill>
                  <a:schemeClr val="accent1"/>
                </a:solidFill>
              </a:defRPr>
            </a:lvl4pPr>
            <a:lvl5pPr marL="1828800" indent="0">
              <a:buNone/>
              <a:defRPr sz="1580">
                <a:solidFill>
                  <a:schemeClr val="accent1"/>
                </a:solidFill>
              </a:defRPr>
            </a:lvl5pPr>
          </a:lstStyle>
          <a:p>
            <a:pPr lvl="0"/>
            <a:r>
              <a:rPr lang="fr-FR"/>
              <a:t>Cliquez pour modifier les styles du texte</a:t>
            </a:r>
          </a:p>
        </p:txBody>
      </p:sp>
    </p:spTree>
    <p:extLst>
      <p:ext uri="{BB962C8B-B14F-4D97-AF65-F5344CB8AC3E}">
        <p14:creationId xmlns:p14="http://schemas.microsoft.com/office/powerpoint/2010/main" val="4163400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de Contenu Titre + Vide">
    <p:spTree>
      <p:nvGrpSpPr>
        <p:cNvPr id="1" name=""/>
        <p:cNvGrpSpPr/>
        <p:nvPr/>
      </p:nvGrpSpPr>
      <p:grpSpPr>
        <a:xfrm>
          <a:off x="0" y="0"/>
          <a:ext cx="0" cy="0"/>
          <a:chOff x="0" y="0"/>
          <a:chExt cx="0" cy="0"/>
        </a:xfrm>
      </p:grpSpPr>
      <p:sp>
        <p:nvSpPr>
          <p:cNvPr id="6" name="object 25"/>
          <p:cNvSpPr/>
          <p:nvPr userDrawn="1"/>
        </p:nvSpPr>
        <p:spPr>
          <a:xfrm>
            <a:off x="1108075" y="6308725"/>
            <a:ext cx="0" cy="133350"/>
          </a:xfrm>
          <a:custGeom>
            <a:avLst/>
            <a:gdLst/>
            <a:ahLst/>
            <a:cxnLst/>
            <a:rect l="l" t="t" r="r" b="b"/>
            <a:pathLst>
              <a:path h="177165">
                <a:moveTo>
                  <a:pt x="0" y="0"/>
                </a:moveTo>
                <a:lnTo>
                  <a:pt x="0" y="176631"/>
                </a:lnTo>
              </a:path>
            </a:pathLst>
          </a:custGeom>
          <a:ln w="12700">
            <a:solidFill>
              <a:schemeClr val="tx2"/>
            </a:solidFill>
          </a:ln>
        </p:spPr>
        <p:txBody>
          <a:bodyPr lIns="0" tIns="0" rIns="0" bIns="0"/>
          <a:lstStyle/>
          <a:p>
            <a:pPr eaLnBrk="1" fontAlgn="auto" hangingPunct="1">
              <a:spcBef>
                <a:spcPts val="0"/>
              </a:spcBef>
              <a:spcAft>
                <a:spcPts val="0"/>
              </a:spcAft>
              <a:defRPr/>
            </a:pPr>
            <a:endParaRPr sz="1013">
              <a:latin typeface="+mn-lt"/>
            </a:endParaRPr>
          </a:p>
        </p:txBody>
      </p:sp>
      <p:sp>
        <p:nvSpPr>
          <p:cNvPr id="2" name="Titre 1"/>
          <p:cNvSpPr>
            <a:spLocks noGrp="1"/>
          </p:cNvSpPr>
          <p:nvPr>
            <p:ph type="title"/>
          </p:nvPr>
        </p:nvSpPr>
        <p:spPr>
          <a:xfrm>
            <a:off x="282804" y="784362"/>
            <a:ext cx="11904433" cy="695646"/>
          </a:xfrm>
        </p:spPr>
        <p:txBody>
          <a:bodyPr anchor="t">
            <a:noAutofit/>
          </a:bodyPr>
          <a:lstStyle>
            <a:lvl1pPr algn="ctr">
              <a:lnSpc>
                <a:spcPct val="100000"/>
              </a:lnSpc>
              <a:defRPr sz="2210" b="1" cap="all" baseline="0">
                <a:solidFill>
                  <a:schemeClr val="accent4"/>
                </a:solidFill>
              </a:defRPr>
            </a:lvl1pPr>
          </a:lstStyle>
          <a:p>
            <a:r>
              <a:rPr lang="fr-FR"/>
              <a:t>Modifiez le style du titre</a:t>
            </a:r>
          </a:p>
        </p:txBody>
      </p:sp>
      <p:sp>
        <p:nvSpPr>
          <p:cNvPr id="12" name="Espace réservé du texte 14"/>
          <p:cNvSpPr>
            <a:spLocks noGrp="1"/>
          </p:cNvSpPr>
          <p:nvPr>
            <p:ph type="body" sz="quarter" idx="13"/>
          </p:nvPr>
        </p:nvSpPr>
        <p:spPr>
          <a:xfrm>
            <a:off x="282804" y="369648"/>
            <a:ext cx="11904433" cy="471487"/>
          </a:xfrm>
        </p:spPr>
        <p:txBody>
          <a:bodyPr anchor="b">
            <a:noAutofit/>
          </a:bodyPr>
          <a:lstStyle>
            <a:lvl1pPr marL="0" indent="0" algn="ctr">
              <a:buNone/>
              <a:defRPr sz="1580" cap="all" baseline="0">
                <a:solidFill>
                  <a:schemeClr val="accent1"/>
                </a:solidFill>
              </a:defRPr>
            </a:lvl1pPr>
            <a:lvl2pPr marL="457200" indent="0">
              <a:buNone/>
              <a:defRPr sz="1580">
                <a:solidFill>
                  <a:schemeClr val="accent1"/>
                </a:solidFill>
              </a:defRPr>
            </a:lvl2pPr>
            <a:lvl3pPr marL="914400" indent="0">
              <a:buNone/>
              <a:defRPr sz="1580">
                <a:solidFill>
                  <a:schemeClr val="accent1"/>
                </a:solidFill>
              </a:defRPr>
            </a:lvl3pPr>
            <a:lvl4pPr marL="1371600" indent="0">
              <a:buNone/>
              <a:defRPr sz="1580">
                <a:solidFill>
                  <a:schemeClr val="accent1"/>
                </a:solidFill>
              </a:defRPr>
            </a:lvl4pPr>
            <a:lvl5pPr marL="1828800" indent="0">
              <a:buNone/>
              <a:defRPr sz="1580">
                <a:solidFill>
                  <a:schemeClr val="accent1"/>
                </a:solidFill>
              </a:defRPr>
            </a:lvl5pPr>
          </a:lstStyle>
          <a:p>
            <a:pPr lvl="0"/>
            <a:r>
              <a:rPr lang="fr-FR"/>
              <a:t>Cliquez pour modifier les styles du texte</a:t>
            </a:r>
          </a:p>
        </p:txBody>
      </p:sp>
      <p:sp>
        <p:nvSpPr>
          <p:cNvPr id="7" name="Espace réservé du pied de page 4"/>
          <p:cNvSpPr>
            <a:spLocks noGrp="1"/>
          </p:cNvSpPr>
          <p:nvPr>
            <p:ph type="ftr" sz="quarter" idx="14"/>
          </p:nvPr>
        </p:nvSpPr>
        <p:spPr/>
        <p:txBody>
          <a:bodyPr/>
          <a:lstStyle>
            <a:lvl1pPr>
              <a:defRPr/>
            </a:lvl1pPr>
          </a:lstStyle>
          <a:p>
            <a:pPr>
              <a:defRPr/>
            </a:pPr>
            <a:r>
              <a:rPr lang="fr-FR"/>
              <a:t>Etat des lieux de services en ligne</a:t>
            </a:r>
          </a:p>
        </p:txBody>
      </p:sp>
      <p:sp>
        <p:nvSpPr>
          <p:cNvPr id="8" name="Espace réservé du numéro de diapositive 5"/>
          <p:cNvSpPr>
            <a:spLocks noGrp="1"/>
          </p:cNvSpPr>
          <p:nvPr>
            <p:ph type="sldNum" sz="quarter" idx="15"/>
          </p:nvPr>
        </p:nvSpPr>
        <p:spPr/>
        <p:txBody>
          <a:bodyPr/>
          <a:lstStyle>
            <a:lvl1pPr>
              <a:defRPr/>
            </a:lvl1pPr>
          </a:lstStyle>
          <a:p>
            <a:pPr>
              <a:defRPr/>
            </a:pPr>
            <a:fld id="{FE7EBF2B-1B4A-445A-9D9B-B6F2F2F624A9}" type="slidenum">
              <a:rPr lang="fr-FR" altLang="fr-FR"/>
              <a:pPr>
                <a:defRPr/>
              </a:pPr>
              <a:t>‹N°›</a:t>
            </a:fld>
            <a:endParaRPr lang="fr-FR" altLang="fr-FR"/>
          </a:p>
        </p:txBody>
      </p:sp>
      <p:sp>
        <p:nvSpPr>
          <p:cNvPr id="9" name="object 10"/>
          <p:cNvSpPr/>
          <p:nvPr userDrawn="1"/>
        </p:nvSpPr>
        <p:spPr>
          <a:xfrm flipV="1">
            <a:off x="892174" y="6182043"/>
            <a:ext cx="9630093" cy="45719"/>
          </a:xfrm>
          <a:custGeom>
            <a:avLst/>
            <a:gdLst/>
            <a:ahLst/>
            <a:cxnLst/>
            <a:rect l="l" t="t" r="r" b="b"/>
            <a:pathLst>
              <a:path w="12626340">
                <a:moveTo>
                  <a:pt x="0" y="0"/>
                </a:moveTo>
                <a:lnTo>
                  <a:pt x="12626340" y="0"/>
                </a:lnTo>
              </a:path>
            </a:pathLst>
          </a:custGeom>
          <a:ln w="12700">
            <a:solidFill>
              <a:schemeClr val="tx2"/>
            </a:solidFill>
          </a:ln>
        </p:spPr>
        <p:txBody>
          <a:bodyPr lIns="0" tIns="0" rIns="0" bIns="0"/>
          <a:lstStyle/>
          <a:p>
            <a:pPr eaLnBrk="1" fontAlgn="auto" hangingPunct="1">
              <a:spcBef>
                <a:spcPts val="0"/>
              </a:spcBef>
              <a:spcAft>
                <a:spcPts val="0"/>
              </a:spcAft>
              <a:defRPr/>
            </a:pPr>
            <a:endParaRPr sz="1013">
              <a:latin typeface="+mn-lt"/>
            </a:endParaRPr>
          </a:p>
        </p:txBody>
      </p:sp>
      <p:pic>
        <p:nvPicPr>
          <p:cNvPr id="11" name="Imag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38668" y="5982704"/>
            <a:ext cx="722314" cy="57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548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87920" y="1484313"/>
            <a:ext cx="10784681" cy="1077731"/>
          </a:xfrm>
          <a:prstGeom prst="rect">
            <a:avLst/>
          </a:prstGeom>
        </p:spPr>
        <p:txBody>
          <a:bodyPr/>
          <a:lstStyle/>
          <a:p>
            <a:pPr lvl="0"/>
            <a:r>
              <a:rPr lang="fr-FR"/>
              <a:t>Modifiez les styles du texte du masque</a:t>
            </a:r>
          </a:p>
          <a:p>
            <a:pPr lvl="1"/>
            <a:r>
              <a:rPr lang="fr-FR"/>
              <a:t>Deuxième niveau</a:t>
            </a:r>
          </a:p>
          <a:p>
            <a:pPr lvl="2"/>
            <a:r>
              <a:rPr lang="fr-FR"/>
              <a:t>Troisième niveau</a:t>
            </a:r>
          </a:p>
        </p:txBody>
      </p:sp>
      <p:sp>
        <p:nvSpPr>
          <p:cNvPr id="8" name="Titre 7"/>
          <p:cNvSpPr>
            <a:spLocks noGrp="1"/>
          </p:cNvSpPr>
          <p:nvPr>
            <p:ph type="title"/>
          </p:nvPr>
        </p:nvSpPr>
        <p:spPr bwMode="gray">
          <a:xfrm>
            <a:off x="725920" y="316180"/>
            <a:ext cx="10727165" cy="332546"/>
          </a:xfrm>
        </p:spPr>
        <p:txBody>
          <a:bodyPr anchor="ctr"/>
          <a:lstStyle/>
          <a:p>
            <a:r>
              <a:rPr lang="fr-FR"/>
              <a:t>Modifiez le style du titre</a:t>
            </a:r>
            <a:endParaRPr lang="fr-FR" dirty="0"/>
          </a:p>
        </p:txBody>
      </p:sp>
      <p:sp>
        <p:nvSpPr>
          <p:cNvPr id="4" name="Espace réservé du texte 3"/>
          <p:cNvSpPr>
            <a:spLocks noGrp="1"/>
          </p:cNvSpPr>
          <p:nvPr>
            <p:ph type="body" sz="quarter" idx="13"/>
          </p:nvPr>
        </p:nvSpPr>
        <p:spPr bwMode="gray">
          <a:xfrm>
            <a:off x="725920" y="656627"/>
            <a:ext cx="10727267" cy="269875"/>
          </a:xfrm>
          <a:prstGeom prst="rect">
            <a:avLst/>
          </a:prstGeom>
        </p:spPr>
        <p:txBody>
          <a:bodyPr tIns="45710" bIns="45710" rtlCol="0" anchor="ctr">
            <a:noAutofit/>
          </a:bodyPr>
          <a:lstStyle>
            <a:lvl1pPr marL="0" indent="0">
              <a:buFont typeface="Arial" panose="020B0604020202020204" pitchFamily="34" charset="0"/>
              <a:buNone/>
              <a:defRPr lang="fr-FR" sz="1350" cap="all" smtClean="0">
                <a:solidFill>
                  <a:srgbClr val="CF022B"/>
                </a:solidFill>
                <a:latin typeface="+mj-lt"/>
                <a:ea typeface="+mj-ea"/>
                <a:cs typeface="+mj-cs"/>
              </a:defRPr>
            </a:lvl1pPr>
            <a:lvl2pPr>
              <a:defRPr lang="fr-FR" smtClean="0"/>
            </a:lvl2pPr>
            <a:lvl3pPr>
              <a:defRPr lang="fr-FR" smtClean="0"/>
            </a:lvl3pPr>
            <a:lvl4pPr>
              <a:defRPr lang="fr-FR" smtClean="0"/>
            </a:lvl4pPr>
            <a:lvl5pPr>
              <a:defRPr lang="en-GB"/>
            </a:lvl5pPr>
          </a:lstStyle>
          <a:p>
            <a:pPr lvl="0"/>
            <a:r>
              <a:rPr lang="fr-FR"/>
              <a:t>Modifiez les styles du texte du masque</a:t>
            </a:r>
          </a:p>
        </p:txBody>
      </p:sp>
      <p:sp>
        <p:nvSpPr>
          <p:cNvPr id="5" name="Espace réservé de la date 3"/>
          <p:cNvSpPr>
            <a:spLocks noGrp="1"/>
          </p:cNvSpPr>
          <p:nvPr>
            <p:ph type="dt" sz="half" idx="14"/>
          </p:nvPr>
        </p:nvSpPr>
        <p:spPr>
          <a:xfrm>
            <a:off x="6855884" y="6469066"/>
            <a:ext cx="1447800" cy="204787"/>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6"/>
          </p:nvPr>
        </p:nvSpPr>
        <p:spPr>
          <a:xfrm>
            <a:off x="162984" y="6502403"/>
            <a:ext cx="395816" cy="161925"/>
          </a:xfrm>
          <a:prstGeom prst="rect">
            <a:avLst/>
          </a:prstGeom>
        </p:spPr>
        <p:txBody>
          <a:bodyPr/>
          <a:lstStyle>
            <a:lvl1pPr>
              <a:defRPr/>
            </a:lvl1pPr>
          </a:lstStyle>
          <a:p>
            <a:pPr>
              <a:defRPr/>
            </a:pPr>
            <a:fld id="{8E241FC4-8786-4097-B328-B9ED0E5298FC}" type="slidenum">
              <a:rPr lang="fr-FR"/>
              <a:pPr>
                <a:defRPr/>
              </a:pPr>
              <a:t>‹N°›</a:t>
            </a:fld>
            <a:endParaRPr lang="fr-FR" dirty="0"/>
          </a:p>
        </p:txBody>
      </p:sp>
    </p:spTree>
    <p:extLst>
      <p:ext uri="{BB962C8B-B14F-4D97-AF65-F5344CB8AC3E}">
        <p14:creationId xmlns:p14="http://schemas.microsoft.com/office/powerpoint/2010/main" val="2584070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lide de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F10760-E6AB-E54F-A902-70825B947119}"/>
              </a:ext>
            </a:extLst>
          </p:cNvPr>
          <p:cNvSpPr>
            <a:spLocks noGrp="1"/>
          </p:cNvSpPr>
          <p:nvPr>
            <p:ph type="title"/>
          </p:nvPr>
        </p:nvSpPr>
        <p:spPr>
          <a:xfrm>
            <a:off x="282804" y="784362"/>
            <a:ext cx="11904433" cy="695646"/>
          </a:xfrm>
        </p:spPr>
        <p:txBody>
          <a:bodyPr anchor="t">
            <a:noAutofit/>
          </a:bodyPr>
          <a:lstStyle>
            <a:lvl1pPr algn="ctr">
              <a:lnSpc>
                <a:spcPct val="100000"/>
              </a:lnSpc>
              <a:defRPr sz="2210" b="1" cap="all" baseline="0">
                <a:solidFill>
                  <a:schemeClr val="accent4"/>
                </a:solidFill>
              </a:defRPr>
            </a:lvl1pPr>
          </a:lstStyle>
          <a:p>
            <a:r>
              <a:rPr lang="fr-FR" dirty="0"/>
              <a:t>Modifiez le style du titre</a:t>
            </a:r>
          </a:p>
        </p:txBody>
      </p:sp>
      <p:sp>
        <p:nvSpPr>
          <p:cNvPr id="5" name="Espace réservé du pied de page 4">
            <a:extLst>
              <a:ext uri="{FF2B5EF4-FFF2-40B4-BE49-F238E27FC236}">
                <a16:creationId xmlns:a16="http://schemas.microsoft.com/office/drawing/2014/main" xmlns="" id="{089A2E67-11A2-3646-B314-B9D5918982BA}"/>
              </a:ext>
            </a:extLst>
          </p:cNvPr>
          <p:cNvSpPr>
            <a:spLocks noGrp="1"/>
          </p:cNvSpPr>
          <p:nvPr>
            <p:ph type="ftr" sz="quarter" idx="11"/>
          </p:nvPr>
        </p:nvSpPr>
        <p:spPr/>
        <p:txBody>
          <a:bodyPr>
            <a:noAutofit/>
          </a:bodyPr>
          <a:lstStyle/>
          <a:p>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xmlns="" id="{DFF33FAC-746C-0546-978E-317BA1448B16}"/>
              </a:ext>
            </a:extLst>
          </p:cNvPr>
          <p:cNvSpPr>
            <a:spLocks noGrp="1"/>
          </p:cNvSpPr>
          <p:nvPr>
            <p:ph type="sldNum" sz="quarter" idx="12"/>
          </p:nvPr>
        </p:nvSpPr>
        <p:spPr/>
        <p:txBody>
          <a:bodyPr>
            <a:noAutofit/>
          </a:bodyPr>
          <a:lstStyle/>
          <a:p>
            <a:fld id="{AE3B3F97-00F5-FA43-B965-9AF1142A32E0}" type="slidenum">
              <a:rPr lang="fr-FR" smtClean="0"/>
              <a:t>‹N°›</a:t>
            </a:fld>
            <a:endParaRPr lang="fr-FR"/>
          </a:p>
        </p:txBody>
      </p:sp>
      <p:sp>
        <p:nvSpPr>
          <p:cNvPr id="12" name="Espace réservé du texte 14">
            <a:extLst>
              <a:ext uri="{FF2B5EF4-FFF2-40B4-BE49-F238E27FC236}">
                <a16:creationId xmlns:a16="http://schemas.microsoft.com/office/drawing/2014/main" xmlns="" id="{87C1E3AA-FA47-BD4D-908A-218E815561A9}"/>
              </a:ext>
            </a:extLst>
          </p:cNvPr>
          <p:cNvSpPr>
            <a:spLocks noGrp="1"/>
          </p:cNvSpPr>
          <p:nvPr>
            <p:ph type="body" sz="quarter" idx="13"/>
          </p:nvPr>
        </p:nvSpPr>
        <p:spPr>
          <a:xfrm>
            <a:off x="282804" y="369648"/>
            <a:ext cx="11904433" cy="471487"/>
          </a:xfrm>
        </p:spPr>
        <p:txBody>
          <a:bodyPr anchor="b">
            <a:noAutofit/>
          </a:bodyPr>
          <a:lstStyle>
            <a:lvl1pPr marL="0" indent="0" algn="ctr">
              <a:buNone/>
              <a:defRPr sz="1580" cap="all" baseline="0">
                <a:solidFill>
                  <a:schemeClr val="accent1"/>
                </a:solidFill>
              </a:defRPr>
            </a:lvl1pPr>
            <a:lvl2pPr marL="457200" indent="0">
              <a:buNone/>
              <a:defRPr sz="1580">
                <a:solidFill>
                  <a:schemeClr val="accent1"/>
                </a:solidFill>
              </a:defRPr>
            </a:lvl2pPr>
            <a:lvl3pPr marL="914400" indent="0">
              <a:buNone/>
              <a:defRPr sz="1580">
                <a:solidFill>
                  <a:schemeClr val="accent1"/>
                </a:solidFill>
              </a:defRPr>
            </a:lvl3pPr>
            <a:lvl4pPr marL="1371600" indent="0">
              <a:buNone/>
              <a:defRPr sz="1580">
                <a:solidFill>
                  <a:schemeClr val="accent1"/>
                </a:solidFill>
              </a:defRPr>
            </a:lvl4pPr>
            <a:lvl5pPr marL="1828800" indent="0">
              <a:buNone/>
              <a:defRPr sz="1580">
                <a:solidFill>
                  <a:schemeClr val="accent1"/>
                </a:solidFill>
              </a:defRPr>
            </a:lvl5pPr>
          </a:lstStyle>
          <a:p>
            <a:pPr lvl="0"/>
            <a:r>
              <a:rPr lang="fr-FR" dirty="0"/>
              <a:t>Cliquez pour modifier les styles du texte</a:t>
            </a:r>
          </a:p>
        </p:txBody>
      </p:sp>
      <p:sp>
        <p:nvSpPr>
          <p:cNvPr id="18" name="object 10">
            <a:extLst>
              <a:ext uri="{FF2B5EF4-FFF2-40B4-BE49-F238E27FC236}">
                <a16:creationId xmlns:a16="http://schemas.microsoft.com/office/drawing/2014/main" xmlns="" id="{CF0A0507-E3B7-D946-B1D8-FEFA6D45A36F}"/>
              </a:ext>
            </a:extLst>
          </p:cNvPr>
          <p:cNvSpPr/>
          <p:nvPr userDrawn="1"/>
        </p:nvSpPr>
        <p:spPr>
          <a:xfrm>
            <a:off x="892138" y="6227631"/>
            <a:ext cx="9469755" cy="0"/>
          </a:xfrm>
          <a:custGeom>
            <a:avLst/>
            <a:gdLst/>
            <a:ahLst/>
            <a:cxnLst/>
            <a:rect l="l" t="t" r="r" b="b"/>
            <a:pathLst>
              <a:path w="12626340">
                <a:moveTo>
                  <a:pt x="0" y="0"/>
                </a:moveTo>
                <a:lnTo>
                  <a:pt x="12626340" y="0"/>
                </a:lnTo>
              </a:path>
            </a:pathLst>
          </a:custGeom>
          <a:ln w="12700">
            <a:solidFill>
              <a:schemeClr val="tx2"/>
            </a:solidFill>
          </a:ln>
        </p:spPr>
        <p:txBody>
          <a:bodyPr wrap="square" lIns="0" tIns="0" rIns="0" bIns="0" rtlCol="0">
            <a:noAutofit/>
          </a:bodyPr>
          <a:lstStyle/>
          <a:p>
            <a:endParaRPr sz="1013"/>
          </a:p>
        </p:txBody>
      </p:sp>
      <p:pic>
        <p:nvPicPr>
          <p:cNvPr id="19" name="Image 18" descr="Une image contenant signe&#10;&#10;Description générée automatiquement">
            <a:extLst>
              <a:ext uri="{FF2B5EF4-FFF2-40B4-BE49-F238E27FC236}">
                <a16:creationId xmlns:a16="http://schemas.microsoft.com/office/drawing/2014/main" xmlns="" id="{EE5852C6-6879-2146-A49C-61F67F340C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1722" y="5932677"/>
            <a:ext cx="1116467" cy="733939"/>
          </a:xfrm>
          <a:prstGeom prst="rect">
            <a:avLst/>
          </a:prstGeom>
        </p:spPr>
      </p:pic>
      <p:sp>
        <p:nvSpPr>
          <p:cNvPr id="14" name="object 25">
            <a:extLst>
              <a:ext uri="{FF2B5EF4-FFF2-40B4-BE49-F238E27FC236}">
                <a16:creationId xmlns:a16="http://schemas.microsoft.com/office/drawing/2014/main" xmlns="" id="{2A187055-B39E-EC44-A771-FF025759D89A}"/>
              </a:ext>
            </a:extLst>
          </p:cNvPr>
          <p:cNvSpPr/>
          <p:nvPr userDrawn="1"/>
        </p:nvSpPr>
        <p:spPr>
          <a:xfrm>
            <a:off x="1108480" y="6309074"/>
            <a:ext cx="0" cy="132874"/>
          </a:xfrm>
          <a:custGeom>
            <a:avLst/>
            <a:gdLst/>
            <a:ahLst/>
            <a:cxnLst/>
            <a:rect l="l" t="t" r="r" b="b"/>
            <a:pathLst>
              <a:path h="177165">
                <a:moveTo>
                  <a:pt x="0" y="0"/>
                </a:moveTo>
                <a:lnTo>
                  <a:pt x="0" y="176631"/>
                </a:lnTo>
              </a:path>
            </a:pathLst>
          </a:custGeom>
          <a:ln w="12700">
            <a:solidFill>
              <a:schemeClr val="tx2"/>
            </a:solidFill>
          </a:ln>
        </p:spPr>
        <p:txBody>
          <a:bodyPr wrap="square" lIns="0" tIns="0" rIns="0" bIns="0" rtlCol="0">
            <a:noAutofit/>
          </a:bodyPr>
          <a:lstStyle/>
          <a:p>
            <a:endParaRPr sz="1013"/>
          </a:p>
        </p:txBody>
      </p:sp>
    </p:spTree>
    <p:extLst>
      <p:ext uri="{BB962C8B-B14F-4D97-AF65-F5344CB8AC3E}">
        <p14:creationId xmlns:p14="http://schemas.microsoft.com/office/powerpoint/2010/main" val="164754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_4 Chapitre">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8"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718108"/>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302611"/>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89849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4483000"/>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506750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565200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89849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4483000"/>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506750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565200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hasCustomPrompt="1"/>
          </p:nvPr>
        </p:nvSpPr>
        <p:spPr>
          <a:xfrm>
            <a:off x="6302078" y="1011528"/>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4" name="Espace réservé du texte 8">
            <a:extLst>
              <a:ext uri="{FF2B5EF4-FFF2-40B4-BE49-F238E27FC236}">
                <a16:creationId xmlns:a16="http://schemas.microsoft.com/office/drawing/2014/main" xmlns="" id="{FF247E95-9BDF-E249-A3DF-958A93B8D904}"/>
              </a:ext>
            </a:extLst>
          </p:cNvPr>
          <p:cNvSpPr>
            <a:spLocks noGrp="1"/>
          </p:cNvSpPr>
          <p:nvPr>
            <p:ph type="body" sz="quarter" idx="50" hasCustomPrompt="1"/>
          </p:nvPr>
        </p:nvSpPr>
        <p:spPr>
          <a:xfrm>
            <a:off x="157941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46" name="Espace réservé du texte 8">
            <a:extLst>
              <a:ext uri="{FF2B5EF4-FFF2-40B4-BE49-F238E27FC236}">
                <a16:creationId xmlns:a16="http://schemas.microsoft.com/office/drawing/2014/main" xmlns="" id="{6C76B0C8-6023-6E4B-9385-0E7284F96FB6}"/>
              </a:ext>
            </a:extLst>
          </p:cNvPr>
          <p:cNvSpPr>
            <a:spLocks noGrp="1"/>
          </p:cNvSpPr>
          <p:nvPr>
            <p:ph type="body" sz="quarter" idx="51" hasCustomPrompt="1"/>
          </p:nvPr>
        </p:nvSpPr>
        <p:spPr>
          <a:xfrm>
            <a:off x="551193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47" name="Espace réservé du texte 4">
            <a:extLst>
              <a:ext uri="{FF2B5EF4-FFF2-40B4-BE49-F238E27FC236}">
                <a16:creationId xmlns:a16="http://schemas.microsoft.com/office/drawing/2014/main" xmlns="" id="{3D145A80-9C04-664C-B990-9CBD8421E0F8}"/>
              </a:ext>
            </a:extLst>
          </p:cNvPr>
          <p:cNvSpPr>
            <a:spLocks noGrp="1"/>
          </p:cNvSpPr>
          <p:nvPr>
            <p:ph type="body" sz="quarter" idx="52"/>
          </p:nvPr>
        </p:nvSpPr>
        <p:spPr>
          <a:xfrm>
            <a:off x="6302078" y="3242110"/>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Modifiez les styles du texte du masque</a:t>
            </a:r>
          </a:p>
        </p:txBody>
      </p:sp>
      <p:sp>
        <p:nvSpPr>
          <p:cNvPr id="48" name="Espace réservé du texte 4">
            <a:extLst>
              <a:ext uri="{FF2B5EF4-FFF2-40B4-BE49-F238E27FC236}">
                <a16:creationId xmlns:a16="http://schemas.microsoft.com/office/drawing/2014/main" xmlns="" id="{78E7B9C9-9FDD-0644-8497-F0CA8E5F4550}"/>
              </a:ext>
            </a:extLst>
          </p:cNvPr>
          <p:cNvSpPr>
            <a:spLocks noGrp="1"/>
          </p:cNvSpPr>
          <p:nvPr>
            <p:ph type="body" sz="quarter" idx="53" hasCustomPrompt="1"/>
          </p:nvPr>
        </p:nvSpPr>
        <p:spPr>
          <a:xfrm>
            <a:off x="2397268"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1588784"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1588784"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1588783" y="390665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1575366"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1588782"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1600200"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5484229"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5484229"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5511937" y="39249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5484229"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2" y="506750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5484229" y="565200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7" hasCustomPrompt="1"/>
          </p:nvPr>
        </p:nvSpPr>
        <p:spPr>
          <a:xfrm>
            <a:off x="8815212" y="391669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2" name="Espace réservé du texte 8">
            <a:extLst>
              <a:ext uri="{FF2B5EF4-FFF2-40B4-BE49-F238E27FC236}">
                <a16:creationId xmlns:a16="http://schemas.microsoft.com/office/drawing/2014/main" xmlns="" id="{71DE631B-149C-494C-98E9-DCC7FC312574}"/>
              </a:ext>
            </a:extLst>
          </p:cNvPr>
          <p:cNvSpPr>
            <a:spLocks noGrp="1"/>
          </p:cNvSpPr>
          <p:nvPr>
            <p:ph type="body" sz="quarter" idx="68" hasCustomPrompt="1"/>
          </p:nvPr>
        </p:nvSpPr>
        <p:spPr>
          <a:xfrm>
            <a:off x="8804561" y="452091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3" name="Espace réservé du texte 8">
            <a:extLst>
              <a:ext uri="{FF2B5EF4-FFF2-40B4-BE49-F238E27FC236}">
                <a16:creationId xmlns:a16="http://schemas.microsoft.com/office/drawing/2014/main" xmlns="" id="{71DE631B-149C-494C-98E9-DCC7FC312574}"/>
              </a:ext>
            </a:extLst>
          </p:cNvPr>
          <p:cNvSpPr>
            <a:spLocks noGrp="1"/>
          </p:cNvSpPr>
          <p:nvPr>
            <p:ph type="body" sz="quarter" idx="69" hasCustomPrompt="1"/>
          </p:nvPr>
        </p:nvSpPr>
        <p:spPr>
          <a:xfrm>
            <a:off x="8815211"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4" name="Espace réservé du texte 8">
            <a:extLst>
              <a:ext uri="{FF2B5EF4-FFF2-40B4-BE49-F238E27FC236}">
                <a16:creationId xmlns:a16="http://schemas.microsoft.com/office/drawing/2014/main" xmlns="" id="{71DE631B-149C-494C-98E9-DCC7FC312574}"/>
              </a:ext>
            </a:extLst>
          </p:cNvPr>
          <p:cNvSpPr>
            <a:spLocks noGrp="1"/>
          </p:cNvSpPr>
          <p:nvPr>
            <p:ph type="body" sz="quarter" idx="70" hasCustomPrompt="1"/>
          </p:nvPr>
        </p:nvSpPr>
        <p:spPr>
          <a:xfrm>
            <a:off x="5484228" y="172673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159717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ing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84009CC2-53B8-4E80-8531-52BCDE6CA34A}"/>
              </a:ext>
            </a:extLst>
          </p:cNvPr>
          <p:cNvSpPr>
            <a:spLocks noGrp="1"/>
          </p:cNvSpPr>
          <p:nvPr>
            <p:ph type="title" hasCustomPrompt="1"/>
          </p:nvPr>
        </p:nvSpPr>
        <p:spPr>
          <a:xfrm>
            <a:off x="762000" y="152400"/>
            <a:ext cx="10668000" cy="901700"/>
          </a:xfrm>
          <a:prstGeom prst="rect">
            <a:avLst/>
          </a:prstGeom>
        </p:spPr>
        <p:txBody>
          <a:bodyPr>
            <a:noAutofit/>
          </a:bodyPr>
          <a:lstStyle>
            <a:lvl1pPr>
              <a:lnSpc>
                <a:spcPct val="100000"/>
              </a:lnSpc>
              <a:defRPr sz="3200">
                <a:latin typeface="Roboto Medium" panose="02000000000000000000" pitchFamily="2" charset="0"/>
                <a:ea typeface="Roboto Medium" panose="02000000000000000000" pitchFamily="2" charset="0"/>
              </a:defRPr>
            </a:lvl1pPr>
          </a:lstStyle>
          <a:p>
            <a:r>
              <a:rPr lang="en-US"/>
              <a:t>Heading in sentence case</a:t>
            </a:r>
          </a:p>
        </p:txBody>
      </p:sp>
    </p:spTree>
    <p:extLst>
      <p:ext uri="{BB962C8B-B14F-4D97-AF65-F5344CB8AC3E}">
        <p14:creationId xmlns:p14="http://schemas.microsoft.com/office/powerpoint/2010/main" val="397615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D2471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D2471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600" b="0" i="0">
                <a:solidFill>
                  <a:srgbClr val="FF0000"/>
                </a:solidFill>
                <a:latin typeface="Arial"/>
                <a:cs typeface="Arial"/>
              </a:defRPr>
            </a:lvl1pPr>
          </a:lstStyle>
          <a:p>
            <a:pPr marL="12700">
              <a:lnSpc>
                <a:spcPts val="1864"/>
              </a:lnSpc>
            </a:pPr>
            <a:r>
              <a:rPr spc="-5"/>
              <a:t>Au seul usage des</a:t>
            </a:r>
            <a:r>
              <a:rPr spc="10"/>
              <a:t> </a:t>
            </a:r>
            <a:r>
              <a:rPr spc="-5"/>
              <a:t>communicants</a:t>
            </a:r>
            <a:r>
              <a:rPr spc="10"/>
              <a:t> </a:t>
            </a:r>
            <a:r>
              <a:rPr spc="-5"/>
              <a:t>Pôle</a:t>
            </a:r>
            <a:r>
              <a:rPr spc="-15"/>
              <a:t> </a:t>
            </a:r>
            <a:r>
              <a:rPr spc="-5"/>
              <a:t>emploi</a:t>
            </a:r>
            <a:r>
              <a:rPr spc="30"/>
              <a:t> </a:t>
            </a:r>
            <a:r>
              <a:rPr spc="-5"/>
              <a:t>-</a:t>
            </a:r>
            <a:r>
              <a:rPr spc="5"/>
              <a:t> </a:t>
            </a:r>
            <a:r>
              <a:rPr spc="-5"/>
              <a:t>Ne</a:t>
            </a:r>
            <a:r>
              <a:t> </a:t>
            </a:r>
            <a:r>
              <a:rPr spc="-5"/>
              <a:t>pas</a:t>
            </a:r>
            <a:r>
              <a:rPr spc="10"/>
              <a:t> </a:t>
            </a:r>
            <a:r>
              <a:rPr spc="-5"/>
              <a:t>diffuser</a:t>
            </a:r>
          </a:p>
        </p:txBody>
      </p:sp>
      <p:sp>
        <p:nvSpPr>
          <p:cNvPr id="5" name="Holder 5"/>
          <p:cNvSpPr>
            <a:spLocks noGrp="1"/>
          </p:cNvSpPr>
          <p:nvPr>
            <p:ph type="dt" sz="half" idx="6"/>
          </p:nvPr>
        </p:nvSpPr>
        <p:spPr/>
        <p:txBody>
          <a:bodyPr lIns="0" tIns="0" rIns="0" bIns="0"/>
          <a:lstStyle>
            <a:lvl1pPr>
              <a:defRPr sz="750" b="0" i="0">
                <a:solidFill>
                  <a:srgbClr val="D24716"/>
                </a:solidFill>
                <a:latin typeface="Arial"/>
                <a:cs typeface="Arial"/>
              </a:defRPr>
            </a:lvl1pPr>
          </a:lstStyle>
          <a:p>
            <a:pPr marL="12700">
              <a:lnSpc>
                <a:spcPct val="100000"/>
              </a:lnSpc>
              <a:spcBef>
                <a:spcPts val="35"/>
              </a:spcBef>
            </a:pPr>
            <a:r>
              <a:t>MARQUE</a:t>
            </a:r>
            <a:r>
              <a:rPr spc="-20"/>
              <a:t> </a:t>
            </a:r>
            <a:r>
              <a:rPr spc="-5"/>
              <a:t>DE</a:t>
            </a:r>
            <a:r>
              <a:t> </a:t>
            </a:r>
            <a:r>
              <a:rPr spc="-5"/>
              <a:t>L’ÉTAT</a:t>
            </a:r>
            <a:r>
              <a:rPr spc="-15"/>
              <a:t> </a:t>
            </a:r>
            <a:r>
              <a:t>&amp; </a:t>
            </a:r>
            <a:r>
              <a:rPr spc="-5"/>
              <a:t>CHARTE </a:t>
            </a:r>
            <a:r>
              <a:t>GRAPHIQUE</a:t>
            </a:r>
            <a:r>
              <a:rPr spc="-15"/>
              <a:t> </a:t>
            </a:r>
            <a:r>
              <a:rPr spc="-5"/>
              <a:t>DE</a:t>
            </a:r>
            <a:r>
              <a:t> PÔLE</a:t>
            </a:r>
            <a:r>
              <a:rPr spc="-20"/>
              <a:t> </a:t>
            </a:r>
            <a:r>
              <a:t>EMPLOI</a:t>
            </a:r>
          </a:p>
        </p:txBody>
      </p:sp>
      <p:sp>
        <p:nvSpPr>
          <p:cNvPr id="6" name="Holder 6"/>
          <p:cNvSpPr>
            <a:spLocks noGrp="1"/>
          </p:cNvSpPr>
          <p:nvPr>
            <p:ph type="sldNum" sz="quarter" idx="7"/>
          </p:nvPr>
        </p:nvSpPr>
        <p:spPr/>
        <p:txBody>
          <a:bodyPr lIns="0" tIns="0" rIns="0" bIns="0"/>
          <a:lstStyle>
            <a:lvl1pPr>
              <a:defRPr sz="800" b="1" i="0">
                <a:solidFill>
                  <a:srgbClr val="D24716"/>
                </a:solidFill>
                <a:latin typeface="Arial"/>
                <a:cs typeface="Arial"/>
              </a:defRPr>
            </a:lvl1pPr>
          </a:lstStyle>
          <a:p>
            <a:pPr marL="38100">
              <a:lnSpc>
                <a:spcPct val="100000"/>
              </a:lnSpc>
              <a:spcBef>
                <a:spcPts val="25"/>
              </a:spcBef>
            </a:pPr>
            <a:fld id="{81D60167-4931-47E6-BA6A-407CBD079E47}" type="slidenum">
              <a:rPr dirty="0"/>
              <a:t>‹N°›</a:t>
            </a:fld>
            <a:endParaRPr/>
          </a:p>
        </p:txBody>
      </p:sp>
    </p:spTree>
    <p:extLst>
      <p:ext uri="{BB962C8B-B14F-4D97-AF65-F5344CB8AC3E}">
        <p14:creationId xmlns:p14="http://schemas.microsoft.com/office/powerpoint/2010/main" val="3832079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7" name="Espace réservé du texte 20"/>
          <p:cNvSpPr>
            <a:spLocks noGrp="1"/>
          </p:cNvSpPr>
          <p:nvPr>
            <p:ph type="body" sz="quarter" idx="10" hasCustomPrompt="1"/>
          </p:nvPr>
        </p:nvSpPr>
        <p:spPr>
          <a:xfrm>
            <a:off x="1270067" y="113617"/>
            <a:ext cx="6842157" cy="659596"/>
          </a:xfrm>
          <a:prstGeom prst="rect">
            <a:avLst/>
          </a:prstGeom>
        </p:spPr>
        <p:txBody>
          <a:bodyPr>
            <a:normAutofit/>
          </a:bodyPr>
          <a:lstStyle>
            <a:lvl1pPr>
              <a:buFontTx/>
              <a:buNone/>
              <a:defRPr lang="fr-FR" sz="2000" b="1" i="0" cap="all" baseline="0" dirty="0" smtClean="0">
                <a:solidFill>
                  <a:schemeClr val="bg1"/>
                </a:solidFill>
                <a:latin typeface="Montserrat Black" pitchFamily="2" charset="77"/>
              </a:defRPr>
            </a:lvl1pPr>
          </a:lstStyle>
          <a:p>
            <a:pPr marL="0" lvl="0" indent="0">
              <a:buFontTx/>
              <a:buNone/>
            </a:pPr>
            <a:r>
              <a:rPr lang="fr-FR"/>
              <a:t>CLIQUEZ ICI ET MODIFIEZ LE TITRE</a:t>
            </a:r>
          </a:p>
        </p:txBody>
      </p:sp>
    </p:spTree>
    <p:extLst>
      <p:ext uri="{BB962C8B-B14F-4D97-AF65-F5344CB8AC3E}">
        <p14:creationId xmlns:p14="http://schemas.microsoft.com/office/powerpoint/2010/main" val="229291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3" r:link="rId4" cstate="screen">
            <a:extLst>
              <a:ext uri="{28A0092B-C50C-407E-A947-70E740481C1C}">
                <a14:useLocalDpi xmlns:a14="http://schemas.microsoft.com/office/drawing/2010/main"/>
              </a:ext>
            </a:extLst>
          </a:blip>
          <a:srcRect t="-2452" r="-966"/>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r:link="rId9"/>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Modifiez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xmlns="" id="{A3A06414-8D96-2848-A4DA-32DD1AD5958E}"/>
              </a:ext>
            </a:extLst>
          </p:cNvPr>
          <p:cNvSpPr>
            <a:spLocks noGrp="1"/>
          </p:cNvSpPr>
          <p:nvPr>
            <p:ph type="pic" sz="quarter" idx="10"/>
          </p:nvPr>
        </p:nvSpPr>
        <p:spPr>
          <a:xfrm>
            <a:off x="7325712" y="830615"/>
            <a:ext cx="5580000" cy="5580000"/>
          </a:xfrm>
          <a:prstGeom prst="ellipse">
            <a:avLst/>
          </a:prstGeom>
        </p:spPr>
        <p:txBody>
          <a:bodyPr anchor="ctr" anchorCtr="0">
            <a:normAutofit/>
          </a:bodyPr>
          <a:lstStyle>
            <a:lvl1pPr marL="0" indent="0" algn="ctr">
              <a:buFontTx/>
              <a:buNone/>
              <a:defRPr sz="1500" b="1"/>
            </a:lvl1pPr>
          </a:lstStyle>
          <a:p>
            <a:r>
              <a:rPr lang="fr-FR"/>
              <a:t>Cliquez sur l'icône pour ajouter une image</a:t>
            </a:r>
          </a:p>
        </p:txBody>
      </p:sp>
    </p:spTree>
    <p:extLst>
      <p:ext uri="{BB962C8B-B14F-4D97-AF65-F5344CB8AC3E}">
        <p14:creationId xmlns:p14="http://schemas.microsoft.com/office/powerpoint/2010/main" val="310078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5"/>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74278" y="797388"/>
            <a:ext cx="5652000" cy="5580000"/>
          </a:xfrm>
          <a:prstGeom prst="ellipse">
            <a:avLst/>
          </a:prstGeom>
          <a:solidFill>
            <a:schemeClr val="bg1"/>
          </a:solid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xmlns="" id="{A3A06414-8D96-2848-A4DA-32DD1AD5958E}"/>
              </a:ext>
            </a:extLst>
          </p:cNvPr>
          <p:cNvSpPr>
            <a:spLocks noGrp="1"/>
          </p:cNvSpPr>
          <p:nvPr>
            <p:ph type="pic" sz="quarter" idx="10"/>
          </p:nvPr>
        </p:nvSpPr>
        <p:spPr>
          <a:xfrm>
            <a:off x="7319705" y="808686"/>
            <a:ext cx="5544000" cy="5544000"/>
          </a:xfrm>
          <a:prstGeom prst="ellipse">
            <a:avLst/>
          </a:prstGeom>
        </p:spPr>
        <p:txBody>
          <a:bodyPr anchor="ctr" anchorCtr="0">
            <a:normAutofit/>
          </a:bodyPr>
          <a:lstStyle>
            <a:lvl1pPr marL="0" indent="0" algn="ctr">
              <a:buFontTx/>
              <a:buNone/>
              <a:defRPr sz="1500" b="1">
                <a:solidFill>
                  <a:schemeClr val="accent4"/>
                </a:solidFill>
              </a:defRPr>
            </a:lvl1pPr>
          </a:lstStyle>
          <a:p>
            <a:r>
              <a:rPr lang="fr-FR"/>
              <a:t>Cliquez sur l'icône pour ajouter une image</a:t>
            </a:r>
          </a:p>
        </p:txBody>
      </p:sp>
    </p:spTree>
    <p:extLst>
      <p:ext uri="{BB962C8B-B14F-4D97-AF65-F5344CB8AC3E}">
        <p14:creationId xmlns:p14="http://schemas.microsoft.com/office/powerpoint/2010/main" val="21962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r>
              <a:rPr lang="fr-FR"/>
              <a:t>Cliquez sur l'icône pour ajouter une image</a:t>
            </a: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r>
              <a:rPr lang="fr-FR"/>
              <a:t>Cliquez sur l'icône pour ajouter une image</a:t>
            </a: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xmlns=""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xmlns=""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xmlns=""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xmlns="" id="{5D4BBACE-78BE-174E-BFBB-1FC58DFE9B9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16/05/2022</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r>
              <a:rPr lang="fr-FR"/>
              <a:t>Cliquez sur l'icône pour ajouter une image</a:t>
            </a: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t>16/05/2022</a:t>
            </a:fld>
            <a:endParaRPr lang="fr-F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pPr/>
              <a:t>‹N°›</a:t>
            </a:fld>
            <a:endParaRPr lang="fr-F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2" r:id="rId3"/>
    <p:sldLayoutId id="2147483680" r:id="rId4"/>
    <p:sldLayoutId id="2147483678" r:id="rId5"/>
    <p:sldLayoutId id="2147483672" r:id="rId6"/>
    <p:sldLayoutId id="2147483650" r:id="rId7"/>
    <p:sldLayoutId id="2147483674" r:id="rId8"/>
    <p:sldLayoutId id="2147483664" r:id="rId9"/>
    <p:sldLayoutId id="2147483675" r:id="rId10"/>
    <p:sldLayoutId id="2147483665" r:id="rId11"/>
    <p:sldLayoutId id="2147483681" r:id="rId12"/>
    <p:sldLayoutId id="2147483652" r:id="rId13"/>
    <p:sldLayoutId id="2147483669" r:id="rId14"/>
    <p:sldLayoutId id="2147483676" r:id="rId15"/>
    <p:sldLayoutId id="2147483666" r:id="rId16"/>
    <p:sldLayoutId id="2147483670" r:id="rId17"/>
    <p:sldLayoutId id="2147483677" r:id="rId18"/>
    <p:sldLayoutId id="2147483668" r:id="rId19"/>
    <p:sldLayoutId id="2147483667" r:id="rId20"/>
    <p:sldLayoutId id="2147483673" r:id="rId21"/>
    <p:sldLayoutId id="2147483662" r:id="rId22"/>
    <p:sldLayoutId id="2147483671" r:id="rId23"/>
    <p:sldLayoutId id="2147483679" r:id="rId24"/>
    <p:sldLayoutId id="2147483683" r:id="rId25"/>
    <p:sldLayoutId id="2147483684" r:id="rId26"/>
    <p:sldLayoutId id="2147483685" r:id="rId27"/>
    <p:sldLayoutId id="2147483686" r:id="rId28"/>
    <p:sldLayoutId id="2147483688" r:id="rId29"/>
    <p:sldLayoutId id="2147483689" r:id="rId30"/>
    <p:sldLayoutId id="2147483690" r:id="rId31"/>
    <p:sldLayoutId id="2147483691" r:id="rId32"/>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1.png"/><Relationship Id="rId26" Type="http://schemas.openxmlformats.org/officeDocument/2006/relationships/image" Target="../media/image69.png"/><Relationship Id="rId39" Type="http://schemas.openxmlformats.org/officeDocument/2006/relationships/image" Target="../media/image82.emf"/><Relationship Id="rId21" Type="http://schemas.openxmlformats.org/officeDocument/2006/relationships/image" Target="../media/image64.jpeg"/><Relationship Id="rId34" Type="http://schemas.openxmlformats.org/officeDocument/2006/relationships/image" Target="../media/image77.png"/><Relationship Id="rId42" Type="http://schemas.openxmlformats.org/officeDocument/2006/relationships/image" Target="../media/image85.png"/><Relationship Id="rId47" Type="http://schemas.openxmlformats.org/officeDocument/2006/relationships/image" Target="../media/image90.jpeg"/><Relationship Id="rId50" Type="http://schemas.openxmlformats.org/officeDocument/2006/relationships/image" Target="../media/image93.png"/><Relationship Id="rId7"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59.jpeg"/><Relationship Id="rId29" Type="http://schemas.openxmlformats.org/officeDocument/2006/relationships/image" Target="../media/image72.png"/><Relationship Id="rId11" Type="http://schemas.openxmlformats.org/officeDocument/2006/relationships/image" Target="../media/image55.png"/><Relationship Id="rId24" Type="http://schemas.openxmlformats.org/officeDocument/2006/relationships/image" Target="../media/image67.png"/><Relationship Id="rId32" Type="http://schemas.openxmlformats.org/officeDocument/2006/relationships/image" Target="../media/image75.jpeg"/><Relationship Id="rId37" Type="http://schemas.openxmlformats.org/officeDocument/2006/relationships/image" Target="../media/image80.png"/><Relationship Id="rId40" Type="http://schemas.openxmlformats.org/officeDocument/2006/relationships/image" Target="../media/image83.emf"/><Relationship Id="rId45" Type="http://schemas.openxmlformats.org/officeDocument/2006/relationships/image" Target="../media/image88.png"/><Relationship Id="rId53" Type="http://schemas.openxmlformats.org/officeDocument/2006/relationships/image" Target="../media/image96.png"/><Relationship Id="rId5" Type="http://schemas.openxmlformats.org/officeDocument/2006/relationships/image" Target="../media/image49.png"/><Relationship Id="rId10" Type="http://schemas.openxmlformats.org/officeDocument/2006/relationships/image" Target="../media/image54.emf"/><Relationship Id="rId19" Type="http://schemas.openxmlformats.org/officeDocument/2006/relationships/image" Target="../media/image62.png"/><Relationship Id="rId31" Type="http://schemas.openxmlformats.org/officeDocument/2006/relationships/image" Target="../media/image74.png"/><Relationship Id="rId44" Type="http://schemas.openxmlformats.org/officeDocument/2006/relationships/image" Target="../media/image87.png"/><Relationship Id="rId52" Type="http://schemas.openxmlformats.org/officeDocument/2006/relationships/image" Target="../media/image95.emf"/><Relationship Id="rId4" Type="http://schemas.openxmlformats.org/officeDocument/2006/relationships/image" Target="../media/image48.png"/><Relationship Id="rId9" Type="http://schemas.openxmlformats.org/officeDocument/2006/relationships/image" Target="../media/image53.png"/><Relationship Id="rId14" Type="http://schemas.microsoft.com/office/2007/relationships/hdphoto" Target="../media/hdphoto1.wdp"/><Relationship Id="rId22" Type="http://schemas.openxmlformats.org/officeDocument/2006/relationships/image" Target="../media/image65.png"/><Relationship Id="rId27" Type="http://schemas.openxmlformats.org/officeDocument/2006/relationships/image" Target="../media/image70.jpeg"/><Relationship Id="rId30" Type="http://schemas.openxmlformats.org/officeDocument/2006/relationships/image" Target="../media/image73.png"/><Relationship Id="rId35" Type="http://schemas.openxmlformats.org/officeDocument/2006/relationships/image" Target="../media/image78.png"/><Relationship Id="rId43" Type="http://schemas.openxmlformats.org/officeDocument/2006/relationships/image" Target="../media/image86.png"/><Relationship Id="rId48" Type="http://schemas.openxmlformats.org/officeDocument/2006/relationships/image" Target="../media/image91.png"/><Relationship Id="rId8" Type="http://schemas.openxmlformats.org/officeDocument/2006/relationships/image" Target="../media/image52.png"/><Relationship Id="rId51" Type="http://schemas.openxmlformats.org/officeDocument/2006/relationships/image" Target="../media/image94.png"/><Relationship Id="rId3" Type="http://schemas.openxmlformats.org/officeDocument/2006/relationships/image" Target="../media/image47.png"/><Relationship Id="rId12" Type="http://schemas.openxmlformats.org/officeDocument/2006/relationships/image" Target="../media/image56.png"/><Relationship Id="rId17" Type="http://schemas.openxmlformats.org/officeDocument/2006/relationships/image" Target="../media/image60.jpeg"/><Relationship Id="rId25" Type="http://schemas.openxmlformats.org/officeDocument/2006/relationships/image" Target="../media/image68.png"/><Relationship Id="rId33" Type="http://schemas.openxmlformats.org/officeDocument/2006/relationships/image" Target="../media/image76.emf"/><Relationship Id="rId38" Type="http://schemas.openxmlformats.org/officeDocument/2006/relationships/image" Target="../media/image81.png"/><Relationship Id="rId46" Type="http://schemas.openxmlformats.org/officeDocument/2006/relationships/image" Target="../media/image89.emf"/><Relationship Id="rId20" Type="http://schemas.openxmlformats.org/officeDocument/2006/relationships/image" Target="../media/image63.png"/><Relationship Id="rId41" Type="http://schemas.openxmlformats.org/officeDocument/2006/relationships/image" Target="../media/image84.emf"/><Relationship Id="rId1" Type="http://schemas.openxmlformats.org/officeDocument/2006/relationships/slideLayout" Target="../slideLayouts/slideLayout30.xml"/><Relationship Id="rId6" Type="http://schemas.openxmlformats.org/officeDocument/2006/relationships/image" Target="../media/image50.png"/><Relationship Id="rId15" Type="http://schemas.openxmlformats.org/officeDocument/2006/relationships/image" Target="../media/image58.png"/><Relationship Id="rId23" Type="http://schemas.openxmlformats.org/officeDocument/2006/relationships/image" Target="../media/image66.emf"/><Relationship Id="rId28" Type="http://schemas.openxmlformats.org/officeDocument/2006/relationships/image" Target="../media/image71.png"/><Relationship Id="rId36" Type="http://schemas.openxmlformats.org/officeDocument/2006/relationships/image" Target="../media/image79.emf"/><Relationship Id="rId49" Type="http://schemas.openxmlformats.org/officeDocument/2006/relationships/image" Target="../media/image92.png"/></Relationships>
</file>

<file path=ppt/slides/_rels/slide14.xml.rels><?xml version="1.0" encoding="UTF-8" standalone="yes"?>
<Relationships xmlns="http://schemas.openxmlformats.org/package/2006/relationships"><Relationship Id="rId3" Type="http://schemas.openxmlformats.org/officeDocument/2006/relationships/hyperlink" Target="https://pole-emploi.io/data/api/widget-offres" TargetMode="External"/><Relationship Id="rId2" Type="http://schemas.openxmlformats.org/officeDocument/2006/relationships/image" Target="../media/image97.png"/><Relationship Id="rId1" Type="http://schemas.openxmlformats.org/officeDocument/2006/relationships/slideLayout" Target="../slideLayouts/slideLayout31.xml"/><Relationship Id="rId4" Type="http://schemas.openxmlformats.org/officeDocument/2006/relationships/hyperlink" Target="https://pole-emploi.io/data/api/offres-emploi"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8.png"/><Relationship Id="rId7" Type="http://schemas.openxmlformats.org/officeDocument/2006/relationships/hyperlink" Target="https://candidat.pole-emploi.fr/offres/recherche/detail/122NSKM" TargetMode="External"/><Relationship Id="rId2" Type="http://schemas.openxmlformats.org/officeDocument/2006/relationships/image" Target="../media/image97.png"/><Relationship Id="rId1" Type="http://schemas.openxmlformats.org/officeDocument/2006/relationships/slideLayout" Target="../slideLayouts/slideLayout31.xml"/><Relationship Id="rId6" Type="http://schemas.openxmlformats.org/officeDocument/2006/relationships/image" Target="../media/image100.png"/><Relationship Id="rId5" Type="http://schemas.openxmlformats.org/officeDocument/2006/relationships/hyperlink" Target="https://www.saint-jean-cap-ferrat.fr/action-municipale/economie/emploi-api-pole-emploi/" TargetMode="External"/><Relationship Id="rId4" Type="http://schemas.openxmlformats.org/officeDocument/2006/relationships/image" Target="../media/image99.jpeg"/><Relationship Id="rId9" Type="http://schemas.openxmlformats.org/officeDocument/2006/relationships/image" Target="../media/image102.png"/></Relationships>
</file>

<file path=ppt/slides/_rels/slide1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09.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8.png"/><Relationship Id="rId5" Type="http://schemas.openxmlformats.org/officeDocument/2006/relationships/image" Target="../media/image10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0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55992" y="2061792"/>
            <a:ext cx="5314950" cy="2387600"/>
          </a:xfrm>
        </p:spPr>
        <p:txBody>
          <a:bodyPr rtlCol="0">
            <a:normAutofit fontScale="90000"/>
          </a:bodyPr>
          <a:lstStyle/>
          <a:p>
            <a:pPr>
              <a:defRPr/>
            </a:pPr>
            <a:r>
              <a:rPr lang="es-ES_tradnl" dirty="0"/>
              <a:t> </a:t>
            </a:r>
            <a:br>
              <a:rPr lang="es-ES_tradnl" dirty="0"/>
            </a:br>
            <a:r>
              <a:rPr lang="es-ES_tradnl" dirty="0"/>
              <a:t/>
            </a:r>
            <a:br>
              <a:rPr lang="es-ES_tradnl" dirty="0"/>
            </a:br>
            <a:r>
              <a:rPr lang="es-ES_tradnl" dirty="0"/>
              <a:t/>
            </a:r>
            <a:br>
              <a:rPr lang="es-ES_tradnl" dirty="0"/>
            </a:br>
            <a:r>
              <a:rPr lang="es-ES_tradnl" dirty="0"/>
              <a:t/>
            </a:r>
            <a:br>
              <a:rPr lang="es-ES_tradnl" dirty="0"/>
            </a:br>
            <a:r>
              <a:rPr lang="es-ES_tradnl" dirty="0"/>
              <a:t/>
            </a:r>
            <a:br>
              <a:rPr lang="es-ES_tradnl" dirty="0"/>
            </a:br>
            <a:r>
              <a:rPr lang="es-ES_tradnl" dirty="0"/>
              <a:t/>
            </a:r>
            <a:br>
              <a:rPr lang="es-ES_tradnl" dirty="0"/>
            </a:br>
            <a:r>
              <a:rPr lang="es-ES_tradnl" sz="3100" dirty="0"/>
              <a:t>I </a:t>
            </a:r>
            <a:r>
              <a:rPr lang="es-ES_tradnl" sz="2800" i="1" dirty="0"/>
              <a:t>VI JORNADA DE BUENAS PRÁCTICAS Y APRENDIZAJE MUTUO EN EL SNE</a:t>
            </a:r>
            <a:r>
              <a:rPr lang="es-ES_tradnl" sz="2800" dirty="0"/>
              <a:t/>
            </a:r>
            <a:br>
              <a:rPr lang="es-ES_tradnl" sz="2800" dirty="0"/>
            </a:br>
            <a:r>
              <a:rPr lang="es-ES_tradnl" sz="3100" dirty="0"/>
              <a:t/>
            </a:r>
            <a:br>
              <a:rPr lang="es-ES_tradnl" sz="3100" dirty="0"/>
            </a:br>
            <a:r>
              <a:rPr lang="es-ES_tradnl" sz="3100" dirty="0"/>
              <a:t>Innovando y experimentando para la activación laboral</a:t>
            </a:r>
            <a:r>
              <a:rPr lang="es-ES_tradnl" dirty="0"/>
              <a:t/>
            </a:r>
            <a:br>
              <a:rPr lang="es-ES_tradnl" dirty="0"/>
            </a:br>
            <a:r>
              <a:rPr lang="es-ES_tradnl" dirty="0"/>
              <a:t/>
            </a:r>
            <a:br>
              <a:rPr lang="es-ES_tradnl" dirty="0"/>
            </a:br>
            <a:endParaRPr lang="es-ES_tradnl" dirty="0"/>
          </a:p>
        </p:txBody>
      </p:sp>
      <p:sp>
        <p:nvSpPr>
          <p:cNvPr id="5" name="Sous-titre 4"/>
          <p:cNvSpPr>
            <a:spLocks noGrp="1"/>
          </p:cNvSpPr>
          <p:nvPr>
            <p:ph type="subTitle" idx="1"/>
          </p:nvPr>
        </p:nvSpPr>
        <p:spPr>
          <a:xfrm>
            <a:off x="720000" y="4178941"/>
            <a:ext cx="5314950" cy="1655762"/>
          </a:xfrm>
        </p:spPr>
        <p:txBody>
          <a:bodyPr rtlCol="0">
            <a:normAutofit fontScale="92500"/>
          </a:bodyPr>
          <a:lstStyle/>
          <a:p>
            <a:pPr eaLnBrk="1" fontAlgn="auto" hangingPunct="1">
              <a:spcAft>
                <a:spcPts val="0"/>
              </a:spcAft>
              <a:defRPr/>
            </a:pPr>
            <a:r>
              <a:rPr lang="es-ES_tradnl" sz="2800" dirty="0"/>
              <a:t>Presentación del ecosistema digital de </a:t>
            </a:r>
            <a:r>
              <a:rPr lang="es-ES_tradnl" sz="2800" dirty="0" err="1"/>
              <a:t>Pôle</a:t>
            </a:r>
            <a:r>
              <a:rPr lang="es-ES_tradnl" sz="2800" dirty="0"/>
              <a:t> emploi (Francia)</a:t>
            </a:r>
          </a:p>
          <a:p>
            <a:pPr eaLnBrk="1" fontAlgn="auto" hangingPunct="1">
              <a:spcAft>
                <a:spcPts val="0"/>
              </a:spcAft>
              <a:defRPr/>
            </a:pPr>
            <a:endParaRPr lang="es-ES_tradnl" sz="2000" i="1" dirty="0"/>
          </a:p>
          <a:p>
            <a:pPr eaLnBrk="1" fontAlgn="auto" hangingPunct="1">
              <a:spcAft>
                <a:spcPts val="0"/>
              </a:spcAft>
              <a:defRPr/>
            </a:pPr>
            <a:r>
              <a:rPr lang="es-ES_tradnl" sz="2000" i="1" dirty="0"/>
              <a:t>#UX #IA #DATOS #innovación</a:t>
            </a:r>
            <a:endParaRPr lang="es-ES_tradnl" sz="2800" dirty="0"/>
          </a:p>
        </p:txBody>
      </p:sp>
      <p:pic>
        <p:nvPicPr>
          <p:cNvPr id="3" name="Espace réservé pour une image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77" r="77"/>
          <a:stretch>
            <a:fillRect/>
          </a:stretch>
        </p:blipFill>
        <p:spPr>
          <a:xfrm>
            <a:off x="7316285" y="856795"/>
            <a:ext cx="5580000" cy="5580000"/>
          </a:xfrm>
        </p:spPr>
      </p:pic>
    </p:spTree>
    <p:extLst>
      <p:ext uri="{BB962C8B-B14F-4D97-AF65-F5344CB8AC3E}">
        <p14:creationId xmlns:p14="http://schemas.microsoft.com/office/powerpoint/2010/main" val="228664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43ACF6C1-C060-6441-9782-AEA4C6B2B219}"/>
              </a:ext>
            </a:extLst>
          </p:cNvPr>
          <p:cNvSpPr>
            <a:spLocks noGrp="1"/>
          </p:cNvSpPr>
          <p:nvPr>
            <p:ph type="ctrTitle"/>
          </p:nvPr>
        </p:nvSpPr>
        <p:spPr/>
        <p:txBody>
          <a:bodyPr>
            <a:normAutofit/>
          </a:bodyPr>
          <a:lstStyle/>
          <a:p>
            <a:r>
              <a:rPr lang="es-ES_tradnl" sz="6000" dirty="0"/>
              <a:t>Estrategia de los datos : API</a:t>
            </a:r>
            <a:br>
              <a:rPr lang="es-ES_tradnl" sz="6000" dirty="0"/>
            </a:br>
            <a:endParaRPr lang="es-ES_tradnl" dirty="0"/>
          </a:p>
        </p:txBody>
      </p:sp>
      <p:sp>
        <p:nvSpPr>
          <p:cNvPr id="5" name="Sous-titre 4">
            <a:extLst>
              <a:ext uri="{FF2B5EF4-FFF2-40B4-BE49-F238E27FC236}">
                <a16:creationId xmlns:a16="http://schemas.microsoft.com/office/drawing/2014/main" xmlns="" id="{AA426CA4-5588-264D-A515-C6D1524E49C5}"/>
              </a:ext>
            </a:extLst>
          </p:cNvPr>
          <p:cNvSpPr>
            <a:spLocks noGrp="1"/>
          </p:cNvSpPr>
          <p:nvPr>
            <p:ph type="subTitle" idx="1"/>
          </p:nvPr>
        </p:nvSpPr>
        <p:spPr>
          <a:xfrm>
            <a:off x="729762" y="1881200"/>
            <a:ext cx="9144000" cy="1655762"/>
          </a:xfrm>
        </p:spPr>
        <p:txBody>
          <a:bodyPr/>
          <a:lstStyle/>
          <a:p>
            <a:r>
              <a:rPr lang="es-ES_tradnl" sz="3200" dirty="0">
                <a:solidFill>
                  <a:srgbClr val="FF0000"/>
                </a:solidFill>
              </a:rPr>
              <a:t>Antecedentes / Contexto / Usos</a:t>
            </a:r>
          </a:p>
        </p:txBody>
      </p:sp>
      <p:pic>
        <p:nvPicPr>
          <p:cNvPr id="2" name="Image 1"/>
          <p:cNvPicPr>
            <a:picLocks noChangeAspect="1"/>
          </p:cNvPicPr>
          <p:nvPr/>
        </p:nvPicPr>
        <p:blipFill>
          <a:blip r:embed="rId3"/>
          <a:stretch>
            <a:fillRect/>
          </a:stretch>
        </p:blipFill>
        <p:spPr>
          <a:xfrm>
            <a:off x="729762" y="3073972"/>
            <a:ext cx="6998208" cy="3037580"/>
          </a:xfrm>
          <a:prstGeom prst="rect">
            <a:avLst/>
          </a:prstGeom>
        </p:spPr>
      </p:pic>
    </p:spTree>
    <p:extLst>
      <p:ext uri="{BB962C8B-B14F-4D97-AF65-F5344CB8AC3E}">
        <p14:creationId xmlns:p14="http://schemas.microsoft.com/office/powerpoint/2010/main" val="188981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79FE9C69-DB7B-5B41-ADF4-8C38098A2D21}"/>
              </a:ext>
            </a:extLst>
          </p:cNvPr>
          <p:cNvSpPr txBox="1">
            <a:spLocks/>
          </p:cNvSpPr>
          <p:nvPr/>
        </p:nvSpPr>
        <p:spPr bwMode="gray">
          <a:xfrm>
            <a:off x="287567" y="624867"/>
            <a:ext cx="11904433" cy="695646"/>
          </a:xfrm>
          <a:prstGeom prst="rect">
            <a:avLst/>
          </a:prstGeom>
        </p:spPr>
        <p:txBody>
          <a:bodyPr vert="horz" lIns="91440" tIns="45720" rIns="91440" bIns="45720" rtlCol="0" anchor="t">
            <a:noAutofit/>
          </a:bodyPr>
          <a:lstStyle>
            <a:defPPr>
              <a:defRPr lang="fr-FR"/>
            </a:defPPr>
            <a:lvl1pPr algn="ctr">
              <a:lnSpc>
                <a:spcPct val="100000"/>
              </a:lnSpc>
              <a:spcBef>
                <a:spcPct val="0"/>
              </a:spcBef>
              <a:buNone/>
              <a:defRPr sz="2210" b="1" cap="all" baseline="0">
                <a:solidFill>
                  <a:schemeClr val="accent4"/>
                </a:solidFill>
                <a:latin typeface="+mj-lt"/>
                <a:ea typeface="+mj-ea"/>
                <a:cs typeface="+mj-cs"/>
              </a:defRPr>
            </a:lvl1pPr>
          </a:lstStyle>
          <a:p>
            <a:r>
              <a:rPr lang="es-ES_tradnl" dirty="0"/>
              <a:t>Estrategia de abertura de DATOS (API) desde el origen hasta la madurez</a:t>
            </a:r>
          </a:p>
        </p:txBody>
      </p:sp>
      <p:sp>
        <p:nvSpPr>
          <p:cNvPr id="7" name="Espace réservé du texte 4">
            <a:extLst>
              <a:ext uri="{FF2B5EF4-FFF2-40B4-BE49-F238E27FC236}">
                <a16:creationId xmlns:a16="http://schemas.microsoft.com/office/drawing/2014/main" xmlns="" id="{32D77037-82A8-C141-B4EA-0F09393079E7}"/>
              </a:ext>
            </a:extLst>
          </p:cNvPr>
          <p:cNvSpPr txBox="1">
            <a:spLocks/>
          </p:cNvSpPr>
          <p:nvPr/>
        </p:nvSpPr>
        <p:spPr>
          <a:xfrm>
            <a:off x="282804" y="210153"/>
            <a:ext cx="11904433" cy="471487"/>
          </a:xfrm>
          <a:prstGeom prst="rect">
            <a:avLst/>
          </a:prstGeom>
        </p:spPr>
        <p:txBody>
          <a:bodyPr vert="horz" lIns="91440" tIns="45720" rIns="91440" bIns="45720" rtlCol="0" anchor="b">
            <a:noAutofit/>
          </a:bodyPr>
          <a:lstStyle>
            <a:defPPr>
              <a:defRPr lang="fr-FR"/>
            </a:defPPr>
            <a:lvl1pPr indent="0" algn="ctr">
              <a:lnSpc>
                <a:spcPct val="90000"/>
              </a:lnSpc>
              <a:spcBef>
                <a:spcPts val="1000"/>
              </a:spcBef>
              <a:buFont typeface="Arial" panose="020B0604020202020204" pitchFamily="34" charset="0"/>
              <a:buNone/>
              <a:defRPr sz="1580" cap="all" baseline="0">
                <a:solidFill>
                  <a:schemeClr val="accent1"/>
                </a:solidFill>
              </a:defRPr>
            </a:lvl1pPr>
            <a:lvl2pPr indent="0">
              <a:lnSpc>
                <a:spcPct val="90000"/>
              </a:lnSpc>
              <a:spcBef>
                <a:spcPts val="500"/>
              </a:spcBef>
              <a:buFont typeface="Arial" panose="020B0604020202020204" pitchFamily="34" charset="0"/>
              <a:buNone/>
              <a:defRPr sz="1580">
                <a:solidFill>
                  <a:schemeClr val="accent1"/>
                </a:solidFill>
              </a:defRPr>
            </a:lvl2pPr>
            <a:lvl3pPr indent="0">
              <a:lnSpc>
                <a:spcPct val="90000"/>
              </a:lnSpc>
              <a:spcBef>
                <a:spcPts val="500"/>
              </a:spcBef>
              <a:buFont typeface="Arial" panose="020B0604020202020204" pitchFamily="34" charset="0"/>
              <a:buNone/>
              <a:defRPr sz="1580">
                <a:solidFill>
                  <a:schemeClr val="accent1"/>
                </a:solidFill>
              </a:defRPr>
            </a:lvl3pPr>
            <a:lvl4pPr indent="0">
              <a:lnSpc>
                <a:spcPct val="90000"/>
              </a:lnSpc>
              <a:spcBef>
                <a:spcPts val="500"/>
              </a:spcBef>
              <a:buFont typeface="Arial" panose="020B0604020202020204" pitchFamily="34" charset="0"/>
              <a:buNone/>
              <a:defRPr sz="1580">
                <a:solidFill>
                  <a:schemeClr val="accent1"/>
                </a:solidFill>
              </a:defRPr>
            </a:lvl4pPr>
            <a:lvl5pPr indent="0">
              <a:lnSpc>
                <a:spcPct val="90000"/>
              </a:lnSpc>
              <a:spcBef>
                <a:spcPts val="500"/>
              </a:spcBef>
              <a:buFont typeface="Arial" panose="020B0604020202020204" pitchFamily="34" charset="0"/>
              <a:buNone/>
              <a:defRPr sz="158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_tradnl" dirty="0"/>
              <a:t>HISTORICO </a:t>
            </a:r>
          </a:p>
        </p:txBody>
      </p:sp>
      <p:graphicFrame>
        <p:nvGraphicFramePr>
          <p:cNvPr id="9" name="Diagramme 8"/>
          <p:cNvGraphicFramePr/>
          <p:nvPr>
            <p:extLst>
              <p:ext uri="{D42A27DB-BD31-4B8C-83A1-F6EECF244321}">
                <p14:modId xmlns:p14="http://schemas.microsoft.com/office/powerpoint/2010/main" val="1512824170"/>
              </p:ext>
            </p:extLst>
          </p:nvPr>
        </p:nvGraphicFramePr>
        <p:xfrm>
          <a:off x="869175" y="1475806"/>
          <a:ext cx="10731690" cy="5026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546887" y="2080548"/>
            <a:ext cx="705642" cy="369332"/>
          </a:xfrm>
          <a:prstGeom prst="rect">
            <a:avLst/>
          </a:prstGeom>
        </p:spPr>
        <p:txBody>
          <a:bodyPr wrap="none">
            <a:spAutoFit/>
          </a:bodyPr>
          <a:lstStyle/>
          <a:p>
            <a:pPr lvl="0"/>
            <a:r>
              <a:rPr lang="es-ES_tradnl" altLang="fr-FR" b="1" dirty="0"/>
              <a:t>2015 </a:t>
            </a:r>
          </a:p>
        </p:txBody>
      </p:sp>
      <p:sp>
        <p:nvSpPr>
          <p:cNvPr id="3" name="Rectangle 2"/>
          <p:cNvSpPr/>
          <p:nvPr/>
        </p:nvSpPr>
        <p:spPr>
          <a:xfrm>
            <a:off x="4139308" y="2080548"/>
            <a:ext cx="1342034" cy="369332"/>
          </a:xfrm>
          <a:prstGeom prst="rect">
            <a:avLst/>
          </a:prstGeom>
        </p:spPr>
        <p:txBody>
          <a:bodyPr wrap="none">
            <a:spAutoFit/>
          </a:bodyPr>
          <a:lstStyle/>
          <a:p>
            <a:pPr lvl="0"/>
            <a:r>
              <a:rPr lang="es-ES_tradnl" b="1" dirty="0"/>
              <a:t>2016 – 2019</a:t>
            </a:r>
          </a:p>
        </p:txBody>
      </p:sp>
      <p:sp>
        <p:nvSpPr>
          <p:cNvPr id="4" name="Rectangle 3"/>
          <p:cNvSpPr/>
          <p:nvPr/>
        </p:nvSpPr>
        <p:spPr>
          <a:xfrm>
            <a:off x="7326604" y="2080548"/>
            <a:ext cx="652743" cy="369332"/>
          </a:xfrm>
          <a:prstGeom prst="rect">
            <a:avLst/>
          </a:prstGeom>
        </p:spPr>
        <p:txBody>
          <a:bodyPr wrap="none">
            <a:spAutoFit/>
          </a:bodyPr>
          <a:lstStyle/>
          <a:p>
            <a:pPr lvl="0"/>
            <a:r>
              <a:rPr lang="es-ES_tradnl" b="1" dirty="0"/>
              <a:t>2020</a:t>
            </a:r>
          </a:p>
        </p:txBody>
      </p:sp>
      <p:sp>
        <p:nvSpPr>
          <p:cNvPr id="8" name="Rectangle 7"/>
          <p:cNvSpPr/>
          <p:nvPr/>
        </p:nvSpPr>
        <p:spPr>
          <a:xfrm>
            <a:off x="10236059" y="2080548"/>
            <a:ext cx="652743" cy="369332"/>
          </a:xfrm>
          <a:prstGeom prst="rect">
            <a:avLst/>
          </a:prstGeom>
        </p:spPr>
        <p:txBody>
          <a:bodyPr wrap="none">
            <a:spAutoFit/>
          </a:bodyPr>
          <a:lstStyle/>
          <a:p>
            <a:pPr lvl="0"/>
            <a:r>
              <a:rPr lang="es-ES_tradnl" altLang="fr-FR" b="1" dirty="0"/>
              <a:t>2021</a:t>
            </a:r>
          </a:p>
        </p:txBody>
      </p:sp>
      <p:sp>
        <p:nvSpPr>
          <p:cNvPr id="11" name="Espace réservé du numéro de diapositive 5">
            <a:extLst>
              <a:ext uri="{FF2B5EF4-FFF2-40B4-BE49-F238E27FC236}">
                <a16:creationId xmlns:a16="http://schemas.microsoft.com/office/drawing/2014/main" xmlns="" id="{DFF33FAC-746C-0546-978E-317BA1448B16}"/>
              </a:ext>
            </a:extLst>
          </p:cNvPr>
          <p:cNvSpPr txBox="1">
            <a:spLocks/>
          </p:cNvSpPr>
          <p:nvPr/>
        </p:nvSpPr>
        <p:spPr>
          <a:xfrm>
            <a:off x="581712" y="6255192"/>
            <a:ext cx="550683" cy="365125"/>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3B3F97-00F5-FA43-B965-9AF1142A32E0}" type="slidenum">
              <a:rPr lang="es-ES_tradnl" sz="900" b="1" smtClean="0">
                <a:solidFill>
                  <a:schemeClr val="tx2"/>
                </a:solidFill>
              </a:rPr>
              <a:pPr algn="r"/>
              <a:t>11</a:t>
            </a:fld>
            <a:endParaRPr lang="es-ES_tradnl" sz="900" b="1" dirty="0">
              <a:solidFill>
                <a:schemeClr val="tx2"/>
              </a:solidFill>
            </a:endParaRPr>
          </a:p>
        </p:txBody>
      </p:sp>
      <p:sp>
        <p:nvSpPr>
          <p:cNvPr id="12" name="object 10">
            <a:extLst>
              <a:ext uri="{FF2B5EF4-FFF2-40B4-BE49-F238E27FC236}">
                <a16:creationId xmlns:a16="http://schemas.microsoft.com/office/drawing/2014/main" xmlns="" id="{CF0A0507-E3B7-D946-B1D8-FEFA6D45A36F}"/>
              </a:ext>
            </a:extLst>
          </p:cNvPr>
          <p:cNvSpPr/>
          <p:nvPr/>
        </p:nvSpPr>
        <p:spPr>
          <a:xfrm>
            <a:off x="892138" y="6227631"/>
            <a:ext cx="9469755" cy="0"/>
          </a:xfrm>
          <a:custGeom>
            <a:avLst/>
            <a:gdLst/>
            <a:ahLst/>
            <a:cxnLst/>
            <a:rect l="l" t="t" r="r" b="b"/>
            <a:pathLst>
              <a:path w="12626340">
                <a:moveTo>
                  <a:pt x="0" y="0"/>
                </a:moveTo>
                <a:lnTo>
                  <a:pt x="12626340" y="0"/>
                </a:lnTo>
              </a:path>
            </a:pathLst>
          </a:custGeom>
          <a:ln w="12700">
            <a:solidFill>
              <a:schemeClr val="tx2"/>
            </a:solidFill>
          </a:ln>
        </p:spPr>
        <p:txBody>
          <a:bodyPr wrap="square" lIns="0" tIns="0" rIns="0" bIns="0" rtlCol="0">
            <a:noAutofit/>
          </a:bodyPr>
          <a:lstStyle/>
          <a:p>
            <a:endParaRPr lang="es-ES_tradnl" sz="1013" dirty="0"/>
          </a:p>
        </p:txBody>
      </p:sp>
      <p:pic>
        <p:nvPicPr>
          <p:cNvPr id="13" name="Image 12" descr="Une image contenant signe&#10;&#10;Description générée automatiquement">
            <a:extLst>
              <a:ext uri="{FF2B5EF4-FFF2-40B4-BE49-F238E27FC236}">
                <a16:creationId xmlns:a16="http://schemas.microsoft.com/office/drawing/2014/main" xmlns="" id="{EE5852C6-6879-2146-A49C-61F67F340C4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721722" y="5932677"/>
            <a:ext cx="1116467" cy="733939"/>
          </a:xfrm>
          <a:prstGeom prst="rect">
            <a:avLst/>
          </a:prstGeom>
        </p:spPr>
      </p:pic>
      <p:sp>
        <p:nvSpPr>
          <p:cNvPr id="14" name="Espace réservé du pied de page 2"/>
          <p:cNvSpPr txBox="1">
            <a:spLocks/>
          </p:cNvSpPr>
          <p:nvPr/>
        </p:nvSpPr>
        <p:spPr>
          <a:xfrm>
            <a:off x="1094687" y="6255192"/>
            <a:ext cx="41148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900" cap="all" dirty="0">
                <a:solidFill>
                  <a:schemeClr val="tx2"/>
                </a:solidFill>
              </a:rPr>
              <a:t>Management des API </a:t>
            </a:r>
          </a:p>
        </p:txBody>
      </p:sp>
    </p:spTree>
    <p:extLst>
      <p:ext uri="{BB962C8B-B14F-4D97-AF65-F5344CB8AC3E}">
        <p14:creationId xmlns:p14="http://schemas.microsoft.com/office/powerpoint/2010/main" val="264925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dirty="0"/>
              <a:t>LAS TRES MODALIDADES DE APERTURA</a:t>
            </a:r>
            <a:endParaRPr lang="fr-FR" dirty="0"/>
          </a:p>
        </p:txBody>
      </p:sp>
      <p:sp>
        <p:nvSpPr>
          <p:cNvPr id="3" name="Espace réservé du pied de page 2"/>
          <p:cNvSpPr>
            <a:spLocks noGrp="1"/>
          </p:cNvSpPr>
          <p:nvPr>
            <p:ph type="ftr" sz="quarter" idx="11"/>
          </p:nvPr>
        </p:nvSpPr>
        <p:spPr/>
        <p:txBody>
          <a:bodyPr/>
          <a:lstStyle/>
          <a:p>
            <a:r>
              <a:rPr lang="fr-FR" dirty="0"/>
              <a:t>Management des API </a:t>
            </a:r>
          </a:p>
        </p:txBody>
      </p:sp>
      <p:sp>
        <p:nvSpPr>
          <p:cNvPr id="4" name="Espace réservé du numéro de diapositive 3"/>
          <p:cNvSpPr>
            <a:spLocks noGrp="1"/>
          </p:cNvSpPr>
          <p:nvPr>
            <p:ph type="sldNum" sz="quarter" idx="12"/>
          </p:nvPr>
        </p:nvSpPr>
        <p:spPr/>
        <p:txBody>
          <a:bodyPr/>
          <a:lstStyle/>
          <a:p>
            <a:fld id="{AE3B3F97-00F5-FA43-B965-9AF1142A32E0}" type="slidenum">
              <a:rPr lang="fr-FR" smtClean="0"/>
              <a:t>12</a:t>
            </a:fld>
            <a:endParaRPr lang="fr-FR"/>
          </a:p>
        </p:txBody>
      </p:sp>
      <p:sp>
        <p:nvSpPr>
          <p:cNvPr id="5" name="Espace réservé du texte 4"/>
          <p:cNvSpPr>
            <a:spLocks noGrp="1"/>
          </p:cNvSpPr>
          <p:nvPr>
            <p:ph type="body" sz="quarter" idx="13"/>
          </p:nvPr>
        </p:nvSpPr>
        <p:spPr/>
        <p:txBody>
          <a:bodyPr/>
          <a:lstStyle/>
          <a:p>
            <a:r>
              <a:rPr lang="fr-FR" dirty="0"/>
              <a:t>CONTEXTO</a:t>
            </a:r>
          </a:p>
        </p:txBody>
      </p:sp>
      <p:graphicFrame>
        <p:nvGraphicFramePr>
          <p:cNvPr id="9" name="Tableau 8"/>
          <p:cNvGraphicFramePr>
            <a:graphicFrameLocks noGrp="1"/>
          </p:cNvGraphicFramePr>
          <p:nvPr>
            <p:extLst>
              <p:ext uri="{D42A27DB-BD31-4B8C-83A1-F6EECF244321}">
                <p14:modId xmlns:p14="http://schemas.microsoft.com/office/powerpoint/2010/main" val="2274824787"/>
              </p:ext>
            </p:extLst>
          </p:nvPr>
        </p:nvGraphicFramePr>
        <p:xfrm>
          <a:off x="486707" y="1451850"/>
          <a:ext cx="11542996" cy="4855689"/>
        </p:xfrm>
        <a:graphic>
          <a:graphicData uri="http://schemas.openxmlformats.org/drawingml/2006/table">
            <a:tbl>
              <a:tblPr firstRow="1" firstCol="1" bandRow="1">
                <a:tableStyleId>{ED083AE6-46FA-4A59-8FB0-9F97EB10719F}</a:tableStyleId>
              </a:tblPr>
              <a:tblGrid>
                <a:gridCol w="2315870">
                  <a:extLst>
                    <a:ext uri="{9D8B030D-6E8A-4147-A177-3AD203B41FA5}">
                      <a16:colId xmlns:a16="http://schemas.microsoft.com/office/drawing/2014/main" xmlns="" val="20000"/>
                    </a:ext>
                  </a:extLst>
                </a:gridCol>
                <a:gridCol w="2873828">
                  <a:extLst>
                    <a:ext uri="{9D8B030D-6E8A-4147-A177-3AD203B41FA5}">
                      <a16:colId xmlns:a16="http://schemas.microsoft.com/office/drawing/2014/main" xmlns="" val="20001"/>
                    </a:ext>
                  </a:extLst>
                </a:gridCol>
                <a:gridCol w="3467549">
                  <a:extLst>
                    <a:ext uri="{9D8B030D-6E8A-4147-A177-3AD203B41FA5}">
                      <a16:colId xmlns:a16="http://schemas.microsoft.com/office/drawing/2014/main" xmlns="" val="20002"/>
                    </a:ext>
                  </a:extLst>
                </a:gridCol>
                <a:gridCol w="2885749">
                  <a:extLst>
                    <a:ext uri="{9D8B030D-6E8A-4147-A177-3AD203B41FA5}">
                      <a16:colId xmlns:a16="http://schemas.microsoft.com/office/drawing/2014/main" xmlns="" val="20003"/>
                    </a:ext>
                  </a:extLst>
                </a:gridCol>
              </a:tblGrid>
              <a:tr h="619133">
                <a:tc>
                  <a:txBody>
                    <a:bodyPr/>
                    <a:lstStyle/>
                    <a:p>
                      <a:endParaRPr lang="es-ES_tradnl" noProof="0"/>
                    </a:p>
                  </a:txBody>
                  <a:tcPr/>
                </a:tc>
                <a:tc>
                  <a:txBody>
                    <a:bodyPr/>
                    <a:lstStyle/>
                    <a:p>
                      <a:pPr algn="ctr"/>
                      <a:r>
                        <a:rPr lang="es-ES_tradnl" sz="1600" noProof="0"/>
                        <a:t>DATOS LIBRES</a:t>
                      </a:r>
                    </a:p>
                  </a:txBody>
                  <a:tcPr anchor="ctr"/>
                </a:tc>
                <a:tc>
                  <a:txBody>
                    <a:bodyPr/>
                    <a:lstStyle/>
                    <a:p>
                      <a:pPr algn="ctr"/>
                      <a:r>
                        <a:rPr lang="es-ES_tradnl" sz="1600" noProof="0"/>
                        <a:t>DATOS ACONDICIONAMINETOS</a:t>
                      </a:r>
                    </a:p>
                  </a:txBody>
                  <a:tcPr anchor="ctr"/>
                </a:tc>
                <a:tc>
                  <a:txBody>
                    <a:bodyPr/>
                    <a:lstStyle/>
                    <a:p>
                      <a:pPr algn="ctr"/>
                      <a:r>
                        <a:rPr lang="es-ES_tradnl" sz="1600" noProof="0"/>
                        <a:t>PERSONALIZADOS</a:t>
                      </a:r>
                    </a:p>
                  </a:txBody>
                  <a:tcPr anchor="ctr"/>
                </a:tc>
                <a:extLst>
                  <a:ext uri="{0D108BD9-81ED-4DB2-BD59-A6C34878D82A}">
                    <a16:rowId xmlns:a16="http://schemas.microsoft.com/office/drawing/2014/main" xmlns="" val="10000"/>
                  </a:ext>
                </a:extLst>
              </a:tr>
              <a:tr h="427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Acuerdos de intercambio</a:t>
                      </a:r>
                    </a:p>
                  </a:txBody>
                  <a:tcPr anchor="ctr"/>
                </a:tc>
                <a:tc>
                  <a:txBody>
                    <a:bodyPr/>
                    <a:lstStyle/>
                    <a:p>
                      <a:pPr algn="ctr"/>
                      <a:r>
                        <a:rPr lang="es-ES_tradnl" sz="1600" noProof="0" dirty="0"/>
                        <a:t>Público</a:t>
                      </a:r>
                      <a:endParaRPr lang="es-ES_tradnl" sz="1600" b="1" noProof="0" dirty="0"/>
                    </a:p>
                  </a:txBody>
                  <a:tcPr anchor="ctr"/>
                </a:tc>
                <a:tc>
                  <a:txBody>
                    <a:bodyPr/>
                    <a:lstStyle/>
                    <a:p>
                      <a:pPr algn="ctr"/>
                      <a:r>
                        <a:rPr lang="es-ES_tradnl" sz="1600" b="1" noProof="0"/>
                        <a:t>Restringidos</a:t>
                      </a:r>
                    </a:p>
                  </a:txBody>
                  <a:tcPr anchor="ctr"/>
                </a:tc>
                <a:tc>
                  <a:txBody>
                    <a:bodyPr/>
                    <a:lstStyle/>
                    <a:p>
                      <a:pPr algn="ctr"/>
                      <a:r>
                        <a:rPr lang="es-ES_tradnl" sz="1600" noProof="0"/>
                        <a:t>Privada</a:t>
                      </a:r>
                      <a:endParaRPr lang="es-ES_tradnl" sz="1600" b="1" baseline="0" noProof="0"/>
                    </a:p>
                  </a:txBody>
                  <a:tcPr anchor="ctr"/>
                </a:tc>
                <a:extLst>
                  <a:ext uri="{0D108BD9-81ED-4DB2-BD59-A6C34878D82A}">
                    <a16:rowId xmlns:a16="http://schemas.microsoft.com/office/drawing/2014/main" xmlns="" val="10001"/>
                  </a:ext>
                </a:extLst>
              </a:tr>
              <a:tr h="1384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kern="1200" noProof="0">
                          <a:solidFill>
                            <a:schemeClr val="tx1"/>
                          </a:solidFill>
                          <a:latin typeface="+mn-lt"/>
                          <a:ea typeface="+mn-ea"/>
                          <a:cs typeface="+mn-cs"/>
                        </a:rPr>
                        <a:t>Curso / Legal</a:t>
                      </a:r>
                    </a:p>
                  </a:txBody>
                  <a:tcPr anchor="ctr"/>
                </a:tc>
                <a:tc>
                  <a:txBody>
                    <a:bodyPr/>
                    <a:lstStyle/>
                    <a:p>
                      <a:pPr marL="0" indent="0" algn="ctr">
                        <a:buFontTx/>
                        <a:buNone/>
                      </a:pPr>
                      <a:r>
                        <a:rPr lang="es-ES_tradnl" sz="1700" kern="1200" noProof="0" dirty="0">
                          <a:solidFill>
                            <a:schemeClr val="tx1"/>
                          </a:solidFill>
                          <a:latin typeface="+mn-lt"/>
                          <a:ea typeface="+mn-ea"/>
                          <a:cs typeface="+mn-cs"/>
                        </a:rPr>
                        <a:t>Registro</a:t>
                      </a:r>
                    </a:p>
                    <a:p>
                      <a:pPr marL="0" indent="0" algn="ctr">
                        <a:buFontTx/>
                        <a:buNone/>
                      </a:pPr>
                      <a:r>
                        <a:rPr lang="es-ES_tradnl" sz="1700" kern="1200" noProof="0" dirty="0">
                          <a:solidFill>
                            <a:schemeClr val="tx1"/>
                          </a:solidFill>
                          <a:latin typeface="+mn-lt"/>
                          <a:ea typeface="+mn-ea"/>
                          <a:cs typeface="+mn-cs"/>
                        </a:rPr>
                        <a:t>Creación de una aplicación</a:t>
                      </a:r>
                    </a:p>
                    <a:p>
                      <a:pPr marL="0" indent="0" algn="ctr">
                        <a:buFontTx/>
                        <a:buNone/>
                      </a:pPr>
                      <a:r>
                        <a:rPr lang="es-ES_tradnl" sz="1700" kern="1200" noProof="0" dirty="0">
                          <a:solidFill>
                            <a:schemeClr val="tx1"/>
                          </a:solidFill>
                          <a:latin typeface="+mn-lt"/>
                          <a:ea typeface="+mn-ea"/>
                          <a:cs typeface="+mn-cs"/>
                        </a:rPr>
                        <a:t>Firma de una licencia ODBL</a:t>
                      </a:r>
                    </a:p>
                    <a:p>
                      <a:pPr marL="0" indent="0" algn="ctr">
                        <a:buFontTx/>
                        <a:buNone/>
                      </a:pPr>
                      <a:r>
                        <a:rPr lang="es-ES_tradnl" sz="1700" kern="1200" noProof="0" dirty="0">
                          <a:solidFill>
                            <a:schemeClr val="tx1"/>
                          </a:solidFill>
                          <a:latin typeface="+mn-lt"/>
                          <a:ea typeface="+mn-ea"/>
                          <a:cs typeface="+mn-cs"/>
                        </a:rPr>
                        <a:t>Consumo</a:t>
                      </a:r>
                    </a:p>
                  </a:txBody>
                  <a:tcPr anchor="ctr"/>
                </a:tc>
                <a:tc>
                  <a:txBody>
                    <a:bodyPr/>
                    <a:lstStyle/>
                    <a:p>
                      <a:pPr marL="0" indent="0" algn="ctr" defTabSz="914400" rtl="0" eaLnBrk="1" latinLnBrk="0" hangingPunct="1">
                        <a:buFontTx/>
                        <a:buNone/>
                      </a:pPr>
                      <a:r>
                        <a:rPr lang="es-ES_tradnl" sz="1600" kern="1200" noProof="0" dirty="0">
                          <a:solidFill>
                            <a:schemeClr val="tx1"/>
                          </a:solidFill>
                          <a:latin typeface="+mn-lt"/>
                          <a:ea typeface="+mn-ea"/>
                          <a:cs typeface="+mn-cs"/>
                        </a:rPr>
                        <a:t>Registro</a:t>
                      </a:r>
                    </a:p>
                    <a:p>
                      <a:pPr marL="0" indent="0" algn="ctr" defTabSz="914400" rtl="0" eaLnBrk="1" latinLnBrk="0" hangingPunct="1">
                        <a:buFontTx/>
                        <a:buNone/>
                      </a:pPr>
                      <a:r>
                        <a:rPr lang="es-ES_tradnl" sz="1600" kern="1200" noProof="0" dirty="0">
                          <a:solidFill>
                            <a:schemeClr val="tx1"/>
                          </a:solidFill>
                          <a:latin typeface="+mn-lt"/>
                          <a:ea typeface="+mn-ea"/>
                          <a:cs typeface="+mn-cs"/>
                        </a:rPr>
                        <a:t>Creación de una aplicación</a:t>
                      </a:r>
                    </a:p>
                    <a:p>
                      <a:pPr marL="0" indent="0" algn="ctr" defTabSz="914400" rtl="0" eaLnBrk="1" latinLnBrk="0" hangingPunct="1">
                        <a:buFontTx/>
                        <a:buNone/>
                      </a:pPr>
                      <a:r>
                        <a:rPr lang="es-ES_tradnl" sz="1600" kern="1200" noProof="0" dirty="0">
                          <a:solidFill>
                            <a:schemeClr val="tx1"/>
                          </a:solidFill>
                          <a:latin typeface="+mn-lt"/>
                          <a:ea typeface="+mn-ea"/>
                          <a:cs typeface="+mn-cs"/>
                        </a:rPr>
                        <a:t>Presentación y auditoría del proyecto</a:t>
                      </a:r>
                    </a:p>
                    <a:p>
                      <a:pPr marL="0" indent="0" algn="ctr" defTabSz="914400" rtl="0" eaLnBrk="1" latinLnBrk="0" hangingPunct="1">
                        <a:buFontTx/>
                        <a:buNone/>
                      </a:pPr>
                      <a:r>
                        <a:rPr lang="es-ES_tradnl" sz="1600" kern="1200" noProof="0" dirty="0">
                          <a:solidFill>
                            <a:schemeClr val="tx1"/>
                          </a:solidFill>
                          <a:latin typeface="+mn-lt"/>
                          <a:ea typeface="+mn-ea"/>
                          <a:cs typeface="+mn-cs"/>
                        </a:rPr>
                        <a:t>Validación de 3 niveles DEUD / DPO / DGA</a:t>
                      </a:r>
                    </a:p>
                    <a:p>
                      <a:pPr marL="0" indent="0" algn="ctr" defTabSz="914400" rtl="0" eaLnBrk="1" latinLnBrk="0" hangingPunct="1">
                        <a:buFontTx/>
                        <a:buNone/>
                      </a:pPr>
                      <a:r>
                        <a:rPr lang="es-ES_tradnl" sz="1600" kern="1200" noProof="0" dirty="0">
                          <a:solidFill>
                            <a:schemeClr val="tx1"/>
                          </a:solidFill>
                          <a:latin typeface="+mn-lt"/>
                          <a:ea typeface="+mn-ea"/>
                          <a:cs typeface="+mn-cs"/>
                        </a:rPr>
                        <a:t>Firma de una licencia específica</a:t>
                      </a:r>
                    </a:p>
                    <a:p>
                      <a:pPr marL="0" indent="0" algn="ctr" defTabSz="914400" rtl="0" eaLnBrk="1" latinLnBrk="0" hangingPunct="1">
                        <a:buFontTx/>
                        <a:buNone/>
                      </a:pPr>
                      <a:r>
                        <a:rPr lang="es-ES_tradnl" sz="1600" kern="1200" noProof="0" dirty="0">
                          <a:solidFill>
                            <a:schemeClr val="tx1"/>
                          </a:solidFill>
                          <a:latin typeface="+mn-lt"/>
                          <a:ea typeface="+mn-ea"/>
                          <a:cs typeface="+mn-cs"/>
                        </a:rPr>
                        <a:t>Consumo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kern="1200" noProof="0" dirty="0">
                          <a:solidFill>
                            <a:schemeClr val="tx1"/>
                          </a:solidFill>
                          <a:latin typeface="+mn-lt"/>
                          <a:ea typeface="+mn-ea"/>
                          <a:cs typeface="+mn-cs"/>
                        </a:rPr>
                        <a:t>Firma de un contrato o acuerdo especial</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kern="1200" noProof="0" dirty="0">
                          <a:solidFill>
                            <a:schemeClr val="tx1"/>
                          </a:solidFill>
                          <a:latin typeface="+mn-lt"/>
                          <a:ea typeface="+mn-ea"/>
                          <a:cs typeface="+mn-cs"/>
                        </a:rPr>
                        <a:t>Registro</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kern="1200" noProof="0" dirty="0">
                          <a:solidFill>
                            <a:schemeClr val="tx1"/>
                          </a:solidFill>
                          <a:latin typeface="+mn-lt"/>
                          <a:ea typeface="+mn-ea"/>
                          <a:cs typeface="+mn-cs"/>
                        </a:rPr>
                        <a:t>Creación de una aplicación</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kern="1200" noProof="0" dirty="0">
                          <a:solidFill>
                            <a:schemeClr val="tx1"/>
                          </a:solidFill>
                          <a:latin typeface="+mn-lt"/>
                          <a:ea typeface="+mn-ea"/>
                          <a:cs typeface="+mn-cs"/>
                        </a:rPr>
                        <a:t>Consumo</a:t>
                      </a:r>
                    </a:p>
                  </a:txBody>
                  <a:tcPr anchor="ctr"/>
                </a:tc>
                <a:extLst>
                  <a:ext uri="{0D108BD9-81ED-4DB2-BD59-A6C34878D82A}">
                    <a16:rowId xmlns:a16="http://schemas.microsoft.com/office/drawing/2014/main" xmlns="" val="10002"/>
                  </a:ext>
                </a:extLst>
              </a:tr>
              <a:tr h="456475">
                <a:tc>
                  <a:txBody>
                    <a:bodyPr/>
                    <a:lstStyle/>
                    <a:p>
                      <a:pPr marL="0" algn="ctr" defTabSz="914400" rtl="0" eaLnBrk="1" latinLnBrk="0" hangingPunct="1"/>
                      <a:r>
                        <a:rPr lang="es-ES_tradnl" sz="1600" b="0" kern="1200" noProof="0"/>
                        <a:t>Tipo </a:t>
                      </a:r>
                      <a:endParaRPr lang="es-ES_tradnl" sz="1600" b="0" kern="1200" noProof="0">
                        <a:solidFill>
                          <a:schemeClr val="tx1"/>
                        </a:solidFill>
                        <a:latin typeface="+mn-lt"/>
                        <a:ea typeface="+mn-ea"/>
                        <a:cs typeface="+mn-cs"/>
                      </a:endParaRPr>
                    </a:p>
                  </a:txBody>
                  <a:tcPr anchor="ctr"/>
                </a:tc>
                <a:tc>
                  <a:txBody>
                    <a:bodyPr/>
                    <a:lstStyle/>
                    <a:p>
                      <a:pPr marL="0" indent="0" algn="ctr" defTabSz="914400" rtl="0" eaLnBrk="1" latinLnBrk="0" hangingPunct="1">
                        <a:buFontTx/>
                        <a:buNone/>
                      </a:pPr>
                      <a:r>
                        <a:rPr lang="es-ES_tradnl" sz="1200" kern="1200" noProof="0" dirty="0">
                          <a:solidFill>
                            <a:schemeClr val="dk1"/>
                          </a:solidFill>
                          <a:latin typeface="+mn-lt"/>
                          <a:ea typeface="+mn-ea"/>
                          <a:cs typeface="+mn-cs"/>
                        </a:rPr>
                        <a:t>Mercado laboral</a:t>
                      </a:r>
                    </a:p>
                  </a:txBody>
                  <a:tcPr anchor="ctr"/>
                </a:tc>
                <a:tc>
                  <a:txBody>
                    <a:bodyPr/>
                    <a:lstStyle/>
                    <a:p>
                      <a:pPr marL="0" indent="0" algn="ctr" defTabSz="914400" rtl="0" eaLnBrk="1" latinLnBrk="0" hangingPunct="1">
                        <a:buFontTx/>
                        <a:buNone/>
                      </a:pPr>
                      <a:r>
                        <a:rPr lang="es-ES_tradnl" sz="1200" kern="1200" noProof="0" dirty="0">
                          <a:solidFill>
                            <a:schemeClr val="dk1"/>
                          </a:solidFill>
                          <a:latin typeface="+mn-lt"/>
                          <a:ea typeface="+mn-ea"/>
                          <a:cs typeface="+mn-cs"/>
                        </a:rPr>
                        <a:t>Datos personales</a:t>
                      </a:r>
                    </a:p>
                  </a:txBody>
                  <a:tcPr anchor="ctr"/>
                </a:tc>
                <a:tc>
                  <a:txBody>
                    <a:bodyPr/>
                    <a:lstStyle/>
                    <a:p>
                      <a:pPr marL="0" indent="0" algn="ctr" defTabSz="914400" rtl="0" eaLnBrk="1" latinLnBrk="0" hangingPunct="1">
                        <a:buFontTx/>
                        <a:buNone/>
                      </a:pPr>
                      <a:r>
                        <a:rPr lang="es-ES_tradnl" sz="1200" kern="1200" noProof="0" dirty="0">
                          <a:solidFill>
                            <a:schemeClr val="dk1"/>
                          </a:solidFill>
                          <a:latin typeface="+mn-lt"/>
                          <a:ea typeface="+mn-ea"/>
                          <a:cs typeface="+mn-cs"/>
                        </a:rPr>
                        <a:t>Datos específicos</a:t>
                      </a:r>
                    </a:p>
                  </a:txBody>
                  <a:tcPr anchor="ctr"/>
                </a:tc>
                <a:extLst>
                  <a:ext uri="{0D108BD9-81ED-4DB2-BD59-A6C34878D82A}">
                    <a16:rowId xmlns:a16="http://schemas.microsoft.com/office/drawing/2014/main" xmlns="" val="10003"/>
                  </a:ext>
                </a:extLst>
              </a:tr>
              <a:tr h="1551702">
                <a:tc>
                  <a:txBody>
                    <a:bodyPr/>
                    <a:lstStyle/>
                    <a:p>
                      <a:pPr marL="0" algn="ctr" defTabSz="914400" rtl="0" eaLnBrk="1" latinLnBrk="0" hangingPunct="1"/>
                      <a:r>
                        <a:rPr lang="es-ES_tradnl" sz="1600" b="1" kern="1200" noProof="0">
                          <a:solidFill>
                            <a:schemeClr val="tx1"/>
                          </a:solidFill>
                          <a:latin typeface="+mn-lt"/>
                          <a:ea typeface="+mn-ea"/>
                          <a:cs typeface="+mn-cs"/>
                        </a:rPr>
                        <a:t>Estrategia de auditoría</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Identificación en el registro</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Control del consumo</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En función de cada caso, a petición o por detección de anomalías</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Previamente para validación del uso y el RGPD</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En el aniversario del contrato</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A los dos años de la renovación de la firma</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a:solidFill>
                            <a:schemeClr val="tx1"/>
                          </a:solidFill>
                          <a:latin typeface="+mn-lt"/>
                          <a:ea typeface="+mn-ea"/>
                          <a:cs typeface="+mn-cs"/>
                        </a:rPr>
                        <a:t>Auditoría técnica cada dos años</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0" kern="1200" noProof="0" dirty="0">
                          <a:solidFill>
                            <a:schemeClr val="tx1"/>
                          </a:solidFill>
                          <a:latin typeface="+mn-lt"/>
                          <a:ea typeface="+mn-ea"/>
                          <a:cs typeface="+mn-cs"/>
                        </a:rPr>
                        <a:t>En función de cada caso, a petición de los interesados o de la detección de anomalías</a:t>
                      </a:r>
                    </a:p>
                  </a:txBody>
                  <a:tcPr anchor="ctr">
                    <a:solidFill>
                      <a:srgbClr val="FFC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7241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4">
            <a:extLst>
              <a:ext uri="{FF2B5EF4-FFF2-40B4-BE49-F238E27FC236}">
                <a16:creationId xmlns:a16="http://schemas.microsoft.com/office/drawing/2014/main" xmlns="" id="{09288F39-82EB-FB9F-9C4C-6E80C73ACDBA}"/>
              </a:ext>
            </a:extLst>
          </p:cNvPr>
          <p:cNvSpPr>
            <a:spLocks noGrp="1"/>
          </p:cNvSpPr>
          <p:nvPr>
            <p:ph type="title"/>
          </p:nvPr>
        </p:nvSpPr>
        <p:spPr>
          <a:xfrm>
            <a:off x="762000" y="152400"/>
            <a:ext cx="10668000" cy="901700"/>
          </a:xfrm>
        </p:spPr>
        <p:txBody>
          <a:bodyPr/>
          <a:lstStyle/>
          <a:p>
            <a:r>
              <a:rPr lang="es-ES_tradnl" sz="2000" dirty="0"/>
              <a:t>Cifras y uso</a:t>
            </a:r>
          </a:p>
        </p:txBody>
      </p:sp>
      <p:sp>
        <p:nvSpPr>
          <p:cNvPr id="103" name="Espace réservé du texte 6">
            <a:extLst>
              <a:ext uri="{FF2B5EF4-FFF2-40B4-BE49-F238E27FC236}">
                <a16:creationId xmlns:a16="http://schemas.microsoft.com/office/drawing/2014/main" xmlns="" id="{081BD5FC-DD69-C2A0-EFC2-2286A0B933ED}"/>
              </a:ext>
            </a:extLst>
          </p:cNvPr>
          <p:cNvSpPr txBox="1">
            <a:spLocks/>
          </p:cNvSpPr>
          <p:nvPr/>
        </p:nvSpPr>
        <p:spPr>
          <a:xfrm>
            <a:off x="762000" y="149044"/>
            <a:ext cx="5816733" cy="331304"/>
          </a:xfrm>
          <a:prstGeom prst="rect">
            <a:avLst/>
          </a:prstGeom>
        </p:spPr>
        <p:txBody>
          <a:bodyPr lIns="0" tIns="0" rIns="0" bIns="0" anchor="ctr">
            <a:noAutofit/>
          </a:bodyPr>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Roboto" panose="02000000000000000000"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Roboto" panose="02000000000000000000"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Roboto" panose="02000000000000000000"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Roboto" panose="02000000000000000000"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400" dirty="0"/>
              <a:t>API DATOS PÔLE EMPLOI</a:t>
            </a:r>
          </a:p>
        </p:txBody>
      </p:sp>
      <p:sp>
        <p:nvSpPr>
          <p:cNvPr id="105" name="ZoneTexte 89">
            <a:extLst>
              <a:ext uri="{FF2B5EF4-FFF2-40B4-BE49-F238E27FC236}">
                <a16:creationId xmlns:a16="http://schemas.microsoft.com/office/drawing/2014/main" xmlns="" id="{1D63313F-5C75-B25E-5D0A-48A11E9E4250}"/>
              </a:ext>
            </a:extLst>
          </p:cNvPr>
          <p:cNvSpPr txBox="1"/>
          <p:nvPr/>
        </p:nvSpPr>
        <p:spPr>
          <a:xfrm>
            <a:off x="762000" y="1235306"/>
            <a:ext cx="1836051" cy="480178"/>
          </a:xfrm>
          <a:prstGeom prst="rect">
            <a:avLst/>
          </a:prstGeom>
          <a:noFill/>
        </p:spPr>
        <p:txBody>
          <a:bodyPr wrap="square" lIns="0" tIns="0" rIns="0" bIns="0" rtlCol="0" anchor="ctr">
            <a:noAutofit/>
          </a:bodyPr>
          <a:lstStyle/>
          <a:p>
            <a:pPr>
              <a:lnSpc>
                <a:spcPct val="110000"/>
              </a:lnSpc>
            </a:pPr>
            <a:r>
              <a:rPr lang="es-ES_tradnl" sz="3200" b="1" dirty="0">
                <a:solidFill>
                  <a:schemeClr val="accent1"/>
                </a:solidFill>
                <a:ea typeface="Roboto" panose="02000000000000000000" pitchFamily="2" charset="0"/>
                <a:cs typeface="Roboto" panose="02000000000000000000" pitchFamily="2" charset="0"/>
              </a:rPr>
              <a:t>78</a:t>
            </a:r>
            <a:r>
              <a:rPr lang="es-ES_tradnl" sz="2800" dirty="0">
                <a:solidFill>
                  <a:srgbClr val="1C1C48"/>
                </a:solidFill>
                <a:ea typeface="Roboto" panose="02000000000000000000" pitchFamily="2" charset="0"/>
                <a:cs typeface="Roboto" panose="02000000000000000000" pitchFamily="2" charset="0"/>
              </a:rPr>
              <a:t> </a:t>
            </a:r>
            <a:r>
              <a:rPr lang="es-ES_tradnl" sz="2400" dirty="0">
                <a:ea typeface="Verdana" panose="020B0604030504040204" pitchFamily="34" charset="0"/>
                <a:cs typeface="Roboto" panose="02000000000000000000" pitchFamily="2" charset="0"/>
              </a:rPr>
              <a:t>API</a:t>
            </a:r>
            <a:endParaRPr lang="es-ES_tradnl" dirty="0">
              <a:ea typeface="Verdana" panose="020B0604030504040204" pitchFamily="34" charset="0"/>
              <a:cs typeface="Roboto" panose="02000000000000000000" pitchFamily="2" charset="0"/>
            </a:endParaRPr>
          </a:p>
        </p:txBody>
      </p:sp>
      <p:grpSp>
        <p:nvGrpSpPr>
          <p:cNvPr id="9" name="Group 8">
            <a:extLst>
              <a:ext uri="{FF2B5EF4-FFF2-40B4-BE49-F238E27FC236}">
                <a16:creationId xmlns:a16="http://schemas.microsoft.com/office/drawing/2014/main" xmlns="" id="{42C50783-4755-B859-15F1-F9F6E4B1DBCF}"/>
              </a:ext>
            </a:extLst>
          </p:cNvPr>
          <p:cNvGrpSpPr/>
          <p:nvPr/>
        </p:nvGrpSpPr>
        <p:grpSpPr>
          <a:xfrm>
            <a:off x="777113" y="1891695"/>
            <a:ext cx="2408541" cy="325332"/>
            <a:chOff x="777113" y="1891695"/>
            <a:chExt cx="2408541" cy="325332"/>
          </a:xfrm>
        </p:grpSpPr>
        <p:sp>
          <p:nvSpPr>
            <p:cNvPr id="107" name="ZoneTexte 92">
              <a:extLst>
                <a:ext uri="{FF2B5EF4-FFF2-40B4-BE49-F238E27FC236}">
                  <a16:creationId xmlns:a16="http://schemas.microsoft.com/office/drawing/2014/main" xmlns="" id="{F98128E7-005E-293D-7336-821263B153E0}"/>
                </a:ext>
              </a:extLst>
            </p:cNvPr>
            <p:cNvSpPr txBox="1">
              <a:spLocks noChangeAspect="1"/>
            </p:cNvSpPr>
            <p:nvPr/>
          </p:nvSpPr>
          <p:spPr>
            <a:xfrm>
              <a:off x="1168400" y="1891695"/>
              <a:ext cx="2017254" cy="325332"/>
            </a:xfrm>
            <a:prstGeom prst="rect">
              <a:avLst/>
            </a:prstGeom>
            <a:noFill/>
          </p:spPr>
          <p:txBody>
            <a:bodyPr wrap="none" lIns="0" tIns="0" rIns="0" bIns="0" rtlCol="0" anchor="ctr">
              <a:noAutofit/>
            </a:bodyPr>
            <a:lstStyle/>
            <a:p>
              <a:pPr>
                <a:lnSpc>
                  <a:spcPct val="110000"/>
                </a:lnSpc>
              </a:pPr>
              <a:r>
                <a:rPr lang="es-ES_tradnl" sz="1600" b="1" dirty="0"/>
                <a:t>17 API Públicas </a:t>
              </a:r>
            </a:p>
          </p:txBody>
        </p:sp>
        <p:grpSp>
          <p:nvGrpSpPr>
            <p:cNvPr id="5" name="Group 4">
              <a:extLst>
                <a:ext uri="{FF2B5EF4-FFF2-40B4-BE49-F238E27FC236}">
                  <a16:creationId xmlns:a16="http://schemas.microsoft.com/office/drawing/2014/main" xmlns="" id="{380099B8-4F9D-FB7B-CCF8-7917535F37CE}"/>
                </a:ext>
              </a:extLst>
            </p:cNvPr>
            <p:cNvGrpSpPr/>
            <p:nvPr/>
          </p:nvGrpSpPr>
          <p:grpSpPr>
            <a:xfrm>
              <a:off x="777113" y="1891695"/>
              <a:ext cx="325332" cy="325332"/>
              <a:chOff x="777113" y="1891695"/>
              <a:chExt cx="325332" cy="325332"/>
            </a:xfrm>
          </p:grpSpPr>
          <p:sp>
            <p:nvSpPr>
              <p:cNvPr id="4" name="Rectangle 3">
                <a:extLst>
                  <a:ext uri="{FF2B5EF4-FFF2-40B4-BE49-F238E27FC236}">
                    <a16:creationId xmlns:a16="http://schemas.microsoft.com/office/drawing/2014/main" xmlns="" id="{AF7661F1-C54D-ECBF-02B5-56BC12B3CAD1}"/>
                  </a:ext>
                </a:extLst>
              </p:cNvPr>
              <p:cNvSpPr/>
              <p:nvPr/>
            </p:nvSpPr>
            <p:spPr>
              <a:xfrm>
                <a:off x="777113" y="1891695"/>
                <a:ext cx="325332" cy="325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08" name="Picture 120">
                <a:extLst>
                  <a:ext uri="{FF2B5EF4-FFF2-40B4-BE49-F238E27FC236}">
                    <a16:creationId xmlns:a16="http://schemas.microsoft.com/office/drawing/2014/main" xmlns="" id="{9FB3C474-7F43-45EC-ED4F-6A617F7F77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2344" y="1914525"/>
                <a:ext cx="279672" cy="279672"/>
              </a:xfrm>
              <a:prstGeom prst="rect">
                <a:avLst/>
              </a:prstGeom>
            </p:spPr>
          </p:pic>
        </p:grpSp>
      </p:grpSp>
      <p:cxnSp>
        <p:nvCxnSpPr>
          <p:cNvPr id="109" name="Straight Connector 108">
            <a:extLst>
              <a:ext uri="{FF2B5EF4-FFF2-40B4-BE49-F238E27FC236}">
                <a16:creationId xmlns:a16="http://schemas.microsoft.com/office/drawing/2014/main" xmlns="" id="{915085EA-CCE2-8C79-4167-BFE569507C37}"/>
              </a:ext>
            </a:extLst>
          </p:cNvPr>
          <p:cNvCxnSpPr>
            <a:cxnSpLocks/>
          </p:cNvCxnSpPr>
          <p:nvPr/>
        </p:nvCxnSpPr>
        <p:spPr>
          <a:xfrm flipH="1">
            <a:off x="3410354" y="1255366"/>
            <a:ext cx="1" cy="1998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66D015F6-EC52-EAF4-EC45-571A4AAE63F2}"/>
              </a:ext>
            </a:extLst>
          </p:cNvPr>
          <p:cNvGrpSpPr/>
          <p:nvPr/>
        </p:nvGrpSpPr>
        <p:grpSpPr>
          <a:xfrm>
            <a:off x="777113" y="2399023"/>
            <a:ext cx="2408541" cy="325332"/>
            <a:chOff x="777113" y="2415208"/>
            <a:chExt cx="2408541" cy="325332"/>
          </a:xfrm>
        </p:grpSpPr>
        <p:sp>
          <p:nvSpPr>
            <p:cNvPr id="111" name="ZoneTexte 93">
              <a:extLst>
                <a:ext uri="{FF2B5EF4-FFF2-40B4-BE49-F238E27FC236}">
                  <a16:creationId xmlns:a16="http://schemas.microsoft.com/office/drawing/2014/main" xmlns="" id="{54E21674-C920-C53F-218F-3FCA1E2FEBBA}"/>
                </a:ext>
              </a:extLst>
            </p:cNvPr>
            <p:cNvSpPr txBox="1">
              <a:spLocks noChangeAspect="1"/>
            </p:cNvSpPr>
            <p:nvPr/>
          </p:nvSpPr>
          <p:spPr>
            <a:xfrm>
              <a:off x="1168400" y="2415208"/>
              <a:ext cx="2017254" cy="325332"/>
            </a:xfrm>
            <a:prstGeom prst="rect">
              <a:avLst/>
            </a:prstGeom>
            <a:noFill/>
          </p:spPr>
          <p:txBody>
            <a:bodyPr wrap="none" lIns="0" tIns="0" rIns="0" bIns="0" rtlCol="0" anchor="ctr">
              <a:noAutofit/>
            </a:bodyPr>
            <a:lstStyle/>
            <a:p>
              <a:pPr>
                <a:lnSpc>
                  <a:spcPct val="110000"/>
                </a:lnSpc>
              </a:pPr>
              <a:r>
                <a:rPr lang="es-ES_tradnl" sz="1600" b="1" dirty="0"/>
                <a:t>11 API restringidas </a:t>
              </a:r>
            </a:p>
          </p:txBody>
        </p:sp>
        <p:grpSp>
          <p:nvGrpSpPr>
            <p:cNvPr id="6" name="Group 5">
              <a:extLst>
                <a:ext uri="{FF2B5EF4-FFF2-40B4-BE49-F238E27FC236}">
                  <a16:creationId xmlns:a16="http://schemas.microsoft.com/office/drawing/2014/main" xmlns="" id="{BC406FA1-2823-8268-A1E9-419DCCF8974E}"/>
                </a:ext>
              </a:extLst>
            </p:cNvPr>
            <p:cNvGrpSpPr/>
            <p:nvPr/>
          </p:nvGrpSpPr>
          <p:grpSpPr>
            <a:xfrm>
              <a:off x="777113" y="2415208"/>
              <a:ext cx="325332" cy="325332"/>
              <a:chOff x="777113" y="2430566"/>
              <a:chExt cx="325332" cy="325332"/>
            </a:xfrm>
          </p:grpSpPr>
          <p:sp>
            <p:nvSpPr>
              <p:cNvPr id="91" name="Rectangle 90">
                <a:extLst>
                  <a:ext uri="{FF2B5EF4-FFF2-40B4-BE49-F238E27FC236}">
                    <a16:creationId xmlns:a16="http://schemas.microsoft.com/office/drawing/2014/main" xmlns="" id="{CB9E040C-CA70-8610-E1B5-B0074E43D39B}"/>
                  </a:ext>
                </a:extLst>
              </p:cNvPr>
              <p:cNvSpPr/>
              <p:nvPr/>
            </p:nvSpPr>
            <p:spPr>
              <a:xfrm>
                <a:off x="777113" y="2430566"/>
                <a:ext cx="325332" cy="325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12" name="Picture 120">
                <a:extLst>
                  <a:ext uri="{FF2B5EF4-FFF2-40B4-BE49-F238E27FC236}">
                    <a16:creationId xmlns:a16="http://schemas.microsoft.com/office/drawing/2014/main" xmlns="" id="{379C5B2E-0BC3-E125-A493-7B01873322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6139" y="2459592"/>
                <a:ext cx="267280" cy="267280"/>
              </a:xfrm>
              <a:prstGeom prst="rect">
                <a:avLst/>
              </a:prstGeom>
            </p:spPr>
          </p:pic>
        </p:grpSp>
      </p:grpSp>
      <p:grpSp>
        <p:nvGrpSpPr>
          <p:cNvPr id="10" name="Group 9">
            <a:extLst>
              <a:ext uri="{FF2B5EF4-FFF2-40B4-BE49-F238E27FC236}">
                <a16:creationId xmlns:a16="http://schemas.microsoft.com/office/drawing/2014/main" xmlns="" id="{565EA8FD-053D-D660-87AE-655844380799}"/>
              </a:ext>
            </a:extLst>
          </p:cNvPr>
          <p:cNvGrpSpPr/>
          <p:nvPr/>
        </p:nvGrpSpPr>
        <p:grpSpPr>
          <a:xfrm>
            <a:off x="777113" y="2906350"/>
            <a:ext cx="2408541" cy="325332"/>
            <a:chOff x="777113" y="2906350"/>
            <a:chExt cx="2408541" cy="325332"/>
          </a:xfrm>
        </p:grpSpPr>
        <p:sp>
          <p:nvSpPr>
            <p:cNvPr id="114" name="ZoneTexte 94">
              <a:extLst>
                <a:ext uri="{FF2B5EF4-FFF2-40B4-BE49-F238E27FC236}">
                  <a16:creationId xmlns:a16="http://schemas.microsoft.com/office/drawing/2014/main" xmlns="" id="{59072667-A5B3-51A0-3DBB-C4906BE1845D}"/>
                </a:ext>
              </a:extLst>
            </p:cNvPr>
            <p:cNvSpPr txBox="1">
              <a:spLocks noChangeAspect="1"/>
            </p:cNvSpPr>
            <p:nvPr/>
          </p:nvSpPr>
          <p:spPr>
            <a:xfrm>
              <a:off x="1168400" y="2906350"/>
              <a:ext cx="2017254" cy="325332"/>
            </a:xfrm>
            <a:prstGeom prst="rect">
              <a:avLst/>
            </a:prstGeom>
            <a:noFill/>
          </p:spPr>
          <p:txBody>
            <a:bodyPr wrap="none" lIns="0" tIns="0" rIns="0" bIns="0" rtlCol="0" anchor="ctr">
              <a:noAutofit/>
            </a:bodyPr>
            <a:lstStyle/>
            <a:p>
              <a:pPr>
                <a:lnSpc>
                  <a:spcPct val="110000"/>
                </a:lnSpc>
              </a:pPr>
              <a:r>
                <a:rPr lang="es-ES_tradnl" sz="1600" b="1" dirty="0"/>
                <a:t>50 API Privadas </a:t>
              </a:r>
            </a:p>
          </p:txBody>
        </p:sp>
        <p:grpSp>
          <p:nvGrpSpPr>
            <p:cNvPr id="7" name="Group 6">
              <a:extLst>
                <a:ext uri="{FF2B5EF4-FFF2-40B4-BE49-F238E27FC236}">
                  <a16:creationId xmlns:a16="http://schemas.microsoft.com/office/drawing/2014/main" xmlns="" id="{58023480-B5A6-D4D2-4140-1244B7EDD3D8}"/>
                </a:ext>
              </a:extLst>
            </p:cNvPr>
            <p:cNvGrpSpPr/>
            <p:nvPr/>
          </p:nvGrpSpPr>
          <p:grpSpPr>
            <a:xfrm>
              <a:off x="777113" y="2906350"/>
              <a:ext cx="325332" cy="325332"/>
              <a:chOff x="777113" y="2904697"/>
              <a:chExt cx="325332" cy="325332"/>
            </a:xfrm>
          </p:grpSpPr>
          <p:sp>
            <p:nvSpPr>
              <p:cNvPr id="92" name="Rectangle 91">
                <a:extLst>
                  <a:ext uri="{FF2B5EF4-FFF2-40B4-BE49-F238E27FC236}">
                    <a16:creationId xmlns:a16="http://schemas.microsoft.com/office/drawing/2014/main" xmlns="" id="{4B963AD2-2B9E-A392-055E-4AC76935C9F1}"/>
                  </a:ext>
                </a:extLst>
              </p:cNvPr>
              <p:cNvSpPr/>
              <p:nvPr/>
            </p:nvSpPr>
            <p:spPr>
              <a:xfrm>
                <a:off x="777113" y="2904697"/>
                <a:ext cx="325332" cy="325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15" name="Picture 120">
                <a:extLst>
                  <a:ext uri="{FF2B5EF4-FFF2-40B4-BE49-F238E27FC236}">
                    <a16:creationId xmlns:a16="http://schemas.microsoft.com/office/drawing/2014/main" xmlns="" id="{648A1E45-7E8A-B676-96D5-B354FAEDC64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8047" y="2925631"/>
                <a:ext cx="283464" cy="283464"/>
              </a:xfrm>
              <a:prstGeom prst="rect">
                <a:avLst/>
              </a:prstGeom>
            </p:spPr>
          </p:pic>
        </p:grpSp>
      </p:grpSp>
      <p:grpSp>
        <p:nvGrpSpPr>
          <p:cNvPr id="116" name="Group 115">
            <a:extLst>
              <a:ext uri="{FF2B5EF4-FFF2-40B4-BE49-F238E27FC236}">
                <a16:creationId xmlns:a16="http://schemas.microsoft.com/office/drawing/2014/main" xmlns="" id="{D5063BFE-9767-4CAF-F5C4-D79AFC95CE68}"/>
              </a:ext>
            </a:extLst>
          </p:cNvPr>
          <p:cNvGrpSpPr/>
          <p:nvPr/>
        </p:nvGrpSpPr>
        <p:grpSpPr>
          <a:xfrm>
            <a:off x="3606732" y="1275927"/>
            <a:ext cx="4430639" cy="1994202"/>
            <a:chOff x="3379064" y="1275927"/>
            <a:chExt cx="4430639" cy="1994202"/>
          </a:xfrm>
        </p:grpSpPr>
        <p:sp>
          <p:nvSpPr>
            <p:cNvPr id="117" name="ZoneTexte 97">
              <a:extLst>
                <a:ext uri="{FF2B5EF4-FFF2-40B4-BE49-F238E27FC236}">
                  <a16:creationId xmlns:a16="http://schemas.microsoft.com/office/drawing/2014/main" xmlns="" id="{E6177EAD-E89E-FD9D-8A5A-3FAED62985A6}"/>
                </a:ext>
              </a:extLst>
            </p:cNvPr>
            <p:cNvSpPr txBox="1"/>
            <p:nvPr/>
          </p:nvSpPr>
          <p:spPr>
            <a:xfrm>
              <a:off x="3407387" y="1275927"/>
              <a:ext cx="4402316" cy="871008"/>
            </a:xfrm>
            <a:prstGeom prst="rect">
              <a:avLst/>
            </a:prstGeom>
            <a:noFill/>
          </p:spPr>
          <p:txBody>
            <a:bodyPr wrap="square" rtlCol="0">
              <a:spAutoFit/>
            </a:bodyPr>
            <a:lstStyle/>
            <a:p>
              <a:pPr>
                <a:lnSpc>
                  <a:spcPct val="110000"/>
                </a:lnSpc>
              </a:pPr>
              <a:r>
                <a:rPr lang="es-ES_tradnl" sz="3200" b="1" dirty="0">
                  <a:solidFill>
                    <a:schemeClr val="accent1"/>
                  </a:solidFill>
                  <a:ea typeface="Roboto" panose="02000000000000000000" pitchFamily="2" charset="0"/>
                </a:rPr>
                <a:t>650</a:t>
              </a:r>
              <a:r>
                <a:rPr lang="es-ES_tradnl" sz="2400" b="1" dirty="0">
                  <a:ea typeface="Roboto" panose="02000000000000000000" pitchFamily="2" charset="0"/>
                  <a:cs typeface="Roboto" panose="02000000000000000000" pitchFamily="2" charset="0"/>
                </a:rPr>
                <a:t> Proyectos</a:t>
              </a:r>
            </a:p>
            <a:p>
              <a:pPr>
                <a:lnSpc>
                  <a:spcPct val="110000"/>
                </a:lnSpc>
              </a:pPr>
              <a:r>
                <a:rPr lang="es-ES_tradnl" sz="1400" b="1" dirty="0">
                  <a:ea typeface="Roboto" panose="02000000000000000000" pitchFamily="2" charset="0"/>
                  <a:cs typeface="Roboto" panose="02000000000000000000" pitchFamily="2" charset="0"/>
                </a:rPr>
                <a:t>han utilizado nuestras </a:t>
              </a:r>
              <a:r>
                <a:rPr lang="es-ES_tradnl" sz="1400" b="1" dirty="0" err="1">
                  <a:ea typeface="Roboto" panose="02000000000000000000" pitchFamily="2" charset="0"/>
                  <a:cs typeface="Roboto" panose="02000000000000000000" pitchFamily="2" charset="0"/>
                </a:rPr>
                <a:t>APIs</a:t>
              </a:r>
              <a:r>
                <a:rPr lang="es-ES_tradnl" sz="1400" b="1" dirty="0">
                  <a:ea typeface="Roboto" panose="02000000000000000000" pitchFamily="2" charset="0"/>
                  <a:cs typeface="Roboto" panose="02000000000000000000" pitchFamily="2" charset="0"/>
                </a:rPr>
                <a:t> en los últimos 6 meses</a:t>
              </a:r>
            </a:p>
          </p:txBody>
        </p:sp>
        <p:sp>
          <p:nvSpPr>
            <p:cNvPr id="118" name="ZoneTexte 98">
              <a:extLst>
                <a:ext uri="{FF2B5EF4-FFF2-40B4-BE49-F238E27FC236}">
                  <a16:creationId xmlns:a16="http://schemas.microsoft.com/office/drawing/2014/main" xmlns="" id="{5E624B80-38A1-9B94-F8A7-C14E973C1D7D}"/>
                </a:ext>
              </a:extLst>
            </p:cNvPr>
            <p:cNvSpPr txBox="1"/>
            <p:nvPr/>
          </p:nvSpPr>
          <p:spPr>
            <a:xfrm>
              <a:off x="3379064" y="2162133"/>
              <a:ext cx="4402316" cy="1107996"/>
            </a:xfrm>
            <a:prstGeom prst="rect">
              <a:avLst/>
            </a:prstGeom>
            <a:noFill/>
          </p:spPr>
          <p:txBody>
            <a:bodyPr wrap="square" rtlCol="0">
              <a:spAutoFit/>
            </a:bodyPr>
            <a:lstStyle/>
            <a:p>
              <a:pPr>
                <a:lnSpc>
                  <a:spcPct val="110000"/>
                </a:lnSpc>
              </a:pPr>
              <a:r>
                <a:rPr lang="es-ES_tradnl" sz="3200" b="1" dirty="0">
                  <a:solidFill>
                    <a:schemeClr val="accent1"/>
                  </a:solidFill>
                  <a:ea typeface="Roboto" panose="02000000000000000000" pitchFamily="2" charset="0"/>
                </a:rPr>
                <a:t>370 </a:t>
              </a:r>
              <a:r>
                <a:rPr lang="es-ES_tradnl" sz="2400" b="1" dirty="0">
                  <a:ea typeface="Roboto" panose="02000000000000000000" pitchFamily="2" charset="0"/>
                </a:rPr>
                <a:t>Servicios regulares</a:t>
              </a:r>
              <a:r>
                <a:rPr lang="es-ES_tradnl" sz="2400" b="1" dirty="0">
                  <a:ea typeface="Roboto" panose="02000000000000000000" pitchFamily="2" charset="0"/>
                  <a:cs typeface="Roboto" panose="02000000000000000000" pitchFamily="2" charset="0"/>
                </a:rPr>
                <a:t> </a:t>
              </a:r>
            </a:p>
            <a:p>
              <a:pPr>
                <a:lnSpc>
                  <a:spcPct val="110000"/>
                </a:lnSpc>
              </a:pPr>
              <a:r>
                <a:rPr lang="es-ES_tradnl" sz="1400" b="1" dirty="0">
                  <a:ea typeface="Roboto" panose="02000000000000000000" pitchFamily="2" charset="0"/>
                  <a:cs typeface="Roboto" panose="02000000000000000000" pitchFamily="2" charset="0"/>
                </a:rPr>
                <a:t>han utilizado activamente nuestras </a:t>
              </a:r>
              <a:r>
                <a:rPr lang="es-ES_tradnl" sz="1400" b="1" dirty="0" err="1">
                  <a:ea typeface="Roboto" panose="02000000000000000000" pitchFamily="2" charset="0"/>
                  <a:cs typeface="Roboto" panose="02000000000000000000" pitchFamily="2" charset="0"/>
                </a:rPr>
                <a:t>APIs</a:t>
              </a:r>
              <a:r>
                <a:rPr lang="es-ES_tradnl" sz="1400" b="1" dirty="0">
                  <a:ea typeface="Roboto" panose="02000000000000000000" pitchFamily="2" charset="0"/>
                  <a:cs typeface="Roboto" panose="02000000000000000000" pitchFamily="2" charset="0"/>
                </a:rPr>
                <a:t> en los últimos 3 meses</a:t>
              </a:r>
            </a:p>
          </p:txBody>
        </p:sp>
      </p:grpSp>
      <p:cxnSp>
        <p:nvCxnSpPr>
          <p:cNvPr id="119" name="Straight Connector 118">
            <a:extLst>
              <a:ext uri="{FF2B5EF4-FFF2-40B4-BE49-F238E27FC236}">
                <a16:creationId xmlns:a16="http://schemas.microsoft.com/office/drawing/2014/main" xmlns="" id="{53B600C0-91F8-751D-1B0D-3F5B3374897B}"/>
              </a:ext>
            </a:extLst>
          </p:cNvPr>
          <p:cNvCxnSpPr>
            <a:cxnSpLocks/>
          </p:cNvCxnSpPr>
          <p:nvPr/>
        </p:nvCxnSpPr>
        <p:spPr>
          <a:xfrm flipH="1">
            <a:off x="8262071" y="1255366"/>
            <a:ext cx="1" cy="1998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ZoneTexte 97">
            <a:extLst>
              <a:ext uri="{FF2B5EF4-FFF2-40B4-BE49-F238E27FC236}">
                <a16:creationId xmlns:a16="http://schemas.microsoft.com/office/drawing/2014/main" xmlns="" id="{EB869A22-3900-4AF8-8E4D-4810E69F6C4E}"/>
              </a:ext>
            </a:extLst>
          </p:cNvPr>
          <p:cNvSpPr txBox="1"/>
          <p:nvPr/>
        </p:nvSpPr>
        <p:spPr>
          <a:xfrm>
            <a:off x="8486774" y="1275927"/>
            <a:ext cx="2943225" cy="1333057"/>
          </a:xfrm>
          <a:prstGeom prst="rect">
            <a:avLst/>
          </a:prstGeom>
          <a:noFill/>
        </p:spPr>
        <p:txBody>
          <a:bodyPr wrap="square" rtlCol="0">
            <a:spAutoFit/>
          </a:bodyPr>
          <a:lstStyle/>
          <a:p>
            <a:pPr>
              <a:lnSpc>
                <a:spcPct val="110000"/>
              </a:lnSpc>
            </a:pPr>
            <a:r>
              <a:rPr lang="es-ES_tradnl" sz="3200" b="1" dirty="0">
                <a:solidFill>
                  <a:schemeClr val="accent1"/>
                </a:solidFill>
                <a:ea typeface="Roboto" panose="02000000000000000000" pitchFamily="2" charset="0"/>
              </a:rPr>
              <a:t>60+ </a:t>
            </a:r>
            <a:r>
              <a:rPr lang="es-ES_tradnl" sz="3000" b="1" dirty="0">
                <a:ea typeface="Roboto" panose="02000000000000000000" pitchFamily="2" charset="0"/>
              </a:rPr>
              <a:t>Millones </a:t>
            </a:r>
          </a:p>
          <a:p>
            <a:pPr>
              <a:lnSpc>
                <a:spcPct val="110000"/>
              </a:lnSpc>
            </a:pPr>
            <a:r>
              <a:rPr lang="es-ES_tradnl" sz="1400" b="1" kern="0" dirty="0">
                <a:ea typeface="Verdana" panose="020B0604030504040204" pitchFamily="34" charset="0"/>
              </a:rPr>
              <a:t>Llamadas al mes en promedio </a:t>
            </a:r>
          </a:p>
          <a:p>
            <a:pPr>
              <a:lnSpc>
                <a:spcPct val="110000"/>
              </a:lnSpc>
            </a:pPr>
            <a:r>
              <a:rPr lang="es-ES_tradnl" sz="1400" b="1" kern="0" dirty="0">
                <a:ea typeface="Verdana" panose="020B0604030504040204" pitchFamily="34" charset="0"/>
              </a:rPr>
              <a:t>los últimos 6 meses para todas las </a:t>
            </a:r>
            <a:r>
              <a:rPr lang="es-ES_tradnl" sz="1400" b="1" kern="0" dirty="0" err="1">
                <a:ea typeface="Verdana" panose="020B0604030504040204" pitchFamily="34" charset="0"/>
              </a:rPr>
              <a:t>APIs</a:t>
            </a:r>
            <a:endParaRPr lang="es-ES_tradnl" sz="1400" b="1" kern="0" dirty="0">
              <a:ea typeface="Verdana" panose="020B0604030504040204" pitchFamily="34" charset="0"/>
            </a:endParaRPr>
          </a:p>
        </p:txBody>
      </p:sp>
      <p:grpSp>
        <p:nvGrpSpPr>
          <p:cNvPr id="3" name="Group 2">
            <a:extLst>
              <a:ext uri="{FF2B5EF4-FFF2-40B4-BE49-F238E27FC236}">
                <a16:creationId xmlns:a16="http://schemas.microsoft.com/office/drawing/2014/main" xmlns="" id="{829525D2-43F2-2725-D6C7-231600CB3673}"/>
              </a:ext>
            </a:extLst>
          </p:cNvPr>
          <p:cNvGrpSpPr/>
          <p:nvPr/>
        </p:nvGrpSpPr>
        <p:grpSpPr>
          <a:xfrm>
            <a:off x="762000" y="3437982"/>
            <a:ext cx="10668000" cy="552994"/>
            <a:chOff x="0" y="3437982"/>
            <a:chExt cx="12192000" cy="552994"/>
          </a:xfrm>
        </p:grpSpPr>
        <p:sp>
          <p:nvSpPr>
            <p:cNvPr id="122" name="ZoneTexte 30">
              <a:extLst>
                <a:ext uri="{FF2B5EF4-FFF2-40B4-BE49-F238E27FC236}">
                  <a16:creationId xmlns:a16="http://schemas.microsoft.com/office/drawing/2014/main" xmlns="" id="{8190E948-B090-5B07-A5C3-EC912F478C2A}"/>
                </a:ext>
              </a:extLst>
            </p:cNvPr>
            <p:cNvSpPr txBox="1">
              <a:spLocks noChangeAspect="1"/>
            </p:cNvSpPr>
            <p:nvPr/>
          </p:nvSpPr>
          <p:spPr>
            <a:xfrm>
              <a:off x="0" y="3437982"/>
              <a:ext cx="1939340" cy="552992"/>
            </a:xfrm>
            <a:prstGeom prst="rect">
              <a:avLst/>
            </a:prstGeom>
            <a:solidFill>
              <a:schemeClr val="accent2"/>
            </a:solidFill>
            <a:effectLst/>
          </p:spPr>
          <p:txBody>
            <a:bodyPr wrap="square" lIns="91440" tIns="45720" rIns="91440" bIns="45720" rtlCol="0" anchor="ctr">
              <a:noAutofit/>
            </a:bodyPr>
            <a:lstStyle/>
            <a:p>
              <a:pPr>
                <a:lnSpc>
                  <a:spcPct val="110000"/>
                </a:lnSpc>
              </a:pPr>
              <a:r>
                <a:rPr lang="es-ES_tradnl" sz="1200" b="1" dirty="0">
                  <a:solidFill>
                    <a:schemeClr val="bg1"/>
                  </a:solidFill>
                  <a:ea typeface="Roboto" panose="02000000000000000000" pitchFamily="2" charset="0"/>
                  <a:cs typeface="Roboto" panose="02000000000000000000" pitchFamily="2" charset="0"/>
                </a:rPr>
                <a:t>SERVICIOS</a:t>
              </a:r>
              <a:br>
                <a:rPr lang="es-ES_tradnl" sz="1200" b="1" dirty="0">
                  <a:solidFill>
                    <a:schemeClr val="bg1"/>
                  </a:solidFill>
                  <a:ea typeface="Roboto" panose="02000000000000000000" pitchFamily="2" charset="0"/>
                  <a:cs typeface="Roboto" panose="02000000000000000000" pitchFamily="2" charset="0"/>
                </a:rPr>
              </a:br>
              <a:r>
                <a:rPr lang="es-ES_tradnl" sz="1200" b="1" dirty="0">
                  <a:solidFill>
                    <a:schemeClr val="bg1"/>
                  </a:solidFill>
                  <a:ea typeface="Roboto" panose="02000000000000000000" pitchFamily="2" charset="0"/>
                  <a:cs typeface="Roboto" panose="02000000000000000000" pitchFamily="2" charset="0"/>
                </a:rPr>
                <a:t>PUBLICOS</a:t>
              </a:r>
            </a:p>
          </p:txBody>
        </p:sp>
        <p:sp>
          <p:nvSpPr>
            <p:cNvPr id="123" name="ZoneTexte 34">
              <a:extLst>
                <a:ext uri="{FF2B5EF4-FFF2-40B4-BE49-F238E27FC236}">
                  <a16:creationId xmlns:a16="http://schemas.microsoft.com/office/drawing/2014/main" xmlns="" id="{515099A7-F4B0-3A6D-4E03-00CBFB1E90B6}"/>
                </a:ext>
              </a:extLst>
            </p:cNvPr>
            <p:cNvSpPr txBox="1">
              <a:spLocks noChangeAspect="1"/>
            </p:cNvSpPr>
            <p:nvPr/>
          </p:nvSpPr>
          <p:spPr>
            <a:xfrm>
              <a:off x="4101064" y="3437982"/>
              <a:ext cx="1939340" cy="552992"/>
            </a:xfrm>
            <a:prstGeom prst="rect">
              <a:avLst/>
            </a:prstGeom>
            <a:solidFill>
              <a:schemeClr val="accent2"/>
            </a:solidFill>
            <a:effectLst/>
          </p:spPr>
          <p:txBody>
            <a:bodyPr wrap="square" lIns="91440" tIns="45720" rIns="91440" bIns="45720" rtlCol="0" anchor="ctr">
              <a:noAutofit/>
            </a:bodyPr>
            <a:lstStyle/>
            <a:p>
              <a:pPr>
                <a:lnSpc>
                  <a:spcPct val="110000"/>
                </a:lnSpc>
              </a:pPr>
              <a:r>
                <a:rPr lang="es-ES_tradnl" sz="1200" b="1" dirty="0">
                  <a:solidFill>
                    <a:schemeClr val="bg1"/>
                  </a:solidFill>
                  <a:ea typeface="Roboto" panose="02000000000000000000" pitchFamily="2" charset="0"/>
                  <a:cs typeface="Roboto" panose="02000000000000000000" pitchFamily="2" charset="0"/>
                </a:rPr>
                <a:t>AUTORIDADES TERRITORIALES</a:t>
              </a:r>
            </a:p>
          </p:txBody>
        </p:sp>
        <p:sp>
          <p:nvSpPr>
            <p:cNvPr id="124" name="ZoneTexte 35">
              <a:extLst>
                <a:ext uri="{FF2B5EF4-FFF2-40B4-BE49-F238E27FC236}">
                  <a16:creationId xmlns:a16="http://schemas.microsoft.com/office/drawing/2014/main" xmlns="" id="{D816BF92-3C21-32B7-C9B5-2CBF582537A2}"/>
                </a:ext>
              </a:extLst>
            </p:cNvPr>
            <p:cNvSpPr txBox="1">
              <a:spLocks noChangeAspect="1"/>
            </p:cNvSpPr>
            <p:nvPr/>
          </p:nvSpPr>
          <p:spPr>
            <a:xfrm>
              <a:off x="2050532" y="3437982"/>
              <a:ext cx="1939340" cy="552992"/>
            </a:xfrm>
            <a:prstGeom prst="rect">
              <a:avLst/>
            </a:prstGeom>
            <a:solidFill>
              <a:schemeClr val="accent2"/>
            </a:solidFill>
            <a:effectLst/>
          </p:spPr>
          <p:txBody>
            <a:bodyPr wrap="square" lIns="91440" tIns="45720" rIns="91440" bIns="45720" rtlCol="0" anchor="ctr">
              <a:noAutofit/>
            </a:bodyPr>
            <a:lstStyle/>
            <a:p>
              <a:pPr>
                <a:lnSpc>
                  <a:spcPct val="110000"/>
                </a:lnSpc>
              </a:pPr>
              <a:r>
                <a:rPr lang="es-ES_tradnl" sz="1200" b="1" dirty="0">
                  <a:solidFill>
                    <a:schemeClr val="bg1"/>
                  </a:solidFill>
                  <a:ea typeface="Roboto" panose="02000000000000000000" pitchFamily="2" charset="0"/>
                  <a:cs typeface="Roboto" panose="02000000000000000000" pitchFamily="2" charset="0"/>
                </a:rPr>
                <a:t>CENTROS DE FORMACION</a:t>
              </a:r>
            </a:p>
          </p:txBody>
        </p:sp>
        <p:sp>
          <p:nvSpPr>
            <p:cNvPr id="125" name="ZoneTexte 60">
              <a:extLst>
                <a:ext uri="{FF2B5EF4-FFF2-40B4-BE49-F238E27FC236}">
                  <a16:creationId xmlns:a16="http://schemas.microsoft.com/office/drawing/2014/main" xmlns="" id="{9AEE3AFA-89D9-D346-39EF-50DB605BB1C8}"/>
                </a:ext>
              </a:extLst>
            </p:cNvPr>
            <p:cNvSpPr txBox="1">
              <a:spLocks noChangeAspect="1"/>
            </p:cNvSpPr>
            <p:nvPr/>
          </p:nvSpPr>
          <p:spPr>
            <a:xfrm>
              <a:off x="6151596" y="3437982"/>
              <a:ext cx="1939340" cy="552992"/>
            </a:xfrm>
            <a:prstGeom prst="rect">
              <a:avLst/>
            </a:prstGeom>
            <a:solidFill>
              <a:schemeClr val="accent2"/>
            </a:solidFill>
            <a:effectLst/>
          </p:spPr>
          <p:txBody>
            <a:bodyPr wrap="square" lIns="91440" tIns="45720" rIns="91440" bIns="45720" rtlCol="0" anchor="ctr">
              <a:noAutofit/>
            </a:bodyPr>
            <a:lstStyle/>
            <a:p>
              <a:pPr>
                <a:lnSpc>
                  <a:spcPct val="110000"/>
                </a:lnSpc>
              </a:pPr>
              <a:r>
                <a:rPr lang="es-ES_tradnl" sz="1200" b="1" dirty="0">
                  <a:solidFill>
                    <a:schemeClr val="bg1"/>
                  </a:solidFill>
                  <a:ea typeface="Roboto" panose="02000000000000000000" pitchFamily="2" charset="0"/>
                  <a:cs typeface="Roboto" panose="02000000000000000000" pitchFamily="2" charset="0"/>
                </a:rPr>
                <a:t>JOBOARD</a:t>
              </a:r>
            </a:p>
          </p:txBody>
        </p:sp>
        <p:sp>
          <p:nvSpPr>
            <p:cNvPr id="126" name="ZoneTexte 86">
              <a:extLst>
                <a:ext uri="{FF2B5EF4-FFF2-40B4-BE49-F238E27FC236}">
                  <a16:creationId xmlns:a16="http://schemas.microsoft.com/office/drawing/2014/main" xmlns="" id="{12A178F1-A704-A848-AECE-D452C40CD075}"/>
                </a:ext>
              </a:extLst>
            </p:cNvPr>
            <p:cNvSpPr txBox="1">
              <a:spLocks noChangeAspect="1"/>
            </p:cNvSpPr>
            <p:nvPr/>
          </p:nvSpPr>
          <p:spPr>
            <a:xfrm>
              <a:off x="10252660" y="3437982"/>
              <a:ext cx="1939340" cy="552992"/>
            </a:xfrm>
            <a:prstGeom prst="rect">
              <a:avLst/>
            </a:prstGeom>
            <a:solidFill>
              <a:schemeClr val="accent2"/>
            </a:solidFill>
            <a:effectLst/>
          </p:spPr>
          <p:txBody>
            <a:bodyPr wrap="square" lIns="91440" tIns="45720" rIns="91440" bIns="45720" rtlCol="0" anchor="ctr">
              <a:noAutofit/>
            </a:bodyPr>
            <a:lstStyle/>
            <a:p>
              <a:pPr>
                <a:lnSpc>
                  <a:spcPct val="110000"/>
                </a:lnSpc>
              </a:pPr>
              <a:r>
                <a:rPr lang="es-ES_tradnl" sz="1200" b="1" dirty="0">
                  <a:solidFill>
                    <a:schemeClr val="bg1"/>
                  </a:solidFill>
                  <a:ea typeface="Roboto" panose="02000000000000000000" pitchFamily="2" charset="0"/>
                  <a:cs typeface="Roboto" panose="02000000000000000000" pitchFamily="2" charset="0"/>
                </a:rPr>
                <a:t>OTROS SITUOS WEB PÔLE EMPLOI </a:t>
              </a:r>
            </a:p>
          </p:txBody>
        </p:sp>
        <p:sp>
          <p:nvSpPr>
            <p:cNvPr id="127" name="ZoneTexte 87">
              <a:extLst>
                <a:ext uri="{FF2B5EF4-FFF2-40B4-BE49-F238E27FC236}">
                  <a16:creationId xmlns:a16="http://schemas.microsoft.com/office/drawing/2014/main" xmlns="" id="{7D25FBEE-5998-BE70-7177-7C397960B091}"/>
                </a:ext>
              </a:extLst>
            </p:cNvPr>
            <p:cNvSpPr txBox="1">
              <a:spLocks noChangeAspect="1"/>
            </p:cNvSpPr>
            <p:nvPr/>
          </p:nvSpPr>
          <p:spPr>
            <a:xfrm>
              <a:off x="8202128" y="3437984"/>
              <a:ext cx="1939340" cy="552992"/>
            </a:xfrm>
            <a:prstGeom prst="rect">
              <a:avLst/>
            </a:prstGeom>
            <a:solidFill>
              <a:schemeClr val="accent2"/>
            </a:solidFill>
            <a:effectLst/>
          </p:spPr>
          <p:txBody>
            <a:bodyPr wrap="square" lIns="91440" tIns="45720" rIns="91440" bIns="45720" rtlCol="0" anchor="ctr">
              <a:noAutofit/>
            </a:bodyPr>
            <a:lstStyle/>
            <a:p>
              <a:pPr>
                <a:lnSpc>
                  <a:spcPct val="110000"/>
                </a:lnSpc>
              </a:pPr>
              <a:r>
                <a:rPr lang="es-ES_tradnl" sz="1200" b="1" dirty="0">
                  <a:solidFill>
                    <a:schemeClr val="bg1"/>
                  </a:solidFill>
                  <a:ea typeface="Roboto" panose="02000000000000000000" pitchFamily="2" charset="0"/>
                  <a:cs typeface="Roboto" panose="02000000000000000000" pitchFamily="2" charset="0"/>
                </a:rPr>
                <a:t>EMPRESAS </a:t>
              </a:r>
              <a:br>
                <a:rPr lang="es-ES_tradnl" sz="1200" b="1" dirty="0">
                  <a:solidFill>
                    <a:schemeClr val="bg1"/>
                  </a:solidFill>
                  <a:ea typeface="Roboto" panose="02000000000000000000" pitchFamily="2" charset="0"/>
                  <a:cs typeface="Roboto" panose="02000000000000000000" pitchFamily="2" charset="0"/>
                </a:rPr>
              </a:br>
              <a:r>
                <a:rPr lang="es-ES_tradnl" sz="1200" b="1" dirty="0">
                  <a:solidFill>
                    <a:schemeClr val="bg1"/>
                  </a:solidFill>
                  <a:ea typeface="Roboto" panose="02000000000000000000" pitchFamily="2" charset="0"/>
                  <a:cs typeface="Roboto" panose="02000000000000000000" pitchFamily="2" charset="0"/>
                </a:rPr>
                <a:t>PRIVADAS</a:t>
              </a:r>
            </a:p>
          </p:txBody>
        </p:sp>
      </p:grpSp>
      <p:grpSp>
        <p:nvGrpSpPr>
          <p:cNvPr id="128" name="Group 127">
            <a:extLst>
              <a:ext uri="{FF2B5EF4-FFF2-40B4-BE49-F238E27FC236}">
                <a16:creationId xmlns:a16="http://schemas.microsoft.com/office/drawing/2014/main" xmlns="" id="{BB16E5AC-ED14-D271-6C7A-854F5DA00C84}"/>
              </a:ext>
            </a:extLst>
          </p:cNvPr>
          <p:cNvGrpSpPr/>
          <p:nvPr/>
        </p:nvGrpSpPr>
        <p:grpSpPr>
          <a:xfrm>
            <a:off x="704868" y="4080147"/>
            <a:ext cx="1670318" cy="2034220"/>
            <a:chOff x="743485" y="4080147"/>
            <a:chExt cx="1670318" cy="2034220"/>
          </a:xfrm>
        </p:grpSpPr>
        <p:pic>
          <p:nvPicPr>
            <p:cNvPr id="129" name="Picture 2">
              <a:extLst>
                <a:ext uri="{FF2B5EF4-FFF2-40B4-BE49-F238E27FC236}">
                  <a16:creationId xmlns:a16="http://schemas.microsoft.com/office/drawing/2014/main" xmlns="" id="{603ABD77-2482-E30D-AA1E-CEE09DE850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765" y="4119554"/>
              <a:ext cx="722286" cy="228537"/>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The French Social Security Financing Bill for 2016 | Gouvernement.fr">
              <a:extLst>
                <a:ext uri="{FF2B5EF4-FFF2-40B4-BE49-F238E27FC236}">
                  <a16:creationId xmlns:a16="http://schemas.microsoft.com/office/drawing/2014/main" xmlns="" id="{F5BFC382-C7D1-2CDF-1B94-CB5F8F1EE7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01" r="23199"/>
            <a:stretch/>
          </p:blipFill>
          <p:spPr bwMode="auto">
            <a:xfrm>
              <a:off x="1804455" y="4080147"/>
              <a:ext cx="504825" cy="390533"/>
            </a:xfrm>
            <a:prstGeom prst="rect">
              <a:avLst/>
            </a:prstGeom>
            <a:noFill/>
            <a:extLst>
              <a:ext uri="{909E8E84-426E-40DD-AFC4-6F175D3DCCD1}">
                <a14:hiddenFill xmlns:a14="http://schemas.microsoft.com/office/drawing/2010/main">
                  <a:solidFill>
                    <a:srgbClr val="FFFFFF"/>
                  </a:solidFill>
                </a14:hiddenFill>
              </a:ext>
            </a:extLst>
          </p:spPr>
        </p:pic>
        <p:pic>
          <p:nvPicPr>
            <p:cNvPr id="131" name="Image 36">
              <a:extLst>
                <a:ext uri="{FF2B5EF4-FFF2-40B4-BE49-F238E27FC236}">
                  <a16:creationId xmlns:a16="http://schemas.microsoft.com/office/drawing/2014/main" xmlns="" id="{40B1EDEC-F09A-E0D7-B673-44303D4A8F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85" y="4603138"/>
              <a:ext cx="872015" cy="482207"/>
            </a:xfrm>
            <a:prstGeom prst="rect">
              <a:avLst/>
            </a:prstGeom>
          </p:spPr>
        </p:pic>
        <p:pic>
          <p:nvPicPr>
            <p:cNvPr id="132" name="Picture 6" descr="France Relance : le kit de communication | La préfecture et les services de  l'État en région Hauts-de-France">
              <a:extLst>
                <a:ext uri="{FF2B5EF4-FFF2-40B4-BE49-F238E27FC236}">
                  <a16:creationId xmlns:a16="http://schemas.microsoft.com/office/drawing/2014/main" xmlns="" id="{AB639D7B-540B-B2D5-5CF7-11C87B875FE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891" b="11986"/>
            <a:stretch/>
          </p:blipFill>
          <p:spPr bwMode="auto">
            <a:xfrm>
              <a:off x="1788555" y="4658195"/>
              <a:ext cx="625248" cy="457201"/>
            </a:xfrm>
            <a:prstGeom prst="rect">
              <a:avLst/>
            </a:prstGeom>
            <a:noFill/>
            <a:extLst>
              <a:ext uri="{909E8E84-426E-40DD-AFC4-6F175D3DCCD1}">
                <a14:hiddenFill xmlns:a14="http://schemas.microsoft.com/office/drawing/2010/main">
                  <a:solidFill>
                    <a:srgbClr val="FFFFFF"/>
                  </a:solidFill>
                </a14:hiddenFill>
              </a:ext>
            </a:extLst>
          </p:spPr>
        </p:pic>
        <p:pic>
          <p:nvPicPr>
            <p:cNvPr id="133" name="Image 38">
              <a:extLst>
                <a:ext uri="{FF2B5EF4-FFF2-40B4-BE49-F238E27FC236}">
                  <a16:creationId xmlns:a16="http://schemas.microsoft.com/office/drawing/2014/main" xmlns="" id="{BE599A3C-DE76-B84C-F3AB-DA3C19ABB973}"/>
                </a:ext>
              </a:extLst>
            </p:cNvPr>
            <p:cNvPicPr>
              <a:picLocks noChangeAspect="1"/>
            </p:cNvPicPr>
            <p:nvPr/>
          </p:nvPicPr>
          <p:blipFill>
            <a:blip r:embed="rId10"/>
            <a:stretch>
              <a:fillRect/>
            </a:stretch>
          </p:blipFill>
          <p:spPr>
            <a:xfrm>
              <a:off x="787215" y="5321416"/>
              <a:ext cx="837533" cy="224200"/>
            </a:xfrm>
            <a:prstGeom prst="rect">
              <a:avLst/>
            </a:prstGeom>
          </p:spPr>
        </p:pic>
        <p:pic>
          <p:nvPicPr>
            <p:cNvPr id="134" name="Picture 8" descr="French Ministry of Solidarity and Health">
              <a:extLst>
                <a:ext uri="{FF2B5EF4-FFF2-40B4-BE49-F238E27FC236}">
                  <a16:creationId xmlns:a16="http://schemas.microsoft.com/office/drawing/2014/main" xmlns="" id="{28C2A0A2-8D58-99A2-3B34-D5F1864B856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851" t="13212" r="12774" b="13555"/>
            <a:stretch/>
          </p:blipFill>
          <p:spPr bwMode="auto">
            <a:xfrm>
              <a:off x="1746511" y="5306311"/>
              <a:ext cx="620711" cy="55483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0" descr="About us — beta.gouv.fr">
              <a:extLst>
                <a:ext uri="{FF2B5EF4-FFF2-40B4-BE49-F238E27FC236}">
                  <a16:creationId xmlns:a16="http://schemas.microsoft.com/office/drawing/2014/main" xmlns="" id="{A62B862B-E9B0-7928-644A-88F19AC2FD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9731" y="5874545"/>
              <a:ext cx="702996" cy="2398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6" name="Straight Connector 135">
            <a:extLst>
              <a:ext uri="{FF2B5EF4-FFF2-40B4-BE49-F238E27FC236}">
                <a16:creationId xmlns:a16="http://schemas.microsoft.com/office/drawing/2014/main" xmlns="" id="{CD732D56-B1ED-C895-87C8-04AE71790891}"/>
              </a:ext>
            </a:extLst>
          </p:cNvPr>
          <p:cNvCxnSpPr>
            <a:cxnSpLocks/>
          </p:cNvCxnSpPr>
          <p:nvPr/>
        </p:nvCxnSpPr>
        <p:spPr>
          <a:xfrm>
            <a:off x="2507569" y="3990975"/>
            <a:ext cx="0" cy="2337244"/>
          </a:xfrm>
          <a:prstGeom prst="line">
            <a:avLst/>
          </a:prstGeom>
          <a:ln>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9095EA93-9AC3-B561-869C-8419796CC76D}"/>
              </a:ext>
            </a:extLst>
          </p:cNvPr>
          <p:cNvCxnSpPr>
            <a:cxnSpLocks/>
          </p:cNvCxnSpPr>
          <p:nvPr/>
        </p:nvCxnSpPr>
        <p:spPr>
          <a:xfrm>
            <a:off x="4301784" y="3990975"/>
            <a:ext cx="0" cy="2337244"/>
          </a:xfrm>
          <a:prstGeom prst="line">
            <a:avLst/>
          </a:prstGeom>
          <a:ln>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19C9E0E7-D38A-9E1D-F706-334B64564FBB}"/>
              </a:ext>
            </a:extLst>
          </p:cNvPr>
          <p:cNvCxnSpPr>
            <a:cxnSpLocks/>
          </p:cNvCxnSpPr>
          <p:nvPr/>
        </p:nvCxnSpPr>
        <p:spPr>
          <a:xfrm>
            <a:off x="6095999" y="3990975"/>
            <a:ext cx="0" cy="2337244"/>
          </a:xfrm>
          <a:prstGeom prst="line">
            <a:avLst/>
          </a:prstGeom>
          <a:ln>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67D1F5A9-789F-041F-97F8-DD49F4B6B81C}"/>
              </a:ext>
            </a:extLst>
          </p:cNvPr>
          <p:cNvCxnSpPr>
            <a:cxnSpLocks/>
          </p:cNvCxnSpPr>
          <p:nvPr/>
        </p:nvCxnSpPr>
        <p:spPr>
          <a:xfrm>
            <a:off x="7890214" y="3990975"/>
            <a:ext cx="0" cy="2337244"/>
          </a:xfrm>
          <a:prstGeom prst="line">
            <a:avLst/>
          </a:prstGeom>
          <a:ln>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D699A322-ECA7-5906-B7BC-3D77DB6F82AC}"/>
              </a:ext>
            </a:extLst>
          </p:cNvPr>
          <p:cNvCxnSpPr>
            <a:cxnSpLocks/>
          </p:cNvCxnSpPr>
          <p:nvPr/>
        </p:nvCxnSpPr>
        <p:spPr>
          <a:xfrm>
            <a:off x="9684429" y="3990975"/>
            <a:ext cx="0" cy="2337244"/>
          </a:xfrm>
          <a:prstGeom prst="line">
            <a:avLst/>
          </a:prstGeom>
          <a:ln>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141" name="Picture 28" descr="Site officiel">
            <a:extLst>
              <a:ext uri="{FF2B5EF4-FFF2-40B4-BE49-F238E27FC236}">
                <a16:creationId xmlns:a16="http://schemas.microsoft.com/office/drawing/2014/main" xmlns="" id="{4F811546-D8AB-B34A-7DA2-4AB3130ECD8D}"/>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360176" y="4086225"/>
            <a:ext cx="895581" cy="17560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0">
            <a:extLst>
              <a:ext uri="{FF2B5EF4-FFF2-40B4-BE49-F238E27FC236}">
                <a16:creationId xmlns:a16="http://schemas.microsoft.com/office/drawing/2014/main" xmlns="" id="{133AFD26-861A-2CDC-3911-306E45ED88B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4566" y="4350942"/>
            <a:ext cx="883203" cy="25219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2" descr="Mont de Marsan Agglo - Juin 2016">
            <a:extLst>
              <a:ext uri="{FF2B5EF4-FFF2-40B4-BE49-F238E27FC236}">
                <a16:creationId xmlns:a16="http://schemas.microsoft.com/office/drawing/2014/main" xmlns="" id="{93F851F0-97E2-3F6D-3629-42248867B11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55596" y="4629290"/>
            <a:ext cx="636691" cy="390445"/>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34" descr="Communauté de communes de l'île d'Oléron — Wikipédia">
            <a:extLst>
              <a:ext uri="{FF2B5EF4-FFF2-40B4-BE49-F238E27FC236}">
                <a16:creationId xmlns:a16="http://schemas.microsoft.com/office/drawing/2014/main" xmlns="" id="{36B2DBE9-07F8-0A9F-1700-97E34A5AD70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731" t="11653" r="7187" b="12384"/>
          <a:stretch/>
        </p:blipFill>
        <p:spPr bwMode="auto">
          <a:xfrm>
            <a:off x="5203825" y="4699162"/>
            <a:ext cx="803703" cy="43339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36" descr="Troyes Champagne Métropole - Posts | Facebook | Troyes, Allianz logo,  Champagne">
            <a:extLst>
              <a:ext uri="{FF2B5EF4-FFF2-40B4-BE49-F238E27FC236}">
                <a16:creationId xmlns:a16="http://schemas.microsoft.com/office/drawing/2014/main" xmlns="" id="{19A53F55-36B8-5C15-BD5D-C96B03958A50}"/>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842" b="25842"/>
          <a:stretch/>
        </p:blipFill>
        <p:spPr bwMode="auto">
          <a:xfrm>
            <a:off x="4326494" y="5205561"/>
            <a:ext cx="779255" cy="37651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38" descr="Ville de Chazelles-sur-Lyon">
            <a:extLst>
              <a:ext uri="{FF2B5EF4-FFF2-40B4-BE49-F238E27FC236}">
                <a16:creationId xmlns:a16="http://schemas.microsoft.com/office/drawing/2014/main" xmlns="" id="{E3CEB7F7-BEBA-DB13-C933-6B2B9B3CA68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55580" y="5217369"/>
            <a:ext cx="487820" cy="46960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0" descr="Present The Future – Hybrid Art between digital and physical spaces">
            <a:extLst>
              <a:ext uri="{FF2B5EF4-FFF2-40B4-BE49-F238E27FC236}">
                <a16:creationId xmlns:a16="http://schemas.microsoft.com/office/drawing/2014/main" xmlns="" id="{BE41915D-3230-A292-6BB9-DAA57D0CC91E}"/>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3887" b="26242"/>
          <a:stretch/>
        </p:blipFill>
        <p:spPr bwMode="auto">
          <a:xfrm>
            <a:off x="4399076" y="5748466"/>
            <a:ext cx="775226" cy="20955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2" descr="Communauté de communes Pays du Mont-Blanc — Wikipédia">
            <a:extLst>
              <a:ext uri="{FF2B5EF4-FFF2-40B4-BE49-F238E27FC236}">
                <a16:creationId xmlns:a16="http://schemas.microsoft.com/office/drawing/2014/main" xmlns="" id="{45AB8A37-091E-FB71-7A9B-58BE7C4F5E9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83477" y="5884024"/>
            <a:ext cx="851431" cy="364899"/>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Group 148">
            <a:extLst>
              <a:ext uri="{FF2B5EF4-FFF2-40B4-BE49-F238E27FC236}">
                <a16:creationId xmlns:a16="http://schemas.microsoft.com/office/drawing/2014/main" xmlns="" id="{33BCBFB1-B05F-55F1-E4E6-4613E68BB259}"/>
              </a:ext>
            </a:extLst>
          </p:cNvPr>
          <p:cNvGrpSpPr/>
          <p:nvPr/>
        </p:nvGrpSpPr>
        <p:grpSpPr>
          <a:xfrm>
            <a:off x="6183965" y="4048128"/>
            <a:ext cx="1638933" cy="2012369"/>
            <a:chOff x="6183965" y="4048128"/>
            <a:chExt cx="1638933" cy="2012369"/>
          </a:xfrm>
        </p:grpSpPr>
        <p:pic>
          <p:nvPicPr>
            <p:cNvPr id="150" name="Picture 44" descr="Le groupe Icademie | Icademie">
              <a:extLst>
                <a:ext uri="{FF2B5EF4-FFF2-40B4-BE49-F238E27FC236}">
                  <a16:creationId xmlns:a16="http://schemas.microsoft.com/office/drawing/2014/main" xmlns="" id="{263BB39C-1D8F-AC5F-308E-CBD70DA5741E}"/>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4376" t="22361" r="4452" b="21805"/>
            <a:stretch/>
          </p:blipFill>
          <p:spPr bwMode="auto">
            <a:xfrm>
              <a:off x="7161915" y="4135028"/>
              <a:ext cx="655321" cy="225741"/>
            </a:xfrm>
            <a:prstGeom prst="rect">
              <a:avLst/>
            </a:prstGeom>
            <a:noFill/>
            <a:extLst>
              <a:ext uri="{909E8E84-426E-40DD-AFC4-6F175D3DCCD1}">
                <a14:hiddenFill xmlns:a14="http://schemas.microsoft.com/office/drawing/2010/main">
                  <a:solidFill>
                    <a:srgbClr val="FFFFFF"/>
                  </a:solidFill>
                </a14:hiddenFill>
              </a:ext>
            </a:extLst>
          </p:spPr>
        </p:pic>
        <p:pic>
          <p:nvPicPr>
            <p:cNvPr id="151" name="Image 67">
              <a:extLst>
                <a:ext uri="{FF2B5EF4-FFF2-40B4-BE49-F238E27FC236}">
                  <a16:creationId xmlns:a16="http://schemas.microsoft.com/office/drawing/2014/main" xmlns="" id="{02846366-9300-3100-9E8B-A4F1A559EF66}"/>
                </a:ext>
              </a:extLst>
            </p:cNvPr>
            <p:cNvPicPr>
              <a:picLocks noChangeAspect="1"/>
            </p:cNvPicPr>
            <p:nvPr/>
          </p:nvPicPr>
          <p:blipFill rotWithShape="1">
            <a:blip r:embed="rId23"/>
            <a:srcRect l="1" r="2813" b="5030"/>
            <a:stretch/>
          </p:blipFill>
          <p:spPr>
            <a:xfrm>
              <a:off x="6183965" y="4568138"/>
              <a:ext cx="589938" cy="246075"/>
            </a:xfrm>
            <a:prstGeom prst="rect">
              <a:avLst/>
            </a:prstGeom>
          </p:spPr>
        </p:pic>
        <p:pic>
          <p:nvPicPr>
            <p:cNvPr id="152" name="Picture 46" descr="Press - Leeway">
              <a:extLst>
                <a:ext uri="{FF2B5EF4-FFF2-40B4-BE49-F238E27FC236}">
                  <a16:creationId xmlns:a16="http://schemas.microsoft.com/office/drawing/2014/main" xmlns="" id="{0BD2CE40-AD58-35FB-7E03-4FC72A9C19D5}"/>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b="4883"/>
            <a:stretch/>
          </p:blipFill>
          <p:spPr bwMode="auto">
            <a:xfrm>
              <a:off x="6188702" y="4048128"/>
              <a:ext cx="747023" cy="31264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8" descr="ALLIANCE 8.7">
              <a:extLst>
                <a:ext uri="{FF2B5EF4-FFF2-40B4-BE49-F238E27FC236}">
                  <a16:creationId xmlns:a16="http://schemas.microsoft.com/office/drawing/2014/main" xmlns="" id="{57652372-C77E-D0EC-EDFA-CC90C984B558}"/>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3509" t="5265" r="3509" b="5265"/>
            <a:stretch/>
          </p:blipFill>
          <p:spPr bwMode="auto">
            <a:xfrm>
              <a:off x="7094220" y="4521019"/>
              <a:ext cx="728678" cy="68571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56" descr="Espace recruteur Direct Emploi et son réseau : passer une annonce d'emploi  – Direct Emploi">
              <a:extLst>
                <a:ext uri="{FF2B5EF4-FFF2-40B4-BE49-F238E27FC236}">
                  <a16:creationId xmlns:a16="http://schemas.microsoft.com/office/drawing/2014/main" xmlns="" id="{4CDCAD0F-4993-BA46-2047-BD5112DF503C}"/>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6942" b="29897"/>
            <a:stretch/>
          </p:blipFill>
          <p:spPr bwMode="auto">
            <a:xfrm>
              <a:off x="6194217" y="4991108"/>
              <a:ext cx="628344" cy="27120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58" descr="Logo Batiactu - Batiactu PNG Image | Transparent PNG Free Download on  SeekPNG">
              <a:extLst>
                <a:ext uri="{FF2B5EF4-FFF2-40B4-BE49-F238E27FC236}">
                  <a16:creationId xmlns:a16="http://schemas.microsoft.com/office/drawing/2014/main" xmlns="" id="{5A4AC11F-CAFF-0345-F2F5-68A52D2AE9BD}"/>
                </a:ext>
              </a:extLst>
            </p:cNvPr>
            <p:cNvPicPr>
              <a:picLocks noChangeAspect="1" noChangeArrowheads="1"/>
            </p:cNvPicPr>
            <p:nvPr/>
          </p:nvPicPr>
          <p:blipFill>
            <a:blip r:embed="rId2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214418" y="5482556"/>
              <a:ext cx="710258" cy="204416"/>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0" descr="Work4">
              <a:extLst>
                <a:ext uri="{FF2B5EF4-FFF2-40B4-BE49-F238E27FC236}">
                  <a16:creationId xmlns:a16="http://schemas.microsoft.com/office/drawing/2014/main" xmlns="" id="{12DD1715-42C1-3DE6-D234-B53FC6FED4D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17560" y="5525753"/>
              <a:ext cx="621459" cy="11263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2" descr="Passez une annonce">
              <a:extLst>
                <a:ext uri="{FF2B5EF4-FFF2-40B4-BE49-F238E27FC236}">
                  <a16:creationId xmlns:a16="http://schemas.microsoft.com/office/drawing/2014/main" xmlns="" id="{641351A5-04E2-2CFB-952B-25E400E6AA6F}"/>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8834" t="42000" r="9333" b="42750"/>
            <a:stretch/>
          </p:blipFill>
          <p:spPr bwMode="auto">
            <a:xfrm>
              <a:off x="6216536" y="5879509"/>
              <a:ext cx="1456804" cy="180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 name="Group 157">
            <a:extLst>
              <a:ext uri="{FF2B5EF4-FFF2-40B4-BE49-F238E27FC236}">
                <a16:creationId xmlns:a16="http://schemas.microsoft.com/office/drawing/2014/main" xmlns="" id="{0578D462-6EB3-EBD0-7864-2D94ADDE17AF}"/>
              </a:ext>
            </a:extLst>
          </p:cNvPr>
          <p:cNvGrpSpPr/>
          <p:nvPr/>
        </p:nvGrpSpPr>
        <p:grpSpPr>
          <a:xfrm>
            <a:off x="7988432" y="4048568"/>
            <a:ext cx="1619489" cy="2236167"/>
            <a:chOff x="7988432" y="4048568"/>
            <a:chExt cx="1619489" cy="2236167"/>
          </a:xfrm>
        </p:grpSpPr>
        <p:pic>
          <p:nvPicPr>
            <p:cNvPr id="159" name="Picture 64" descr="Open - Atos Consulting - 2000x678 PNG Download - PNGkit">
              <a:extLst>
                <a:ext uri="{FF2B5EF4-FFF2-40B4-BE49-F238E27FC236}">
                  <a16:creationId xmlns:a16="http://schemas.microsoft.com/office/drawing/2014/main" xmlns="" id="{058961A0-65AF-FFE2-924E-F8A6B4B6C82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060369" y="4048568"/>
              <a:ext cx="463912" cy="17444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6" descr="France Relance : le kit de communication | La préfecture et les services de  l'État en région Hauts-de-France">
              <a:extLst>
                <a:ext uri="{FF2B5EF4-FFF2-40B4-BE49-F238E27FC236}">
                  <a16:creationId xmlns:a16="http://schemas.microsoft.com/office/drawing/2014/main" xmlns="" id="{4ECFA9E5-948E-90AC-AD1B-FD6E49DDA96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7664" b="13674"/>
            <a:stretch/>
          </p:blipFill>
          <p:spPr bwMode="auto">
            <a:xfrm>
              <a:off x="8686977" y="4058123"/>
              <a:ext cx="875270" cy="16333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6">
              <a:extLst>
                <a:ext uri="{FF2B5EF4-FFF2-40B4-BE49-F238E27FC236}">
                  <a16:creationId xmlns:a16="http://schemas.microsoft.com/office/drawing/2014/main" xmlns="" id="{DCCF3044-39FE-3B98-533B-F8F52D7CB9AD}"/>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877206" y="4301810"/>
              <a:ext cx="610462" cy="15815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8">
              <a:extLst>
                <a:ext uri="{FF2B5EF4-FFF2-40B4-BE49-F238E27FC236}">
                  <a16:creationId xmlns:a16="http://schemas.microsoft.com/office/drawing/2014/main" xmlns="" id="{B50D035E-91DD-3563-451E-62476FC4BF6B}"/>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10938" t="30215" r="11042" b="30215"/>
            <a:stretch/>
          </p:blipFill>
          <p:spPr bwMode="auto">
            <a:xfrm>
              <a:off x="8028364" y="4365628"/>
              <a:ext cx="602371" cy="133503"/>
            </a:xfrm>
            <a:prstGeom prst="rect">
              <a:avLst/>
            </a:prstGeom>
            <a:noFill/>
            <a:extLst>
              <a:ext uri="{909E8E84-426E-40DD-AFC4-6F175D3DCCD1}">
                <a14:hiddenFill xmlns:a14="http://schemas.microsoft.com/office/drawing/2010/main">
                  <a:solidFill>
                    <a:srgbClr val="FFFFFF"/>
                  </a:solidFill>
                </a14:hiddenFill>
              </a:ext>
            </a:extLst>
          </p:spPr>
        </p:pic>
        <p:pic>
          <p:nvPicPr>
            <p:cNvPr id="163" name="Image 82">
              <a:extLst>
                <a:ext uri="{FF2B5EF4-FFF2-40B4-BE49-F238E27FC236}">
                  <a16:creationId xmlns:a16="http://schemas.microsoft.com/office/drawing/2014/main" xmlns="" id="{F4039CEA-BED3-BD66-C239-F24815D36DC2}"/>
                </a:ext>
              </a:extLst>
            </p:cNvPr>
            <p:cNvPicPr>
              <a:picLocks noChangeAspect="1"/>
            </p:cNvPicPr>
            <p:nvPr/>
          </p:nvPicPr>
          <p:blipFill>
            <a:blip r:embed="rId33">
              <a:clrChange>
                <a:clrFrom>
                  <a:srgbClr val="F6F8FC"/>
                </a:clrFrom>
                <a:clrTo>
                  <a:srgbClr val="F6F8FC">
                    <a:alpha val="0"/>
                  </a:srgbClr>
                </a:clrTo>
              </a:clrChange>
            </a:blip>
            <a:stretch>
              <a:fillRect/>
            </a:stretch>
          </p:blipFill>
          <p:spPr>
            <a:xfrm>
              <a:off x="8419597" y="4629290"/>
              <a:ext cx="787987" cy="166614"/>
            </a:xfrm>
            <a:prstGeom prst="rect">
              <a:avLst/>
            </a:prstGeom>
          </p:spPr>
        </p:pic>
        <p:pic>
          <p:nvPicPr>
            <p:cNvPr id="164" name="Picture 70" descr="Site de recrutement et d'offres d'emploi des PME">
              <a:extLst>
                <a:ext uri="{FF2B5EF4-FFF2-40B4-BE49-F238E27FC236}">
                  <a16:creationId xmlns:a16="http://schemas.microsoft.com/office/drawing/2014/main" xmlns="" id="{C75CD862-2A5B-343B-52C4-06FA395FB6C6}"/>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988432" y="4942867"/>
              <a:ext cx="639312" cy="19373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72" descr="Parcours Métiers">
              <a:extLst>
                <a:ext uri="{FF2B5EF4-FFF2-40B4-BE49-F238E27FC236}">
                  <a16:creationId xmlns:a16="http://schemas.microsoft.com/office/drawing/2014/main" xmlns="" id="{8B1B9F4E-CA60-0C0B-9160-8C4D7587B202}"/>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718926" y="5022809"/>
              <a:ext cx="888995" cy="209516"/>
            </a:xfrm>
            <a:prstGeom prst="rect">
              <a:avLst/>
            </a:prstGeom>
            <a:noFill/>
            <a:extLst>
              <a:ext uri="{909E8E84-426E-40DD-AFC4-6F175D3DCCD1}">
                <a14:hiddenFill xmlns:a14="http://schemas.microsoft.com/office/drawing/2010/main">
                  <a:solidFill>
                    <a:srgbClr val="FFFFFF"/>
                  </a:solidFill>
                </a14:hiddenFill>
              </a:ext>
            </a:extLst>
          </p:spPr>
        </p:pic>
        <p:pic>
          <p:nvPicPr>
            <p:cNvPr id="166" name="Image 84">
              <a:extLst>
                <a:ext uri="{FF2B5EF4-FFF2-40B4-BE49-F238E27FC236}">
                  <a16:creationId xmlns:a16="http://schemas.microsoft.com/office/drawing/2014/main" xmlns="" id="{4A2224A6-3719-D998-B0BE-53C5C04A5B30}"/>
                </a:ext>
              </a:extLst>
            </p:cNvPr>
            <p:cNvPicPr>
              <a:picLocks noChangeAspect="1"/>
            </p:cNvPicPr>
            <p:nvPr/>
          </p:nvPicPr>
          <p:blipFill>
            <a:blip r:embed="rId36"/>
            <a:stretch>
              <a:fillRect/>
            </a:stretch>
          </p:blipFill>
          <p:spPr>
            <a:xfrm>
              <a:off x="7998380" y="5301278"/>
              <a:ext cx="784696" cy="282449"/>
            </a:xfrm>
            <a:prstGeom prst="rect">
              <a:avLst/>
            </a:prstGeom>
          </p:spPr>
        </p:pic>
        <p:pic>
          <p:nvPicPr>
            <p:cNvPr id="167" name="Picture 74" descr="Construction Cayola - L'actualité du BTP et de la construction">
              <a:extLst>
                <a:ext uri="{FF2B5EF4-FFF2-40B4-BE49-F238E27FC236}">
                  <a16:creationId xmlns:a16="http://schemas.microsoft.com/office/drawing/2014/main" xmlns="" id="{F44AD041-EA92-1A66-5C52-B438C77B4B24}"/>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420944" y="6118901"/>
              <a:ext cx="1036461" cy="1658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76" descr="LinkedIn logo and symbol, meaning, history, PNG">
              <a:extLst>
                <a:ext uri="{FF2B5EF4-FFF2-40B4-BE49-F238E27FC236}">
                  <a16:creationId xmlns:a16="http://schemas.microsoft.com/office/drawing/2014/main" xmlns="" id="{08AC2B1C-6871-7ADC-B327-D4CCA89486AF}"/>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25798" b="25798"/>
            <a:stretch/>
          </p:blipFill>
          <p:spPr bwMode="auto">
            <a:xfrm>
              <a:off x="8028364" y="5758406"/>
              <a:ext cx="666664" cy="201116"/>
            </a:xfrm>
            <a:prstGeom prst="rect">
              <a:avLst/>
            </a:prstGeom>
            <a:noFill/>
            <a:extLst>
              <a:ext uri="{909E8E84-426E-40DD-AFC4-6F175D3DCCD1}">
                <a14:hiddenFill xmlns:a14="http://schemas.microsoft.com/office/drawing/2010/main">
                  <a:solidFill>
                    <a:srgbClr val="FFFFFF"/>
                  </a:solidFill>
                </a14:hiddenFill>
              </a:ext>
            </a:extLst>
          </p:spPr>
        </p:pic>
        <p:pic>
          <p:nvPicPr>
            <p:cNvPr id="169" name="Image 78">
              <a:extLst>
                <a:ext uri="{FF2B5EF4-FFF2-40B4-BE49-F238E27FC236}">
                  <a16:creationId xmlns:a16="http://schemas.microsoft.com/office/drawing/2014/main" xmlns="" id="{C4D74B79-F151-E726-0709-6CAED1A73462}"/>
                </a:ext>
              </a:extLst>
            </p:cNvPr>
            <p:cNvPicPr>
              <a:picLocks noChangeAspect="1"/>
            </p:cNvPicPr>
            <p:nvPr/>
          </p:nvPicPr>
          <p:blipFill rotWithShape="1">
            <a:blip r:embed="rId39">
              <a:clrChange>
                <a:clrFrom>
                  <a:srgbClr val="FFFFFF"/>
                </a:clrFrom>
                <a:clrTo>
                  <a:srgbClr val="FFFFFF">
                    <a:alpha val="0"/>
                  </a:srgbClr>
                </a:clrTo>
              </a:clrChange>
            </a:blip>
            <a:srcRect l="8702"/>
            <a:stretch/>
          </p:blipFill>
          <p:spPr>
            <a:xfrm>
              <a:off x="8939174" y="5720432"/>
              <a:ext cx="566992" cy="209377"/>
            </a:xfrm>
            <a:prstGeom prst="rect">
              <a:avLst/>
            </a:prstGeom>
          </p:spPr>
        </p:pic>
      </p:grpSp>
      <p:grpSp>
        <p:nvGrpSpPr>
          <p:cNvPr id="2" name="Group 1">
            <a:extLst>
              <a:ext uri="{FF2B5EF4-FFF2-40B4-BE49-F238E27FC236}">
                <a16:creationId xmlns:a16="http://schemas.microsoft.com/office/drawing/2014/main" xmlns="" id="{704CC2C8-D804-C3EB-FBCB-628CF31CF11B}"/>
              </a:ext>
            </a:extLst>
          </p:cNvPr>
          <p:cNvGrpSpPr/>
          <p:nvPr/>
        </p:nvGrpSpPr>
        <p:grpSpPr>
          <a:xfrm>
            <a:off x="10223218" y="4162959"/>
            <a:ext cx="808573" cy="1461236"/>
            <a:chOff x="10223226" y="4162962"/>
            <a:chExt cx="753266" cy="1361286"/>
          </a:xfrm>
        </p:grpSpPr>
        <p:pic>
          <p:nvPicPr>
            <p:cNvPr id="171" name="Image 74">
              <a:extLst>
                <a:ext uri="{FF2B5EF4-FFF2-40B4-BE49-F238E27FC236}">
                  <a16:creationId xmlns:a16="http://schemas.microsoft.com/office/drawing/2014/main" xmlns="" id="{40612FD1-0AA4-60FD-3D8A-2E026AE6E14A}"/>
                </a:ext>
              </a:extLst>
            </p:cNvPr>
            <p:cNvPicPr>
              <a:picLocks noChangeAspect="1"/>
            </p:cNvPicPr>
            <p:nvPr/>
          </p:nvPicPr>
          <p:blipFill>
            <a:blip r:embed="rId40"/>
            <a:stretch>
              <a:fillRect/>
            </a:stretch>
          </p:blipFill>
          <p:spPr>
            <a:xfrm>
              <a:off x="10237697" y="4162962"/>
              <a:ext cx="738795" cy="236243"/>
            </a:xfrm>
            <a:prstGeom prst="rect">
              <a:avLst/>
            </a:prstGeom>
          </p:spPr>
        </p:pic>
        <p:pic>
          <p:nvPicPr>
            <p:cNvPr id="172" name="Image 76">
              <a:extLst>
                <a:ext uri="{FF2B5EF4-FFF2-40B4-BE49-F238E27FC236}">
                  <a16:creationId xmlns:a16="http://schemas.microsoft.com/office/drawing/2014/main" xmlns="" id="{DAA5076A-C559-13AA-02F3-85C9AF194E41}"/>
                </a:ext>
              </a:extLst>
            </p:cNvPr>
            <p:cNvPicPr>
              <a:picLocks noChangeAspect="1"/>
            </p:cNvPicPr>
            <p:nvPr/>
          </p:nvPicPr>
          <p:blipFill rotWithShape="1">
            <a:blip r:embed="rId41"/>
            <a:srcRect r="1880"/>
            <a:stretch/>
          </p:blipFill>
          <p:spPr>
            <a:xfrm>
              <a:off x="10223226" y="4662488"/>
              <a:ext cx="624364" cy="271977"/>
            </a:xfrm>
            <a:prstGeom prst="rect">
              <a:avLst/>
            </a:prstGeom>
          </p:spPr>
        </p:pic>
        <p:pic>
          <p:nvPicPr>
            <p:cNvPr id="173" name="Picture 78" descr="La Bonne Boite | N'envoyez plus vos CV au hasard">
              <a:extLst>
                <a:ext uri="{FF2B5EF4-FFF2-40B4-BE49-F238E27FC236}">
                  <a16:creationId xmlns:a16="http://schemas.microsoft.com/office/drawing/2014/main" xmlns="" id="{615EAF53-324B-4665-8912-EE4EE2833FAB}"/>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tretch>
              <a:fillRect/>
            </a:stretch>
          </p:blipFill>
          <p:spPr bwMode="auto">
            <a:xfrm>
              <a:off x="10251624" y="5246270"/>
              <a:ext cx="648617" cy="277978"/>
            </a:xfrm>
            <a:prstGeom prst="rect">
              <a:avLst/>
            </a:prstGeom>
            <a:extLst>
              <a:ext uri="{909E8E84-426E-40DD-AFC4-6F175D3DCCD1}">
                <a14:hiddenFill xmlns:a14="http://schemas.microsoft.com/office/drawing/2010/main">
                  <a:solidFill>
                    <a:srgbClr val="FFFFFF"/>
                  </a:solidFill>
                </a14:hiddenFill>
              </a:ext>
            </a:extLst>
          </p:spPr>
        </p:pic>
      </p:grpSp>
      <p:grpSp>
        <p:nvGrpSpPr>
          <p:cNvPr id="174" name="Group 173">
            <a:extLst>
              <a:ext uri="{FF2B5EF4-FFF2-40B4-BE49-F238E27FC236}">
                <a16:creationId xmlns:a16="http://schemas.microsoft.com/office/drawing/2014/main" xmlns="" id="{5677420E-ACB7-EDD4-213B-A297F9B9782D}"/>
              </a:ext>
            </a:extLst>
          </p:cNvPr>
          <p:cNvGrpSpPr/>
          <p:nvPr/>
        </p:nvGrpSpPr>
        <p:grpSpPr>
          <a:xfrm>
            <a:off x="2609032" y="4062694"/>
            <a:ext cx="1609266" cy="2163389"/>
            <a:chOff x="2609032" y="4062694"/>
            <a:chExt cx="1609266" cy="2163389"/>
          </a:xfrm>
        </p:grpSpPr>
        <p:grpSp>
          <p:nvGrpSpPr>
            <p:cNvPr id="175" name="Group 174">
              <a:extLst>
                <a:ext uri="{FF2B5EF4-FFF2-40B4-BE49-F238E27FC236}">
                  <a16:creationId xmlns:a16="http://schemas.microsoft.com/office/drawing/2014/main" xmlns="" id="{A2EE9B46-546C-EB7E-D508-F1FDFDEB2A1B}"/>
                </a:ext>
              </a:extLst>
            </p:cNvPr>
            <p:cNvGrpSpPr/>
            <p:nvPr/>
          </p:nvGrpSpPr>
          <p:grpSpPr>
            <a:xfrm>
              <a:off x="2609032" y="4062694"/>
              <a:ext cx="1602806" cy="2163389"/>
              <a:chOff x="2609032" y="4062694"/>
              <a:chExt cx="1602806" cy="2163389"/>
            </a:xfrm>
          </p:grpSpPr>
          <p:pic>
            <p:nvPicPr>
              <p:cNvPr id="177" name="Picture 12" descr="GitHub - StartupsPoleEmploi/anotea: Service lancé par Pôle emploi  permettant de collecter les avis de demandeurs d'emplois ayant suivis une  formation.">
                <a:extLst>
                  <a:ext uri="{FF2B5EF4-FFF2-40B4-BE49-F238E27FC236}">
                    <a16:creationId xmlns:a16="http://schemas.microsoft.com/office/drawing/2014/main" xmlns="" id="{0DC60B72-17C3-CE63-9094-7E12D64B9491}"/>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642753" y="4062694"/>
                <a:ext cx="524310" cy="24653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4" descr="Kokoroe - Willa">
                <a:extLst>
                  <a:ext uri="{FF2B5EF4-FFF2-40B4-BE49-F238E27FC236}">
                    <a16:creationId xmlns:a16="http://schemas.microsoft.com/office/drawing/2014/main" xmlns="" id="{8F9DB9B8-3042-6E0F-C728-C12D953E2251}"/>
                  </a:ext>
                </a:extLst>
              </p:cNvPr>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l="15867" t="35010" r="15733" b="35010"/>
              <a:stretch/>
            </p:blipFill>
            <p:spPr bwMode="auto">
              <a:xfrm>
                <a:off x="3385911" y="4095047"/>
                <a:ext cx="688975" cy="20414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6">
                <a:extLst>
                  <a:ext uri="{FF2B5EF4-FFF2-40B4-BE49-F238E27FC236}">
                    <a16:creationId xmlns:a16="http://schemas.microsoft.com/office/drawing/2014/main" xmlns="" id="{B70E3F13-E87E-8588-7BA6-A5F925A83AB3}"/>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2679400" y="4436876"/>
                <a:ext cx="706511" cy="110392"/>
              </a:xfrm>
              <a:prstGeom prst="rect">
                <a:avLst/>
              </a:prstGeom>
              <a:noFill/>
              <a:extLst>
                <a:ext uri="{909E8E84-426E-40DD-AFC4-6F175D3DCCD1}">
                  <a14:hiddenFill xmlns:a14="http://schemas.microsoft.com/office/drawing/2010/main">
                    <a:solidFill>
                      <a:srgbClr val="FFFFFF"/>
                    </a:solidFill>
                  </a14:hiddenFill>
                </a:ext>
              </a:extLst>
            </p:spPr>
          </p:pic>
          <p:pic>
            <p:nvPicPr>
              <p:cNvPr id="180" name="Image 49">
                <a:extLst>
                  <a:ext uri="{FF2B5EF4-FFF2-40B4-BE49-F238E27FC236}">
                    <a16:creationId xmlns:a16="http://schemas.microsoft.com/office/drawing/2014/main" xmlns="" id="{DC9C5922-63CD-49B6-6938-947FD775C5BD}"/>
                  </a:ext>
                </a:extLst>
              </p:cNvPr>
              <p:cNvPicPr>
                <a:picLocks noChangeAspect="1"/>
              </p:cNvPicPr>
              <p:nvPr/>
            </p:nvPicPr>
            <p:blipFill>
              <a:blip r:embed="rId46"/>
              <a:stretch>
                <a:fillRect/>
              </a:stretch>
            </p:blipFill>
            <p:spPr>
              <a:xfrm>
                <a:off x="3656930" y="4416267"/>
                <a:ext cx="406790" cy="165728"/>
              </a:xfrm>
              <a:prstGeom prst="rect">
                <a:avLst/>
              </a:prstGeom>
            </p:spPr>
          </p:pic>
          <p:pic>
            <p:nvPicPr>
              <p:cNvPr id="181" name="Picture 18" descr="Où trouver une formation pour mes salariés ? - Manager Breton">
                <a:extLst>
                  <a:ext uri="{FF2B5EF4-FFF2-40B4-BE49-F238E27FC236}">
                    <a16:creationId xmlns:a16="http://schemas.microsoft.com/office/drawing/2014/main" xmlns="" id="{1C425438-3DA9-869E-9E75-E9350C55073E}"/>
                  </a:ext>
                </a:extLst>
              </p:cNvPr>
              <p:cNvPicPr>
                <a:picLocks noChangeAspect="1" noChangeArrowheads="1"/>
              </p:cNvPicPr>
              <p:nvPr/>
            </p:nvPicPr>
            <p:blipFill>
              <a:blip r:embed="rId47" cstate="print">
                <a:extLst>
                  <a:ext uri="{28A0092B-C50C-407E-A947-70E740481C1C}">
                    <a14:useLocalDpi xmlns:a14="http://schemas.microsoft.com/office/drawing/2010/main"/>
                  </a:ext>
                </a:extLst>
              </a:blip>
              <a:srcRect/>
              <a:stretch>
                <a:fillRect/>
              </a:stretch>
            </p:blipFill>
            <p:spPr bwMode="auto">
              <a:xfrm>
                <a:off x="2609032" y="4772672"/>
                <a:ext cx="898072" cy="347016"/>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0" descr="Andera MidCap sells Skill &amp; You to IK Investment Partners - ANDERA PARTNERS  : ANDERA PARTNERS">
                <a:extLst>
                  <a:ext uri="{FF2B5EF4-FFF2-40B4-BE49-F238E27FC236}">
                    <a16:creationId xmlns:a16="http://schemas.microsoft.com/office/drawing/2014/main" xmlns="" id="{A0F8E9B5-1B2D-231A-9805-138E31FBAFD6}"/>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331471" y="5189201"/>
                <a:ext cx="797854" cy="23052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2" descr="Working at DigiSchool | Glassdoor">
                <a:extLst>
                  <a:ext uri="{FF2B5EF4-FFF2-40B4-BE49-F238E27FC236}">
                    <a16:creationId xmlns:a16="http://schemas.microsoft.com/office/drawing/2014/main" xmlns="" id="{BDC26075-E9C5-D1BB-9E0F-764CE18A2BAD}"/>
                  </a:ext>
                </a:extLst>
              </p:cNvPr>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t="35678" b="35678"/>
              <a:stretch/>
            </p:blipFill>
            <p:spPr bwMode="auto">
              <a:xfrm>
                <a:off x="2652373" y="5438775"/>
                <a:ext cx="688698" cy="19726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4" descr="Hello Charly – investir&amp;+">
                <a:extLst>
                  <a:ext uri="{FF2B5EF4-FFF2-40B4-BE49-F238E27FC236}">
                    <a16:creationId xmlns:a16="http://schemas.microsoft.com/office/drawing/2014/main" xmlns="" id="{53A10F2C-0140-2042-66AA-F19C1752321A}"/>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370382" y="5653089"/>
                <a:ext cx="841456" cy="314452"/>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logo ULCO — Université de Namur">
                <a:extLst>
                  <a:ext uri="{FF2B5EF4-FFF2-40B4-BE49-F238E27FC236}">
                    <a16:creationId xmlns:a16="http://schemas.microsoft.com/office/drawing/2014/main" xmlns="" id="{915A5F46-61BF-FF94-629C-2612C004BABB}"/>
                  </a:ext>
                </a:extLst>
              </p:cNvPr>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l="14426"/>
              <a:stretch/>
            </p:blipFill>
            <p:spPr bwMode="auto">
              <a:xfrm>
                <a:off x="2755578" y="5781675"/>
                <a:ext cx="517206" cy="444408"/>
              </a:xfrm>
              <a:prstGeom prst="rect">
                <a:avLst/>
              </a:prstGeom>
              <a:noFill/>
              <a:extLst>
                <a:ext uri="{909E8E84-426E-40DD-AFC4-6F175D3DCCD1}">
                  <a14:hiddenFill xmlns:a14="http://schemas.microsoft.com/office/drawing/2010/main">
                    <a:solidFill>
                      <a:srgbClr val="FFFFFF"/>
                    </a:solidFill>
                  </a14:hiddenFill>
                </a:ext>
              </a:extLst>
            </p:spPr>
          </p:pic>
        </p:grpSp>
        <p:pic>
          <p:nvPicPr>
            <p:cNvPr id="176" name="Image 50">
              <a:extLst>
                <a:ext uri="{FF2B5EF4-FFF2-40B4-BE49-F238E27FC236}">
                  <a16:creationId xmlns:a16="http://schemas.microsoft.com/office/drawing/2014/main" xmlns="" id="{E9F713E7-A310-0B91-4824-ED058921220D}"/>
                </a:ext>
              </a:extLst>
            </p:cNvPr>
            <p:cNvPicPr>
              <a:picLocks noChangeAspect="1"/>
            </p:cNvPicPr>
            <p:nvPr/>
          </p:nvPicPr>
          <p:blipFill>
            <a:blip r:embed="rId52"/>
            <a:stretch>
              <a:fillRect/>
            </a:stretch>
          </p:blipFill>
          <p:spPr>
            <a:xfrm>
              <a:off x="3635055" y="4754213"/>
              <a:ext cx="583243" cy="284512"/>
            </a:xfrm>
            <a:prstGeom prst="rect">
              <a:avLst/>
            </a:prstGeom>
          </p:spPr>
        </p:pic>
      </p:grpSp>
      <p:pic>
        <p:nvPicPr>
          <p:cNvPr id="186" name="Picture 80" descr="Figaro Classifieds - Crunchbase Company Profile &amp; Funding">
            <a:extLst>
              <a:ext uri="{FF2B5EF4-FFF2-40B4-BE49-F238E27FC236}">
                <a16:creationId xmlns:a16="http://schemas.microsoft.com/office/drawing/2014/main" xmlns="" id="{1E0279DF-FBEC-3A7C-F764-BAE6EAE32B50}"/>
              </a:ext>
            </a:extLst>
          </p:cNvPr>
          <p:cNvPicPr>
            <a:picLocks noChangeAspect="1" noChangeArrowheads="1"/>
          </p:cNvPicPr>
          <p:nvPr/>
        </p:nvPicPr>
        <p:blipFill rotWithShape="1">
          <a:blip r:embed="rId53">
            <a:extLst>
              <a:ext uri="{28A0092B-C50C-407E-A947-70E740481C1C}">
                <a14:useLocalDpi xmlns:a14="http://schemas.microsoft.com/office/drawing/2010/main" val="0"/>
              </a:ext>
            </a:extLst>
          </a:blip>
          <a:srcRect t="32134" b="32134"/>
          <a:stretch/>
        </p:blipFill>
        <p:spPr bwMode="auto">
          <a:xfrm>
            <a:off x="8886666" y="5353608"/>
            <a:ext cx="757005" cy="27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5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46427" y="4659165"/>
            <a:ext cx="3496413" cy="722321"/>
          </a:xfrm>
          <a:prstGeom prst="rect">
            <a:avLst/>
          </a:prstGeom>
          <a:solidFill>
            <a:srgbClr val="CC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object 3"/>
          <p:cNvSpPr txBox="1"/>
          <p:nvPr/>
        </p:nvSpPr>
        <p:spPr>
          <a:xfrm>
            <a:off x="5085081" y="256413"/>
            <a:ext cx="2021839" cy="228268"/>
          </a:xfrm>
          <a:prstGeom prst="rect">
            <a:avLst/>
          </a:prstGeom>
        </p:spPr>
        <p:txBody>
          <a:bodyPr vert="horz" wrap="square" lIns="0" tIns="12700" rIns="0" bIns="0" rtlCol="0">
            <a:spAutoFit/>
          </a:bodyPr>
          <a:lstStyle/>
          <a:p>
            <a:pPr marL="12700" algn="ctr">
              <a:lnSpc>
                <a:spcPct val="100000"/>
              </a:lnSpc>
              <a:spcBef>
                <a:spcPts val="100"/>
              </a:spcBef>
            </a:pPr>
            <a:r>
              <a:rPr lang="es-ES_tradnl" sz="1400" b="1" spc="-5" dirty="0">
                <a:solidFill>
                  <a:srgbClr val="A18E6A"/>
                </a:solidFill>
                <a:latin typeface="Arial"/>
                <a:cs typeface="Arial"/>
              </a:rPr>
              <a:t>API </a:t>
            </a:r>
            <a:endParaRPr lang="es-ES_tradnl" sz="1400" dirty="0">
              <a:latin typeface="Arial"/>
              <a:cs typeface="Arial"/>
            </a:endParaRPr>
          </a:p>
        </p:txBody>
      </p:sp>
      <p:sp>
        <p:nvSpPr>
          <p:cNvPr id="7" name="object 7"/>
          <p:cNvSpPr txBox="1">
            <a:spLocks noGrp="1"/>
          </p:cNvSpPr>
          <p:nvPr>
            <p:ph type="sldNum" sz="quarter" idx="7"/>
          </p:nvPr>
        </p:nvSpPr>
        <p:spPr>
          <a:xfrm>
            <a:off x="127000" y="6701328"/>
            <a:ext cx="838200" cy="126317"/>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lang="es-ES_tradnl" smtClean="0"/>
              <a:t>14</a:t>
            </a:fld>
            <a:endParaRPr lang="es-ES_tradnl" dirty="0"/>
          </a:p>
        </p:txBody>
      </p:sp>
      <p:sp>
        <p:nvSpPr>
          <p:cNvPr id="8" name="object 8"/>
          <p:cNvSpPr txBox="1">
            <a:spLocks noGrp="1"/>
          </p:cNvSpPr>
          <p:nvPr>
            <p:ph type="dt" sz="half" idx="6"/>
          </p:nvPr>
        </p:nvSpPr>
        <p:spPr>
          <a:xfrm>
            <a:off x="8487918" y="6455411"/>
            <a:ext cx="2882900" cy="119905"/>
          </a:xfrm>
          <a:prstGeom prst="rect">
            <a:avLst/>
          </a:prstGeom>
        </p:spPr>
        <p:txBody>
          <a:bodyPr vert="horz" wrap="square" lIns="0" tIns="4445" rIns="0" bIns="0" rtlCol="0">
            <a:spAutoFit/>
          </a:bodyPr>
          <a:lstStyle/>
          <a:p>
            <a:pPr marL="12700" algn="r">
              <a:lnSpc>
                <a:spcPct val="100000"/>
              </a:lnSpc>
              <a:spcBef>
                <a:spcPts val="35"/>
              </a:spcBef>
            </a:pPr>
            <a:r>
              <a:rPr lang="es-ES_tradnl" dirty="0"/>
              <a:t>API OFFRES D’EMPLOI</a:t>
            </a:r>
          </a:p>
        </p:txBody>
      </p:sp>
      <p:sp>
        <p:nvSpPr>
          <p:cNvPr id="4" name="object 4"/>
          <p:cNvSpPr txBox="1">
            <a:spLocks noGrp="1"/>
          </p:cNvSpPr>
          <p:nvPr>
            <p:ph type="title"/>
          </p:nvPr>
        </p:nvSpPr>
        <p:spPr>
          <a:xfrm>
            <a:off x="3227706" y="535078"/>
            <a:ext cx="5736589" cy="321242"/>
          </a:xfrm>
          <a:prstGeom prst="rect">
            <a:avLst/>
          </a:prstGeom>
        </p:spPr>
        <p:txBody>
          <a:bodyPr vert="horz" wrap="square" lIns="0" tIns="13335" rIns="0" bIns="0" rtlCol="0">
            <a:spAutoFit/>
          </a:bodyPr>
          <a:lstStyle/>
          <a:p>
            <a:pPr marL="12700">
              <a:spcBef>
                <a:spcPts val="105"/>
              </a:spcBef>
            </a:pPr>
            <a:r>
              <a:rPr lang="es-ES_tradnl" dirty="0"/>
              <a:t> CENTRARSE EN LAS API MÁS CONSUMIDAS</a:t>
            </a:r>
          </a:p>
        </p:txBody>
      </p:sp>
      <p:sp>
        <p:nvSpPr>
          <p:cNvPr id="13" name="Espace réservé du texte 6">
            <a:extLst>
              <a:ext uri="{FF2B5EF4-FFF2-40B4-BE49-F238E27FC236}">
                <a16:creationId xmlns:a16="http://schemas.microsoft.com/office/drawing/2014/main" xmlns="" id="{E0BD06C1-7C52-0C4B-B23A-45935187D1E4}"/>
              </a:ext>
            </a:extLst>
          </p:cNvPr>
          <p:cNvSpPr>
            <a:spLocks noGrp="1"/>
          </p:cNvSpPr>
          <p:nvPr>
            <p:ph type="body" sz="quarter" idx="4294967295"/>
          </p:nvPr>
        </p:nvSpPr>
        <p:spPr>
          <a:xfrm>
            <a:off x="843378" y="1675114"/>
            <a:ext cx="4872892" cy="1446550"/>
          </a:xfrm>
          <a:prstGeom prst="rect">
            <a:avLst/>
          </a:prstGeom>
        </p:spPr>
        <p:txBody>
          <a:bodyPr wrap="square" lIns="0" tIns="0" rIns="0" bIns="0" anchor="t">
            <a:spAutoFit/>
          </a:bodyPr>
          <a:lstStyle/>
          <a:p>
            <a:r>
              <a:rPr lang="es-ES_tradnl" b="1" dirty="0">
                <a:solidFill>
                  <a:srgbClr val="696363"/>
                </a:solidFill>
              </a:rPr>
              <a:t>API </a:t>
            </a:r>
            <a:r>
              <a:rPr lang="es-ES_tradnl" dirty="0">
                <a:solidFill>
                  <a:srgbClr val="696363"/>
                </a:solidFill>
              </a:rPr>
              <a:t> OFERTAS DE EMPLEO</a:t>
            </a:r>
            <a:endParaRPr lang="es-ES_tradnl" b="1" dirty="0">
              <a:solidFill>
                <a:srgbClr val="696363"/>
              </a:solidFill>
              <a:latin typeface="Arial" panose="020B0604020202020204" pitchFamily="34" charset="0"/>
              <a:cs typeface="Arial" panose="020B0604020202020204" pitchFamily="34" charset="0"/>
            </a:endParaRPr>
          </a:p>
          <a:p>
            <a:endParaRPr lang="es-ES_tradnl" b="1" dirty="0">
              <a:solidFill>
                <a:srgbClr val="696363"/>
              </a:solidFill>
              <a:latin typeface="Arial" panose="020B0604020202020204" pitchFamily="34" charset="0"/>
              <a:cs typeface="Arial" panose="020B0604020202020204" pitchFamily="34" charset="0"/>
            </a:endParaRPr>
          </a:p>
          <a:p>
            <a:r>
              <a:rPr lang="es-ES_tradnl" sz="1700" dirty="0">
                <a:latin typeface="+mn-lt"/>
                <a:ea typeface="+mn-ea"/>
                <a:cs typeface="+mn-cs"/>
              </a:rPr>
              <a:t>Devuelve en tiempo real las ofertas de empleo activas recogidas por </a:t>
            </a:r>
            <a:r>
              <a:rPr lang="es-ES_tradnl" sz="1700" dirty="0" err="1">
                <a:latin typeface="+mn-lt"/>
                <a:ea typeface="+mn-ea"/>
                <a:cs typeface="+mn-cs"/>
              </a:rPr>
              <a:t>Pôle</a:t>
            </a:r>
            <a:r>
              <a:rPr lang="es-ES_tradnl" sz="1700" dirty="0">
                <a:latin typeface="+mn-lt"/>
                <a:ea typeface="+mn-ea"/>
                <a:cs typeface="+mn-cs"/>
              </a:rPr>
              <a:t> emploi, así como las de sus socios seleccionados, que han aceptado distribuir sus ofertas a través de la API.</a:t>
            </a:r>
          </a:p>
        </p:txBody>
      </p:sp>
      <p:pic>
        <p:nvPicPr>
          <p:cNvPr id="2050" name="Picture 2" descr="Sticker cadenas ouvert et ferm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04" r="45263" b="15674"/>
          <a:stretch/>
        </p:blipFill>
        <p:spPr bwMode="auto">
          <a:xfrm>
            <a:off x="3858894" y="1524000"/>
            <a:ext cx="366789" cy="4584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042288" y="1701668"/>
            <a:ext cx="2438400" cy="261610"/>
          </a:xfrm>
          <a:prstGeom prst="rect">
            <a:avLst/>
          </a:prstGeom>
          <a:noFill/>
        </p:spPr>
        <p:txBody>
          <a:bodyPr wrap="square" rtlCol="0">
            <a:spAutoFit/>
          </a:bodyPr>
          <a:lstStyle/>
          <a:p>
            <a:r>
              <a:rPr lang="es-ES_tradnl" sz="1100" dirty="0">
                <a:latin typeface="Roboto" panose="02000000000000000000" pitchFamily="2" charset="0"/>
                <a:ea typeface="Roboto" panose="02000000000000000000" pitchFamily="2" charset="0"/>
                <a:cs typeface="Roboto" panose="02000000000000000000" pitchFamily="2" charset="0"/>
              </a:rPr>
              <a:t>Publica </a:t>
            </a:r>
          </a:p>
        </p:txBody>
      </p:sp>
      <p:sp>
        <p:nvSpPr>
          <p:cNvPr id="19" name="Espace réservé du texte 6">
            <a:extLst>
              <a:ext uri="{FF2B5EF4-FFF2-40B4-BE49-F238E27FC236}">
                <a16:creationId xmlns:a16="http://schemas.microsoft.com/office/drawing/2014/main" xmlns="" id="{E0BD06C1-7C52-0C4B-B23A-45935187D1E4}"/>
              </a:ext>
            </a:extLst>
          </p:cNvPr>
          <p:cNvSpPr>
            <a:spLocks noGrp="1"/>
          </p:cNvSpPr>
          <p:nvPr>
            <p:ph type="body" sz="quarter" idx="4294967295"/>
          </p:nvPr>
        </p:nvSpPr>
        <p:spPr>
          <a:xfrm>
            <a:off x="843378" y="3332884"/>
            <a:ext cx="4872892" cy="1200329"/>
          </a:xfrm>
          <a:prstGeom prst="rect">
            <a:avLst/>
          </a:prstGeom>
        </p:spPr>
        <p:txBody>
          <a:bodyPr>
            <a:normAutofit lnSpcReduction="10000"/>
          </a:bodyPr>
          <a:lstStyle/>
          <a:p>
            <a:r>
              <a:rPr lang="es-ES_tradnl" sz="1700" dirty="0">
                <a:latin typeface="+mn-lt"/>
                <a:ea typeface="+mn-ea"/>
                <a:cs typeface="+mn-cs"/>
              </a:rPr>
              <a:t>¿Qué contiene esta API ?</a:t>
            </a:r>
            <a:endParaRPr lang="es-ES_tradnl" b="1" dirty="0">
              <a:solidFill>
                <a:srgbClr val="696363"/>
              </a:solidFill>
              <a:latin typeface="Arial" panose="020B0604020202020204" pitchFamily="34" charset="0"/>
              <a:cs typeface="Arial" panose="020B0604020202020204" pitchFamily="34" charset="0"/>
            </a:endParaRPr>
          </a:p>
          <a:p>
            <a:endParaRPr lang="es-ES_tradnl" b="1" dirty="0">
              <a:solidFill>
                <a:srgbClr val="696363"/>
              </a:solidFill>
              <a:latin typeface="Arial" panose="020B0604020202020204" pitchFamily="34" charset="0"/>
              <a:cs typeface="Arial" panose="020B0604020202020204" pitchFamily="34" charset="0"/>
            </a:endParaRPr>
          </a:p>
          <a:p>
            <a:r>
              <a:rPr lang="es-ES_tradnl" sz="1700" dirty="0">
                <a:latin typeface="+mn-lt"/>
                <a:ea typeface="+mn-ea"/>
                <a:cs typeface="+mn-cs"/>
              </a:rPr>
              <a:t>Todos los elementos de la oferta de empleo con sus diferentes referencias. Búsqueda de ofertas mediante criterios de selección.</a:t>
            </a:r>
          </a:p>
        </p:txBody>
      </p:sp>
      <p:sp>
        <p:nvSpPr>
          <p:cNvPr id="6" name="Rectangle 5"/>
          <p:cNvSpPr/>
          <p:nvPr/>
        </p:nvSpPr>
        <p:spPr>
          <a:xfrm>
            <a:off x="6361816" y="2215926"/>
            <a:ext cx="4492112" cy="3281390"/>
          </a:xfrm>
          <a:prstGeom prst="rect">
            <a:avLst/>
          </a:prstGeom>
          <a:solidFill>
            <a:srgbClr val="696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20" name="ZoneTexte 19">
            <a:extLst>
              <a:ext uri="{FF2B5EF4-FFF2-40B4-BE49-F238E27FC236}">
                <a16:creationId xmlns:a16="http://schemas.microsoft.com/office/drawing/2014/main" xmlns="" id="{F55EE175-047C-472A-ACBB-2A679F927608}"/>
              </a:ext>
            </a:extLst>
          </p:cNvPr>
          <p:cNvSpPr txBox="1"/>
          <p:nvPr/>
        </p:nvSpPr>
        <p:spPr>
          <a:xfrm>
            <a:off x="6686669" y="4105895"/>
            <a:ext cx="40683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1200" b="1" dirty="0">
                <a:solidFill>
                  <a:schemeClr val="bg1"/>
                </a:solidFill>
                <a:latin typeface="Roboto"/>
                <a:ea typeface="Roboto"/>
                <a:cs typeface="Roboto" panose="02000000000000000000" pitchFamily="2" charset="0"/>
              </a:rPr>
              <a:t>Ventajas para los solicitantes de empleo :</a:t>
            </a:r>
          </a:p>
          <a:p>
            <a:endParaRPr lang="es-ES_tradnl" sz="1200" b="1" dirty="0">
              <a:solidFill>
                <a:schemeClr val="bg1"/>
              </a:solidFill>
              <a:latin typeface="Roboto"/>
              <a:ea typeface="Roboto"/>
              <a:cs typeface="Roboto" panose="02000000000000000000" pitchFamily="2" charset="0"/>
            </a:endParaRPr>
          </a:p>
          <a:p>
            <a:r>
              <a:rPr lang="es-ES_tradnl" sz="1200" b="1" dirty="0">
                <a:solidFill>
                  <a:schemeClr val="bg1"/>
                </a:solidFill>
                <a:latin typeface="Roboto"/>
                <a:ea typeface="Roboto"/>
                <a:cs typeface="Roboto" panose="02000000000000000000" pitchFamily="2" charset="0"/>
              </a:rPr>
              <a:t>Proporciona ofertas de trabajo, posibilidad de filtrarlas</a:t>
            </a:r>
          </a:p>
          <a:p>
            <a:r>
              <a:rPr lang="es-ES_tradnl" sz="1200" b="1" dirty="0">
                <a:solidFill>
                  <a:schemeClr val="bg1"/>
                </a:solidFill>
                <a:latin typeface="Roboto"/>
                <a:ea typeface="Roboto"/>
                <a:cs typeface="Roboto" panose="02000000000000000000" pitchFamily="2" charset="0"/>
              </a:rPr>
              <a:t>Ofertas actualizadas en tiempo real</a:t>
            </a:r>
          </a:p>
          <a:p>
            <a:r>
              <a:rPr lang="es-ES_tradnl" sz="1200" b="1" dirty="0">
                <a:solidFill>
                  <a:schemeClr val="bg1"/>
                </a:solidFill>
                <a:latin typeface="Roboto"/>
                <a:ea typeface="Roboto"/>
                <a:cs typeface="Roboto" panose="02000000000000000000" pitchFamily="2" charset="0"/>
              </a:rPr>
              <a:t>Ofertas de todos los socios de TMT </a:t>
            </a:r>
            <a:endPar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p:cNvSpPr/>
          <p:nvPr/>
        </p:nvSpPr>
        <p:spPr>
          <a:xfrm>
            <a:off x="6579621" y="2348160"/>
            <a:ext cx="4056502" cy="2092881"/>
          </a:xfrm>
          <a:prstGeom prst="rect">
            <a:avLst/>
          </a:prstGeom>
        </p:spPr>
        <p:txBody>
          <a:bodyPr wrap="square">
            <a:spAutoFit/>
          </a:bodyPr>
          <a:lstStyle/>
          <a:p>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Ventajas para los socios :</a:t>
            </a:r>
          </a:p>
          <a:p>
            <a:endPar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Un widget* simplifica la integración en su servicio digital</a:t>
            </a:r>
          </a:p>
          <a:p>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Es posible la parametrización de los datos</a:t>
            </a:r>
          </a:p>
          <a:p>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Datos de referencia garantizados y certificados por </a:t>
            </a:r>
            <a:r>
              <a:rPr lang="es-ES_tradnl" sz="1200" b="1" dirty="0" err="1">
                <a:solidFill>
                  <a:schemeClr val="bg1"/>
                </a:solidFill>
                <a:latin typeface="Roboto" panose="02000000000000000000" pitchFamily="2" charset="0"/>
                <a:ea typeface="Roboto" panose="02000000000000000000" pitchFamily="2" charset="0"/>
                <a:cs typeface="Roboto" panose="02000000000000000000" pitchFamily="2" charset="0"/>
              </a:rPr>
              <a:t>Pôle</a:t>
            </a:r>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 emploi</a:t>
            </a:r>
          </a:p>
          <a:p>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Actualizados constantemente</a:t>
            </a:r>
          </a:p>
          <a:p>
            <a:r>
              <a:rPr lang="es-ES_tradnl" sz="1200" b="1" dirty="0">
                <a:solidFill>
                  <a:schemeClr val="bg1"/>
                </a:solidFill>
                <a:latin typeface="Roboto" panose="02000000000000000000" pitchFamily="2" charset="0"/>
                <a:ea typeface="Roboto" panose="02000000000000000000" pitchFamily="2" charset="0"/>
                <a:cs typeface="Roboto" panose="02000000000000000000" pitchFamily="2" charset="0"/>
              </a:rPr>
              <a:t>Datos gratuitos : </a:t>
            </a:r>
          </a:p>
          <a:p>
            <a:endParaRPr lang="es-ES_tradnl" sz="1100"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s-ES_tradnl"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p:cNvSpPr/>
          <p:nvPr/>
        </p:nvSpPr>
        <p:spPr>
          <a:xfrm>
            <a:off x="408811" y="5573445"/>
            <a:ext cx="8440110" cy="368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50" i="1" dirty="0">
                <a:solidFill>
                  <a:srgbClr val="1C1C48"/>
                </a:solidFill>
              </a:rPr>
              <a:t>* </a:t>
            </a:r>
            <a:r>
              <a:rPr lang="es-ES_tradnl" sz="1050" i="1" dirty="0">
                <a:solidFill>
                  <a:srgbClr val="1C1C48"/>
                </a:solidFill>
                <a:hlinkClick r:id="rId3"/>
              </a:rPr>
              <a:t>Widget</a:t>
            </a:r>
            <a:r>
              <a:rPr lang="es-ES_tradnl" sz="1050" i="1" dirty="0">
                <a:solidFill>
                  <a:srgbClr val="1C1C48"/>
                </a:solidFill>
              </a:rPr>
              <a:t> : </a:t>
            </a:r>
            <a:r>
              <a:rPr lang="es-ES_tradnl" sz="1050" i="1" dirty="0" err="1">
                <a:solidFill>
                  <a:srgbClr val="1C1C48"/>
                </a:solidFill>
              </a:rPr>
              <a:t>permet</a:t>
            </a:r>
            <a:r>
              <a:rPr lang="es-ES_tradnl" sz="1050" i="1" dirty="0">
                <a:solidFill>
                  <a:srgbClr val="1C1C48"/>
                </a:solidFill>
              </a:rPr>
              <a:t> de </a:t>
            </a:r>
            <a:r>
              <a:rPr lang="es-ES_tradnl" sz="1050" i="1" dirty="0" err="1">
                <a:solidFill>
                  <a:srgbClr val="1C1C48"/>
                </a:solidFill>
              </a:rPr>
              <a:t>bénéficier</a:t>
            </a:r>
            <a:r>
              <a:rPr lang="es-ES_tradnl" sz="1050" i="1" dirty="0">
                <a:solidFill>
                  <a:srgbClr val="1C1C48"/>
                </a:solidFill>
              </a:rPr>
              <a:t> </a:t>
            </a:r>
            <a:r>
              <a:rPr lang="es-ES_tradnl" sz="1050" i="1" dirty="0" err="1">
                <a:solidFill>
                  <a:srgbClr val="1C1C48"/>
                </a:solidFill>
              </a:rPr>
              <a:t>d’une</a:t>
            </a:r>
            <a:r>
              <a:rPr lang="es-ES_tradnl" sz="1050" i="1" dirty="0">
                <a:solidFill>
                  <a:srgbClr val="1C1C48"/>
                </a:solidFill>
              </a:rPr>
              <a:t> interface </a:t>
            </a:r>
            <a:r>
              <a:rPr lang="es-ES_tradnl" sz="1050" i="1" dirty="0" err="1">
                <a:solidFill>
                  <a:srgbClr val="1C1C48"/>
                </a:solidFill>
              </a:rPr>
              <a:t>préconstruite</a:t>
            </a:r>
            <a:r>
              <a:rPr lang="es-ES_tradnl" sz="1050" i="1" dirty="0">
                <a:solidFill>
                  <a:srgbClr val="1C1C48"/>
                </a:solidFill>
              </a:rPr>
              <a:t> </a:t>
            </a:r>
            <a:r>
              <a:rPr lang="es-ES_tradnl" sz="1050" i="1" dirty="0" err="1">
                <a:solidFill>
                  <a:srgbClr val="1C1C48"/>
                </a:solidFill>
              </a:rPr>
              <a:t>pour</a:t>
            </a:r>
            <a:r>
              <a:rPr lang="es-ES_tradnl" sz="1050" i="1" dirty="0">
                <a:solidFill>
                  <a:srgbClr val="1C1C48"/>
                </a:solidFill>
              </a:rPr>
              <a:t> </a:t>
            </a:r>
            <a:r>
              <a:rPr lang="es-ES_tradnl" sz="1050" i="1" dirty="0" err="1">
                <a:solidFill>
                  <a:srgbClr val="1C1C48"/>
                </a:solidFill>
              </a:rPr>
              <a:t>requêter</a:t>
            </a:r>
            <a:r>
              <a:rPr lang="es-ES_tradnl" sz="1050" i="1" dirty="0">
                <a:solidFill>
                  <a:srgbClr val="1C1C48"/>
                </a:solidFill>
              </a:rPr>
              <a:t> et </a:t>
            </a:r>
            <a:r>
              <a:rPr lang="es-ES_tradnl" sz="1050" i="1" dirty="0" err="1">
                <a:solidFill>
                  <a:srgbClr val="1C1C48"/>
                </a:solidFill>
              </a:rPr>
              <a:t>afficher</a:t>
            </a:r>
            <a:r>
              <a:rPr lang="es-ES_tradnl" sz="1050" i="1" dirty="0">
                <a:solidFill>
                  <a:srgbClr val="1C1C48"/>
                </a:solidFill>
              </a:rPr>
              <a:t> sur une </a:t>
            </a:r>
            <a:r>
              <a:rPr lang="es-ES_tradnl" sz="1050" i="1" dirty="0" err="1">
                <a:solidFill>
                  <a:srgbClr val="1C1C48"/>
                </a:solidFill>
              </a:rPr>
              <a:t>carte</a:t>
            </a:r>
            <a:r>
              <a:rPr lang="es-ES_tradnl" sz="1050" i="1" dirty="0">
                <a:solidFill>
                  <a:srgbClr val="1C1C48"/>
                </a:solidFill>
              </a:rPr>
              <a:t> les </a:t>
            </a:r>
            <a:r>
              <a:rPr lang="es-ES_tradnl" sz="1050" i="1" dirty="0" err="1">
                <a:solidFill>
                  <a:srgbClr val="1C1C48"/>
                </a:solidFill>
              </a:rPr>
              <a:t>offres</a:t>
            </a:r>
            <a:r>
              <a:rPr lang="es-ES_tradnl" sz="1050" i="1" dirty="0">
                <a:solidFill>
                  <a:srgbClr val="1C1C48"/>
                </a:solidFill>
              </a:rPr>
              <a:t> </a:t>
            </a:r>
            <a:r>
              <a:rPr lang="es-ES_tradnl" sz="1050" i="1" dirty="0" err="1">
                <a:solidFill>
                  <a:srgbClr val="1C1C48"/>
                </a:solidFill>
              </a:rPr>
              <a:t>d'emploi</a:t>
            </a:r>
            <a:r>
              <a:rPr lang="es-ES_tradnl" sz="1050" i="1" dirty="0">
                <a:solidFill>
                  <a:srgbClr val="1C1C48"/>
                </a:solidFill>
              </a:rPr>
              <a:t> </a:t>
            </a:r>
            <a:r>
              <a:rPr lang="es-ES_tradnl" sz="1050" i="1" dirty="0" err="1">
                <a:solidFill>
                  <a:srgbClr val="1C1C48"/>
                </a:solidFill>
              </a:rPr>
              <a:t>issues</a:t>
            </a:r>
            <a:r>
              <a:rPr lang="es-ES_tradnl" sz="1050" i="1" dirty="0">
                <a:solidFill>
                  <a:srgbClr val="1C1C48"/>
                </a:solidFill>
              </a:rPr>
              <a:t> de </a:t>
            </a:r>
            <a:r>
              <a:rPr lang="es-ES_tradnl" sz="1050" i="1" dirty="0" err="1">
                <a:solidFill>
                  <a:srgbClr val="1C1C48"/>
                </a:solidFill>
              </a:rPr>
              <a:t>l’</a:t>
            </a:r>
            <a:r>
              <a:rPr lang="es-ES_tradnl" sz="1050" i="1" dirty="0" err="1">
                <a:solidFill>
                  <a:srgbClr val="1C1C48"/>
                </a:solidFill>
                <a:hlinkClick r:id="rId4"/>
              </a:rPr>
              <a:t>API</a:t>
            </a:r>
            <a:r>
              <a:rPr lang="es-ES_tradnl" sz="1050" i="1" dirty="0">
                <a:solidFill>
                  <a:srgbClr val="1C1C48"/>
                </a:solidFill>
                <a:hlinkClick r:id="rId4"/>
              </a:rPr>
              <a:t> Offres d’emploi</a:t>
            </a:r>
            <a:r>
              <a:rPr lang="es-ES_tradnl" sz="1050" i="1" dirty="0">
                <a:solidFill>
                  <a:srgbClr val="1C1C48"/>
                </a:solidFill>
              </a:rPr>
              <a:t>.</a:t>
            </a:r>
            <a:r>
              <a:rPr lang="es-ES_tradnl" sz="1050" i="1" dirty="0">
                <a:solidFill>
                  <a:srgbClr val="1C1C48"/>
                </a:solidFill>
                <a:latin typeface="Roboto" panose="02000000000000000000" pitchFamily="2" charset="0"/>
                <a:ea typeface="Roboto" panose="02000000000000000000" pitchFamily="2" charset="0"/>
                <a:cs typeface="Roboto" panose="02000000000000000000" pitchFamily="2" charset="0"/>
              </a:rPr>
              <a:t> </a:t>
            </a:r>
          </a:p>
        </p:txBody>
      </p:sp>
      <p:sp>
        <p:nvSpPr>
          <p:cNvPr id="16" name="ZoneTexte 15"/>
          <p:cNvSpPr txBox="1"/>
          <p:nvPr/>
        </p:nvSpPr>
        <p:spPr>
          <a:xfrm>
            <a:off x="846427" y="4813968"/>
            <a:ext cx="1706131" cy="430887"/>
          </a:xfrm>
          <a:prstGeom prst="rect">
            <a:avLst/>
          </a:prstGeom>
          <a:noFill/>
        </p:spPr>
        <p:txBody>
          <a:bodyPr wrap="square" rtlCol="0">
            <a:spAutoFit/>
          </a:bodyPr>
          <a:lstStyle/>
          <a:p>
            <a:pPr algn="ctr"/>
            <a:r>
              <a:rPr lang="es-ES_tradnl" sz="1100" b="1" dirty="0">
                <a:solidFill>
                  <a:schemeClr val="bg1"/>
                </a:solidFill>
                <a:latin typeface="Roboto" panose="02000000000000000000" pitchFamily="2" charset="0"/>
                <a:ea typeface="Roboto" panose="02000000000000000000" pitchFamily="2" charset="0"/>
                <a:cs typeface="Roboto" panose="02000000000000000000" pitchFamily="2" charset="0"/>
              </a:rPr>
              <a:t>20 millones de llamadas de esta API cada mes</a:t>
            </a:r>
          </a:p>
        </p:txBody>
      </p:sp>
      <p:sp>
        <p:nvSpPr>
          <p:cNvPr id="17" name="ZoneTexte 16"/>
          <p:cNvSpPr txBox="1"/>
          <p:nvPr/>
        </p:nvSpPr>
        <p:spPr>
          <a:xfrm>
            <a:off x="2594633" y="4695584"/>
            <a:ext cx="1706132" cy="600164"/>
          </a:xfrm>
          <a:prstGeom prst="rect">
            <a:avLst/>
          </a:prstGeom>
          <a:noFill/>
        </p:spPr>
        <p:txBody>
          <a:bodyPr wrap="square" rtlCol="0">
            <a:spAutoFit/>
          </a:bodyPr>
          <a:lstStyle/>
          <a:p>
            <a:pPr algn="ctr"/>
            <a:r>
              <a:rPr lang="es-ES_tradnl" sz="1100" b="1" dirty="0">
                <a:solidFill>
                  <a:schemeClr val="bg1"/>
                </a:solidFill>
                <a:latin typeface="Roboto" panose="02000000000000000000" pitchFamily="2" charset="0"/>
                <a:ea typeface="Roboto" panose="02000000000000000000" pitchFamily="2" charset="0"/>
                <a:cs typeface="Roboto" panose="02000000000000000000" pitchFamily="2" charset="0"/>
              </a:rPr>
              <a:t>210</a:t>
            </a:r>
          </a:p>
          <a:p>
            <a:pPr algn="ctr"/>
            <a:r>
              <a:rPr lang="es-ES_tradnl" sz="1100" dirty="0">
                <a:solidFill>
                  <a:schemeClr val="bg1"/>
                </a:solidFill>
                <a:latin typeface="Roboto" panose="02000000000000000000" pitchFamily="2" charset="0"/>
                <a:ea typeface="Roboto" panose="02000000000000000000" pitchFamily="2" charset="0"/>
                <a:cs typeface="Roboto" panose="02000000000000000000" pitchFamily="2" charset="0"/>
              </a:rPr>
              <a:t>servicios utilizan regularmente esta API</a:t>
            </a:r>
          </a:p>
        </p:txBody>
      </p:sp>
      <p:sp>
        <p:nvSpPr>
          <p:cNvPr id="10" name="Rectangle 9"/>
          <p:cNvSpPr/>
          <p:nvPr/>
        </p:nvSpPr>
        <p:spPr>
          <a:xfrm>
            <a:off x="6332353" y="977532"/>
            <a:ext cx="4422642" cy="1138773"/>
          </a:xfrm>
          <a:prstGeom prst="rect">
            <a:avLst/>
          </a:prstGeom>
        </p:spPr>
        <p:txBody>
          <a:bodyPr wrap="square">
            <a:spAutoFit/>
          </a:bodyPr>
          <a:lstStyle/>
          <a:p>
            <a:pPr algn="ctr"/>
            <a:r>
              <a:rPr lang="es-ES_tradnl" sz="1700" dirty="0"/>
              <a:t>El 10% de las intenciones de solicitud de empleo en pole-</a:t>
            </a:r>
            <a:r>
              <a:rPr lang="es-ES_tradnl" sz="1700" dirty="0" err="1"/>
              <a:t>emploi.fr</a:t>
            </a:r>
            <a:r>
              <a:rPr lang="es-ES_tradnl" sz="1700" dirty="0"/>
              <a:t> tienen su origen en la consulta de una oferta en un sitio asociado que utiliza la API de ofertas de empleo.</a:t>
            </a:r>
          </a:p>
        </p:txBody>
      </p:sp>
    </p:spTree>
    <p:extLst>
      <p:ext uri="{BB962C8B-B14F-4D97-AF65-F5344CB8AC3E}">
        <p14:creationId xmlns:p14="http://schemas.microsoft.com/office/powerpoint/2010/main" val="210134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85081" y="256413"/>
            <a:ext cx="2021839" cy="228268"/>
          </a:xfrm>
          <a:prstGeom prst="rect">
            <a:avLst/>
          </a:prstGeom>
        </p:spPr>
        <p:txBody>
          <a:bodyPr vert="horz" wrap="square" lIns="0" tIns="12700" rIns="0" bIns="0" rtlCol="0">
            <a:spAutoFit/>
          </a:bodyPr>
          <a:lstStyle/>
          <a:p>
            <a:pPr marL="12700" algn="ctr">
              <a:lnSpc>
                <a:spcPct val="100000"/>
              </a:lnSpc>
              <a:spcBef>
                <a:spcPts val="100"/>
              </a:spcBef>
            </a:pPr>
            <a:r>
              <a:rPr lang="es-ES_tradnl" sz="1400" b="1" spc="-5" dirty="0">
                <a:solidFill>
                  <a:srgbClr val="A18E6A"/>
                </a:solidFill>
                <a:latin typeface="Arial"/>
                <a:cs typeface="Arial"/>
              </a:rPr>
              <a:t>API </a:t>
            </a:r>
            <a:endParaRPr lang="es-ES_tradnl" sz="1400" dirty="0">
              <a:latin typeface="Arial"/>
              <a:cs typeface="Arial"/>
            </a:endParaRPr>
          </a:p>
        </p:txBody>
      </p:sp>
      <p:sp>
        <p:nvSpPr>
          <p:cNvPr id="7" name="object 7"/>
          <p:cNvSpPr txBox="1">
            <a:spLocks noGrp="1"/>
          </p:cNvSpPr>
          <p:nvPr>
            <p:ph type="sldNum" sz="quarter" idx="7"/>
          </p:nvPr>
        </p:nvSpPr>
        <p:spPr>
          <a:xfrm>
            <a:off x="127000" y="6701328"/>
            <a:ext cx="838200" cy="126317"/>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lang="es-ES_tradnl" smtClean="0"/>
              <a:t>15</a:t>
            </a:fld>
            <a:endParaRPr lang="es-ES_tradnl" dirty="0"/>
          </a:p>
        </p:txBody>
      </p:sp>
      <p:sp>
        <p:nvSpPr>
          <p:cNvPr id="4" name="object 4"/>
          <p:cNvSpPr txBox="1">
            <a:spLocks noGrp="1"/>
          </p:cNvSpPr>
          <p:nvPr>
            <p:ph type="title"/>
          </p:nvPr>
        </p:nvSpPr>
        <p:spPr>
          <a:xfrm>
            <a:off x="3227706" y="535078"/>
            <a:ext cx="5736589" cy="321242"/>
          </a:xfrm>
          <a:prstGeom prst="rect">
            <a:avLst/>
          </a:prstGeom>
        </p:spPr>
        <p:txBody>
          <a:bodyPr vert="horz" wrap="square" lIns="0" tIns="13335" rIns="0" bIns="0" rtlCol="0">
            <a:spAutoFit/>
          </a:bodyPr>
          <a:lstStyle/>
          <a:p>
            <a:pPr marL="12700">
              <a:spcBef>
                <a:spcPts val="105"/>
              </a:spcBef>
            </a:pPr>
            <a:r>
              <a:rPr lang="es-ES_tradnl" dirty="0"/>
              <a:t> CENTRARSE EN LAS API MÁS CONSUMIDA</a:t>
            </a:r>
          </a:p>
        </p:txBody>
      </p:sp>
      <p:sp>
        <p:nvSpPr>
          <p:cNvPr id="13" name="Espace réservé du texte 6">
            <a:extLst>
              <a:ext uri="{FF2B5EF4-FFF2-40B4-BE49-F238E27FC236}">
                <a16:creationId xmlns:a16="http://schemas.microsoft.com/office/drawing/2014/main" xmlns="" id="{E0BD06C1-7C52-0C4B-B23A-45935187D1E4}"/>
              </a:ext>
            </a:extLst>
          </p:cNvPr>
          <p:cNvSpPr>
            <a:spLocks noGrp="1"/>
          </p:cNvSpPr>
          <p:nvPr>
            <p:ph type="body" sz="quarter" idx="4294967295"/>
          </p:nvPr>
        </p:nvSpPr>
        <p:spPr>
          <a:xfrm>
            <a:off x="843378" y="1675114"/>
            <a:ext cx="4434678" cy="830997"/>
          </a:xfrm>
          <a:prstGeom prst="rect">
            <a:avLst/>
          </a:prstGeom>
        </p:spPr>
        <p:txBody>
          <a:bodyPr>
            <a:normAutofit/>
          </a:bodyPr>
          <a:lstStyle/>
          <a:p>
            <a:pPr marL="0" indent="0">
              <a:buNone/>
            </a:pPr>
            <a:r>
              <a:rPr lang="es-ES_tradnl" b="1" dirty="0">
                <a:solidFill>
                  <a:srgbClr val="696363"/>
                </a:solidFill>
                <a:latin typeface="Arial" panose="020B0604020202020204" pitchFamily="34" charset="0"/>
                <a:cs typeface="Arial" panose="020B0604020202020204" pitchFamily="34" charset="0"/>
              </a:rPr>
              <a:t>API DATOS OFERTAS DE EMPLEO </a:t>
            </a:r>
          </a:p>
          <a:p>
            <a:endParaRPr lang="es-ES_tradnl" dirty="0">
              <a:solidFill>
                <a:srgbClr val="696363"/>
              </a:solidFill>
              <a:latin typeface="Arial" panose="020B0604020202020204" pitchFamily="34" charset="0"/>
              <a:cs typeface="Arial" panose="020B0604020202020204" pitchFamily="34" charset="0"/>
            </a:endParaRPr>
          </a:p>
          <a:p>
            <a:r>
              <a:rPr lang="es-ES_tradnl" sz="1700" dirty="0">
                <a:latin typeface="+mn-lt"/>
                <a:ea typeface="+mn-ea"/>
                <a:cs typeface="+mn-cs"/>
              </a:rPr>
              <a:t>Ejemplo de un sitio web de un ayuntamiento </a:t>
            </a:r>
          </a:p>
        </p:txBody>
      </p:sp>
      <p:pic>
        <p:nvPicPr>
          <p:cNvPr id="2050" name="Picture 2" descr="Sticker cadenas ouvert et ferm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04" r="45263" b="15674"/>
          <a:stretch/>
        </p:blipFill>
        <p:spPr bwMode="auto">
          <a:xfrm>
            <a:off x="3858894" y="1524000"/>
            <a:ext cx="366789" cy="4584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042288" y="1701668"/>
            <a:ext cx="2438400" cy="261610"/>
          </a:xfrm>
          <a:prstGeom prst="rect">
            <a:avLst/>
          </a:prstGeom>
          <a:noFill/>
        </p:spPr>
        <p:txBody>
          <a:bodyPr wrap="square" rtlCol="0">
            <a:spAutoFit/>
          </a:bodyPr>
          <a:lstStyle/>
          <a:p>
            <a:r>
              <a:rPr lang="es-ES_tradnl" sz="1100" dirty="0">
                <a:latin typeface="Roboto" panose="02000000000000000000" pitchFamily="2" charset="0"/>
                <a:ea typeface="Roboto" panose="02000000000000000000" pitchFamily="2" charset="0"/>
                <a:cs typeface="Roboto" panose="02000000000000000000" pitchFamily="2" charset="0"/>
              </a:rPr>
              <a:t>Publica </a:t>
            </a:r>
          </a:p>
        </p:txBody>
      </p:sp>
      <p:pic>
        <p:nvPicPr>
          <p:cNvPr id="16" name="Image 15"/>
          <p:cNvPicPr>
            <a:picLocks noChangeAspect="1"/>
          </p:cNvPicPr>
          <p:nvPr/>
        </p:nvPicPr>
        <p:blipFill rotWithShape="1">
          <a:blip r:embed="rId3"/>
          <a:srcRect t="10786" r="32716" b="1891"/>
          <a:stretch/>
        </p:blipFill>
        <p:spPr>
          <a:xfrm>
            <a:off x="840330" y="2738955"/>
            <a:ext cx="5640358" cy="2724584"/>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6127" y="1791652"/>
            <a:ext cx="2998403" cy="1998649"/>
          </a:xfrm>
          <a:prstGeom prst="rect">
            <a:avLst/>
          </a:prstGeom>
        </p:spPr>
      </p:pic>
      <p:sp>
        <p:nvSpPr>
          <p:cNvPr id="21" name="Espace réservé du texte 6">
            <a:extLst>
              <a:ext uri="{FF2B5EF4-FFF2-40B4-BE49-F238E27FC236}">
                <a16:creationId xmlns:a16="http://schemas.microsoft.com/office/drawing/2014/main" xmlns="" id="{E0BD06C1-7C52-0C4B-B23A-45935187D1E4}"/>
              </a:ext>
            </a:extLst>
          </p:cNvPr>
          <p:cNvSpPr>
            <a:spLocks noGrp="1"/>
          </p:cNvSpPr>
          <p:nvPr>
            <p:ph type="body" sz="quarter" idx="4294967295"/>
          </p:nvPr>
        </p:nvSpPr>
        <p:spPr>
          <a:xfrm>
            <a:off x="849474" y="5463539"/>
            <a:ext cx="3597812" cy="246221"/>
          </a:xfrm>
          <a:prstGeom prst="rect">
            <a:avLst/>
          </a:prstGeom>
        </p:spPr>
        <p:txBody>
          <a:bodyPr/>
          <a:lstStyle/>
          <a:p>
            <a:r>
              <a:rPr lang="es-ES_tradnl" sz="1200" i="1" dirty="0">
                <a:solidFill>
                  <a:srgbClr val="1C1C48"/>
                </a:solidFill>
                <a:latin typeface="Roboto" panose="02000000000000000000" pitchFamily="2" charset="0"/>
                <a:ea typeface="Roboto" panose="02000000000000000000" pitchFamily="2" charset="0"/>
                <a:cs typeface="Roboto" panose="02000000000000000000" pitchFamily="2" charset="0"/>
                <a:hlinkClick r:id="rId5"/>
              </a:rPr>
              <a:t>La</a:t>
            </a:r>
            <a:r>
              <a:rPr lang="es-ES_tradnl" sz="1600" i="1" dirty="0">
                <a:solidFill>
                  <a:srgbClr val="1C1C48"/>
                </a:solidFill>
                <a:latin typeface="Roboto" panose="02000000000000000000" pitchFamily="2" charset="0"/>
                <a:ea typeface="Roboto" panose="02000000000000000000" pitchFamily="2" charset="0"/>
                <a:cs typeface="Roboto" panose="02000000000000000000" pitchFamily="2" charset="0"/>
                <a:hlinkClick r:id="rId5"/>
              </a:rPr>
              <a:t> </a:t>
            </a:r>
            <a:r>
              <a:rPr lang="es-ES_tradnl" sz="1200" i="1" dirty="0">
                <a:solidFill>
                  <a:srgbClr val="1C1C48"/>
                </a:solidFill>
                <a:latin typeface="Roboto" panose="02000000000000000000" pitchFamily="2" charset="0"/>
                <a:ea typeface="Roboto" panose="02000000000000000000" pitchFamily="2" charset="0"/>
                <a:cs typeface="Roboto" panose="02000000000000000000" pitchFamily="2" charset="0"/>
                <a:hlinkClick r:id="rId5"/>
              </a:rPr>
              <a:t>commune Saint –Jean Cap - Ferrat</a:t>
            </a:r>
            <a:endParaRPr lang="es-ES_tradnl" sz="1200" i="1" dirty="0">
              <a:solidFill>
                <a:srgbClr val="1C1C48"/>
              </a:solidFill>
              <a:latin typeface="Roboto" panose="02000000000000000000" pitchFamily="2" charset="0"/>
              <a:ea typeface="Roboto" panose="02000000000000000000" pitchFamily="2" charset="0"/>
              <a:cs typeface="Roboto" panose="02000000000000000000" pitchFamily="2" charset="0"/>
            </a:endParaRPr>
          </a:p>
        </p:txBody>
      </p:sp>
      <p:pic>
        <p:nvPicPr>
          <p:cNvPr id="2" name="Image 1"/>
          <p:cNvPicPr>
            <a:picLocks noChangeAspect="1"/>
          </p:cNvPicPr>
          <p:nvPr/>
        </p:nvPicPr>
        <p:blipFill rotWithShape="1">
          <a:blip r:embed="rId6"/>
          <a:srcRect l="13872" t="7120" r="2880" b="5557"/>
          <a:stretch/>
        </p:blipFill>
        <p:spPr>
          <a:xfrm>
            <a:off x="5066665" y="2255303"/>
            <a:ext cx="1753870" cy="1326097"/>
          </a:xfrm>
          <a:prstGeom prst="rect">
            <a:avLst/>
          </a:prstGeom>
        </p:spPr>
      </p:pic>
      <p:cxnSp>
        <p:nvCxnSpPr>
          <p:cNvPr id="12" name="Connecteur droit avec flèche 11"/>
          <p:cNvCxnSpPr/>
          <p:nvPr/>
        </p:nvCxnSpPr>
        <p:spPr>
          <a:xfrm flipV="1">
            <a:off x="5468708" y="3581400"/>
            <a:ext cx="474892"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bject 8"/>
          <p:cNvSpPr txBox="1">
            <a:spLocks noGrp="1"/>
          </p:cNvSpPr>
          <p:nvPr>
            <p:ph type="dt" sz="half" idx="6"/>
          </p:nvPr>
        </p:nvSpPr>
        <p:spPr>
          <a:xfrm>
            <a:off x="8487918" y="6455411"/>
            <a:ext cx="2882900" cy="119905"/>
          </a:xfrm>
          <a:prstGeom prst="rect">
            <a:avLst/>
          </a:prstGeom>
        </p:spPr>
        <p:txBody>
          <a:bodyPr vert="horz" wrap="square" lIns="0" tIns="4445" rIns="0" bIns="0" rtlCol="0">
            <a:spAutoFit/>
          </a:bodyPr>
          <a:lstStyle/>
          <a:p>
            <a:pPr marL="12700" algn="r">
              <a:lnSpc>
                <a:spcPct val="100000"/>
              </a:lnSpc>
              <a:spcBef>
                <a:spcPts val="35"/>
              </a:spcBef>
            </a:pPr>
            <a:r>
              <a:rPr lang="es-ES_tradnl" dirty="0"/>
              <a:t>API OFFRES D’EMPLOI</a:t>
            </a:r>
          </a:p>
        </p:txBody>
      </p:sp>
      <p:pic>
        <p:nvPicPr>
          <p:cNvPr id="6" name="Image 5">
            <a:hlinkClick r:id="rId7"/>
          </p:cNvPr>
          <p:cNvPicPr>
            <a:picLocks noChangeAspect="1"/>
          </p:cNvPicPr>
          <p:nvPr/>
        </p:nvPicPr>
        <p:blipFill>
          <a:blip r:embed="rId8"/>
          <a:stretch>
            <a:fillRect/>
          </a:stretch>
        </p:blipFill>
        <p:spPr>
          <a:xfrm>
            <a:off x="6071211" y="2738955"/>
            <a:ext cx="1159563" cy="1312310"/>
          </a:xfrm>
          <a:prstGeom prst="rect">
            <a:avLst/>
          </a:prstGeom>
        </p:spPr>
      </p:pic>
      <p:cxnSp>
        <p:nvCxnSpPr>
          <p:cNvPr id="10" name="Connecteur droit avec flèche 9"/>
          <p:cNvCxnSpPr/>
          <p:nvPr/>
        </p:nvCxnSpPr>
        <p:spPr>
          <a:xfrm flipV="1">
            <a:off x="5562600" y="3873426"/>
            <a:ext cx="508611" cy="850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9"/>
          <a:stretch>
            <a:fillRect/>
          </a:stretch>
        </p:blipFill>
        <p:spPr>
          <a:xfrm>
            <a:off x="8126127" y="4203663"/>
            <a:ext cx="3227099" cy="1651074"/>
          </a:xfrm>
          <a:prstGeom prst="rect">
            <a:avLst/>
          </a:prstGeom>
        </p:spPr>
      </p:pic>
    </p:spTree>
    <p:extLst>
      <p:ext uri="{BB962C8B-B14F-4D97-AF65-F5344CB8AC3E}">
        <p14:creationId xmlns:p14="http://schemas.microsoft.com/office/powerpoint/2010/main" val="127252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85081" y="256413"/>
            <a:ext cx="2021839" cy="228268"/>
          </a:xfrm>
          <a:prstGeom prst="rect">
            <a:avLst/>
          </a:prstGeom>
        </p:spPr>
        <p:txBody>
          <a:bodyPr vert="horz" wrap="square" lIns="0" tIns="12700" rIns="0" bIns="0" rtlCol="0">
            <a:spAutoFit/>
          </a:bodyPr>
          <a:lstStyle/>
          <a:p>
            <a:pPr marL="12700" algn="ctr">
              <a:lnSpc>
                <a:spcPct val="100000"/>
              </a:lnSpc>
              <a:spcBef>
                <a:spcPts val="100"/>
              </a:spcBef>
            </a:pPr>
            <a:r>
              <a:rPr lang="es-ES_tradnl" sz="1400" b="1" spc="-5">
                <a:solidFill>
                  <a:srgbClr val="A18E6A"/>
                </a:solidFill>
                <a:latin typeface="Arial"/>
                <a:cs typeface="Arial"/>
              </a:rPr>
              <a:t>API </a:t>
            </a:r>
            <a:endParaRPr lang="es-ES_tradnl" sz="1400">
              <a:latin typeface="Arial"/>
              <a:cs typeface="Arial"/>
            </a:endParaRPr>
          </a:p>
        </p:txBody>
      </p:sp>
      <p:sp>
        <p:nvSpPr>
          <p:cNvPr id="7" name="object 7"/>
          <p:cNvSpPr txBox="1">
            <a:spLocks noGrp="1"/>
          </p:cNvSpPr>
          <p:nvPr>
            <p:ph type="sldNum" sz="quarter" idx="7"/>
          </p:nvPr>
        </p:nvSpPr>
        <p:spPr>
          <a:xfrm>
            <a:off x="127000" y="6701328"/>
            <a:ext cx="838200" cy="126317"/>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lang="es-ES_tradnl" smtClean="0"/>
              <a:t>16</a:t>
            </a:fld>
            <a:endParaRPr lang="es-ES_tradnl"/>
          </a:p>
        </p:txBody>
      </p:sp>
      <p:sp>
        <p:nvSpPr>
          <p:cNvPr id="4" name="object 4"/>
          <p:cNvSpPr txBox="1">
            <a:spLocks noGrp="1"/>
          </p:cNvSpPr>
          <p:nvPr>
            <p:ph type="title"/>
          </p:nvPr>
        </p:nvSpPr>
        <p:spPr>
          <a:xfrm>
            <a:off x="3227706" y="535078"/>
            <a:ext cx="5736589" cy="321242"/>
          </a:xfrm>
          <a:prstGeom prst="rect">
            <a:avLst/>
          </a:prstGeom>
        </p:spPr>
        <p:txBody>
          <a:bodyPr vert="horz" wrap="square" lIns="0" tIns="13335" rIns="0" bIns="0" rtlCol="0">
            <a:spAutoFit/>
          </a:bodyPr>
          <a:lstStyle/>
          <a:p>
            <a:pPr marL="12700">
              <a:spcBef>
                <a:spcPts val="105"/>
              </a:spcBef>
            </a:pPr>
            <a:r>
              <a:rPr lang="es-ES_tradnl"/>
              <a:t> CENTRARSE EN LAS APIs MÁS CONSUMIDAs</a:t>
            </a:r>
          </a:p>
        </p:txBody>
      </p:sp>
      <p:sp>
        <p:nvSpPr>
          <p:cNvPr id="13" name="Espace réservé du texte 6">
            <a:extLst>
              <a:ext uri="{FF2B5EF4-FFF2-40B4-BE49-F238E27FC236}">
                <a16:creationId xmlns:a16="http://schemas.microsoft.com/office/drawing/2014/main" xmlns="" id="{E0BD06C1-7C52-0C4B-B23A-45935187D1E4}"/>
              </a:ext>
            </a:extLst>
          </p:cNvPr>
          <p:cNvSpPr>
            <a:spLocks noGrp="1"/>
          </p:cNvSpPr>
          <p:nvPr>
            <p:ph type="body" sz="quarter" idx="4294967295"/>
          </p:nvPr>
        </p:nvSpPr>
        <p:spPr>
          <a:xfrm>
            <a:off x="843377" y="1022146"/>
            <a:ext cx="7644541" cy="1107996"/>
          </a:xfrm>
          <a:prstGeom prst="rect">
            <a:avLst/>
          </a:prstGeom>
        </p:spPr>
        <p:txBody>
          <a:bodyPr>
            <a:normAutofit fontScale="85000" lnSpcReduction="20000"/>
          </a:bodyPr>
          <a:lstStyle/>
          <a:p>
            <a:r>
              <a:rPr lang="es-ES_tradnl" b="1" dirty="0">
                <a:solidFill>
                  <a:srgbClr val="696363"/>
                </a:solidFill>
                <a:latin typeface="Arial" panose="020B0604020202020204" pitchFamily="34" charset="0"/>
                <a:cs typeface="Arial" panose="020B0604020202020204" pitchFamily="34" charset="0"/>
              </a:rPr>
              <a:t>API DATOS OFERTAS DE EMPLEO</a:t>
            </a:r>
          </a:p>
          <a:p>
            <a:endParaRPr lang="es-ES_tradnl" b="0" dirty="0">
              <a:solidFill>
                <a:srgbClr val="1C1C48"/>
              </a:solidFill>
              <a:latin typeface="Roboto" panose="02000000000000000000" pitchFamily="2" charset="0"/>
              <a:ea typeface="Roboto" panose="02000000000000000000" pitchFamily="2" charset="0"/>
              <a:cs typeface="Roboto" panose="02000000000000000000" pitchFamily="2" charset="0"/>
            </a:endParaRPr>
          </a:p>
          <a:p>
            <a:pPr marL="0"/>
            <a:r>
              <a:rPr lang="es-ES_tradnl" sz="1800" dirty="0">
                <a:latin typeface="+mn-lt"/>
                <a:ea typeface="+mn-ea"/>
                <a:cs typeface="+mn-cs"/>
              </a:rPr>
              <a:t>En el caso de los socios que dan su consentimiento, todas o parte de sus ofertas de empleo se vuelven a publicar en la API de ofertas de </a:t>
            </a:r>
            <a:r>
              <a:rPr lang="es-ES_tradnl" sz="1800" dirty="0" err="1">
                <a:latin typeface="+mn-lt"/>
                <a:ea typeface="+mn-ea"/>
                <a:cs typeface="+mn-cs"/>
              </a:rPr>
              <a:t>Pôle</a:t>
            </a:r>
            <a:r>
              <a:rPr lang="es-ES_tradnl" sz="1800" dirty="0">
                <a:latin typeface="+mn-lt"/>
                <a:ea typeface="+mn-ea"/>
                <a:cs typeface="+mn-cs"/>
              </a:rPr>
              <a:t> </a:t>
            </a:r>
            <a:r>
              <a:rPr lang="es-ES_tradnl" sz="1800" dirty="0" err="1">
                <a:latin typeface="+mn-lt"/>
                <a:ea typeface="+mn-ea"/>
                <a:cs typeface="+mn-cs"/>
              </a:rPr>
              <a:t>emploi</a:t>
            </a:r>
            <a:r>
              <a:rPr lang="es-ES_tradnl" sz="1800" dirty="0">
                <a:latin typeface="+mn-lt"/>
                <a:ea typeface="+mn-ea"/>
                <a:cs typeface="+mn-cs"/>
              </a:rPr>
              <a:t> (de este modo, el 50% de las ofertas de los socios son accesibles a través de la API). La calidad de las ofertas de los socios en la API es idéntica a la del PôleEmploi.fr y la aplicación móvil Mes </a:t>
            </a:r>
            <a:r>
              <a:rPr lang="es-ES_tradnl" sz="1800" dirty="0" err="1">
                <a:latin typeface="+mn-lt"/>
                <a:ea typeface="+mn-ea"/>
                <a:cs typeface="+mn-cs"/>
              </a:rPr>
              <a:t>Offres</a:t>
            </a:r>
            <a:r>
              <a:rPr lang="es-ES_tradnl" sz="1800" dirty="0">
                <a:latin typeface="+mn-lt"/>
                <a:ea typeface="+mn-ea"/>
                <a:cs typeface="+mn-cs"/>
              </a:rPr>
              <a:t>.</a:t>
            </a:r>
          </a:p>
        </p:txBody>
      </p:sp>
      <p:sp>
        <p:nvSpPr>
          <p:cNvPr id="23" name="object 8"/>
          <p:cNvSpPr txBox="1">
            <a:spLocks noGrp="1"/>
          </p:cNvSpPr>
          <p:nvPr>
            <p:ph type="dt" sz="half" idx="6"/>
          </p:nvPr>
        </p:nvSpPr>
        <p:spPr>
          <a:xfrm>
            <a:off x="8487918" y="6455411"/>
            <a:ext cx="2882900" cy="119905"/>
          </a:xfrm>
          <a:prstGeom prst="rect">
            <a:avLst/>
          </a:prstGeom>
        </p:spPr>
        <p:txBody>
          <a:bodyPr vert="horz" wrap="square" lIns="0" tIns="4445" rIns="0" bIns="0" rtlCol="0">
            <a:spAutoFit/>
          </a:bodyPr>
          <a:lstStyle/>
          <a:p>
            <a:pPr marL="12700" algn="r">
              <a:lnSpc>
                <a:spcPct val="100000"/>
              </a:lnSpc>
              <a:spcBef>
                <a:spcPts val="35"/>
              </a:spcBef>
            </a:pPr>
            <a:r>
              <a:rPr lang="es-ES_tradnl"/>
              <a:t>API OFFRES &amp; OFFRES PARTENAIRES</a:t>
            </a:r>
          </a:p>
        </p:txBody>
      </p:sp>
      <p:sp>
        <p:nvSpPr>
          <p:cNvPr id="8" name="Rectangle 7"/>
          <p:cNvSpPr/>
          <p:nvPr/>
        </p:nvSpPr>
        <p:spPr>
          <a:xfrm>
            <a:off x="840939" y="2238568"/>
            <a:ext cx="7897945" cy="3785652"/>
          </a:xfrm>
          <a:prstGeom prst="rect">
            <a:avLst/>
          </a:prstGeom>
        </p:spPr>
        <p:txBody>
          <a:bodyPr wrap="square">
            <a:spAutoFit/>
          </a:bodyPr>
          <a:lstStyle/>
          <a:p>
            <a:pPr algn="just"/>
            <a:r>
              <a:rPr lang="es-ES_tradnl" sz="1600" dirty="0"/>
              <a:t>.. </a:t>
            </a:r>
            <a:r>
              <a:rPr lang="es-ES_tradnl" sz="1400" dirty="0"/>
              <a:t>sobre el tema de la </a:t>
            </a:r>
            <a:r>
              <a:rPr lang="es-ES_tradnl" sz="1400" dirty="0" err="1"/>
              <a:t>deduplicación</a:t>
            </a:r>
            <a:r>
              <a:rPr lang="es-ES_tradnl" sz="1400" dirty="0"/>
              <a:t>: cuando una oferta de un socio llega a </a:t>
            </a:r>
            <a:r>
              <a:rPr lang="es-ES_tradnl" sz="1400" dirty="0" err="1"/>
              <a:t>Pôle</a:t>
            </a:r>
            <a:r>
              <a:rPr lang="es-ES_tradnl" sz="1400" dirty="0"/>
              <a:t> </a:t>
            </a:r>
            <a:r>
              <a:rPr lang="es-ES_tradnl" sz="1400" dirty="0" err="1"/>
              <a:t>emploi</a:t>
            </a:r>
            <a:r>
              <a:rPr lang="es-ES_tradnl" sz="1400" dirty="0"/>
              <a:t>, se asegura su calidad siguiendo los pasos de verificación del formato, verificación de la legalidad, selección automática del trabajo y finalmente </a:t>
            </a:r>
            <a:r>
              <a:rPr lang="es-ES_tradnl" sz="1400" dirty="0" err="1"/>
              <a:t>deduplicación</a:t>
            </a:r>
            <a:r>
              <a:rPr lang="es-ES_tradnl" sz="1400" dirty="0"/>
              <a:t>. En concreto, la </a:t>
            </a:r>
            <a:r>
              <a:rPr lang="es-ES_tradnl" sz="1400" dirty="0" err="1"/>
              <a:t>deduplicación</a:t>
            </a:r>
            <a:r>
              <a:rPr lang="es-ES_tradnl" sz="1400" dirty="0"/>
              <a:t> se lleva a cabo comparando las ofertas entre sí en función de los siguientes datos: descripción, puesto de trabajo, puesto proporcionado, ubicación y tipo de contrato. </a:t>
            </a:r>
            <a:endParaRPr lang="es-ES_tradnl" sz="1400" dirty="0" smtClean="0"/>
          </a:p>
          <a:p>
            <a:pPr algn="just"/>
            <a:endParaRPr lang="es-ES_tradnl" sz="1400" dirty="0"/>
          </a:p>
          <a:p>
            <a:pPr algn="just"/>
            <a:r>
              <a:rPr lang="es-ES_tradnl" sz="1400" dirty="0" smtClean="0"/>
              <a:t>Si </a:t>
            </a:r>
            <a:r>
              <a:rPr lang="es-ES_tradnl" sz="1400" dirty="0"/>
              <a:t>el lugar o el tipo de contrato difiere entre dos ofertas, se consideran diferentes (podemos tener dos ofertas estrictamente idénticas en cuanto a descripción y ocupación, pero en dos lugares de trabajo diferentes). Se calcula una puntuación de "similitud" para los campos de descripción y denominación de origen. Actualmente, se utiliza un umbral para concluir si las dos ofertas son duplicadas o no. Al final, de las 100 ofertas comparadas, 15 se detectan como duplicados.</a:t>
            </a:r>
          </a:p>
          <a:p>
            <a:pPr algn="just"/>
            <a:endParaRPr lang="es-ES_tradnl" sz="1400" dirty="0">
              <a:solidFill>
                <a:srgbClr val="696363"/>
              </a:solidFill>
              <a:latin typeface="Arial" panose="020B0604020202020204" pitchFamily="34" charset="0"/>
              <a:ea typeface="Verdana" panose="020B0604030504040204" pitchFamily="34" charset="0"/>
              <a:cs typeface="Arial" panose="020B0604020202020204" pitchFamily="34" charset="0"/>
            </a:endParaRPr>
          </a:p>
          <a:p>
            <a:pPr algn="just"/>
            <a:r>
              <a:rPr lang="es-ES_tradnl" sz="1400" dirty="0"/>
              <a:t>... sobre el número de socios: tenemos más de 150 socios cuyas ofertas agregamos. Y, sin embargo, el aumento a más de 100 socios no ha supuesto un incremento significativo de las solicitudes. Sin embargo, la solución técnica actual está llegando a sus límites. Los procesos informáticos implantados en 2013 ya no se adaptan al volumen que hemos alcanzado en 2021, dado el número de socios y ofertas que hay que procesar diariamente.</a:t>
            </a:r>
          </a:p>
        </p:txBody>
      </p:sp>
      <p:pic>
        <p:nvPicPr>
          <p:cNvPr id="22" name="Image 21"/>
          <p:cNvPicPr>
            <a:picLocks noChangeAspect="1"/>
          </p:cNvPicPr>
          <p:nvPr/>
        </p:nvPicPr>
        <p:blipFill>
          <a:blip r:embed="rId2"/>
          <a:stretch>
            <a:fillRect/>
          </a:stretch>
        </p:blipFill>
        <p:spPr>
          <a:xfrm>
            <a:off x="9215292" y="1674910"/>
            <a:ext cx="2579543" cy="1663310"/>
          </a:xfrm>
          <a:prstGeom prst="rect">
            <a:avLst/>
          </a:prstGeom>
        </p:spPr>
      </p:pic>
      <p:pic>
        <p:nvPicPr>
          <p:cNvPr id="24" name="Image 23"/>
          <p:cNvPicPr>
            <a:picLocks noChangeAspect="1"/>
          </p:cNvPicPr>
          <p:nvPr/>
        </p:nvPicPr>
        <p:blipFill>
          <a:blip r:embed="rId3"/>
          <a:stretch>
            <a:fillRect/>
          </a:stretch>
        </p:blipFill>
        <p:spPr>
          <a:xfrm>
            <a:off x="9102571" y="4041648"/>
            <a:ext cx="2958365" cy="1803811"/>
          </a:xfrm>
          <a:prstGeom prst="rect">
            <a:avLst/>
          </a:prstGeom>
        </p:spPr>
      </p:pic>
      <p:sp>
        <p:nvSpPr>
          <p:cNvPr id="25" name="ZoneTexte 24"/>
          <p:cNvSpPr txBox="1"/>
          <p:nvPr/>
        </p:nvSpPr>
        <p:spPr>
          <a:xfrm>
            <a:off x="9102571" y="1255860"/>
            <a:ext cx="2180660" cy="230832"/>
          </a:xfrm>
          <a:prstGeom prst="rect">
            <a:avLst/>
          </a:prstGeom>
          <a:noFill/>
        </p:spPr>
        <p:txBody>
          <a:bodyPr wrap="square" rtlCol="0">
            <a:spAutoFit/>
          </a:bodyPr>
          <a:lstStyle/>
          <a:p>
            <a:r>
              <a:rPr lang="es-ES_tradnl" sz="900" i="1" dirty="0">
                <a:solidFill>
                  <a:srgbClr val="1C1C48"/>
                </a:solidFill>
                <a:latin typeface="Roboto" panose="02000000000000000000" pitchFamily="2" charset="0"/>
                <a:ea typeface="Roboto" panose="02000000000000000000" pitchFamily="2" charset="0"/>
                <a:cs typeface="Roboto" panose="02000000000000000000" pitchFamily="2" charset="0"/>
              </a:rPr>
              <a:t>Ilustración de doble  – Ver anexo 2</a:t>
            </a:r>
          </a:p>
        </p:txBody>
      </p:sp>
      <p:sp>
        <p:nvSpPr>
          <p:cNvPr id="26" name="ZoneTexte 25"/>
          <p:cNvSpPr txBox="1"/>
          <p:nvPr/>
        </p:nvSpPr>
        <p:spPr>
          <a:xfrm>
            <a:off x="9102571" y="3622599"/>
            <a:ext cx="2833402" cy="230832"/>
          </a:xfrm>
          <a:prstGeom prst="rect">
            <a:avLst/>
          </a:prstGeom>
          <a:noFill/>
        </p:spPr>
        <p:txBody>
          <a:bodyPr wrap="square" rtlCol="0">
            <a:spAutoFit/>
          </a:bodyPr>
          <a:lstStyle/>
          <a:p>
            <a:r>
              <a:rPr lang="es-ES_tradnl" sz="900" i="1">
                <a:solidFill>
                  <a:srgbClr val="1C1C48"/>
                </a:solidFill>
                <a:latin typeface="Roboto" panose="02000000000000000000" pitchFamily="2" charset="0"/>
                <a:ea typeface="Roboto" panose="02000000000000000000" pitchFamily="2" charset="0"/>
                <a:cs typeface="Roboto" panose="02000000000000000000" pitchFamily="2" charset="0"/>
              </a:rPr>
              <a:t>Curva de clics para postular – Ver anexo 3</a:t>
            </a:r>
          </a:p>
        </p:txBody>
      </p:sp>
      <p:sp>
        <p:nvSpPr>
          <p:cNvPr id="2" name="TextBox 1">
            <a:extLst>
              <a:ext uri="{FF2B5EF4-FFF2-40B4-BE49-F238E27FC236}">
                <a16:creationId xmlns:a16="http://schemas.microsoft.com/office/drawing/2014/main" xmlns="" id="{9969300B-113E-DA8D-F298-3F64C128082B}"/>
              </a:ext>
            </a:extLst>
          </p:cNvPr>
          <p:cNvSpPr txBox="1"/>
          <p:nvPr/>
        </p:nvSpPr>
        <p:spPr>
          <a:xfrm>
            <a:off x="13542380" y="3599727"/>
            <a:ext cx="184731" cy="369332"/>
          </a:xfrm>
          <a:prstGeom prst="rect">
            <a:avLst/>
          </a:prstGeom>
          <a:noFill/>
        </p:spPr>
        <p:txBody>
          <a:bodyPr wrap="none" rtlCol="0">
            <a:spAutoFit/>
          </a:bodyPr>
          <a:lstStyle/>
          <a:p>
            <a:endParaRPr lang="es-ES_tradnl"/>
          </a:p>
        </p:txBody>
      </p:sp>
      <p:sp>
        <p:nvSpPr>
          <p:cNvPr id="5" name="TextBox 4">
            <a:extLst>
              <a:ext uri="{FF2B5EF4-FFF2-40B4-BE49-F238E27FC236}">
                <a16:creationId xmlns:a16="http://schemas.microsoft.com/office/drawing/2014/main" xmlns="" id="{53D3BA1C-593D-D968-8F75-618B99AB1FFE}"/>
              </a:ext>
            </a:extLst>
          </p:cNvPr>
          <p:cNvSpPr txBox="1"/>
          <p:nvPr/>
        </p:nvSpPr>
        <p:spPr>
          <a:xfrm>
            <a:off x="11794836" y="6567055"/>
            <a:ext cx="184731" cy="369332"/>
          </a:xfrm>
          <a:prstGeom prst="rect">
            <a:avLst/>
          </a:prstGeom>
          <a:noFill/>
        </p:spPr>
        <p:txBody>
          <a:bodyPr wrap="none" rtlCol="0">
            <a:spAutoFit/>
          </a:bodyPr>
          <a:lstStyle/>
          <a:p>
            <a:endParaRPr lang="es-ES_tradnl"/>
          </a:p>
        </p:txBody>
      </p:sp>
    </p:spTree>
    <p:extLst>
      <p:ext uri="{BB962C8B-B14F-4D97-AF65-F5344CB8AC3E}">
        <p14:creationId xmlns:p14="http://schemas.microsoft.com/office/powerpoint/2010/main" val="410557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6100" y="204875"/>
            <a:ext cx="10515600" cy="1325563"/>
          </a:xfrm>
        </p:spPr>
        <p:txBody>
          <a:bodyPr/>
          <a:lstStyle/>
          <a:p>
            <a:pPr algn="ctr"/>
            <a:r>
              <a:rPr lang="es-ES" dirty="0"/>
              <a:t>TOP 3 de los JOB BOARD en Francia (en 2021)</a:t>
            </a:r>
          </a:p>
        </p:txBody>
      </p:sp>
      <p:sp>
        <p:nvSpPr>
          <p:cNvPr id="3" name="Espace réservé du texte 2"/>
          <p:cNvSpPr>
            <a:spLocks noGrp="1"/>
          </p:cNvSpPr>
          <p:nvPr>
            <p:ph type="body" idx="1"/>
          </p:nvPr>
        </p:nvSpPr>
        <p:spPr>
          <a:xfrm>
            <a:off x="246888" y="1225295"/>
            <a:ext cx="8183880" cy="1700785"/>
          </a:xfrm>
        </p:spPr>
        <p:txBody>
          <a:bodyPr>
            <a:noAutofit/>
          </a:bodyPr>
          <a:lstStyle/>
          <a:p>
            <a:r>
              <a:rPr lang="es-ES" sz="1200" dirty="0">
                <a:solidFill>
                  <a:schemeClr val="tx1"/>
                </a:solidFill>
                <a:latin typeface="+mn-lt"/>
                <a:ea typeface="+mn-ea"/>
                <a:cs typeface="+mn-cs"/>
              </a:rPr>
              <a:t>1. Pole Emploi</a:t>
            </a:r>
          </a:p>
          <a:p>
            <a:endParaRPr lang="es-ES" sz="1200" dirty="0">
              <a:solidFill>
                <a:schemeClr val="tx1"/>
              </a:solidFill>
              <a:latin typeface="+mn-lt"/>
              <a:ea typeface="+mn-ea"/>
              <a:cs typeface="+mn-cs"/>
            </a:endParaRPr>
          </a:p>
          <a:p>
            <a:pPr marL="0" algn="just">
              <a:lnSpc>
                <a:spcPct val="120000"/>
              </a:lnSpc>
            </a:pPr>
            <a:r>
              <a:rPr lang="es-ES" sz="1200" dirty="0">
                <a:solidFill>
                  <a:schemeClr val="tx1"/>
                </a:solidFill>
                <a:latin typeface="+mn-lt"/>
                <a:ea typeface="+mn-ea"/>
                <a:cs typeface="+mn-cs"/>
              </a:rPr>
              <a:t>Este es el sitio de referencia para las ofertas de empleo en Francia.</a:t>
            </a:r>
          </a:p>
          <a:p>
            <a:pPr marL="0" algn="just">
              <a:lnSpc>
                <a:spcPct val="120000"/>
              </a:lnSpc>
            </a:pPr>
            <a:r>
              <a:rPr lang="es-ES" sz="1200" dirty="0">
                <a:solidFill>
                  <a:schemeClr val="tx1"/>
                </a:solidFill>
                <a:latin typeface="+mn-lt"/>
                <a:ea typeface="+mn-ea"/>
                <a:cs typeface="+mn-cs"/>
              </a:rPr>
              <a:t>- Número de visitantes al mes: 31,9 millones</a:t>
            </a:r>
          </a:p>
          <a:p>
            <a:pPr marL="0" algn="just">
              <a:lnSpc>
                <a:spcPct val="120000"/>
              </a:lnSpc>
            </a:pPr>
            <a:r>
              <a:rPr lang="es-ES" sz="1200" dirty="0">
                <a:solidFill>
                  <a:schemeClr val="tx1"/>
                </a:solidFill>
                <a:latin typeface="+mn-lt"/>
                <a:ea typeface="+mn-ea"/>
                <a:cs typeface="+mn-cs"/>
              </a:rPr>
              <a:t>- Número de páginas vistas por visita : 13,18 páginas</a:t>
            </a:r>
          </a:p>
          <a:p>
            <a:pPr marL="0" algn="just">
              <a:lnSpc>
                <a:spcPct val="120000"/>
              </a:lnSpc>
            </a:pPr>
            <a:r>
              <a:rPr lang="es-ES" sz="1200" dirty="0">
                <a:solidFill>
                  <a:schemeClr val="tx1"/>
                </a:solidFill>
                <a:latin typeface="+mn-lt"/>
                <a:ea typeface="+mn-ea"/>
                <a:cs typeface="+mn-cs"/>
              </a:rPr>
              <a:t>- Fecha de creación: 10/10/2008</a:t>
            </a:r>
          </a:p>
          <a:p>
            <a:pPr marL="0" algn="just">
              <a:lnSpc>
                <a:spcPct val="120000"/>
              </a:lnSpc>
            </a:pPr>
            <a:r>
              <a:rPr lang="es-ES" sz="1200" dirty="0">
                <a:solidFill>
                  <a:schemeClr val="tx1"/>
                </a:solidFill>
                <a:latin typeface="+mn-lt"/>
                <a:ea typeface="+mn-ea"/>
                <a:cs typeface="+mn-cs"/>
              </a:rPr>
              <a:t>- Tipo de sitio web : Sitio web de ofertas de empleo</a:t>
            </a:r>
          </a:p>
          <a:p>
            <a:pPr marL="0" algn="just">
              <a:lnSpc>
                <a:spcPct val="120000"/>
              </a:lnSpc>
            </a:pPr>
            <a:r>
              <a:rPr lang="es-ES" sz="1200" dirty="0">
                <a:solidFill>
                  <a:schemeClr val="tx1"/>
                </a:solidFill>
                <a:latin typeface="+mn-lt"/>
                <a:ea typeface="+mn-ea"/>
                <a:cs typeface="+mn-cs"/>
              </a:rPr>
              <a:t>- Enlace al sitio web : pole-emploi.fr</a:t>
            </a:r>
          </a:p>
          <a:p>
            <a:endParaRPr lang="es-ES" sz="1200" dirty="0">
              <a:solidFill>
                <a:schemeClr val="tx1"/>
              </a:solidFill>
              <a:latin typeface="+mn-lt"/>
              <a:ea typeface="+mn-ea"/>
              <a:cs typeface="+mn-cs"/>
            </a:endParaRPr>
          </a:p>
          <a:p>
            <a:r>
              <a:rPr lang="es-ES" sz="1200" dirty="0">
                <a:solidFill>
                  <a:schemeClr val="tx1"/>
                </a:solidFill>
                <a:latin typeface="+mn-lt"/>
                <a:ea typeface="+mn-ea"/>
                <a:cs typeface="+mn-cs"/>
              </a:rPr>
              <a:t>2. INDEED, Francia</a:t>
            </a:r>
          </a:p>
          <a:p>
            <a:endParaRPr lang="es-ES" sz="1200" dirty="0">
              <a:solidFill>
                <a:schemeClr val="tx1"/>
              </a:solidFill>
              <a:latin typeface="+mn-lt"/>
              <a:ea typeface="+mn-ea"/>
              <a:cs typeface="+mn-cs"/>
            </a:endParaRPr>
          </a:p>
          <a:p>
            <a:pPr marL="0" algn="just">
              <a:lnSpc>
                <a:spcPct val="120000"/>
              </a:lnSpc>
            </a:pPr>
            <a:r>
              <a:rPr lang="es-ES" sz="1200" dirty="0">
                <a:solidFill>
                  <a:schemeClr val="tx1"/>
                </a:solidFill>
                <a:latin typeface="+mn-lt"/>
                <a:ea typeface="+mn-ea"/>
                <a:cs typeface="+mn-cs"/>
              </a:rPr>
              <a:t>Es el sitio de referencia de los motores de búsqueda de ofertas de empleo en Francia.</a:t>
            </a:r>
          </a:p>
          <a:p>
            <a:pPr marL="0" algn="just">
              <a:lnSpc>
                <a:spcPct val="120000"/>
              </a:lnSpc>
            </a:pPr>
            <a:r>
              <a:rPr lang="es-ES" sz="1200" dirty="0">
                <a:solidFill>
                  <a:schemeClr val="tx1"/>
                </a:solidFill>
                <a:latin typeface="+mn-lt"/>
                <a:ea typeface="+mn-ea"/>
                <a:cs typeface="+mn-cs"/>
              </a:rPr>
              <a:t>- Número de visitantes al mes: 16,7 millones</a:t>
            </a:r>
          </a:p>
          <a:p>
            <a:pPr marL="0" algn="just">
              <a:lnSpc>
                <a:spcPct val="120000"/>
              </a:lnSpc>
            </a:pPr>
            <a:r>
              <a:rPr lang="es-ES" sz="1200" dirty="0">
                <a:solidFill>
                  <a:schemeClr val="tx1"/>
                </a:solidFill>
                <a:latin typeface="+mn-lt"/>
                <a:ea typeface="+mn-ea"/>
                <a:cs typeface="+mn-cs"/>
              </a:rPr>
              <a:t>- Número de páginas vistas por visita: 8,6 páginas</a:t>
            </a:r>
          </a:p>
          <a:p>
            <a:pPr marL="0" algn="just">
              <a:lnSpc>
                <a:spcPct val="120000"/>
              </a:lnSpc>
            </a:pPr>
            <a:r>
              <a:rPr lang="es-ES" sz="1200" dirty="0">
                <a:solidFill>
                  <a:schemeClr val="tx1"/>
                </a:solidFill>
                <a:latin typeface="+mn-lt"/>
                <a:ea typeface="+mn-ea"/>
                <a:cs typeface="+mn-cs"/>
              </a:rPr>
              <a:t>- Fecha de creación : 21/3/2000</a:t>
            </a:r>
          </a:p>
          <a:p>
            <a:pPr marL="0" algn="just">
              <a:lnSpc>
                <a:spcPct val="120000"/>
              </a:lnSpc>
            </a:pPr>
            <a:r>
              <a:rPr lang="es-ES" sz="1200" dirty="0">
                <a:solidFill>
                  <a:schemeClr val="tx1"/>
                </a:solidFill>
                <a:latin typeface="+mn-lt"/>
                <a:ea typeface="+mn-ea"/>
                <a:cs typeface="+mn-cs"/>
              </a:rPr>
              <a:t>- Tipo de web: Buscador de empleo</a:t>
            </a:r>
          </a:p>
          <a:p>
            <a:pPr marL="0" algn="just">
              <a:lnSpc>
                <a:spcPct val="120000"/>
              </a:lnSpc>
            </a:pPr>
            <a:r>
              <a:rPr lang="es-ES" sz="1200" dirty="0">
                <a:solidFill>
                  <a:schemeClr val="tx1"/>
                </a:solidFill>
                <a:latin typeface="+mn-lt"/>
                <a:ea typeface="+mn-ea"/>
                <a:cs typeface="+mn-cs"/>
              </a:rPr>
              <a:t>- Enlace del sitio web: indeed.fr</a:t>
            </a:r>
          </a:p>
          <a:p>
            <a:pPr marL="0" algn="just">
              <a:lnSpc>
                <a:spcPct val="120000"/>
              </a:lnSpc>
            </a:pPr>
            <a:endParaRPr lang="es-ES" sz="1700" dirty="0">
              <a:solidFill>
                <a:schemeClr val="tx1"/>
              </a:solidFill>
              <a:latin typeface="+mn-lt"/>
              <a:ea typeface="+mn-ea"/>
              <a:cs typeface="+mn-cs"/>
            </a:endParaRPr>
          </a:p>
          <a:p>
            <a:r>
              <a:rPr lang="es-ES" sz="1200" dirty="0">
                <a:solidFill>
                  <a:schemeClr val="tx1"/>
                </a:solidFill>
                <a:latin typeface="+mn-lt"/>
                <a:ea typeface="+mn-ea"/>
                <a:cs typeface="+mn-cs"/>
              </a:rPr>
              <a:t>3. </a:t>
            </a:r>
            <a:r>
              <a:rPr lang="es-ES" sz="1200" dirty="0" err="1">
                <a:solidFill>
                  <a:schemeClr val="tx1"/>
                </a:solidFill>
                <a:latin typeface="+mn-lt"/>
                <a:ea typeface="+mn-ea"/>
                <a:cs typeface="+mn-cs"/>
              </a:rPr>
              <a:t>Neuvoo</a:t>
            </a:r>
            <a:r>
              <a:rPr lang="es-ES" sz="1200" dirty="0">
                <a:solidFill>
                  <a:schemeClr val="tx1"/>
                </a:solidFill>
                <a:latin typeface="+mn-lt"/>
                <a:ea typeface="+mn-ea"/>
                <a:cs typeface="+mn-cs"/>
              </a:rPr>
              <a:t> Francia</a:t>
            </a:r>
          </a:p>
          <a:p>
            <a:endParaRPr lang="es-ES" sz="1200" dirty="0">
              <a:solidFill>
                <a:schemeClr val="tx1"/>
              </a:solidFill>
              <a:latin typeface="+mn-lt"/>
              <a:ea typeface="+mn-ea"/>
              <a:cs typeface="+mn-cs"/>
            </a:endParaRPr>
          </a:p>
          <a:p>
            <a:pPr marL="0" algn="just">
              <a:lnSpc>
                <a:spcPct val="120000"/>
              </a:lnSpc>
            </a:pPr>
            <a:r>
              <a:rPr lang="es-ES" sz="1200" dirty="0">
                <a:solidFill>
                  <a:schemeClr val="tx1"/>
                </a:solidFill>
                <a:latin typeface="+mn-lt"/>
                <a:ea typeface="+mn-ea"/>
                <a:cs typeface="+mn-cs"/>
              </a:rPr>
              <a:t>- Número de visitantes al mes: 3,77 millones</a:t>
            </a:r>
          </a:p>
          <a:p>
            <a:pPr marL="0" algn="just">
              <a:lnSpc>
                <a:spcPct val="120000"/>
              </a:lnSpc>
            </a:pPr>
            <a:r>
              <a:rPr lang="es-ES" sz="1200" dirty="0">
                <a:solidFill>
                  <a:schemeClr val="tx1"/>
                </a:solidFill>
                <a:latin typeface="+mn-lt"/>
                <a:ea typeface="+mn-ea"/>
                <a:cs typeface="+mn-cs"/>
              </a:rPr>
              <a:t>- Número de páginas vistas por visita : 2,95 páginas</a:t>
            </a:r>
          </a:p>
          <a:p>
            <a:pPr marL="0" algn="just">
              <a:lnSpc>
                <a:spcPct val="120000"/>
              </a:lnSpc>
            </a:pPr>
            <a:r>
              <a:rPr lang="es-ES" sz="1200" dirty="0">
                <a:solidFill>
                  <a:schemeClr val="tx1"/>
                </a:solidFill>
                <a:latin typeface="+mn-lt"/>
                <a:ea typeface="+mn-ea"/>
                <a:cs typeface="+mn-cs"/>
              </a:rPr>
              <a:t>- Fecha de creación : 25/6/2012</a:t>
            </a:r>
          </a:p>
          <a:p>
            <a:pPr marL="0" algn="just">
              <a:lnSpc>
                <a:spcPct val="120000"/>
              </a:lnSpc>
            </a:pPr>
            <a:r>
              <a:rPr lang="es-ES" sz="1200" dirty="0">
                <a:solidFill>
                  <a:schemeClr val="tx1"/>
                </a:solidFill>
                <a:latin typeface="+mn-lt"/>
                <a:ea typeface="+mn-ea"/>
                <a:cs typeface="+mn-cs"/>
              </a:rPr>
              <a:t>- Tipo de web: Buscador de empleo</a:t>
            </a:r>
          </a:p>
          <a:p>
            <a:pPr marL="0" algn="just">
              <a:lnSpc>
                <a:spcPct val="120000"/>
              </a:lnSpc>
            </a:pPr>
            <a:r>
              <a:rPr lang="es-ES" sz="1200" dirty="0">
                <a:solidFill>
                  <a:schemeClr val="tx1"/>
                </a:solidFill>
                <a:latin typeface="+mn-lt"/>
                <a:ea typeface="+mn-ea"/>
                <a:cs typeface="+mn-cs"/>
              </a:rPr>
              <a:t>- Enlace al sitio web : neuvoo.fr</a:t>
            </a:r>
          </a:p>
        </p:txBody>
      </p:sp>
      <p:sp>
        <p:nvSpPr>
          <p:cNvPr id="4" name="Espace réservé du numéro de diapositive 3"/>
          <p:cNvSpPr>
            <a:spLocks noGrp="1"/>
          </p:cNvSpPr>
          <p:nvPr>
            <p:ph type="sldNum" sz="quarter" idx="7"/>
          </p:nvPr>
        </p:nvSpPr>
        <p:spPr/>
        <p:txBody>
          <a:bodyPr/>
          <a:lstStyle/>
          <a:p>
            <a:pPr marL="38100">
              <a:lnSpc>
                <a:spcPct val="100000"/>
              </a:lnSpc>
              <a:spcBef>
                <a:spcPts val="25"/>
              </a:spcBef>
            </a:pPr>
            <a:fld id="{81D60167-4931-47E6-BA6A-407CBD079E47}" type="slidenum">
              <a:rPr lang="es-ES" smtClean="0"/>
              <a:t>17</a:t>
            </a:fld>
            <a:endParaRPr lang="es-ES"/>
          </a:p>
        </p:txBody>
      </p:sp>
      <p:pic>
        <p:nvPicPr>
          <p:cNvPr id="5" name="Image 4"/>
          <p:cNvPicPr>
            <a:picLocks noChangeAspect="1"/>
          </p:cNvPicPr>
          <p:nvPr/>
        </p:nvPicPr>
        <p:blipFill>
          <a:blip r:embed="rId2"/>
          <a:stretch>
            <a:fillRect/>
          </a:stretch>
        </p:blipFill>
        <p:spPr>
          <a:xfrm>
            <a:off x="7432520" y="2740103"/>
            <a:ext cx="3225064" cy="1646063"/>
          </a:xfrm>
          <a:prstGeom prst="rect">
            <a:avLst/>
          </a:prstGeom>
        </p:spPr>
      </p:pic>
    </p:spTree>
    <p:extLst>
      <p:ext uri="{BB962C8B-B14F-4D97-AF65-F5344CB8AC3E}">
        <p14:creationId xmlns:p14="http://schemas.microsoft.com/office/powerpoint/2010/main" val="56082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43ACF6C1-C060-6441-9782-AEA4C6B2B219}"/>
              </a:ext>
            </a:extLst>
          </p:cNvPr>
          <p:cNvSpPr>
            <a:spLocks noGrp="1"/>
          </p:cNvSpPr>
          <p:nvPr>
            <p:ph type="ctrTitle"/>
          </p:nvPr>
        </p:nvSpPr>
        <p:spPr/>
        <p:txBody>
          <a:bodyPr>
            <a:normAutofit/>
          </a:bodyPr>
          <a:lstStyle/>
          <a:p>
            <a:r>
              <a:rPr lang="es-ES_tradnl" sz="6000" dirty="0"/>
              <a:t>Estrategia IA</a:t>
            </a:r>
            <a:br>
              <a:rPr lang="es-ES_tradnl" sz="6000" dirty="0"/>
            </a:br>
            <a:endParaRPr lang="es-ES_tradnl" dirty="0"/>
          </a:p>
        </p:txBody>
      </p:sp>
      <p:sp>
        <p:nvSpPr>
          <p:cNvPr id="5" name="Sous-titre 4">
            <a:extLst>
              <a:ext uri="{FF2B5EF4-FFF2-40B4-BE49-F238E27FC236}">
                <a16:creationId xmlns:a16="http://schemas.microsoft.com/office/drawing/2014/main" xmlns="" id="{AA426CA4-5588-264D-A515-C6D1524E49C5}"/>
              </a:ext>
            </a:extLst>
          </p:cNvPr>
          <p:cNvSpPr>
            <a:spLocks noGrp="1"/>
          </p:cNvSpPr>
          <p:nvPr>
            <p:ph type="subTitle" idx="1"/>
          </p:nvPr>
        </p:nvSpPr>
        <p:spPr>
          <a:xfrm>
            <a:off x="729762" y="1881200"/>
            <a:ext cx="9144000" cy="1655762"/>
          </a:xfrm>
        </p:spPr>
        <p:txBody>
          <a:bodyPr/>
          <a:lstStyle/>
          <a:p>
            <a:r>
              <a:rPr lang="es-ES_tradnl" sz="3200">
                <a:solidFill>
                  <a:srgbClr val="FF0000"/>
                </a:solidFill>
              </a:rPr>
              <a:t>Antecedentes / Contexto / Usos</a:t>
            </a:r>
          </a:p>
          <a:p>
            <a:endParaRPr lang="es-ES_tradnl" sz="3200">
              <a:solidFill>
                <a:srgbClr val="FF0000"/>
              </a:solidFill>
            </a:endParaRPr>
          </a:p>
          <a:p>
            <a:endParaRPr lang="es-ES_tradnl" sz="3200">
              <a:solidFill>
                <a:srgbClr val="FF0000"/>
              </a:solidFill>
            </a:endParaRPr>
          </a:p>
          <a:p>
            <a:endParaRPr lang="es-ES_tradnl" sz="3200">
              <a:solidFill>
                <a:srgbClr val="FF0000"/>
              </a:solidFill>
            </a:endParaRPr>
          </a:p>
        </p:txBody>
      </p:sp>
      <p:pic>
        <p:nvPicPr>
          <p:cNvPr id="3" name="Image 2"/>
          <p:cNvPicPr>
            <a:picLocks noChangeAspect="1"/>
          </p:cNvPicPr>
          <p:nvPr/>
        </p:nvPicPr>
        <p:blipFill>
          <a:blip r:embed="rId3"/>
          <a:stretch>
            <a:fillRect/>
          </a:stretch>
        </p:blipFill>
        <p:spPr>
          <a:xfrm>
            <a:off x="7711284" y="953480"/>
            <a:ext cx="3590855" cy="2981202"/>
          </a:xfrm>
          <a:prstGeom prst="rect">
            <a:avLst/>
          </a:prstGeom>
        </p:spPr>
      </p:pic>
    </p:spTree>
    <p:extLst>
      <p:ext uri="{BB962C8B-B14F-4D97-AF65-F5344CB8AC3E}">
        <p14:creationId xmlns:p14="http://schemas.microsoft.com/office/powerpoint/2010/main" val="108891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xmlns="" id="{4AC56B2C-B432-4833-8561-0B46438B34F0}"/>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26" name="Diapositive think-cell" r:id="rId4" imgW="415" imgH="416" progId="TCLayout.ActiveDocument.1">
                  <p:embed/>
                </p:oleObj>
              </mc:Choice>
              <mc:Fallback>
                <p:oleObj name="Diapositive think-cell" r:id="rId4" imgW="415" imgH="416" progId="TCLayout.ActiveDocument.1">
                  <p:embed/>
                  <p:pic>
                    <p:nvPicPr>
                      <p:cNvPr id="6" name="Objet 5" hidden="1">
                        <a:extLst>
                          <a:ext uri="{FF2B5EF4-FFF2-40B4-BE49-F238E27FC236}">
                            <a16:creationId xmlns:a16="http://schemas.microsoft.com/office/drawing/2014/main" xmlns="" id="{4AC56B2C-B432-4833-8561-0B46438B34F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Espace réservé du texte 1">
            <a:extLst>
              <a:ext uri="{FF2B5EF4-FFF2-40B4-BE49-F238E27FC236}">
                <a16:creationId xmlns:a16="http://schemas.microsoft.com/office/drawing/2014/main" xmlns="" id="{B8005CE7-5301-40D1-9302-8518334CC651}"/>
              </a:ext>
            </a:extLst>
          </p:cNvPr>
          <p:cNvSpPr>
            <a:spLocks noGrp="1"/>
          </p:cNvSpPr>
          <p:nvPr>
            <p:ph type="body" sz="quarter" idx="10"/>
          </p:nvPr>
        </p:nvSpPr>
        <p:spPr>
          <a:xfrm>
            <a:off x="1270067" y="113617"/>
            <a:ext cx="6959533" cy="659596"/>
          </a:xfrm>
        </p:spPr>
        <p:txBody>
          <a:bodyPr>
            <a:normAutofit/>
          </a:bodyPr>
          <a:lstStyle/>
          <a:p>
            <a:r>
              <a:rPr lang="es-ES_tradnl">
                <a:latin typeface="+mj-lt"/>
              </a:rPr>
              <a:t>dates clefs de l’Intelligence Artificielle à Pôle EMPLOI</a:t>
            </a:r>
          </a:p>
        </p:txBody>
      </p:sp>
      <p:cxnSp>
        <p:nvCxnSpPr>
          <p:cNvPr id="140" name="Straight Connector 26">
            <a:extLst>
              <a:ext uri="{FF2B5EF4-FFF2-40B4-BE49-F238E27FC236}">
                <a16:creationId xmlns:a16="http://schemas.microsoft.com/office/drawing/2014/main" xmlns="" id="{AA3B236D-013A-4F00-9DF4-37B6D466BCC0}"/>
              </a:ext>
            </a:extLst>
          </p:cNvPr>
          <p:cNvCxnSpPr>
            <a:cxnSpLocks/>
            <a:stCxn id="179" idx="0"/>
            <a:endCxn id="182" idx="4"/>
          </p:cNvCxnSpPr>
          <p:nvPr/>
        </p:nvCxnSpPr>
        <p:spPr>
          <a:xfrm flipV="1">
            <a:off x="1136343" y="2556821"/>
            <a:ext cx="11879" cy="494015"/>
          </a:xfrm>
          <a:prstGeom prst="line">
            <a:avLst/>
          </a:prstGeom>
          <a:noFill/>
          <a:ln w="12700" cap="flat" cmpd="sng" algn="ctr">
            <a:solidFill>
              <a:srgbClr val="71CAF3"/>
            </a:solidFill>
            <a:prstDash val="solid"/>
          </a:ln>
          <a:effectLst/>
        </p:spPr>
      </p:cxnSp>
      <p:cxnSp>
        <p:nvCxnSpPr>
          <p:cNvPr id="141" name="Straight Connector 27">
            <a:extLst>
              <a:ext uri="{FF2B5EF4-FFF2-40B4-BE49-F238E27FC236}">
                <a16:creationId xmlns:a16="http://schemas.microsoft.com/office/drawing/2014/main" xmlns="" id="{8B8B7A38-D7AD-436B-83C7-05045FEF657C}"/>
              </a:ext>
            </a:extLst>
          </p:cNvPr>
          <p:cNvCxnSpPr>
            <a:cxnSpLocks/>
            <a:stCxn id="175" idx="0"/>
            <a:endCxn id="181" idx="4"/>
          </p:cNvCxnSpPr>
          <p:nvPr/>
        </p:nvCxnSpPr>
        <p:spPr>
          <a:xfrm flipV="1">
            <a:off x="3925351" y="2556821"/>
            <a:ext cx="0" cy="494015"/>
          </a:xfrm>
          <a:prstGeom prst="line">
            <a:avLst/>
          </a:prstGeom>
          <a:noFill/>
          <a:ln w="12700" cap="flat" cmpd="sng" algn="ctr">
            <a:solidFill>
              <a:srgbClr val="4CC2F1"/>
            </a:solidFill>
            <a:prstDash val="solid"/>
          </a:ln>
          <a:effectLst/>
        </p:spPr>
      </p:cxnSp>
      <p:cxnSp>
        <p:nvCxnSpPr>
          <p:cNvPr id="173" name="Straight Connector 27">
            <a:extLst>
              <a:ext uri="{FF2B5EF4-FFF2-40B4-BE49-F238E27FC236}">
                <a16:creationId xmlns:a16="http://schemas.microsoft.com/office/drawing/2014/main" xmlns="" id="{3A9A1002-F66E-48D1-A43B-769887106243}"/>
              </a:ext>
            </a:extLst>
          </p:cNvPr>
          <p:cNvCxnSpPr>
            <a:cxnSpLocks/>
            <a:stCxn id="180" idx="0"/>
            <a:endCxn id="183" idx="4"/>
          </p:cNvCxnSpPr>
          <p:nvPr/>
        </p:nvCxnSpPr>
        <p:spPr>
          <a:xfrm flipV="1">
            <a:off x="2523409" y="2556821"/>
            <a:ext cx="0" cy="1141183"/>
          </a:xfrm>
          <a:prstGeom prst="line">
            <a:avLst/>
          </a:prstGeom>
          <a:noFill/>
          <a:ln w="12700" cap="flat" cmpd="sng" algn="ctr">
            <a:solidFill>
              <a:srgbClr val="4CC2F1"/>
            </a:solidFill>
            <a:prstDash val="solid"/>
          </a:ln>
          <a:effectLst/>
        </p:spPr>
      </p:cxnSp>
      <p:sp>
        <p:nvSpPr>
          <p:cNvPr id="125" name="Chevron 11">
            <a:extLst>
              <a:ext uri="{FF2B5EF4-FFF2-40B4-BE49-F238E27FC236}">
                <a16:creationId xmlns:a16="http://schemas.microsoft.com/office/drawing/2014/main" xmlns="" id="{AFF283C6-34E4-4D00-A29D-E0311CD869BD}"/>
              </a:ext>
            </a:extLst>
          </p:cNvPr>
          <p:cNvSpPr/>
          <p:nvPr/>
        </p:nvSpPr>
        <p:spPr>
          <a:xfrm>
            <a:off x="4819721" y="2276687"/>
            <a:ext cx="2640000" cy="384000"/>
          </a:xfrm>
          <a:prstGeom prst="chevron">
            <a:avLst>
              <a:gd name="adj" fmla="val 32323"/>
            </a:avLst>
          </a:prstGeom>
          <a:solidFill>
            <a:srgbClr val="00ADE9"/>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26" name="Oval 43">
            <a:extLst>
              <a:ext uri="{FF2B5EF4-FFF2-40B4-BE49-F238E27FC236}">
                <a16:creationId xmlns:a16="http://schemas.microsoft.com/office/drawing/2014/main" xmlns="" id="{35E6DAF6-F57A-48D0-8FF5-2AAB05C65470}"/>
              </a:ext>
            </a:extLst>
          </p:cNvPr>
          <p:cNvSpPr/>
          <p:nvPr/>
        </p:nvSpPr>
        <p:spPr>
          <a:xfrm>
            <a:off x="6077181" y="2406147"/>
            <a:ext cx="125080" cy="125080"/>
          </a:xfrm>
          <a:prstGeom prst="ellipse">
            <a:avLst/>
          </a:prstGeom>
          <a:solidFill>
            <a:srgbClr val="FFFFFF"/>
          </a:solidFill>
          <a:ln w="9525" cap="flat" cmpd="sng" algn="ctr">
            <a:noFill/>
            <a:prstDash val="solid"/>
          </a:ln>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37" name="Rectangle 136">
            <a:extLst>
              <a:ext uri="{FF2B5EF4-FFF2-40B4-BE49-F238E27FC236}">
                <a16:creationId xmlns:a16="http://schemas.microsoft.com/office/drawing/2014/main" xmlns="" id="{8696CBDB-9C1D-4856-9B95-8660814CAFCC}"/>
              </a:ext>
            </a:extLst>
          </p:cNvPr>
          <p:cNvSpPr/>
          <p:nvPr/>
        </p:nvSpPr>
        <p:spPr>
          <a:xfrm>
            <a:off x="5402181" y="1723814"/>
            <a:ext cx="1475083" cy="447943"/>
          </a:xfrm>
          <a:prstGeom prst="rect">
            <a:avLst/>
          </a:prstGeom>
        </p:spPr>
        <p:txBody>
          <a:bodyPr wrap="none">
            <a:spAutoFit/>
          </a:bodyPr>
          <a:lstStyle/>
          <a:p>
            <a:pPr algn="ctr" defTabSz="1625519"/>
            <a:r>
              <a:rPr lang="es-ES_tradnl" sz="2311">
                <a:solidFill>
                  <a:srgbClr val="57565A"/>
                </a:solidFill>
                <a:latin typeface="Segoe UI Light" panose="020B0502040204020203" pitchFamily="34" charset="0"/>
              </a:rPr>
              <a:t>2019-2020</a:t>
            </a:r>
          </a:p>
        </p:txBody>
      </p:sp>
      <p:cxnSp>
        <p:nvCxnSpPr>
          <p:cNvPr id="142" name="Straight Connector 28">
            <a:extLst>
              <a:ext uri="{FF2B5EF4-FFF2-40B4-BE49-F238E27FC236}">
                <a16:creationId xmlns:a16="http://schemas.microsoft.com/office/drawing/2014/main" xmlns="" id="{3BF3F858-4D8F-4A9B-86AB-7953A141D80D}"/>
              </a:ext>
            </a:extLst>
          </p:cNvPr>
          <p:cNvCxnSpPr>
            <a:cxnSpLocks/>
            <a:stCxn id="176" idx="0"/>
            <a:endCxn id="126" idx="4"/>
          </p:cNvCxnSpPr>
          <p:nvPr/>
        </p:nvCxnSpPr>
        <p:spPr>
          <a:xfrm flipV="1">
            <a:off x="6139721" y="2531227"/>
            <a:ext cx="0" cy="1166776"/>
          </a:xfrm>
          <a:prstGeom prst="line">
            <a:avLst/>
          </a:prstGeom>
          <a:noFill/>
          <a:ln w="12700" cap="flat" cmpd="sng" algn="ctr">
            <a:solidFill>
              <a:srgbClr val="00ADE9"/>
            </a:solidFill>
            <a:prstDash val="solid"/>
          </a:ln>
          <a:effectLst/>
        </p:spPr>
      </p:cxnSp>
      <p:sp>
        <p:nvSpPr>
          <p:cNvPr id="176" name="Rectangle 175">
            <a:extLst>
              <a:ext uri="{FF2B5EF4-FFF2-40B4-BE49-F238E27FC236}">
                <a16:creationId xmlns:a16="http://schemas.microsoft.com/office/drawing/2014/main" xmlns="" id="{774896AE-F771-4DEB-ABB8-A8223D2ED5B0}"/>
              </a:ext>
            </a:extLst>
          </p:cNvPr>
          <p:cNvSpPr/>
          <p:nvPr/>
        </p:nvSpPr>
        <p:spPr>
          <a:xfrm>
            <a:off x="4987721" y="3698003"/>
            <a:ext cx="2304000" cy="2812480"/>
          </a:xfrm>
          <a:prstGeom prst="rect">
            <a:avLst/>
          </a:prstGeom>
          <a:solidFill>
            <a:schemeClr val="bg1"/>
          </a:solidFill>
          <a:ln w="12700" cap="flat" cmpd="sng" algn="ctr">
            <a:noFill/>
            <a:prstDash val="solid"/>
            <a:miter lim="800000"/>
          </a:ln>
          <a:effectLst/>
        </p:spPr>
        <p:txBody>
          <a:bodyPr lIns="48000" tIns="48000" rIns="48000" bIns="48000" rtlCol="0" anchor="t" anchorCtr="0"/>
          <a:lstStyle/>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Lanzamiento operativo del programa de la IE tras la primera convocatoria de proyectos del PAJT</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Creación de un Departamento de Big Data en la Dirección de Estadística, Estudios y Evaluación</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Lanzamiento de la gobernanza de datos</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Creación de la fábrica de IA</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SEO Mejora de la visibilidad de las ofertas en Google</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Inicio del trabajo con CISIRH</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Evaluación comparativa de las prácticas de IA de los SPE europeos</a:t>
            </a:r>
          </a:p>
        </p:txBody>
      </p:sp>
      <p:sp>
        <p:nvSpPr>
          <p:cNvPr id="122" name="Chevron 12">
            <a:extLst>
              <a:ext uri="{FF2B5EF4-FFF2-40B4-BE49-F238E27FC236}">
                <a16:creationId xmlns:a16="http://schemas.microsoft.com/office/drawing/2014/main" xmlns="" id="{1A734273-7DB0-40FD-8FD2-00D419C396B7}"/>
              </a:ext>
            </a:extLst>
          </p:cNvPr>
          <p:cNvSpPr/>
          <p:nvPr/>
        </p:nvSpPr>
        <p:spPr>
          <a:xfrm>
            <a:off x="7451882" y="2276687"/>
            <a:ext cx="2304724" cy="384000"/>
          </a:xfrm>
          <a:prstGeom prst="chevron">
            <a:avLst>
              <a:gd name="adj" fmla="val 32323"/>
            </a:avLst>
          </a:prstGeom>
          <a:solidFill>
            <a:srgbClr val="007FB9"/>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23" name="Oval 44">
            <a:extLst>
              <a:ext uri="{FF2B5EF4-FFF2-40B4-BE49-F238E27FC236}">
                <a16:creationId xmlns:a16="http://schemas.microsoft.com/office/drawing/2014/main" xmlns="" id="{3019E297-CCC4-4751-9945-72EFE1AB81F6}"/>
              </a:ext>
            </a:extLst>
          </p:cNvPr>
          <p:cNvSpPr/>
          <p:nvPr/>
        </p:nvSpPr>
        <p:spPr>
          <a:xfrm>
            <a:off x="8541703" y="2406147"/>
            <a:ext cx="125080" cy="125080"/>
          </a:xfrm>
          <a:prstGeom prst="ellipse">
            <a:avLst/>
          </a:prstGeom>
          <a:solidFill>
            <a:srgbClr val="FFFFFF"/>
          </a:solidFill>
          <a:ln w="9525" cap="flat" cmpd="sng" algn="ctr">
            <a:noFill/>
            <a:prstDash val="solid"/>
          </a:ln>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38" name="Rectangle 137">
            <a:extLst>
              <a:ext uri="{FF2B5EF4-FFF2-40B4-BE49-F238E27FC236}">
                <a16:creationId xmlns:a16="http://schemas.microsoft.com/office/drawing/2014/main" xmlns="" id="{15294AD5-D9EF-40FB-B88F-3C63EC6BBB55}"/>
              </a:ext>
            </a:extLst>
          </p:cNvPr>
          <p:cNvSpPr/>
          <p:nvPr/>
        </p:nvSpPr>
        <p:spPr>
          <a:xfrm>
            <a:off x="8230582" y="1723814"/>
            <a:ext cx="747320" cy="447943"/>
          </a:xfrm>
          <a:prstGeom prst="rect">
            <a:avLst/>
          </a:prstGeom>
        </p:spPr>
        <p:txBody>
          <a:bodyPr wrap="none">
            <a:spAutoFit/>
          </a:bodyPr>
          <a:lstStyle/>
          <a:p>
            <a:pPr algn="ctr" defTabSz="1625519"/>
            <a:r>
              <a:rPr lang="es-ES_tradnl" sz="2311">
                <a:solidFill>
                  <a:srgbClr val="57565A"/>
                </a:solidFill>
                <a:latin typeface="Segoe UI Light" panose="020B0502040204020203" pitchFamily="34" charset="0"/>
              </a:rPr>
              <a:t>2021</a:t>
            </a:r>
          </a:p>
        </p:txBody>
      </p:sp>
      <p:cxnSp>
        <p:nvCxnSpPr>
          <p:cNvPr id="143" name="Straight Connector 29">
            <a:extLst>
              <a:ext uri="{FF2B5EF4-FFF2-40B4-BE49-F238E27FC236}">
                <a16:creationId xmlns:a16="http://schemas.microsoft.com/office/drawing/2014/main" xmlns="" id="{05F9639A-0B9F-4D47-B284-8FFC3F5F7D18}"/>
              </a:ext>
            </a:extLst>
          </p:cNvPr>
          <p:cNvCxnSpPr>
            <a:cxnSpLocks/>
          </p:cNvCxnSpPr>
          <p:nvPr/>
        </p:nvCxnSpPr>
        <p:spPr>
          <a:xfrm flipV="1">
            <a:off x="8604152" y="2556821"/>
            <a:ext cx="181" cy="494015"/>
          </a:xfrm>
          <a:prstGeom prst="line">
            <a:avLst/>
          </a:prstGeom>
          <a:noFill/>
          <a:ln w="12700" cap="flat" cmpd="sng" algn="ctr">
            <a:solidFill>
              <a:srgbClr val="007FB9"/>
            </a:solidFill>
            <a:prstDash val="solid"/>
          </a:ln>
          <a:effectLst/>
        </p:spPr>
      </p:cxnSp>
      <p:sp>
        <p:nvSpPr>
          <p:cNvPr id="177" name="Rectangle 176">
            <a:extLst>
              <a:ext uri="{FF2B5EF4-FFF2-40B4-BE49-F238E27FC236}">
                <a16:creationId xmlns:a16="http://schemas.microsoft.com/office/drawing/2014/main" xmlns="" id="{41EE40BB-CD9D-4B89-B436-96BA7632BABD}"/>
              </a:ext>
            </a:extLst>
          </p:cNvPr>
          <p:cNvSpPr/>
          <p:nvPr/>
        </p:nvSpPr>
        <p:spPr>
          <a:xfrm>
            <a:off x="7452243" y="3050835"/>
            <a:ext cx="2304000" cy="2533365"/>
          </a:xfrm>
          <a:prstGeom prst="rect">
            <a:avLst/>
          </a:prstGeom>
          <a:solidFill>
            <a:schemeClr val="bg1"/>
          </a:solidFill>
          <a:ln w="12700" cap="flat" cmpd="sng" algn="ctr">
            <a:noFill/>
            <a:prstDash val="solid"/>
            <a:miter lim="800000"/>
          </a:ln>
          <a:effectLst/>
        </p:spPr>
        <p:txBody>
          <a:bodyPr lIns="48000" tIns="48000" rIns="48000" bIns="48000" rtlCol="0" anchor="t" anchorCtr="0"/>
          <a:lstStyle/>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Creación de un departamento de apoyo a la IA dentro de la Dirección General</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Instalación de la gobernanza de la ética, incluida la puesta en marcha del comité de ética externo independiente</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Participación en la hoja de ruta ministerial para los datos y la IA</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Participación en el lanzamiento del Centro de Datos Laborales</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Contribución al lanzamiento de la Fragua</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Lanzamiento de una asociación con Saclay</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Inicio de los trabajos con la APEC</a:t>
            </a:r>
          </a:p>
        </p:txBody>
      </p:sp>
      <p:sp>
        <p:nvSpPr>
          <p:cNvPr id="119" name="Chevron 13">
            <a:extLst>
              <a:ext uri="{FF2B5EF4-FFF2-40B4-BE49-F238E27FC236}">
                <a16:creationId xmlns:a16="http://schemas.microsoft.com/office/drawing/2014/main" xmlns="" id="{F6B9BAD4-2583-4B95-9F79-9F74F862EF42}"/>
              </a:ext>
            </a:extLst>
          </p:cNvPr>
          <p:cNvSpPr/>
          <p:nvPr/>
        </p:nvSpPr>
        <p:spPr>
          <a:xfrm>
            <a:off x="9748766" y="2276687"/>
            <a:ext cx="2304724" cy="384000"/>
          </a:xfrm>
          <a:prstGeom prst="chevron">
            <a:avLst>
              <a:gd name="adj" fmla="val 32323"/>
            </a:avLst>
          </a:prstGeom>
          <a:solidFill>
            <a:srgbClr val="19486D"/>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20" name="Oval 45">
            <a:extLst>
              <a:ext uri="{FF2B5EF4-FFF2-40B4-BE49-F238E27FC236}">
                <a16:creationId xmlns:a16="http://schemas.microsoft.com/office/drawing/2014/main" xmlns="" id="{0BAAFF75-65ED-4563-AD20-D02344F82897}"/>
              </a:ext>
            </a:extLst>
          </p:cNvPr>
          <p:cNvSpPr/>
          <p:nvPr/>
        </p:nvSpPr>
        <p:spPr>
          <a:xfrm>
            <a:off x="10838587" y="2406147"/>
            <a:ext cx="125080" cy="125080"/>
          </a:xfrm>
          <a:prstGeom prst="ellipse">
            <a:avLst/>
          </a:prstGeom>
          <a:solidFill>
            <a:srgbClr val="FFFFFF"/>
          </a:solidFill>
          <a:ln w="9525" cap="flat" cmpd="sng" algn="ctr">
            <a:noFill/>
            <a:prstDash val="solid"/>
          </a:ln>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39" name="Rectangle 138">
            <a:extLst>
              <a:ext uri="{FF2B5EF4-FFF2-40B4-BE49-F238E27FC236}">
                <a16:creationId xmlns:a16="http://schemas.microsoft.com/office/drawing/2014/main" xmlns="" id="{CF89A171-C68E-4400-8241-F54B2D0DD42C}"/>
              </a:ext>
            </a:extLst>
          </p:cNvPr>
          <p:cNvSpPr/>
          <p:nvPr/>
        </p:nvSpPr>
        <p:spPr>
          <a:xfrm>
            <a:off x="10504225" y="1723814"/>
            <a:ext cx="793807" cy="447943"/>
          </a:xfrm>
          <a:prstGeom prst="rect">
            <a:avLst/>
          </a:prstGeom>
        </p:spPr>
        <p:txBody>
          <a:bodyPr wrap="none">
            <a:spAutoFit/>
          </a:bodyPr>
          <a:lstStyle/>
          <a:p>
            <a:pPr algn="ctr" defTabSz="1625519"/>
            <a:r>
              <a:rPr lang="es-ES_tradnl" sz="2311">
                <a:solidFill>
                  <a:srgbClr val="57565A"/>
                </a:solidFill>
                <a:latin typeface="Segoe UI Light" panose="020B0502040204020203" pitchFamily="34" charset="0"/>
              </a:rPr>
              <a:t>2022</a:t>
            </a:r>
          </a:p>
        </p:txBody>
      </p:sp>
      <p:cxnSp>
        <p:nvCxnSpPr>
          <p:cNvPr id="144" name="Straight Connector 30">
            <a:extLst>
              <a:ext uri="{FF2B5EF4-FFF2-40B4-BE49-F238E27FC236}">
                <a16:creationId xmlns:a16="http://schemas.microsoft.com/office/drawing/2014/main" xmlns="" id="{037AA9F5-2E28-4D03-85FF-34B864BA5984}"/>
              </a:ext>
            </a:extLst>
          </p:cNvPr>
          <p:cNvCxnSpPr>
            <a:cxnSpLocks/>
          </p:cNvCxnSpPr>
          <p:nvPr/>
        </p:nvCxnSpPr>
        <p:spPr>
          <a:xfrm flipV="1">
            <a:off x="10901036" y="2556821"/>
            <a:ext cx="181" cy="1385028"/>
          </a:xfrm>
          <a:prstGeom prst="line">
            <a:avLst/>
          </a:prstGeom>
          <a:noFill/>
          <a:ln w="12700" cap="flat" cmpd="sng" algn="ctr">
            <a:solidFill>
              <a:srgbClr val="19486D"/>
            </a:solidFill>
            <a:prstDash val="solid"/>
          </a:ln>
          <a:effectLst/>
        </p:spPr>
      </p:cxnSp>
      <p:sp>
        <p:nvSpPr>
          <p:cNvPr id="178" name="Rectangle 177">
            <a:extLst>
              <a:ext uri="{FF2B5EF4-FFF2-40B4-BE49-F238E27FC236}">
                <a16:creationId xmlns:a16="http://schemas.microsoft.com/office/drawing/2014/main" xmlns="" id="{0A83582C-7AAB-440F-9BFF-7B4B7D8BCA90}"/>
              </a:ext>
            </a:extLst>
          </p:cNvPr>
          <p:cNvSpPr/>
          <p:nvPr/>
        </p:nvSpPr>
        <p:spPr>
          <a:xfrm>
            <a:off x="9749127" y="3698004"/>
            <a:ext cx="2304000" cy="2111137"/>
          </a:xfrm>
          <a:prstGeom prst="rect">
            <a:avLst/>
          </a:prstGeom>
          <a:solidFill>
            <a:schemeClr val="bg1"/>
          </a:solidFill>
          <a:ln w="12700" cap="flat" cmpd="sng" algn="ctr">
            <a:noFill/>
            <a:prstDash val="solid"/>
            <a:miter lim="800000"/>
          </a:ln>
          <a:effectLst/>
        </p:spPr>
        <p:txBody>
          <a:bodyPr lIns="48000" tIns="48000" rIns="48000" bIns="48000" rtlCol="0" anchor="t" anchorCtr="0"/>
          <a:lstStyle/>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Finalización de la transformación interna</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Lanzamiento de nuevos casos de uso:</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Experimentación para simplificar el acceso a la información</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Atractivo de la oferta Servicio de sugerencias para mejorar el atractivo de la oferta</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Detección de fraudes Asegurar los espacios de los reclutadores</a:t>
            </a:r>
          </a:p>
          <a:p>
            <a:pPr marL="122764" indent="-122764" defTabSz="1827204">
              <a:buFont typeface="Wingdings" panose="05000000000000000000" pitchFamily="2" charset="2"/>
              <a:buChar char="§"/>
              <a:defRPr/>
            </a:pPr>
            <a:r>
              <a:rPr lang="es-ES_tradnl" sz="1200" b="1"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Habilidades 4.0 - nueva descripción del trabajo</a:t>
            </a:r>
          </a:p>
          <a:p>
            <a:pPr marL="122764" indent="-122764" defTabSz="1827204">
              <a:buFont typeface="Wingdings" panose="05000000000000000000" pitchFamily="2" charset="2"/>
              <a:buChar char="§"/>
              <a:defRPr/>
            </a:pPr>
            <a:r>
              <a:rPr lang="es-ES_tradnl" sz="1200"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a:t>
            </a:r>
          </a:p>
        </p:txBody>
      </p:sp>
      <p:sp>
        <p:nvSpPr>
          <p:cNvPr id="128" name="Chevron 10">
            <a:extLst>
              <a:ext uri="{FF2B5EF4-FFF2-40B4-BE49-F238E27FC236}">
                <a16:creationId xmlns:a16="http://schemas.microsoft.com/office/drawing/2014/main" xmlns="" id="{8DE26545-B744-47EB-BB03-7D22B856EEE4}"/>
              </a:ext>
            </a:extLst>
          </p:cNvPr>
          <p:cNvSpPr/>
          <p:nvPr/>
        </p:nvSpPr>
        <p:spPr>
          <a:xfrm>
            <a:off x="3253351" y="2276687"/>
            <a:ext cx="1344000" cy="384000"/>
          </a:xfrm>
          <a:prstGeom prst="chevron">
            <a:avLst>
              <a:gd name="adj" fmla="val 32323"/>
            </a:avLst>
          </a:prstGeom>
          <a:solidFill>
            <a:srgbClr val="4CC2F1"/>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51" name="Chevron 4">
            <a:extLst>
              <a:ext uri="{FF2B5EF4-FFF2-40B4-BE49-F238E27FC236}">
                <a16:creationId xmlns:a16="http://schemas.microsoft.com/office/drawing/2014/main" xmlns="" id="{59B2B602-E9AC-4BA5-91A8-3577DC850FF1}"/>
              </a:ext>
            </a:extLst>
          </p:cNvPr>
          <p:cNvSpPr/>
          <p:nvPr/>
        </p:nvSpPr>
        <p:spPr>
          <a:xfrm>
            <a:off x="464343" y="2276687"/>
            <a:ext cx="1344000" cy="384000"/>
          </a:xfrm>
          <a:prstGeom prst="chevron">
            <a:avLst>
              <a:gd name="adj" fmla="val 32323"/>
            </a:avLst>
          </a:prstGeom>
          <a:solidFill>
            <a:srgbClr val="71CAF3"/>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69" name="Chevron 10">
            <a:extLst>
              <a:ext uri="{FF2B5EF4-FFF2-40B4-BE49-F238E27FC236}">
                <a16:creationId xmlns:a16="http://schemas.microsoft.com/office/drawing/2014/main" xmlns="" id="{A4254442-D590-44B4-9CD8-0E26F2358D7D}"/>
              </a:ext>
            </a:extLst>
          </p:cNvPr>
          <p:cNvSpPr/>
          <p:nvPr/>
        </p:nvSpPr>
        <p:spPr>
          <a:xfrm>
            <a:off x="1999459" y="2276687"/>
            <a:ext cx="1344000" cy="384000"/>
          </a:xfrm>
          <a:prstGeom prst="chevron">
            <a:avLst>
              <a:gd name="adj" fmla="val 32323"/>
            </a:avLst>
          </a:prstGeom>
          <a:solidFill>
            <a:srgbClr val="4CC2F1"/>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grpSp>
        <p:nvGrpSpPr>
          <p:cNvPr id="28" name="Groupe 27">
            <a:extLst>
              <a:ext uri="{FF2B5EF4-FFF2-40B4-BE49-F238E27FC236}">
                <a16:creationId xmlns:a16="http://schemas.microsoft.com/office/drawing/2014/main" xmlns="" id="{9F3BC536-FCF1-4575-8718-54BC55548987}"/>
              </a:ext>
            </a:extLst>
          </p:cNvPr>
          <p:cNvGrpSpPr/>
          <p:nvPr/>
        </p:nvGrpSpPr>
        <p:grpSpPr>
          <a:xfrm>
            <a:off x="3253351" y="1723814"/>
            <a:ext cx="1344000" cy="2463788"/>
            <a:chOff x="2326318" y="1292860"/>
            <a:chExt cx="1008000" cy="1847841"/>
          </a:xfrm>
        </p:grpSpPr>
        <p:sp>
          <p:nvSpPr>
            <p:cNvPr id="136" name="Rectangle 135">
              <a:extLst>
                <a:ext uri="{FF2B5EF4-FFF2-40B4-BE49-F238E27FC236}">
                  <a16:creationId xmlns:a16="http://schemas.microsoft.com/office/drawing/2014/main" xmlns="" id="{C81A4B3C-BF62-4A8A-B2AA-E725B5E29ACA}"/>
                </a:ext>
              </a:extLst>
            </p:cNvPr>
            <p:cNvSpPr/>
            <p:nvPr/>
          </p:nvSpPr>
          <p:spPr>
            <a:xfrm>
              <a:off x="2551877" y="1292860"/>
              <a:ext cx="556883" cy="335957"/>
            </a:xfrm>
            <a:prstGeom prst="rect">
              <a:avLst/>
            </a:prstGeom>
          </p:spPr>
          <p:txBody>
            <a:bodyPr wrap="none">
              <a:spAutoFit/>
            </a:bodyPr>
            <a:lstStyle/>
            <a:p>
              <a:pPr algn="ctr" defTabSz="1625519"/>
              <a:r>
                <a:rPr lang="es-ES_tradnl" sz="2311">
                  <a:solidFill>
                    <a:srgbClr val="57565A"/>
                  </a:solidFill>
                  <a:latin typeface="Segoe UI Light" panose="020B0502040204020203" pitchFamily="34" charset="0"/>
                </a:rPr>
                <a:t>2017</a:t>
              </a:r>
            </a:p>
          </p:txBody>
        </p:sp>
        <p:sp>
          <p:nvSpPr>
            <p:cNvPr id="175" name="Rectangle 174">
              <a:extLst>
                <a:ext uri="{FF2B5EF4-FFF2-40B4-BE49-F238E27FC236}">
                  <a16:creationId xmlns:a16="http://schemas.microsoft.com/office/drawing/2014/main" xmlns="" id="{CD27AB92-CB13-4EBB-9F45-9AE461184FEF}"/>
                </a:ext>
              </a:extLst>
            </p:cNvPr>
            <p:cNvSpPr/>
            <p:nvPr/>
          </p:nvSpPr>
          <p:spPr>
            <a:xfrm>
              <a:off x="2326318" y="2288126"/>
              <a:ext cx="1008000" cy="852575"/>
            </a:xfrm>
            <a:prstGeom prst="rect">
              <a:avLst/>
            </a:prstGeom>
            <a:solidFill>
              <a:schemeClr val="bg1"/>
            </a:solidFill>
            <a:ln w="12700" cap="flat" cmpd="sng" algn="ctr">
              <a:noFill/>
              <a:prstDash val="solid"/>
              <a:miter lim="800000"/>
            </a:ln>
            <a:effectLst/>
          </p:spPr>
          <p:txBody>
            <a:bodyPr lIns="48000" tIns="48000" rIns="48000" bIns="48000" rtlCol="0" anchor="t" anchorCtr="0"/>
            <a:lstStyle/>
            <a:p>
              <a:pPr marL="228594" indent="-228594" defTabSz="1827204">
                <a:buFont typeface="Wingdings" panose="05000000000000000000" pitchFamily="2" charset="2"/>
                <a:buChar char="§"/>
                <a:defRPr/>
              </a:pPr>
              <a:r>
                <a:rPr lang="es-ES_tradnl" sz="1200"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Chatbot (Emploi Store)</a:t>
              </a:r>
            </a:p>
            <a:p>
              <a:pPr marL="228594" indent="-228594" defTabSz="1827204">
                <a:buFont typeface="Wingdings" panose="05000000000000000000" pitchFamily="2" charset="2"/>
                <a:buChar char="§"/>
                <a:defRPr/>
              </a:pPr>
              <a:endParaRPr lang="es-ES_tradnl" sz="1200" kern="0">
                <a:solidFill>
                  <a:srgbClr val="3B3B3B"/>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181" name="Oval 45">
              <a:extLst>
                <a:ext uri="{FF2B5EF4-FFF2-40B4-BE49-F238E27FC236}">
                  <a16:creationId xmlns:a16="http://schemas.microsoft.com/office/drawing/2014/main" xmlns="" id="{45131B6F-8177-4D96-9579-D48D994630FA}"/>
                </a:ext>
              </a:extLst>
            </p:cNvPr>
            <p:cNvSpPr/>
            <p:nvPr/>
          </p:nvSpPr>
          <p:spPr>
            <a:xfrm>
              <a:off x="2783413" y="1823805"/>
              <a:ext cx="93810" cy="93810"/>
            </a:xfrm>
            <a:prstGeom prst="ellipse">
              <a:avLst/>
            </a:prstGeom>
            <a:solidFill>
              <a:srgbClr val="FFFFFF"/>
            </a:solidFill>
            <a:ln w="9525" cap="flat" cmpd="sng" algn="ctr">
              <a:noFill/>
              <a:prstDash val="solid"/>
            </a:ln>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grpSp>
      <p:grpSp>
        <p:nvGrpSpPr>
          <p:cNvPr id="26" name="Groupe 25">
            <a:extLst>
              <a:ext uri="{FF2B5EF4-FFF2-40B4-BE49-F238E27FC236}">
                <a16:creationId xmlns:a16="http://schemas.microsoft.com/office/drawing/2014/main" xmlns="" id="{1D249E90-94C2-4A7A-9674-66D6D1DCEDE4}"/>
              </a:ext>
            </a:extLst>
          </p:cNvPr>
          <p:cNvGrpSpPr/>
          <p:nvPr/>
        </p:nvGrpSpPr>
        <p:grpSpPr>
          <a:xfrm>
            <a:off x="464343" y="1723814"/>
            <a:ext cx="1344000" cy="2463788"/>
            <a:chOff x="402663" y="1292860"/>
            <a:chExt cx="1008000" cy="1847841"/>
          </a:xfrm>
        </p:grpSpPr>
        <p:sp>
          <p:nvSpPr>
            <p:cNvPr id="135" name="Rectangle 134">
              <a:extLst>
                <a:ext uri="{FF2B5EF4-FFF2-40B4-BE49-F238E27FC236}">
                  <a16:creationId xmlns:a16="http://schemas.microsoft.com/office/drawing/2014/main" xmlns="" id="{B9940643-6C4B-483A-8C29-13E64C6D8417}"/>
                </a:ext>
              </a:extLst>
            </p:cNvPr>
            <p:cNvSpPr/>
            <p:nvPr/>
          </p:nvSpPr>
          <p:spPr>
            <a:xfrm>
              <a:off x="624614" y="1292860"/>
              <a:ext cx="564097" cy="335957"/>
            </a:xfrm>
            <a:prstGeom prst="rect">
              <a:avLst/>
            </a:prstGeom>
          </p:spPr>
          <p:txBody>
            <a:bodyPr wrap="none">
              <a:spAutoFit/>
            </a:bodyPr>
            <a:lstStyle/>
            <a:p>
              <a:pPr algn="ctr" defTabSz="1625519"/>
              <a:r>
                <a:rPr lang="es-ES_tradnl" sz="2311">
                  <a:solidFill>
                    <a:srgbClr val="57565A"/>
                  </a:solidFill>
                  <a:latin typeface="Segoe UI Light" panose="020B0502040204020203" pitchFamily="34" charset="0"/>
                </a:rPr>
                <a:t>2014</a:t>
              </a:r>
            </a:p>
          </p:txBody>
        </p:sp>
        <p:sp>
          <p:nvSpPr>
            <p:cNvPr id="179" name="Rectangle 178">
              <a:extLst>
                <a:ext uri="{FF2B5EF4-FFF2-40B4-BE49-F238E27FC236}">
                  <a16:creationId xmlns:a16="http://schemas.microsoft.com/office/drawing/2014/main" xmlns="" id="{8FAE7856-8FBA-41A6-B2A1-FECF29F5E180}"/>
                </a:ext>
              </a:extLst>
            </p:cNvPr>
            <p:cNvSpPr/>
            <p:nvPr/>
          </p:nvSpPr>
          <p:spPr>
            <a:xfrm>
              <a:off x="402663" y="2288126"/>
              <a:ext cx="1008000" cy="852575"/>
            </a:xfrm>
            <a:prstGeom prst="rect">
              <a:avLst/>
            </a:prstGeom>
            <a:solidFill>
              <a:schemeClr val="bg1"/>
            </a:solidFill>
            <a:ln w="12700" cap="flat" cmpd="sng" algn="ctr">
              <a:noFill/>
              <a:prstDash val="solid"/>
              <a:miter lim="800000"/>
            </a:ln>
            <a:effectLst/>
          </p:spPr>
          <p:txBody>
            <a:bodyPr lIns="48000" tIns="48000" rIns="48000" bIns="48000" rtlCol="0" anchor="t" anchorCtr="0"/>
            <a:lstStyle/>
            <a:p>
              <a:pPr marL="122764" indent="-122764" defTabSz="1827204">
                <a:buFont typeface="Wingdings" panose="05000000000000000000" pitchFamily="2" charset="2"/>
                <a:buChar char="§"/>
                <a:defRPr/>
              </a:pPr>
              <a:r>
                <a:rPr lang="es-ES_tradnl" sz="1200"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Lanzamiento del Programa de Trayectoria de Evolución de la SI (TESI)</a:t>
              </a:r>
            </a:p>
          </p:txBody>
        </p:sp>
        <p:sp>
          <p:nvSpPr>
            <p:cNvPr id="182" name="Oval 45">
              <a:extLst>
                <a:ext uri="{FF2B5EF4-FFF2-40B4-BE49-F238E27FC236}">
                  <a16:creationId xmlns:a16="http://schemas.microsoft.com/office/drawing/2014/main" xmlns="" id="{609332B1-1D00-4949-B9BA-339A3E6C7752}"/>
                </a:ext>
              </a:extLst>
            </p:cNvPr>
            <p:cNvSpPr/>
            <p:nvPr/>
          </p:nvSpPr>
          <p:spPr>
            <a:xfrm>
              <a:off x="868667" y="1823805"/>
              <a:ext cx="93810" cy="93810"/>
            </a:xfrm>
            <a:prstGeom prst="ellipse">
              <a:avLst/>
            </a:prstGeom>
            <a:solidFill>
              <a:srgbClr val="FFFFFF"/>
            </a:solidFill>
            <a:ln w="9525" cap="flat" cmpd="sng" algn="ctr">
              <a:noFill/>
              <a:prstDash val="solid"/>
            </a:ln>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grpSp>
      <p:sp>
        <p:nvSpPr>
          <p:cNvPr id="171" name="Rectangle 170">
            <a:extLst>
              <a:ext uri="{FF2B5EF4-FFF2-40B4-BE49-F238E27FC236}">
                <a16:creationId xmlns:a16="http://schemas.microsoft.com/office/drawing/2014/main" xmlns="" id="{C6745146-7994-426B-B5C6-D0CCCE000092}"/>
              </a:ext>
            </a:extLst>
          </p:cNvPr>
          <p:cNvSpPr/>
          <p:nvPr/>
        </p:nvSpPr>
        <p:spPr>
          <a:xfrm>
            <a:off x="2149750" y="1723814"/>
            <a:ext cx="747320" cy="447943"/>
          </a:xfrm>
          <a:prstGeom prst="rect">
            <a:avLst/>
          </a:prstGeom>
        </p:spPr>
        <p:txBody>
          <a:bodyPr wrap="none">
            <a:spAutoFit/>
          </a:bodyPr>
          <a:lstStyle/>
          <a:p>
            <a:pPr algn="ctr" defTabSz="1625519"/>
            <a:r>
              <a:rPr lang="es-ES_tradnl" sz="2311">
                <a:solidFill>
                  <a:srgbClr val="57565A"/>
                </a:solidFill>
                <a:latin typeface="Segoe UI Light" panose="020B0502040204020203" pitchFamily="34" charset="0"/>
              </a:rPr>
              <a:t>2016</a:t>
            </a:r>
          </a:p>
        </p:txBody>
      </p:sp>
      <p:sp>
        <p:nvSpPr>
          <p:cNvPr id="180" name="Rectangle 179">
            <a:extLst>
              <a:ext uri="{FF2B5EF4-FFF2-40B4-BE49-F238E27FC236}">
                <a16:creationId xmlns:a16="http://schemas.microsoft.com/office/drawing/2014/main" xmlns="" id="{BDD86A83-BD05-47C9-8186-CC136C087EB0}"/>
              </a:ext>
            </a:extLst>
          </p:cNvPr>
          <p:cNvSpPr/>
          <p:nvPr/>
        </p:nvSpPr>
        <p:spPr>
          <a:xfrm>
            <a:off x="1851409" y="3698003"/>
            <a:ext cx="1344000" cy="1136767"/>
          </a:xfrm>
          <a:prstGeom prst="rect">
            <a:avLst/>
          </a:prstGeom>
          <a:solidFill>
            <a:schemeClr val="bg1"/>
          </a:solidFill>
          <a:ln w="12700" cap="flat" cmpd="sng" algn="ctr">
            <a:noFill/>
            <a:prstDash val="solid"/>
            <a:miter lim="800000"/>
          </a:ln>
          <a:effectLst/>
        </p:spPr>
        <p:txBody>
          <a:bodyPr lIns="48000" tIns="48000" rIns="48000" bIns="48000" rtlCol="0" anchor="t" anchorCtr="0"/>
          <a:lstStyle/>
          <a:p>
            <a:pPr marL="122764" indent="-122764" defTabSz="1827204">
              <a:buFont typeface="Wingdings" panose="05000000000000000000" pitchFamily="2" charset="2"/>
              <a:buChar char="§"/>
              <a:defRPr/>
            </a:pPr>
            <a:r>
              <a:rPr lang="es-ES_tradnl" sz="1200"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Mejora de la vía de acceso a urgencias</a:t>
            </a:r>
          </a:p>
          <a:p>
            <a:pPr marL="122764" indent="-122764" defTabSz="1827204">
              <a:buFont typeface="Wingdings" panose="05000000000000000000" pitchFamily="2" charset="2"/>
              <a:buChar char="§"/>
              <a:defRPr/>
            </a:pPr>
            <a:r>
              <a:rPr lang="es-ES_tradnl" sz="1200" kern="0">
                <a:solidFill>
                  <a:srgbClr val="3B3B3B"/>
                </a:solidFill>
                <a:latin typeface="Segoe UI Light" panose="020B0502040204020203" pitchFamily="34" charset="0"/>
                <a:ea typeface="Verdana" panose="020B0604030504040204" pitchFamily="34" charset="0"/>
                <a:cs typeface="Segoe UI Light" panose="020B0502040204020203" pitchFamily="34" charset="0"/>
              </a:rPr>
              <a:t>Programa de API abierta</a:t>
            </a:r>
          </a:p>
        </p:txBody>
      </p:sp>
      <p:sp>
        <p:nvSpPr>
          <p:cNvPr id="183" name="Oval 45">
            <a:extLst>
              <a:ext uri="{FF2B5EF4-FFF2-40B4-BE49-F238E27FC236}">
                <a16:creationId xmlns:a16="http://schemas.microsoft.com/office/drawing/2014/main" xmlns="" id="{52CC0A52-BA48-4454-8F99-3AEF4B80B103}"/>
              </a:ext>
            </a:extLst>
          </p:cNvPr>
          <p:cNvSpPr/>
          <p:nvPr/>
        </p:nvSpPr>
        <p:spPr>
          <a:xfrm>
            <a:off x="2460869" y="2431740"/>
            <a:ext cx="125080" cy="125080"/>
          </a:xfrm>
          <a:prstGeom prst="ellipse">
            <a:avLst/>
          </a:prstGeom>
          <a:solidFill>
            <a:srgbClr val="FFFFFF"/>
          </a:solidFill>
          <a:ln w="9525" cap="flat" cmpd="sng" algn="ctr">
            <a:noFill/>
            <a:prstDash val="solid"/>
          </a:ln>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pic>
        <p:nvPicPr>
          <p:cNvPr id="184" name="Picture 26">
            <a:extLst>
              <a:ext uri="{FF2B5EF4-FFF2-40B4-BE49-F238E27FC236}">
                <a16:creationId xmlns:a16="http://schemas.microsoft.com/office/drawing/2014/main" xmlns="" id="{EFC2782F-B5A2-4AE5-9DB8-06F99F0505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226" t="12389" r="8846" b="18539"/>
          <a:stretch/>
        </p:blipFill>
        <p:spPr>
          <a:xfrm>
            <a:off x="667517" y="1040431"/>
            <a:ext cx="961409" cy="759245"/>
          </a:xfrm>
          <a:prstGeom prst="rect">
            <a:avLst/>
          </a:prstGeom>
        </p:spPr>
      </p:pic>
      <p:pic>
        <p:nvPicPr>
          <p:cNvPr id="185" name="Graphique 1">
            <a:extLst>
              <a:ext uri="{FF2B5EF4-FFF2-40B4-BE49-F238E27FC236}">
                <a16:creationId xmlns:a16="http://schemas.microsoft.com/office/drawing/2014/main" xmlns="" id="{093A7868-FBAF-4D01-83A0-B4D1B5FCFDE5}"/>
              </a:ext>
            </a:extLst>
          </p:cNvPr>
          <p:cNvPicPr>
            <a:picLocks noChangeAspect="1"/>
          </p:cNvPicPr>
          <p:nvPr/>
        </p:nvPicPr>
        <p:blipFill>
          <a:blip r:embed="rId7"/>
          <a:stretch>
            <a:fillRect/>
          </a:stretch>
        </p:blipFill>
        <p:spPr>
          <a:xfrm>
            <a:off x="5667956" y="990446"/>
            <a:ext cx="961411" cy="744157"/>
          </a:xfrm>
          <a:prstGeom prst="rect">
            <a:avLst/>
          </a:prstGeom>
        </p:spPr>
      </p:pic>
      <p:sp>
        <p:nvSpPr>
          <p:cNvPr id="186" name="Chevron 10">
            <a:extLst>
              <a:ext uri="{FF2B5EF4-FFF2-40B4-BE49-F238E27FC236}">
                <a16:creationId xmlns:a16="http://schemas.microsoft.com/office/drawing/2014/main" xmlns="" id="{D8869CAD-036B-4F46-B58B-02FEC48F007E}"/>
              </a:ext>
            </a:extLst>
          </p:cNvPr>
          <p:cNvSpPr/>
          <p:nvPr/>
        </p:nvSpPr>
        <p:spPr>
          <a:xfrm>
            <a:off x="4698153" y="2276687"/>
            <a:ext cx="192000" cy="384000"/>
          </a:xfrm>
          <a:prstGeom prst="chevron">
            <a:avLst>
              <a:gd name="adj" fmla="val 53030"/>
            </a:avLst>
          </a:prstGeom>
          <a:solidFill>
            <a:srgbClr val="4CC2F1"/>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87" name="Chevron 10">
            <a:extLst>
              <a:ext uri="{FF2B5EF4-FFF2-40B4-BE49-F238E27FC236}">
                <a16:creationId xmlns:a16="http://schemas.microsoft.com/office/drawing/2014/main" xmlns="" id="{C1C4A492-A54B-42F2-A58E-E245BD5421FA}"/>
              </a:ext>
            </a:extLst>
          </p:cNvPr>
          <p:cNvSpPr/>
          <p:nvPr/>
        </p:nvSpPr>
        <p:spPr>
          <a:xfrm>
            <a:off x="4566589" y="2276687"/>
            <a:ext cx="192000" cy="384000"/>
          </a:xfrm>
          <a:prstGeom prst="chevron">
            <a:avLst>
              <a:gd name="adj" fmla="val 53030"/>
            </a:avLst>
          </a:prstGeom>
          <a:solidFill>
            <a:srgbClr val="4CC2F1"/>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88" name="Chevron 10">
            <a:extLst>
              <a:ext uri="{FF2B5EF4-FFF2-40B4-BE49-F238E27FC236}">
                <a16:creationId xmlns:a16="http://schemas.microsoft.com/office/drawing/2014/main" xmlns="" id="{E9627092-1C9B-43D2-93DD-3D392607369E}"/>
              </a:ext>
            </a:extLst>
          </p:cNvPr>
          <p:cNvSpPr/>
          <p:nvPr/>
        </p:nvSpPr>
        <p:spPr>
          <a:xfrm>
            <a:off x="1736328" y="2276687"/>
            <a:ext cx="192000" cy="384000"/>
          </a:xfrm>
          <a:prstGeom prst="chevron">
            <a:avLst>
              <a:gd name="adj" fmla="val 53030"/>
            </a:avLst>
          </a:prstGeom>
          <a:solidFill>
            <a:srgbClr val="4CC2F1"/>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
        <p:nvSpPr>
          <p:cNvPr id="189" name="Chevron 10">
            <a:extLst>
              <a:ext uri="{FF2B5EF4-FFF2-40B4-BE49-F238E27FC236}">
                <a16:creationId xmlns:a16="http://schemas.microsoft.com/office/drawing/2014/main" xmlns="" id="{FD021AF4-BE2E-4D44-8CA9-E8673FCD82F9}"/>
              </a:ext>
            </a:extLst>
          </p:cNvPr>
          <p:cNvSpPr/>
          <p:nvPr/>
        </p:nvSpPr>
        <p:spPr>
          <a:xfrm>
            <a:off x="1867893" y="2276687"/>
            <a:ext cx="192000" cy="384000"/>
          </a:xfrm>
          <a:prstGeom prst="chevron">
            <a:avLst>
              <a:gd name="adj" fmla="val 53030"/>
            </a:avLst>
          </a:prstGeom>
          <a:solidFill>
            <a:srgbClr val="4CC2F1"/>
          </a:solidFill>
          <a:ln w="38100" cap="flat" cmpd="sng" algn="ctr">
            <a:noFill/>
            <a:prstDash val="solid"/>
          </a:ln>
          <a:effectLst>
            <a:outerShdw blurRad="50800" dist="38100" dir="2700000" algn="tl" rotWithShape="0">
              <a:prstClr val="black">
                <a:alpha val="40000"/>
              </a:prstClr>
            </a:outerShdw>
          </a:effectLst>
        </p:spPr>
        <p:txBody>
          <a:bodyPr rtlCol="0" anchor="ctr"/>
          <a:lstStyle/>
          <a:p>
            <a:pPr algn="ctr" defTabSz="1625519">
              <a:defRPr/>
            </a:pPr>
            <a:endParaRPr lang="es-ES_tradnl" sz="3467" kern="0">
              <a:solidFill>
                <a:srgbClr val="57565A"/>
              </a:solidFill>
              <a:latin typeface="Segoe UI Light" panose="020B0502040204020203" pitchFamily="34" charset="0"/>
            </a:endParaRPr>
          </a:p>
        </p:txBody>
      </p:sp>
    </p:spTree>
    <p:extLst>
      <p:ext uri="{BB962C8B-B14F-4D97-AF65-F5344CB8AC3E}">
        <p14:creationId xmlns:p14="http://schemas.microsoft.com/office/powerpoint/2010/main" val="15316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600"/>
                                  </p:stCondLst>
                                  <p:childTnLst>
                                    <p:set>
                                      <p:cBhvr>
                                        <p:cTn id="6" dur="1" fill="hold">
                                          <p:stCondLst>
                                            <p:cond delay="0"/>
                                          </p:stCondLst>
                                        </p:cTn>
                                        <p:tgtEl>
                                          <p:spTgt spid="140"/>
                                        </p:tgtEl>
                                        <p:attrNameLst>
                                          <p:attrName>style.visibility</p:attrName>
                                        </p:attrNameLst>
                                      </p:cBhvr>
                                      <p:to>
                                        <p:strVal val="visible"/>
                                      </p:to>
                                    </p:set>
                                    <p:animEffect transition="in" filter="wipe(up)">
                                      <p:cBhvr>
                                        <p:cTn id="7" dur="500"/>
                                        <p:tgtEl>
                                          <p:spTgt spid="140"/>
                                        </p:tgtEl>
                                      </p:cBhvr>
                                    </p:animEffect>
                                  </p:childTnLst>
                                </p:cTn>
                              </p:par>
                              <p:par>
                                <p:cTn id="8" presetID="22" presetClass="entr" presetSubtype="1" fill="hold" nodeType="withEffect">
                                  <p:stCondLst>
                                    <p:cond delay="900"/>
                                  </p:stCondLst>
                                  <p:childTnLst>
                                    <p:set>
                                      <p:cBhvr>
                                        <p:cTn id="9" dur="1" fill="hold">
                                          <p:stCondLst>
                                            <p:cond delay="0"/>
                                          </p:stCondLst>
                                        </p:cTn>
                                        <p:tgtEl>
                                          <p:spTgt spid="141"/>
                                        </p:tgtEl>
                                        <p:attrNameLst>
                                          <p:attrName>style.visibility</p:attrName>
                                        </p:attrNameLst>
                                      </p:cBhvr>
                                      <p:to>
                                        <p:strVal val="visible"/>
                                      </p:to>
                                    </p:set>
                                    <p:animEffect transition="in" filter="wipe(up)">
                                      <p:cBhvr>
                                        <p:cTn id="10" dur="500"/>
                                        <p:tgtEl>
                                          <p:spTgt spid="141"/>
                                        </p:tgtEl>
                                      </p:cBhvr>
                                    </p:animEffect>
                                  </p:childTnLst>
                                </p:cTn>
                              </p:par>
                              <p:par>
                                <p:cTn id="11" presetID="22" presetClass="entr" presetSubtype="1" fill="hold" nodeType="withEffect">
                                  <p:stCondLst>
                                    <p:cond delay="900"/>
                                  </p:stCondLst>
                                  <p:childTnLst>
                                    <p:set>
                                      <p:cBhvr>
                                        <p:cTn id="12" dur="1" fill="hold">
                                          <p:stCondLst>
                                            <p:cond delay="0"/>
                                          </p:stCondLst>
                                        </p:cTn>
                                        <p:tgtEl>
                                          <p:spTgt spid="173"/>
                                        </p:tgtEl>
                                        <p:attrNameLst>
                                          <p:attrName>style.visibility</p:attrName>
                                        </p:attrNameLst>
                                      </p:cBhvr>
                                      <p:to>
                                        <p:strVal val="visible"/>
                                      </p:to>
                                    </p:set>
                                    <p:animEffect transition="in" filter="wipe(up)">
                                      <p:cBhvr>
                                        <p:cTn id="13"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2">
            <a:extLst>
              <a:ext uri="{FF2B5EF4-FFF2-40B4-BE49-F238E27FC236}">
                <a16:creationId xmlns:a16="http://schemas.microsoft.com/office/drawing/2014/main" xmlns="" id="{505EBC27-AC51-461F-950F-F08BFEB6BD2E}"/>
              </a:ext>
            </a:extLst>
          </p:cNvPr>
          <p:cNvSpPr txBox="1">
            <a:spLocks/>
          </p:cNvSpPr>
          <p:nvPr/>
        </p:nvSpPr>
        <p:spPr>
          <a:xfrm>
            <a:off x="287338" y="252947"/>
            <a:ext cx="2530918" cy="471487"/>
          </a:xfrm>
          <a:prstGeom prst="rect">
            <a:avLst/>
          </a:prstGeom>
          <a:solidFill>
            <a:schemeClr val="accent4">
              <a:lumMod val="40000"/>
              <a:lumOff val="60000"/>
            </a:schemeClr>
          </a:solidFill>
        </p:spPr>
        <p:txBody>
          <a:bodyPr vert="horz" lIns="180000" tIns="0" rIns="180000" bIns="0" rtlCol="0" anchor="ctr" anchorCtr="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_tradnl" sz="1000" cap="all" spc="200">
                <a:solidFill>
                  <a:schemeClr val="bg1"/>
                </a:solidFill>
                <a:latin typeface="Pole Emploi PRO Light" panose="02000303040000020004" pitchFamily="2" charset="77"/>
              </a:rPr>
              <a:t>Nuestra HISTORIA</a:t>
            </a:r>
            <a:endParaRPr lang="es-ES_tradnl" sz="1000" cap="all" spc="200" dirty="0">
              <a:solidFill>
                <a:schemeClr val="bg1"/>
              </a:solidFill>
              <a:latin typeface="Pole Emploi PRO Light" panose="02000303040000020004" pitchFamily="2" charset="77"/>
            </a:endParaRPr>
          </a:p>
        </p:txBody>
      </p:sp>
      <p:sp>
        <p:nvSpPr>
          <p:cNvPr id="132" name="Slide Number Placeholder 4">
            <a:extLst>
              <a:ext uri="{FF2B5EF4-FFF2-40B4-BE49-F238E27FC236}">
                <a16:creationId xmlns:a16="http://schemas.microsoft.com/office/drawing/2014/main" xmlns="" id="{FD188358-960E-477A-B932-06C1507C7AA7}"/>
              </a:ext>
            </a:extLst>
          </p:cNvPr>
          <p:cNvSpPr>
            <a:spLocks noGrp="1"/>
          </p:cNvSpPr>
          <p:nvPr>
            <p:ph type="sldNum" sz="quarter" idx="12"/>
          </p:nvPr>
        </p:nvSpPr>
        <p:spPr>
          <a:xfrm>
            <a:off x="134504" y="6588000"/>
            <a:ext cx="152834" cy="270000"/>
          </a:xfrm>
        </p:spPr>
        <p:txBody>
          <a:bodyPr vert="horz" lIns="0" tIns="0" rIns="0" bIns="0" rtlCol="0" anchor="ctr"/>
          <a:lstStyle/>
          <a:p>
            <a:fld id="{FE7EBF2B-1B4A-445A-9D9B-B6F2F2F624A9}" type="slidenum">
              <a:rPr lang="es-ES_tradnl" altLang="fr-FR" smtClean="0"/>
              <a:pPr/>
              <a:t>2</a:t>
            </a:fld>
            <a:endParaRPr lang="es-ES_tradnl" altLang="fr-FR" dirty="0"/>
          </a:p>
        </p:txBody>
      </p:sp>
      <p:sp>
        <p:nvSpPr>
          <p:cNvPr id="2" name="Titre 1"/>
          <p:cNvSpPr>
            <a:spLocks noGrp="1"/>
          </p:cNvSpPr>
          <p:nvPr>
            <p:ph type="title" idx="4294967295"/>
          </p:nvPr>
        </p:nvSpPr>
        <p:spPr>
          <a:xfrm>
            <a:off x="287338" y="784225"/>
            <a:ext cx="11904662" cy="695325"/>
          </a:xfrm>
        </p:spPr>
        <p:txBody>
          <a:bodyPr>
            <a:normAutofit/>
          </a:bodyPr>
          <a:lstStyle/>
          <a:p>
            <a:r>
              <a:rPr lang="es-ES_tradnl" sz="2600"/>
              <a:t>El digital : 10 anos de desarrollo continuo</a:t>
            </a:r>
            <a:endParaRPr lang="es-ES_tradnl" sz="2600" dirty="0"/>
          </a:p>
        </p:txBody>
      </p:sp>
      <p:grpSp>
        <p:nvGrpSpPr>
          <p:cNvPr id="155" name="Group 154">
            <a:extLst>
              <a:ext uri="{FF2B5EF4-FFF2-40B4-BE49-F238E27FC236}">
                <a16:creationId xmlns:a16="http://schemas.microsoft.com/office/drawing/2014/main" xmlns="" id="{46F14409-347A-48DC-90AB-6ACF5E4F7F55}"/>
              </a:ext>
            </a:extLst>
          </p:cNvPr>
          <p:cNvGrpSpPr/>
          <p:nvPr/>
        </p:nvGrpSpPr>
        <p:grpSpPr>
          <a:xfrm>
            <a:off x="118092" y="1905521"/>
            <a:ext cx="6290820" cy="4136075"/>
            <a:chOff x="943798" y="1611632"/>
            <a:chExt cx="6919903" cy="4549681"/>
          </a:xfrm>
        </p:grpSpPr>
        <p:cxnSp>
          <p:nvCxnSpPr>
            <p:cNvPr id="33" name="Straight Arrow Connector 32">
              <a:extLst>
                <a:ext uri="{FF2B5EF4-FFF2-40B4-BE49-F238E27FC236}">
                  <a16:creationId xmlns:a16="http://schemas.microsoft.com/office/drawing/2014/main" xmlns="" id="{DFA017FD-BD1D-4BC9-967B-1B79C6C0C9D4}"/>
                </a:ext>
              </a:extLst>
            </p:cNvPr>
            <p:cNvCxnSpPr>
              <a:cxnSpLocks/>
            </p:cNvCxnSpPr>
            <p:nvPr/>
          </p:nvCxnSpPr>
          <p:spPr>
            <a:xfrm>
              <a:off x="4082143" y="1611632"/>
              <a:ext cx="0" cy="454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xmlns="" id="{A5E9AE48-E66E-4838-9F62-4B95A44998D2}"/>
                </a:ext>
              </a:extLst>
            </p:cNvPr>
            <p:cNvGrpSpPr/>
            <p:nvPr/>
          </p:nvGrpSpPr>
          <p:grpSpPr>
            <a:xfrm>
              <a:off x="1923628" y="1804715"/>
              <a:ext cx="3484383" cy="479740"/>
              <a:chOff x="6408542" y="1804715"/>
              <a:chExt cx="3484383" cy="479740"/>
            </a:xfrm>
          </p:grpSpPr>
          <p:sp>
            <p:nvSpPr>
              <p:cNvPr id="90" name="ZoneTexte 17">
                <a:extLst>
                  <a:ext uri="{FF2B5EF4-FFF2-40B4-BE49-F238E27FC236}">
                    <a16:creationId xmlns:a16="http://schemas.microsoft.com/office/drawing/2014/main" xmlns="" id="{246A8FC7-8A58-46FC-9A2A-E3746F66F63C}"/>
                  </a:ext>
                </a:extLst>
              </p:cNvPr>
              <p:cNvSpPr txBox="1"/>
              <p:nvPr/>
            </p:nvSpPr>
            <p:spPr>
              <a:xfrm>
                <a:off x="8632924" y="1813846"/>
                <a:ext cx="1260001" cy="287771"/>
              </a:xfrm>
              <a:prstGeom prst="rect">
                <a:avLst/>
              </a:prstGeom>
              <a:solidFill>
                <a:schemeClr val="accent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1100" b="1">
                    <a:solidFill>
                      <a:srgbClr val="FFFFFF"/>
                    </a:solidFill>
                    <a:latin typeface="Arial" pitchFamily="34" charset="0"/>
                  </a:rPr>
                  <a:t>Enero</a:t>
                </a: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 2009</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34" name="Oval 33">
                <a:extLst>
                  <a:ext uri="{FF2B5EF4-FFF2-40B4-BE49-F238E27FC236}">
                    <a16:creationId xmlns:a16="http://schemas.microsoft.com/office/drawing/2014/main" xmlns="" id="{6C1FB41E-57E7-4F66-86BD-ADA2F78174FC}"/>
                  </a:ext>
                </a:extLst>
              </p:cNvPr>
              <p:cNvSpPr/>
              <p:nvPr/>
            </p:nvSpPr>
            <p:spPr>
              <a:xfrm>
                <a:off x="8412835" y="1804715"/>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9" name="ZoneTexte 20">
                <a:extLst>
                  <a:ext uri="{FF2B5EF4-FFF2-40B4-BE49-F238E27FC236}">
                    <a16:creationId xmlns:a16="http://schemas.microsoft.com/office/drawing/2014/main" xmlns="" id="{FD269F8B-BA85-434F-B310-A2D4ED3BD931}"/>
                  </a:ext>
                </a:extLst>
              </p:cNvPr>
              <p:cNvSpPr txBox="1"/>
              <p:nvPr/>
            </p:nvSpPr>
            <p:spPr>
              <a:xfrm>
                <a:off x="6408542" y="1810479"/>
                <a:ext cx="2168435" cy="4739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a:ln>
                      <a:noFill/>
                    </a:ln>
                    <a:solidFill>
                      <a:srgbClr val="000000"/>
                    </a:solidFill>
                    <a:effectLst/>
                    <a:uLnTx/>
                    <a:uFillTx/>
                    <a:latin typeface="Arial" pitchFamily="34" charset="0"/>
                    <a:ea typeface="+mn-ea"/>
                    <a:cs typeface="+mn-cs"/>
                  </a:rPr>
                  <a:t>Lanzamiento de pole-emploi.fr</a:t>
                </a: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128" name="Group 127">
              <a:extLst>
                <a:ext uri="{FF2B5EF4-FFF2-40B4-BE49-F238E27FC236}">
                  <a16:creationId xmlns:a16="http://schemas.microsoft.com/office/drawing/2014/main" xmlns="" id="{EB79FD87-A4D2-4DA6-BF68-231F235A691F}"/>
                </a:ext>
              </a:extLst>
            </p:cNvPr>
            <p:cNvGrpSpPr/>
            <p:nvPr/>
          </p:nvGrpSpPr>
          <p:grpSpPr>
            <a:xfrm>
              <a:off x="2740901" y="2141135"/>
              <a:ext cx="3418512" cy="473977"/>
              <a:chOff x="7225815" y="2128729"/>
              <a:chExt cx="3418512" cy="473977"/>
            </a:xfrm>
          </p:grpSpPr>
          <p:sp>
            <p:nvSpPr>
              <p:cNvPr id="91" name="ZoneTexte 19">
                <a:extLst>
                  <a:ext uri="{FF2B5EF4-FFF2-40B4-BE49-F238E27FC236}">
                    <a16:creationId xmlns:a16="http://schemas.microsoft.com/office/drawing/2014/main" xmlns="" id="{79DFC9F4-B529-43EF-BA71-737D6927D223}"/>
                  </a:ext>
                </a:extLst>
              </p:cNvPr>
              <p:cNvSpPr txBox="1"/>
              <p:nvPr/>
            </p:nvSpPr>
            <p:spPr>
              <a:xfrm>
                <a:off x="7225815" y="2207197"/>
                <a:ext cx="1260001" cy="287771"/>
              </a:xfrm>
              <a:prstGeom prst="rect">
                <a:avLst/>
              </a:prstGeom>
              <a:solidFill>
                <a:schemeClr val="accent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Junio 2011</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1" name="Oval 110">
                <a:extLst>
                  <a:ext uri="{FF2B5EF4-FFF2-40B4-BE49-F238E27FC236}">
                    <a16:creationId xmlns:a16="http://schemas.microsoft.com/office/drawing/2014/main" xmlns="" id="{860945A8-1F9A-4827-8DE8-7F7B72C82C7A}"/>
                  </a:ext>
                </a:extLst>
              </p:cNvPr>
              <p:cNvSpPr/>
              <p:nvPr/>
            </p:nvSpPr>
            <p:spPr>
              <a:xfrm>
                <a:off x="8412835" y="2207448"/>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2" name="ZoneTexte 21">
                <a:extLst>
                  <a:ext uri="{FF2B5EF4-FFF2-40B4-BE49-F238E27FC236}">
                    <a16:creationId xmlns:a16="http://schemas.microsoft.com/office/drawing/2014/main" xmlns="" id="{B6885903-A10C-4735-87BC-9C2A094D0794}"/>
                  </a:ext>
                </a:extLst>
              </p:cNvPr>
              <p:cNvSpPr txBox="1"/>
              <p:nvPr/>
            </p:nvSpPr>
            <p:spPr>
              <a:xfrm>
                <a:off x="8577943" y="2128729"/>
                <a:ext cx="2066384" cy="4739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a:ln>
                      <a:noFill/>
                    </a:ln>
                    <a:solidFill>
                      <a:srgbClr val="000000"/>
                    </a:solidFill>
                    <a:effectLst/>
                    <a:uLnTx/>
                    <a:uFillTx/>
                    <a:latin typeface="Arial" pitchFamily="34" charset="0"/>
                    <a:ea typeface="+mn-ea"/>
                    <a:cs typeface="+mn-cs"/>
                  </a:rPr>
                  <a:t>Salida</a:t>
                </a:r>
                <a:r>
                  <a:rPr kumimoji="0" lang="es-ES_tradnl" sz="1100" b="0" i="0" u="none" strike="noStrike" kern="1200" cap="none" spc="0" normalizeH="0" baseline="0" noProof="0">
                    <a:ln>
                      <a:noFill/>
                    </a:ln>
                    <a:solidFill>
                      <a:srgbClr val="000000"/>
                    </a:solidFill>
                    <a:effectLst/>
                    <a:uLnTx/>
                    <a:uFillTx/>
                    <a:latin typeface="Arial" pitchFamily="34" charset="0"/>
                    <a:ea typeface="+mn-ea"/>
                    <a:cs typeface="+mn-cs"/>
                  </a:rPr>
                  <a:t> de</a:t>
                </a:r>
                <a:r>
                  <a:rPr kumimoji="0" lang="es-ES_tradnl" sz="1100" b="0" i="0" u="none" strike="noStrike" kern="1200" cap="none" spc="0" normalizeH="0" noProof="0">
                    <a:ln>
                      <a:noFill/>
                    </a:ln>
                    <a:solidFill>
                      <a:srgbClr val="000000"/>
                    </a:solidFill>
                    <a:effectLst/>
                    <a:uLnTx/>
                    <a:uFillTx/>
                    <a:latin typeface="Arial" pitchFamily="34" charset="0"/>
                    <a:ea typeface="+mn-ea"/>
                    <a:cs typeface="+mn-cs"/>
                  </a:rPr>
                  <a:t> las</a:t>
                </a:r>
                <a:r>
                  <a:rPr kumimoji="0" lang="es-ES_tradnl" sz="1100" b="0" i="0" u="none" strike="noStrike" kern="1200" cap="none" spc="0" normalizeH="0" baseline="0" noProof="0">
                    <a:ln>
                      <a:noFill/>
                    </a:ln>
                    <a:solidFill>
                      <a:srgbClr val="000000"/>
                    </a:solidFill>
                    <a:effectLst/>
                    <a:uLnTx/>
                    <a:uFillTx/>
                    <a:latin typeface="Arial" pitchFamily="34" charset="0"/>
                    <a:ea typeface="+mn-ea"/>
                    <a:cs typeface="+mn-cs"/>
                  </a:rPr>
                  <a:t> primeras APP pôle emploi</a:t>
                </a: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127" name="Group 126">
              <a:extLst>
                <a:ext uri="{FF2B5EF4-FFF2-40B4-BE49-F238E27FC236}">
                  <a16:creationId xmlns:a16="http://schemas.microsoft.com/office/drawing/2014/main" xmlns="" id="{971F95E7-D628-49F2-BF18-3C2B1DE9A8C8}"/>
                </a:ext>
              </a:extLst>
            </p:cNvPr>
            <p:cNvGrpSpPr/>
            <p:nvPr/>
          </p:nvGrpSpPr>
          <p:grpSpPr>
            <a:xfrm>
              <a:off x="1473319" y="2581090"/>
              <a:ext cx="3934691" cy="473976"/>
              <a:chOff x="5958233" y="2610852"/>
              <a:chExt cx="3934691" cy="473976"/>
            </a:xfrm>
          </p:grpSpPr>
          <p:sp>
            <p:nvSpPr>
              <p:cNvPr id="93" name="ZoneTexte 24">
                <a:extLst>
                  <a:ext uri="{FF2B5EF4-FFF2-40B4-BE49-F238E27FC236}">
                    <a16:creationId xmlns:a16="http://schemas.microsoft.com/office/drawing/2014/main" xmlns="" id="{CD348DD3-65DA-4B6E-BC5D-49FF2B87F981}"/>
                  </a:ext>
                </a:extLst>
              </p:cNvPr>
              <p:cNvSpPr txBox="1"/>
              <p:nvPr/>
            </p:nvSpPr>
            <p:spPr>
              <a:xfrm>
                <a:off x="8632924" y="2680117"/>
                <a:ext cx="1260000" cy="287771"/>
              </a:xfrm>
              <a:prstGeom prst="rect">
                <a:avLst/>
              </a:prstGeom>
              <a:solidFill>
                <a:schemeClr val="accent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Junio 2013</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2" name="Oval 111">
                <a:extLst>
                  <a:ext uri="{FF2B5EF4-FFF2-40B4-BE49-F238E27FC236}">
                    <a16:creationId xmlns:a16="http://schemas.microsoft.com/office/drawing/2014/main" xmlns="" id="{B0078E2E-F0F9-4A54-99F9-785155606D2B}"/>
                  </a:ext>
                </a:extLst>
              </p:cNvPr>
              <p:cNvSpPr/>
              <p:nvPr/>
            </p:nvSpPr>
            <p:spPr>
              <a:xfrm>
                <a:off x="8412835" y="2664504"/>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4" name="ZoneTexte 26">
                <a:extLst>
                  <a:ext uri="{FF2B5EF4-FFF2-40B4-BE49-F238E27FC236}">
                    <a16:creationId xmlns:a16="http://schemas.microsoft.com/office/drawing/2014/main" xmlns="" id="{D7DAAD76-7D38-4AFE-B670-9D316A18E0BE}"/>
                  </a:ext>
                </a:extLst>
              </p:cNvPr>
              <p:cNvSpPr txBox="1"/>
              <p:nvPr/>
            </p:nvSpPr>
            <p:spPr>
              <a:xfrm>
                <a:off x="5958233" y="2610852"/>
                <a:ext cx="2618744" cy="4739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Lanzamiento</a:t>
                </a:r>
                <a:r>
                  <a:rPr kumimoji="0" lang="es-ES_tradnl" sz="1100" b="0" i="0" u="none" strike="noStrike" kern="1200" cap="none" spc="0" normalizeH="0" noProof="0" dirty="0">
                    <a:ln>
                      <a:noFill/>
                    </a:ln>
                    <a:solidFill>
                      <a:srgbClr val="000000"/>
                    </a:solidFill>
                    <a:effectLst/>
                    <a:uLnTx/>
                    <a:uFillTx/>
                    <a:latin typeface="Arial" pitchFamily="34" charset="0"/>
                    <a:ea typeface="+mn-ea"/>
                    <a:cs typeface="+mn-cs"/>
                  </a:rPr>
                  <a:t> de la plataforma de agregación de ofertas</a:t>
                </a: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126" name="Group 125">
              <a:extLst>
                <a:ext uri="{FF2B5EF4-FFF2-40B4-BE49-F238E27FC236}">
                  <a16:creationId xmlns:a16="http://schemas.microsoft.com/office/drawing/2014/main" xmlns="" id="{8C30971B-EFB5-4850-8C21-C71BDF3B1928}"/>
                </a:ext>
              </a:extLst>
            </p:cNvPr>
            <p:cNvGrpSpPr/>
            <p:nvPr/>
          </p:nvGrpSpPr>
          <p:grpSpPr>
            <a:xfrm>
              <a:off x="2740901" y="3049630"/>
              <a:ext cx="4026911" cy="299354"/>
              <a:chOff x="7225815" y="3088555"/>
              <a:chExt cx="4026911" cy="299354"/>
            </a:xfrm>
          </p:grpSpPr>
          <p:sp>
            <p:nvSpPr>
              <p:cNvPr id="95" name="ZoneTexte 28">
                <a:extLst>
                  <a:ext uri="{FF2B5EF4-FFF2-40B4-BE49-F238E27FC236}">
                    <a16:creationId xmlns:a16="http://schemas.microsoft.com/office/drawing/2014/main" xmlns="" id="{52D62B6D-B895-4A41-841E-9B3474556E60}"/>
                  </a:ext>
                </a:extLst>
              </p:cNvPr>
              <p:cNvSpPr txBox="1"/>
              <p:nvPr/>
            </p:nvSpPr>
            <p:spPr>
              <a:xfrm>
                <a:off x="7225815" y="3097033"/>
                <a:ext cx="1259999" cy="287771"/>
              </a:xfrm>
              <a:prstGeom prst="rect">
                <a:avLst/>
              </a:prstGeom>
              <a:solidFill>
                <a:schemeClr val="accent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s-ES_tradnl" sz="1100" b="1">
                    <a:solidFill>
                      <a:srgbClr val="FFFFFF"/>
                    </a:solidFill>
                    <a:latin typeface="Arial" pitchFamily="34" charset="0"/>
                  </a:rPr>
                  <a:t>Enero</a:t>
                </a: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 2014</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3" name="Oval 112">
                <a:extLst>
                  <a:ext uri="{FF2B5EF4-FFF2-40B4-BE49-F238E27FC236}">
                    <a16:creationId xmlns:a16="http://schemas.microsoft.com/office/drawing/2014/main" xmlns="" id="{74348CEA-AF8B-47D9-9157-184C00510F57}"/>
                  </a:ext>
                </a:extLst>
              </p:cNvPr>
              <p:cNvSpPr/>
              <p:nvPr/>
            </p:nvSpPr>
            <p:spPr>
              <a:xfrm>
                <a:off x="8412835" y="3088555"/>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6" name="ZoneTexte 30">
                <a:extLst>
                  <a:ext uri="{FF2B5EF4-FFF2-40B4-BE49-F238E27FC236}">
                    <a16:creationId xmlns:a16="http://schemas.microsoft.com/office/drawing/2014/main" xmlns="" id="{7CE358A4-3AA2-41F2-8BCB-F52807DE26F4}"/>
                  </a:ext>
                </a:extLst>
              </p:cNvPr>
              <p:cNvSpPr txBox="1"/>
              <p:nvPr/>
            </p:nvSpPr>
            <p:spPr>
              <a:xfrm>
                <a:off x="8588726" y="3097033"/>
                <a:ext cx="2664000" cy="28777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Primeras</a:t>
                </a:r>
                <a:r>
                  <a:rPr kumimoji="0" lang="es-ES_tradnl" sz="1100" b="0" i="0" u="none" strike="noStrike" kern="1200" cap="none" spc="0" normalizeH="0" noProof="0" dirty="0">
                    <a:ln>
                      <a:noFill/>
                    </a:ln>
                    <a:solidFill>
                      <a:srgbClr val="000000"/>
                    </a:solidFill>
                    <a:effectLst/>
                    <a:uLnTx/>
                    <a:uFillTx/>
                    <a:latin typeface="Arial" pitchFamily="34" charset="0"/>
                    <a:ea typeface="+mn-ea"/>
                    <a:cs typeface="+mn-cs"/>
                  </a:rPr>
                  <a:t> ferias de empleo online</a:t>
                </a: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125" name="Group 124">
              <a:extLst>
                <a:ext uri="{FF2B5EF4-FFF2-40B4-BE49-F238E27FC236}">
                  <a16:creationId xmlns:a16="http://schemas.microsoft.com/office/drawing/2014/main" xmlns="" id="{B780D63A-9550-49B6-810E-34C52C189954}"/>
                </a:ext>
              </a:extLst>
            </p:cNvPr>
            <p:cNvGrpSpPr/>
            <p:nvPr/>
          </p:nvGrpSpPr>
          <p:grpSpPr>
            <a:xfrm>
              <a:off x="1691085" y="3395269"/>
              <a:ext cx="3716925" cy="473975"/>
              <a:chOff x="6175999" y="3355614"/>
              <a:chExt cx="3716925" cy="473975"/>
            </a:xfrm>
          </p:grpSpPr>
          <p:sp>
            <p:nvSpPr>
              <p:cNvPr id="97" name="ZoneTexte 31">
                <a:extLst>
                  <a:ext uri="{FF2B5EF4-FFF2-40B4-BE49-F238E27FC236}">
                    <a16:creationId xmlns:a16="http://schemas.microsoft.com/office/drawing/2014/main" xmlns="" id="{ED50D253-B6E3-46F6-8FC5-4B0B2A28B736}"/>
                  </a:ext>
                </a:extLst>
              </p:cNvPr>
              <p:cNvSpPr txBox="1"/>
              <p:nvPr/>
            </p:nvSpPr>
            <p:spPr>
              <a:xfrm>
                <a:off x="8632925" y="3465939"/>
                <a:ext cx="1259999" cy="287771"/>
              </a:xfrm>
              <a:prstGeom prst="rect">
                <a:avLst/>
              </a:prstGeom>
              <a:solidFill>
                <a:schemeClr val="accent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Febrero</a:t>
                </a:r>
                <a:r>
                  <a:rPr kumimoji="0" lang="es-ES_tradnl" sz="1100" b="1" i="0" u="none" strike="noStrike" kern="1200" cap="none" spc="0" normalizeH="0" noProof="0">
                    <a:ln>
                      <a:noFill/>
                    </a:ln>
                    <a:solidFill>
                      <a:srgbClr val="FFFFFF"/>
                    </a:solidFill>
                    <a:effectLst/>
                    <a:uLnTx/>
                    <a:uFillTx/>
                    <a:latin typeface="Arial" pitchFamily="34" charset="0"/>
                    <a:ea typeface="+mn-ea"/>
                    <a:cs typeface="+mn-cs"/>
                  </a:rPr>
                  <a:t> </a:t>
                </a: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2014</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4" name="Oval 113">
                <a:extLst>
                  <a:ext uri="{FF2B5EF4-FFF2-40B4-BE49-F238E27FC236}">
                    <a16:creationId xmlns:a16="http://schemas.microsoft.com/office/drawing/2014/main" xmlns="" id="{4302243C-F21D-401C-A5B8-6F7E2431CC15}"/>
                  </a:ext>
                </a:extLst>
              </p:cNvPr>
              <p:cNvSpPr/>
              <p:nvPr/>
            </p:nvSpPr>
            <p:spPr>
              <a:xfrm>
                <a:off x="8412835" y="3424863"/>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8" name="ZoneTexte 35">
                <a:extLst>
                  <a:ext uri="{FF2B5EF4-FFF2-40B4-BE49-F238E27FC236}">
                    <a16:creationId xmlns:a16="http://schemas.microsoft.com/office/drawing/2014/main" xmlns="" id="{F8F1093C-F552-4EFF-8F9D-73657894B3C1}"/>
                  </a:ext>
                </a:extLst>
              </p:cNvPr>
              <p:cNvSpPr txBox="1"/>
              <p:nvPr/>
            </p:nvSpPr>
            <p:spPr>
              <a:xfrm>
                <a:off x="6175999" y="3355614"/>
                <a:ext cx="2400979" cy="4739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Lanzamiento</a:t>
                </a:r>
                <a:r>
                  <a:rPr kumimoji="0" lang="es-ES_tradnl" sz="1100" b="0" i="0" u="none" strike="noStrike" kern="1200" cap="none" spc="0" normalizeH="0" noProof="0" dirty="0">
                    <a:ln>
                      <a:noFill/>
                    </a:ln>
                    <a:solidFill>
                      <a:srgbClr val="000000"/>
                    </a:solidFill>
                    <a:effectLst/>
                    <a:uLnTx/>
                    <a:uFillTx/>
                    <a:latin typeface="Arial" pitchFamily="34" charset="0"/>
                    <a:ea typeface="+mn-ea"/>
                    <a:cs typeface="+mn-cs"/>
                  </a:rPr>
                  <a:t> de acompañamiento</a:t>
                </a: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 100% web</a:t>
                </a:r>
              </a:p>
            </p:txBody>
          </p:sp>
        </p:grpSp>
        <p:grpSp>
          <p:nvGrpSpPr>
            <p:cNvPr id="124" name="Group 123">
              <a:extLst>
                <a:ext uri="{FF2B5EF4-FFF2-40B4-BE49-F238E27FC236}">
                  <a16:creationId xmlns:a16="http://schemas.microsoft.com/office/drawing/2014/main" xmlns="" id="{3CCE869D-16E4-4304-B911-7AE08F5E26B8}"/>
                </a:ext>
              </a:extLst>
            </p:cNvPr>
            <p:cNvGrpSpPr/>
            <p:nvPr/>
          </p:nvGrpSpPr>
          <p:grpSpPr>
            <a:xfrm>
              <a:off x="2740901" y="3898127"/>
              <a:ext cx="4627158" cy="473976"/>
              <a:chOff x="7225815" y="3906904"/>
              <a:chExt cx="4627158" cy="473976"/>
            </a:xfrm>
          </p:grpSpPr>
          <p:sp>
            <p:nvSpPr>
              <p:cNvPr id="101" name="ZoneTexte 37">
                <a:extLst>
                  <a:ext uri="{FF2B5EF4-FFF2-40B4-BE49-F238E27FC236}">
                    <a16:creationId xmlns:a16="http://schemas.microsoft.com/office/drawing/2014/main" xmlns="" id="{21925237-83BE-4B91-A7A2-DF8A38CF4C5F}"/>
                  </a:ext>
                </a:extLst>
              </p:cNvPr>
              <p:cNvSpPr txBox="1"/>
              <p:nvPr/>
            </p:nvSpPr>
            <p:spPr>
              <a:xfrm>
                <a:off x="7225815" y="3936184"/>
                <a:ext cx="1259999" cy="287771"/>
              </a:xfrm>
              <a:prstGeom prst="rect">
                <a:avLst/>
              </a:prstGeom>
              <a:solidFill>
                <a:schemeClr val="accent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Abril 2015</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5" name="Oval 114">
                <a:extLst>
                  <a:ext uri="{FF2B5EF4-FFF2-40B4-BE49-F238E27FC236}">
                    <a16:creationId xmlns:a16="http://schemas.microsoft.com/office/drawing/2014/main" xmlns="" id="{AB81FB47-6D0A-4BC5-B374-418FA37AC441}"/>
                  </a:ext>
                </a:extLst>
              </p:cNvPr>
              <p:cNvSpPr/>
              <p:nvPr/>
            </p:nvSpPr>
            <p:spPr>
              <a:xfrm>
                <a:off x="8412835" y="3936184"/>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2" name="ZoneTexte 38">
                <a:extLst>
                  <a:ext uri="{FF2B5EF4-FFF2-40B4-BE49-F238E27FC236}">
                    <a16:creationId xmlns:a16="http://schemas.microsoft.com/office/drawing/2014/main" xmlns="" id="{F3248F4B-7989-43D3-B41D-18576FCCBF9F}"/>
                  </a:ext>
                </a:extLst>
              </p:cNvPr>
              <p:cNvSpPr txBox="1"/>
              <p:nvPr/>
            </p:nvSpPr>
            <p:spPr>
              <a:xfrm>
                <a:off x="8576976" y="3906904"/>
                <a:ext cx="3275997" cy="4739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Lanzamiento de los primeros MOOC </a:t>
                </a:r>
                <a:r>
                  <a:rPr lang="es-ES_tradnl" sz="1100" dirty="0">
                    <a:solidFill>
                      <a:srgbClr val="000000"/>
                    </a:solidFill>
                    <a:latin typeface="Arial" pitchFamily="34" charset="0"/>
                  </a:rPr>
                  <a:t>P</a:t>
                </a:r>
                <a:r>
                  <a:rPr kumimoji="0" lang="es-ES_tradnl" sz="1100" b="0" i="0" u="none" strike="noStrike" kern="1200" cap="none" spc="0" normalizeH="0" baseline="0" noProof="0" dirty="0" err="1">
                    <a:ln>
                      <a:noFill/>
                    </a:ln>
                    <a:solidFill>
                      <a:srgbClr val="000000"/>
                    </a:solidFill>
                    <a:effectLst/>
                    <a:uLnTx/>
                    <a:uFillTx/>
                    <a:latin typeface="Arial" pitchFamily="34" charset="0"/>
                    <a:ea typeface="+mn-ea"/>
                    <a:cs typeface="+mn-cs"/>
                  </a:rPr>
                  <a:t>ôle</a:t>
                </a: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 emploi (cursos retransmitidos</a:t>
                </a:r>
                <a:r>
                  <a:rPr kumimoji="0" lang="es-ES_tradnl" sz="1100" b="0" i="0" u="none" strike="noStrike" kern="1200" cap="none" spc="0" normalizeH="0" noProof="0" dirty="0">
                    <a:ln>
                      <a:noFill/>
                    </a:ln>
                    <a:solidFill>
                      <a:srgbClr val="000000"/>
                    </a:solidFill>
                    <a:effectLst/>
                    <a:uLnTx/>
                    <a:uFillTx/>
                    <a:latin typeface="Arial" pitchFamily="34" charset="0"/>
                    <a:ea typeface="+mn-ea"/>
                    <a:cs typeface="+mn-cs"/>
                  </a:rPr>
                  <a:t> por internet)</a:t>
                </a: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123" name="Group 122">
              <a:extLst>
                <a:ext uri="{FF2B5EF4-FFF2-40B4-BE49-F238E27FC236}">
                  <a16:creationId xmlns:a16="http://schemas.microsoft.com/office/drawing/2014/main" xmlns="" id="{8D985F24-A56D-4D17-BCAF-2AB1B99FA4FD}"/>
                </a:ext>
              </a:extLst>
            </p:cNvPr>
            <p:cNvGrpSpPr/>
            <p:nvPr/>
          </p:nvGrpSpPr>
          <p:grpSpPr>
            <a:xfrm>
              <a:off x="943798" y="4342295"/>
              <a:ext cx="4464212" cy="299354"/>
              <a:chOff x="5428712" y="4295794"/>
              <a:chExt cx="4464212" cy="299354"/>
            </a:xfrm>
          </p:grpSpPr>
          <p:sp>
            <p:nvSpPr>
              <p:cNvPr id="103" name="ZoneTexte 40">
                <a:extLst>
                  <a:ext uri="{FF2B5EF4-FFF2-40B4-BE49-F238E27FC236}">
                    <a16:creationId xmlns:a16="http://schemas.microsoft.com/office/drawing/2014/main" xmlns="" id="{2953BFDC-59A3-471A-A349-546728545382}"/>
                  </a:ext>
                </a:extLst>
              </p:cNvPr>
              <p:cNvSpPr txBox="1"/>
              <p:nvPr/>
            </p:nvSpPr>
            <p:spPr>
              <a:xfrm>
                <a:off x="8632924" y="4306972"/>
                <a:ext cx="1260000" cy="287771"/>
              </a:xfrm>
              <a:prstGeom prst="rect">
                <a:avLst/>
              </a:prstGeom>
              <a:solidFill>
                <a:schemeClr val="accent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Julio</a:t>
                </a:r>
                <a:r>
                  <a:rPr kumimoji="0" lang="es-ES_tradnl" sz="1100" b="1" i="0" u="none" strike="noStrike" kern="1200" cap="none" spc="0" normalizeH="0" noProof="0">
                    <a:ln>
                      <a:noFill/>
                    </a:ln>
                    <a:solidFill>
                      <a:srgbClr val="FFFFFF"/>
                    </a:solidFill>
                    <a:effectLst/>
                    <a:uLnTx/>
                    <a:uFillTx/>
                    <a:latin typeface="Arial" pitchFamily="34" charset="0"/>
                    <a:ea typeface="+mn-ea"/>
                    <a:cs typeface="+mn-cs"/>
                  </a:rPr>
                  <a:t> </a:t>
                </a: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2015</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6" name="Oval 115">
                <a:extLst>
                  <a:ext uri="{FF2B5EF4-FFF2-40B4-BE49-F238E27FC236}">
                    <a16:creationId xmlns:a16="http://schemas.microsoft.com/office/drawing/2014/main" xmlns="" id="{1D338A28-E8DE-45BD-AF4D-F435C47E6E21}"/>
                  </a:ext>
                </a:extLst>
              </p:cNvPr>
              <p:cNvSpPr/>
              <p:nvPr/>
            </p:nvSpPr>
            <p:spPr>
              <a:xfrm>
                <a:off x="8412835" y="4295794"/>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4" name="ZoneTexte 41">
                <a:extLst>
                  <a:ext uri="{FF2B5EF4-FFF2-40B4-BE49-F238E27FC236}">
                    <a16:creationId xmlns:a16="http://schemas.microsoft.com/office/drawing/2014/main" xmlns="" id="{E505D98F-E3E5-41E5-A222-7A3DCCDCD0BF}"/>
                  </a:ext>
                </a:extLst>
              </p:cNvPr>
              <p:cNvSpPr txBox="1"/>
              <p:nvPr/>
            </p:nvSpPr>
            <p:spPr>
              <a:xfrm>
                <a:off x="5428712" y="4306972"/>
                <a:ext cx="3148265" cy="28777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a:ln>
                      <a:noFill/>
                    </a:ln>
                    <a:solidFill>
                      <a:srgbClr val="000000"/>
                    </a:solidFill>
                    <a:effectLst/>
                    <a:uLnTx/>
                    <a:uFillTx/>
                    <a:latin typeface="Arial" pitchFamily="34" charset="0"/>
                    <a:ea typeface="+mn-ea"/>
                    <a:cs typeface="+mn-cs"/>
                  </a:rPr>
                  <a:t>Lanzamiento</a:t>
                </a:r>
                <a:r>
                  <a:rPr kumimoji="0" lang="es-ES_tradnl" sz="1100" b="0" i="0" u="none" strike="noStrike" kern="1200" cap="none" spc="0" normalizeH="0" noProof="0">
                    <a:ln>
                      <a:noFill/>
                    </a:ln>
                    <a:solidFill>
                      <a:srgbClr val="000000"/>
                    </a:solidFill>
                    <a:effectLst/>
                    <a:uLnTx/>
                    <a:uFillTx/>
                    <a:latin typeface="Arial" pitchFamily="34" charset="0"/>
                    <a:ea typeface="+mn-ea"/>
                    <a:cs typeface="+mn-cs"/>
                  </a:rPr>
                  <a:t> del portal </a:t>
                </a:r>
                <a:r>
                  <a:rPr lang="es-ES_tradnl" sz="1100">
                    <a:solidFill>
                      <a:srgbClr val="000000"/>
                    </a:solidFill>
                    <a:latin typeface="Arial" pitchFamily="34" charset="0"/>
                  </a:rPr>
                  <a:t>: </a:t>
                </a:r>
                <a:r>
                  <a:rPr kumimoji="0" lang="es-ES_tradnl" sz="1100" b="0" i="0" u="none" strike="noStrike" kern="1200" cap="none" spc="0" normalizeH="0" baseline="0" noProof="0">
                    <a:ln>
                      <a:noFill/>
                    </a:ln>
                    <a:solidFill>
                      <a:srgbClr val="000000"/>
                    </a:solidFill>
                    <a:effectLst/>
                    <a:uLnTx/>
                    <a:uFillTx/>
                    <a:latin typeface="Arial" pitchFamily="34" charset="0"/>
                    <a:ea typeface="+mn-ea"/>
                    <a:cs typeface="+mn-cs"/>
                  </a:rPr>
                  <a:t>Emploi Store</a:t>
                </a: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grpSp>
          <p:nvGrpSpPr>
            <p:cNvPr id="122" name="Group 121">
              <a:extLst>
                <a:ext uri="{FF2B5EF4-FFF2-40B4-BE49-F238E27FC236}">
                  <a16:creationId xmlns:a16="http://schemas.microsoft.com/office/drawing/2014/main" xmlns="" id="{B3B981CC-29AC-402D-B0FE-503BA84417B4}"/>
                </a:ext>
              </a:extLst>
            </p:cNvPr>
            <p:cNvGrpSpPr/>
            <p:nvPr/>
          </p:nvGrpSpPr>
          <p:grpSpPr>
            <a:xfrm>
              <a:off x="2740901" y="4757183"/>
              <a:ext cx="4546508" cy="473975"/>
              <a:chOff x="7225815" y="4681904"/>
              <a:chExt cx="4546508" cy="473975"/>
            </a:xfrm>
          </p:grpSpPr>
          <p:sp>
            <p:nvSpPr>
              <p:cNvPr id="105" name="ZoneTexte 43">
                <a:extLst>
                  <a:ext uri="{FF2B5EF4-FFF2-40B4-BE49-F238E27FC236}">
                    <a16:creationId xmlns:a16="http://schemas.microsoft.com/office/drawing/2014/main" xmlns="" id="{CD282C08-CB94-434F-A234-B7BC27D7CAD9}"/>
                  </a:ext>
                </a:extLst>
              </p:cNvPr>
              <p:cNvSpPr txBox="1"/>
              <p:nvPr/>
            </p:nvSpPr>
            <p:spPr>
              <a:xfrm>
                <a:off x="7225815" y="4700706"/>
                <a:ext cx="1260001" cy="287771"/>
              </a:xfrm>
              <a:prstGeom prst="rect">
                <a:avLst/>
              </a:prstGeom>
              <a:solidFill>
                <a:schemeClr val="accent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pitchFamily="34" charset="0"/>
                    <a:ea typeface="+mn-ea"/>
                    <a:cs typeface="+mn-cs"/>
                  </a:rPr>
                  <a:t>Fin de 2015</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7" name="Oval 116">
                <a:extLst>
                  <a:ext uri="{FF2B5EF4-FFF2-40B4-BE49-F238E27FC236}">
                    <a16:creationId xmlns:a16="http://schemas.microsoft.com/office/drawing/2014/main" xmlns="" id="{408F6A8B-8A80-4A5A-B7E3-A48B3A0AD618}"/>
                  </a:ext>
                </a:extLst>
              </p:cNvPr>
              <p:cNvSpPr/>
              <p:nvPr/>
            </p:nvSpPr>
            <p:spPr>
              <a:xfrm>
                <a:off x="8412835" y="4687957"/>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6" name="ZoneTexte 44">
                <a:extLst>
                  <a:ext uri="{FF2B5EF4-FFF2-40B4-BE49-F238E27FC236}">
                    <a16:creationId xmlns:a16="http://schemas.microsoft.com/office/drawing/2014/main" xmlns="" id="{89446C8B-6C94-4ECD-9B58-9E5C16895011}"/>
                  </a:ext>
                </a:extLst>
              </p:cNvPr>
              <p:cNvSpPr txBox="1"/>
              <p:nvPr/>
            </p:nvSpPr>
            <p:spPr>
              <a:xfrm>
                <a:off x="8644565" y="4681904"/>
                <a:ext cx="3127758" cy="4739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Lanzamiento</a:t>
                </a:r>
                <a:r>
                  <a:rPr kumimoji="0" lang="es-ES_tradnl" sz="1100" b="0" i="0" u="none" strike="noStrike" kern="1200" cap="none" spc="0" normalizeH="0" noProof="0" dirty="0">
                    <a:ln>
                      <a:noFill/>
                    </a:ln>
                    <a:solidFill>
                      <a:srgbClr val="000000"/>
                    </a:solidFill>
                    <a:effectLst/>
                    <a:uLnTx/>
                    <a:uFillTx/>
                    <a:latin typeface="Arial" pitchFamily="34" charset="0"/>
                    <a:ea typeface="+mn-ea"/>
                    <a:cs typeface="+mn-cs"/>
                  </a:rPr>
                  <a:t> de las primeras </a:t>
                </a: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s-ES_tradnl" sz="1100" b="0" i="0" u="none" strike="noStrike" kern="1200" cap="none" spc="0" normalizeH="0" baseline="0" noProof="0" dirty="0" err="1">
                    <a:ln>
                      <a:noFill/>
                    </a:ln>
                    <a:solidFill>
                      <a:srgbClr val="000000"/>
                    </a:solidFill>
                    <a:effectLst/>
                    <a:uLnTx/>
                    <a:uFillTx/>
                    <a:latin typeface="Arial" pitchFamily="34" charset="0"/>
                    <a:ea typeface="+mn-ea"/>
                    <a:cs typeface="+mn-cs"/>
                  </a:rPr>
                  <a:t>start</a:t>
                </a:r>
                <a:r>
                  <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mn-cs"/>
                  </a:rPr>
                  <a:t>-up internas</a:t>
                </a:r>
              </a:p>
            </p:txBody>
          </p:sp>
        </p:grpSp>
        <p:grpSp>
          <p:nvGrpSpPr>
            <p:cNvPr id="121" name="Group 120">
              <a:extLst>
                <a:ext uri="{FF2B5EF4-FFF2-40B4-BE49-F238E27FC236}">
                  <a16:creationId xmlns:a16="http://schemas.microsoft.com/office/drawing/2014/main" xmlns="" id="{A67841C2-A1CA-4A51-ADBC-3F962C7623D7}"/>
                </a:ext>
              </a:extLst>
            </p:cNvPr>
            <p:cNvGrpSpPr/>
            <p:nvPr/>
          </p:nvGrpSpPr>
          <p:grpSpPr>
            <a:xfrm>
              <a:off x="1923628" y="5130710"/>
              <a:ext cx="3484382" cy="660181"/>
              <a:chOff x="6408542" y="5045493"/>
              <a:chExt cx="3484382" cy="660181"/>
            </a:xfrm>
          </p:grpSpPr>
          <p:sp>
            <p:nvSpPr>
              <p:cNvPr id="107" name="ZoneTexte 48">
                <a:extLst>
                  <a:ext uri="{FF2B5EF4-FFF2-40B4-BE49-F238E27FC236}">
                    <a16:creationId xmlns:a16="http://schemas.microsoft.com/office/drawing/2014/main" xmlns="" id="{B828166E-85C5-4669-84C8-AEB92644C19F}"/>
                  </a:ext>
                </a:extLst>
              </p:cNvPr>
              <p:cNvSpPr txBox="1"/>
              <p:nvPr/>
            </p:nvSpPr>
            <p:spPr>
              <a:xfrm>
                <a:off x="8632925" y="5108297"/>
                <a:ext cx="1259999" cy="287771"/>
              </a:xfrm>
              <a:prstGeom prst="rect">
                <a:avLst/>
              </a:prstGeom>
              <a:solidFill>
                <a:schemeClr val="accent1"/>
              </a:solid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a:ea typeface="+mn-ea"/>
                    <a:cs typeface="Arial"/>
                  </a:rPr>
                  <a:t>Julio 2018</a:t>
                </a:r>
                <a:endParaRPr kumimoji="0" lang="es-ES_tradnl" sz="1100" b="0" i="0" u="none" strike="noStrike" kern="1200" cap="none" spc="0" normalizeH="0" baseline="0" noProof="0" dirty="0">
                  <a:ln>
                    <a:noFill/>
                  </a:ln>
                  <a:solidFill>
                    <a:srgbClr val="FFFFFF"/>
                  </a:solidFill>
                  <a:effectLst/>
                  <a:uLnTx/>
                  <a:uFillTx/>
                  <a:latin typeface="Arial"/>
                  <a:ea typeface="+mn-ea"/>
                  <a:cs typeface="Arial"/>
                </a:endParaRPr>
              </a:p>
            </p:txBody>
          </p:sp>
          <p:sp>
            <p:nvSpPr>
              <p:cNvPr id="118" name="Oval 117">
                <a:extLst>
                  <a:ext uri="{FF2B5EF4-FFF2-40B4-BE49-F238E27FC236}">
                    <a16:creationId xmlns:a16="http://schemas.microsoft.com/office/drawing/2014/main" xmlns="" id="{4A3735FF-5792-481E-8C45-1AF21BE46B3A}"/>
                  </a:ext>
                </a:extLst>
              </p:cNvPr>
              <p:cNvSpPr/>
              <p:nvPr/>
            </p:nvSpPr>
            <p:spPr>
              <a:xfrm>
                <a:off x="8412835" y="5099902"/>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ZoneTexte 57">
                <a:extLst>
                  <a:ext uri="{FF2B5EF4-FFF2-40B4-BE49-F238E27FC236}">
                    <a16:creationId xmlns:a16="http://schemas.microsoft.com/office/drawing/2014/main" xmlns="" id="{0CE03CEF-69F8-4FC8-B150-71E14E5D6EB2}"/>
                  </a:ext>
                </a:extLst>
              </p:cNvPr>
              <p:cNvSpPr txBox="1"/>
              <p:nvPr/>
            </p:nvSpPr>
            <p:spPr>
              <a:xfrm>
                <a:off x="6408542" y="5045493"/>
                <a:ext cx="2154697" cy="660181"/>
              </a:xfrm>
              <a:prstGeom prst="rect">
                <a:avLst/>
              </a:prstGeom>
              <a:no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0" i="0" u="none" strike="noStrike" kern="1200" cap="none" spc="0" normalizeH="0" baseline="0" noProof="0" dirty="0">
                    <a:ln>
                      <a:noFill/>
                    </a:ln>
                    <a:solidFill>
                      <a:srgbClr val="000000"/>
                    </a:solidFill>
                    <a:effectLst/>
                    <a:uLnTx/>
                    <a:uFillTx/>
                    <a:latin typeface="Arial"/>
                    <a:ea typeface="+mn-ea"/>
                    <a:cs typeface="Arial"/>
                  </a:rPr>
                  <a:t>Lanzamiento del</a:t>
                </a:r>
                <a:r>
                  <a:rPr kumimoji="0" lang="es-ES_tradnl" sz="1100" b="0" i="0" u="none" strike="noStrike" kern="1200" cap="none" spc="0" normalizeH="0" noProof="0" dirty="0">
                    <a:ln>
                      <a:noFill/>
                    </a:ln>
                    <a:solidFill>
                      <a:srgbClr val="000000"/>
                    </a:solidFill>
                    <a:effectLst/>
                    <a:uLnTx/>
                    <a:uFillTx/>
                    <a:latin typeface="Arial"/>
                    <a:ea typeface="+mn-ea"/>
                    <a:cs typeface="Arial"/>
                  </a:rPr>
                  <a:t> </a:t>
                </a:r>
                <a:r>
                  <a:rPr kumimoji="0" lang="es-ES_tradnl" sz="1100" b="0" i="0" u="none" strike="noStrike" kern="1200" cap="none" spc="0" normalizeH="0" baseline="0" noProof="0" dirty="0">
                    <a:ln>
                      <a:noFill/>
                    </a:ln>
                    <a:solidFill>
                      <a:srgbClr val="000000"/>
                    </a:solidFill>
                    <a:effectLst/>
                    <a:uLnTx/>
                    <a:uFillTx/>
                    <a:latin typeface="Arial"/>
                    <a:ea typeface="+mn-ea"/>
                    <a:cs typeface="Arial"/>
                  </a:rPr>
                  <a:t>perfil de </a:t>
                </a:r>
                <a:r>
                  <a:rPr lang="es-ES_tradnl" sz="1100" dirty="0">
                    <a:solidFill>
                      <a:srgbClr val="000000"/>
                    </a:solidFill>
                    <a:latin typeface="Arial"/>
                    <a:cs typeface="Arial"/>
                  </a:rPr>
                  <a:t>habilidades</a:t>
                </a:r>
                <a:endParaRPr kumimoji="0" lang="es-ES_tradnl"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s-ES_tradnl" sz="1100" b="0" i="0" u="none" strike="noStrike" kern="1200" cap="none" spc="0" normalizeH="0" baseline="0" noProof="0" dirty="0">
                  <a:ln>
                    <a:noFill/>
                  </a:ln>
                  <a:solidFill>
                    <a:srgbClr val="000000"/>
                  </a:solidFill>
                  <a:effectLst/>
                  <a:uLnTx/>
                  <a:uFillTx/>
                  <a:latin typeface="Arial" pitchFamily="34" charset="0"/>
                  <a:ea typeface="+mn-ea"/>
                  <a:cs typeface="Arial"/>
                </a:endParaRPr>
              </a:p>
            </p:txBody>
          </p:sp>
        </p:grpSp>
        <p:grpSp>
          <p:nvGrpSpPr>
            <p:cNvPr id="130" name="Group 129">
              <a:extLst>
                <a:ext uri="{FF2B5EF4-FFF2-40B4-BE49-F238E27FC236}">
                  <a16:creationId xmlns:a16="http://schemas.microsoft.com/office/drawing/2014/main" xmlns="" id="{269E141A-406B-41C1-B44E-E6378650A5C4}"/>
                </a:ext>
              </a:extLst>
            </p:cNvPr>
            <p:cNvGrpSpPr/>
            <p:nvPr/>
          </p:nvGrpSpPr>
          <p:grpSpPr>
            <a:xfrm>
              <a:off x="2740901" y="5502935"/>
              <a:ext cx="5122800" cy="473975"/>
              <a:chOff x="7225815" y="5502935"/>
              <a:chExt cx="5122800" cy="473975"/>
            </a:xfrm>
          </p:grpSpPr>
          <p:sp>
            <p:nvSpPr>
              <p:cNvPr id="109" name="ZoneTexte 46">
                <a:extLst>
                  <a:ext uri="{FF2B5EF4-FFF2-40B4-BE49-F238E27FC236}">
                    <a16:creationId xmlns:a16="http://schemas.microsoft.com/office/drawing/2014/main" xmlns="" id="{BC6460F7-83BA-4854-8BFA-658AF952A840}"/>
                  </a:ext>
                </a:extLst>
              </p:cNvPr>
              <p:cNvSpPr txBox="1"/>
              <p:nvPr/>
            </p:nvSpPr>
            <p:spPr>
              <a:xfrm>
                <a:off x="7225815" y="5626603"/>
                <a:ext cx="1260000" cy="287771"/>
              </a:xfrm>
              <a:prstGeom prst="rect">
                <a:avLst/>
              </a:prstGeom>
              <a:solidFill>
                <a:schemeClr val="accent1"/>
              </a:solidFill>
            </p:spPr>
            <p:txBody>
              <a:bodyPr wrap="square" lIns="91440" tIns="45720" rIns="91440" bIns="4572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1100" b="1" i="0" u="none" strike="noStrike" kern="1200" cap="none" spc="0" normalizeH="0" baseline="0" noProof="0">
                    <a:ln>
                      <a:noFill/>
                    </a:ln>
                    <a:solidFill>
                      <a:srgbClr val="FFFFFF"/>
                    </a:solidFill>
                    <a:effectLst/>
                    <a:uLnTx/>
                    <a:uFillTx/>
                    <a:latin typeface="Arial"/>
                    <a:ea typeface="+mn-ea"/>
                    <a:cs typeface="Arial"/>
                  </a:rPr>
                  <a:t>Agosto 2021</a:t>
                </a:r>
                <a:endParaRPr kumimoji="0" lang="es-ES_tradnl" sz="1100" b="1" i="0" u="none" strike="noStrike" kern="1200" cap="none" spc="0" normalizeH="0" baseline="0" noProof="0" dirty="0">
                  <a:ln>
                    <a:noFill/>
                  </a:ln>
                  <a:solidFill>
                    <a:srgbClr val="FFFFFF"/>
                  </a:solidFill>
                  <a:effectLst/>
                  <a:uLnTx/>
                  <a:uFillTx/>
                  <a:latin typeface="Arial" pitchFamily="34" charset="0"/>
                  <a:ea typeface="+mn-ea"/>
                  <a:cs typeface="Arial"/>
                </a:endParaRPr>
              </a:p>
            </p:txBody>
          </p:sp>
          <p:sp>
            <p:nvSpPr>
              <p:cNvPr id="119" name="Oval 118">
                <a:extLst>
                  <a:ext uri="{FF2B5EF4-FFF2-40B4-BE49-F238E27FC236}">
                    <a16:creationId xmlns:a16="http://schemas.microsoft.com/office/drawing/2014/main" xmlns="" id="{316625A1-7700-46D1-9D75-E5E281D3C5A6}"/>
                  </a:ext>
                </a:extLst>
              </p:cNvPr>
              <p:cNvSpPr/>
              <p:nvPr/>
            </p:nvSpPr>
            <p:spPr>
              <a:xfrm>
                <a:off x="8412835" y="5615425"/>
                <a:ext cx="299354" cy="299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0" name="ZoneTexte 47">
                <a:extLst>
                  <a:ext uri="{FF2B5EF4-FFF2-40B4-BE49-F238E27FC236}">
                    <a16:creationId xmlns:a16="http://schemas.microsoft.com/office/drawing/2014/main" xmlns="" id="{29CF0740-EA2F-4F77-8B24-D908CC33CF86}"/>
                  </a:ext>
                </a:extLst>
              </p:cNvPr>
              <p:cNvSpPr txBox="1"/>
              <p:nvPr/>
            </p:nvSpPr>
            <p:spPr>
              <a:xfrm>
                <a:off x="8632923" y="5502935"/>
                <a:ext cx="3715692" cy="473975"/>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1100" dirty="0">
                    <a:solidFill>
                      <a:srgbClr val="000000"/>
                    </a:solidFill>
                    <a:latin typeface="Arial"/>
                    <a:cs typeface="Arial"/>
                  </a:rPr>
                  <a:t>El trafico de aplicaciones móviles supera el trafico web en algunos meses</a:t>
                </a:r>
                <a:r>
                  <a:rPr kumimoji="0" lang="es-ES_tradnl" sz="1100" b="0" i="0" u="none" strike="noStrike" kern="1200" cap="none" spc="0" normalizeH="0" baseline="0" noProof="0" dirty="0">
                    <a:ln>
                      <a:noFill/>
                    </a:ln>
                    <a:solidFill>
                      <a:srgbClr val="000000"/>
                    </a:solidFill>
                    <a:effectLst/>
                    <a:uLnTx/>
                    <a:uFillTx/>
                    <a:latin typeface="Arial"/>
                    <a:ea typeface="+mn-ea"/>
                    <a:cs typeface="Arial"/>
                  </a:rPr>
                  <a:t> pole-</a:t>
                </a:r>
                <a:r>
                  <a:rPr kumimoji="0" lang="es-ES_tradnl" sz="1100" b="0" i="0" u="none" strike="noStrike" kern="1200" cap="none" spc="0" normalizeH="0" baseline="0" noProof="0" dirty="0" err="1">
                    <a:ln>
                      <a:noFill/>
                    </a:ln>
                    <a:solidFill>
                      <a:srgbClr val="000000"/>
                    </a:solidFill>
                    <a:effectLst/>
                    <a:uLnTx/>
                    <a:uFillTx/>
                    <a:latin typeface="Arial"/>
                    <a:ea typeface="+mn-ea"/>
                    <a:cs typeface="Arial"/>
                  </a:rPr>
                  <a:t>emploi.fr</a:t>
                </a:r>
                <a:endParaRPr kumimoji="0" lang="es-ES_tradnl"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sp>
        <p:nvSpPr>
          <p:cNvPr id="156" name="Rectangle 155">
            <a:extLst>
              <a:ext uri="{FF2B5EF4-FFF2-40B4-BE49-F238E27FC236}">
                <a16:creationId xmlns:a16="http://schemas.microsoft.com/office/drawing/2014/main" xmlns="" id="{A850706B-1170-4447-BF28-B34BC5DEB1D7}"/>
              </a:ext>
            </a:extLst>
          </p:cNvPr>
          <p:cNvSpPr/>
          <p:nvPr/>
        </p:nvSpPr>
        <p:spPr>
          <a:xfrm>
            <a:off x="1429801" y="1568806"/>
            <a:ext cx="3059735" cy="17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600" b="1" i="0" u="none" strike="noStrike" kern="1200" cap="none" spc="0" normalizeH="0" baseline="0" noProof="0">
                <a:ln>
                  <a:noFill/>
                </a:ln>
                <a:solidFill>
                  <a:srgbClr val="000000"/>
                </a:solidFill>
                <a:effectLst/>
                <a:uLnTx/>
                <a:uFillTx/>
                <a:latin typeface="Arial" panose="020B0604020202020204"/>
                <a:ea typeface="+mn-ea"/>
                <a:cs typeface="+mn-cs"/>
              </a:rPr>
              <a:t>- </a:t>
            </a:r>
            <a:r>
              <a:rPr lang="es-ES_tradnl" sz="1600" b="1">
                <a:solidFill>
                  <a:srgbClr val="000000"/>
                </a:solidFill>
                <a:latin typeface="Arial" panose="020B0604020202020204"/>
              </a:rPr>
              <a:t>Logros clave</a:t>
            </a:r>
            <a:r>
              <a:rPr kumimoji="0" lang="es-ES_tradnl" sz="1600" b="1" i="0" u="none" strike="noStrike" kern="1200" cap="none" spc="0" normalizeH="0" baseline="0" noProof="0">
                <a:ln>
                  <a:noFill/>
                </a:ln>
                <a:solidFill>
                  <a:srgbClr val="000000"/>
                </a:solidFill>
                <a:effectLst/>
                <a:uLnTx/>
                <a:uFillTx/>
                <a:latin typeface="Arial" panose="020B0604020202020204"/>
                <a:ea typeface="+mn-ea"/>
                <a:cs typeface="+mn-cs"/>
              </a:rPr>
              <a:t> -</a:t>
            </a:r>
            <a:endParaRPr kumimoji="0" lang="es-ES_tradnl"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7" name="Rectangle 156">
            <a:extLst>
              <a:ext uri="{FF2B5EF4-FFF2-40B4-BE49-F238E27FC236}">
                <a16:creationId xmlns:a16="http://schemas.microsoft.com/office/drawing/2014/main" xmlns="" id="{9EF1260E-D283-4704-BC2B-B9C5CF67FB52}"/>
              </a:ext>
            </a:extLst>
          </p:cNvPr>
          <p:cNvSpPr/>
          <p:nvPr/>
        </p:nvSpPr>
        <p:spPr>
          <a:xfrm>
            <a:off x="7702464" y="1568806"/>
            <a:ext cx="3059735" cy="17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600" b="1" i="0" u="none" strike="noStrike" kern="1200" cap="none" spc="0" normalizeH="0" baseline="0" noProof="0">
                <a:ln>
                  <a:noFill/>
                </a:ln>
                <a:solidFill>
                  <a:srgbClr val="000000"/>
                </a:solidFill>
                <a:effectLst/>
                <a:uLnTx/>
                <a:uFillTx/>
                <a:latin typeface="Arial" panose="020B0604020202020204"/>
                <a:ea typeface="+mn-ea"/>
                <a:cs typeface="+mn-cs"/>
              </a:rPr>
              <a:t>- </a:t>
            </a:r>
            <a:r>
              <a:rPr lang="es-ES_tradnl" sz="1600" b="1">
                <a:solidFill>
                  <a:srgbClr val="000000"/>
                </a:solidFill>
                <a:latin typeface="Arial" panose="020B0604020202020204"/>
              </a:rPr>
              <a:t>Numeros clave</a:t>
            </a:r>
            <a:r>
              <a:rPr kumimoji="0" lang="es-ES_tradnl" sz="1600" b="1" i="0" u="none" strike="noStrike" kern="1200" cap="none" spc="0" normalizeH="0" baseline="0" noProof="0">
                <a:ln>
                  <a:noFill/>
                </a:ln>
                <a:solidFill>
                  <a:srgbClr val="000000"/>
                </a:solidFill>
                <a:effectLst/>
                <a:uLnTx/>
                <a:uFillTx/>
                <a:latin typeface="Arial" panose="020B0604020202020204"/>
                <a:ea typeface="+mn-ea"/>
                <a:cs typeface="+mn-cs"/>
              </a:rPr>
              <a:t> -</a:t>
            </a:r>
            <a:endParaRPr kumimoji="0" lang="es-ES_tradnl"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xmlns="" id="{91A0A291-00B8-4B6B-A22F-4C272129DC13}"/>
              </a:ext>
            </a:extLst>
          </p:cNvPr>
          <p:cNvSpPr/>
          <p:nvPr/>
        </p:nvSpPr>
        <p:spPr>
          <a:xfrm>
            <a:off x="1012080" y="6241693"/>
            <a:ext cx="7694959" cy="16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1000" b="0" i="1"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Source : pole-emploi.org/poleemploi/dates-reperes/nos-dates-reperes.html?type=article</a:t>
            </a:r>
            <a:endParaRPr kumimoji="0" lang="es-ES_tradnl" sz="10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Arial"/>
            </a:endParaRPr>
          </a:p>
        </p:txBody>
      </p:sp>
      <p:sp>
        <p:nvSpPr>
          <p:cNvPr id="79" name="Rectangle 78">
            <a:extLst>
              <a:ext uri="{FF2B5EF4-FFF2-40B4-BE49-F238E27FC236}">
                <a16:creationId xmlns:a16="http://schemas.microsoft.com/office/drawing/2014/main" xmlns="" id="{5112D1F2-D4CC-4A59-8F15-19C728C79D07}"/>
              </a:ext>
            </a:extLst>
          </p:cNvPr>
          <p:cNvSpPr/>
          <p:nvPr/>
        </p:nvSpPr>
        <p:spPr>
          <a:xfrm>
            <a:off x="6497184" y="2122715"/>
            <a:ext cx="5494583" cy="340723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xmlns="" id="{078B0069-0E32-4E7F-8BF2-2206EBA39074}"/>
              </a:ext>
            </a:extLst>
          </p:cNvPr>
          <p:cNvSpPr/>
          <p:nvPr/>
        </p:nvSpPr>
        <p:spPr>
          <a:xfrm>
            <a:off x="7902292" y="2246939"/>
            <a:ext cx="1241458" cy="15547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xmlns="" id="{62308C0F-5DD0-482C-99A0-4A705E707CDB}"/>
              </a:ext>
            </a:extLst>
          </p:cNvPr>
          <p:cNvSpPr/>
          <p:nvPr/>
        </p:nvSpPr>
        <p:spPr>
          <a:xfrm>
            <a:off x="7903072" y="2322812"/>
            <a:ext cx="1273606"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4000" b="1" i="0" u="none" strike="noStrike" kern="1200" cap="none" spc="0" normalizeH="0" baseline="0" noProof="0">
                <a:ln>
                  <a:noFill/>
                </a:ln>
                <a:solidFill>
                  <a:srgbClr val="FFFFFF"/>
                </a:solidFill>
                <a:effectLst/>
                <a:uLnTx/>
                <a:uFillTx/>
                <a:latin typeface="Arial" panose="020B0604020202020204"/>
                <a:ea typeface="+mn-ea"/>
                <a:cs typeface="+mn-cs"/>
              </a:rPr>
              <a:t>474</a:t>
            </a:r>
            <a:r>
              <a:rPr kumimoji="0" lang="es-ES_tradnl" b="1" i="0" u="none" strike="noStrike" kern="1200" cap="none" spc="0" normalizeH="0" baseline="0" noProof="0">
                <a:ln>
                  <a:noFill/>
                </a:ln>
                <a:solidFill>
                  <a:srgbClr val="FFFFFF"/>
                </a:solidFill>
                <a:effectLst/>
                <a:uLnTx/>
                <a:uFillTx/>
                <a:latin typeface="Arial" panose="020B0604020202020204"/>
                <a:ea typeface="+mn-ea"/>
                <a:cs typeface="+mn-cs"/>
              </a:rPr>
              <a:t>M</a:t>
            </a:r>
            <a:endParaRPr kumimoji="0" lang="es-ES_tradnl"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xmlns="" id="{0C1C5798-ADBF-4E25-B7E9-8F44875F9F64}"/>
              </a:ext>
            </a:extLst>
          </p:cNvPr>
          <p:cNvSpPr/>
          <p:nvPr/>
        </p:nvSpPr>
        <p:spPr>
          <a:xfrm>
            <a:off x="9215659" y="2257751"/>
            <a:ext cx="1241458" cy="15547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xmlns="" id="{A4F76E29-A1B0-4D06-83D8-6C36EE8DE01B}"/>
              </a:ext>
            </a:extLst>
          </p:cNvPr>
          <p:cNvSpPr/>
          <p:nvPr/>
        </p:nvSpPr>
        <p:spPr>
          <a:xfrm>
            <a:off x="9211312" y="2305389"/>
            <a:ext cx="1250152"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4000" b="1" i="0" u="none" strike="noStrike" kern="1200" cap="none" spc="0" normalizeH="0" baseline="0" noProof="0">
                <a:ln>
                  <a:noFill/>
                </a:ln>
                <a:solidFill>
                  <a:srgbClr val="C00000"/>
                </a:solidFill>
                <a:effectLst/>
                <a:uLnTx/>
                <a:uFillTx/>
                <a:latin typeface="Arial" panose="020B0604020202020204"/>
                <a:ea typeface="+mn-ea"/>
                <a:cs typeface="+mn-cs"/>
              </a:rPr>
              <a:t>420</a:t>
            </a:r>
            <a:r>
              <a:rPr kumimoji="0" lang="es-ES_tradnl" b="1" i="0" u="none" strike="noStrike" kern="1200" cap="none" spc="0" normalizeH="0" baseline="0" noProof="0">
                <a:ln>
                  <a:noFill/>
                </a:ln>
                <a:solidFill>
                  <a:srgbClr val="C00000"/>
                </a:solidFill>
                <a:effectLst/>
                <a:uLnTx/>
                <a:uFillTx/>
                <a:latin typeface="Arial" panose="020B0604020202020204"/>
                <a:ea typeface="+mn-ea"/>
                <a:cs typeface="+mn-cs"/>
              </a:rPr>
              <a:t>M</a:t>
            </a:r>
            <a:endParaRPr kumimoji="0" lang="es-ES_tradnl" b="1"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20" name="Rectangle 119">
            <a:extLst>
              <a:ext uri="{FF2B5EF4-FFF2-40B4-BE49-F238E27FC236}">
                <a16:creationId xmlns:a16="http://schemas.microsoft.com/office/drawing/2014/main" xmlns="" id="{7449185B-C319-48AD-97D0-15CEE43CB356}"/>
              </a:ext>
            </a:extLst>
          </p:cNvPr>
          <p:cNvSpPr/>
          <p:nvPr/>
        </p:nvSpPr>
        <p:spPr>
          <a:xfrm>
            <a:off x="9166160" y="3015607"/>
            <a:ext cx="1340457" cy="59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C00000"/>
                </a:solidFill>
                <a:effectLst/>
                <a:uLnTx/>
                <a:uFillTx/>
                <a:latin typeface="Arial" panose="020B0604020202020204"/>
                <a:ea typeface="+mn-ea"/>
                <a:cs typeface="+mn-cs"/>
              </a:rPr>
              <a:t>de visitas para las aplicaciones</a:t>
            </a:r>
            <a:r>
              <a:rPr kumimoji="0" lang="es-ES_tradnl" sz="1200" b="0" i="0" u="none" strike="noStrike" kern="1200" cap="none" spc="0" normalizeH="0" noProof="0" dirty="0">
                <a:ln>
                  <a:noFill/>
                </a:ln>
                <a:solidFill>
                  <a:srgbClr val="C00000"/>
                </a:solidFill>
                <a:effectLst/>
                <a:uLnTx/>
                <a:uFillTx/>
                <a:latin typeface="Arial" panose="020B0604020202020204"/>
                <a:ea typeface="+mn-ea"/>
                <a:cs typeface="+mn-cs"/>
              </a:rPr>
              <a:t> </a:t>
            </a:r>
            <a:r>
              <a:rPr kumimoji="0" lang="es-ES_tradnl" sz="1200" b="0" i="0" u="none" strike="noStrike" kern="1200" cap="none" spc="0" normalizeH="0" baseline="0" noProof="0" dirty="0">
                <a:ln>
                  <a:noFill/>
                </a:ln>
                <a:solidFill>
                  <a:srgbClr val="C00000"/>
                </a:solidFill>
                <a:effectLst/>
                <a:uLnTx/>
                <a:uFillTx/>
                <a:latin typeface="Arial" panose="020B0604020202020204"/>
                <a:ea typeface="+mn-ea"/>
                <a:cs typeface="+mn-cs"/>
              </a:rPr>
              <a:t>móviles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C00000"/>
                </a:solidFill>
                <a:effectLst/>
                <a:uLnTx/>
                <a:uFillTx/>
                <a:latin typeface="Arial" panose="020B0604020202020204"/>
                <a:ea typeface="+mn-ea"/>
                <a:cs typeface="+mn-cs"/>
              </a:rPr>
              <a:t>(+30% vs 2020)</a:t>
            </a:r>
          </a:p>
        </p:txBody>
      </p:sp>
      <p:grpSp>
        <p:nvGrpSpPr>
          <p:cNvPr id="133" name="Group 132">
            <a:extLst>
              <a:ext uri="{FF2B5EF4-FFF2-40B4-BE49-F238E27FC236}">
                <a16:creationId xmlns:a16="http://schemas.microsoft.com/office/drawing/2014/main" xmlns="" id="{2548BC23-6E12-41E7-8B54-375966674201}"/>
              </a:ext>
            </a:extLst>
          </p:cNvPr>
          <p:cNvGrpSpPr/>
          <p:nvPr/>
        </p:nvGrpSpPr>
        <p:grpSpPr>
          <a:xfrm>
            <a:off x="7902293" y="3852367"/>
            <a:ext cx="1270541" cy="1554734"/>
            <a:chOff x="3979719" y="2450108"/>
            <a:chExt cx="1397595" cy="1554734"/>
          </a:xfrm>
        </p:grpSpPr>
        <p:sp>
          <p:nvSpPr>
            <p:cNvPr id="158" name="Rectangle 157">
              <a:extLst>
                <a:ext uri="{FF2B5EF4-FFF2-40B4-BE49-F238E27FC236}">
                  <a16:creationId xmlns:a16="http://schemas.microsoft.com/office/drawing/2014/main" xmlns="" id="{1CF54C1A-A453-4BFA-8485-B665AA20D9E8}"/>
                </a:ext>
              </a:extLst>
            </p:cNvPr>
            <p:cNvSpPr/>
            <p:nvPr/>
          </p:nvSpPr>
          <p:spPr>
            <a:xfrm>
              <a:off x="3992504" y="2450108"/>
              <a:ext cx="1365604" cy="15547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9" name="Rectangle 158">
              <a:extLst>
                <a:ext uri="{FF2B5EF4-FFF2-40B4-BE49-F238E27FC236}">
                  <a16:creationId xmlns:a16="http://schemas.microsoft.com/office/drawing/2014/main" xmlns="" id="{AA435A11-97A3-4206-BAB6-0FE45325F44B}"/>
                </a:ext>
              </a:extLst>
            </p:cNvPr>
            <p:cNvSpPr/>
            <p:nvPr/>
          </p:nvSpPr>
          <p:spPr>
            <a:xfrm>
              <a:off x="4114754" y="2497746"/>
              <a:ext cx="1052567"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6000" b="1" i="0" u="none" strike="noStrike" kern="1200" cap="none" spc="0" normalizeH="0" baseline="0" noProof="0">
                  <a:ln>
                    <a:noFill/>
                  </a:ln>
                  <a:solidFill>
                    <a:srgbClr val="C00000"/>
                  </a:solidFill>
                  <a:effectLst/>
                  <a:uLnTx/>
                  <a:uFillTx/>
                  <a:latin typeface="Arial" panose="020B0604020202020204"/>
                  <a:ea typeface="+mn-ea"/>
                  <a:cs typeface="+mn-cs"/>
                </a:rPr>
                <a:t>14</a:t>
              </a:r>
              <a:endParaRPr kumimoji="0" lang="es-ES_tradnl" sz="6000" b="1"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60" name="Rectangle 159">
              <a:extLst>
                <a:ext uri="{FF2B5EF4-FFF2-40B4-BE49-F238E27FC236}">
                  <a16:creationId xmlns:a16="http://schemas.microsoft.com/office/drawing/2014/main" xmlns="" id="{D003D14D-D988-4C21-B400-A9AB1A8027E1}"/>
                </a:ext>
              </a:extLst>
            </p:cNvPr>
            <p:cNvSpPr/>
            <p:nvPr/>
          </p:nvSpPr>
          <p:spPr>
            <a:xfrm>
              <a:off x="3979719" y="3196053"/>
              <a:ext cx="1397595" cy="59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_tradnl" sz="1200">
                  <a:solidFill>
                    <a:srgbClr val="C00000"/>
                  </a:solidFill>
                  <a:latin typeface="Arial" panose="020B0604020202020204"/>
                </a:rPr>
                <a:t>S</a:t>
              </a:r>
              <a:r>
                <a:rPr kumimoji="0" lang="es-ES_tradnl" sz="1200" b="0" i="0" u="none" strike="noStrike" kern="1200" cap="none" spc="0" normalizeH="0" baseline="0" noProof="0">
                  <a:ln>
                    <a:noFill/>
                  </a:ln>
                  <a:solidFill>
                    <a:srgbClr val="C00000"/>
                  </a:solidFill>
                  <a:effectLst/>
                  <a:uLnTx/>
                  <a:uFillTx/>
                  <a:latin typeface="Arial" panose="020B0604020202020204"/>
                  <a:ea typeface="+mn-ea"/>
                  <a:cs typeface="+mn-cs"/>
                </a:rPr>
                <a:t>ervicios</a:t>
              </a:r>
              <a:r>
                <a:rPr kumimoji="0" lang="es-ES_tradnl" sz="1200" b="0" i="0" u="none" strike="noStrike" kern="1200" cap="none" spc="0" normalizeH="0" noProof="0">
                  <a:ln>
                    <a:noFill/>
                  </a:ln>
                  <a:solidFill>
                    <a:srgbClr val="C00000"/>
                  </a:solidFill>
                  <a:effectLst/>
                  <a:uLnTx/>
                  <a:uFillTx/>
                  <a:latin typeface="Arial" panose="020B0604020202020204"/>
                  <a:ea typeface="+mn-ea"/>
                  <a:cs typeface="+mn-cs"/>
                </a:rPr>
                <a:t> y tramites en linea para las empresas</a:t>
              </a:r>
              <a:endParaRPr kumimoji="0" lang="es-ES_tradnl" sz="12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grpSp>
      <p:grpSp>
        <p:nvGrpSpPr>
          <p:cNvPr id="161" name="Group 160">
            <a:extLst>
              <a:ext uri="{FF2B5EF4-FFF2-40B4-BE49-F238E27FC236}">
                <a16:creationId xmlns:a16="http://schemas.microsoft.com/office/drawing/2014/main" xmlns="" id="{BC4169B2-A316-4A51-8D72-8B77CF9B8BE1}"/>
              </a:ext>
            </a:extLst>
          </p:cNvPr>
          <p:cNvGrpSpPr/>
          <p:nvPr/>
        </p:nvGrpSpPr>
        <p:grpSpPr>
          <a:xfrm>
            <a:off x="6493712" y="3878470"/>
            <a:ext cx="1502163" cy="1554734"/>
            <a:chOff x="1883669" y="4078583"/>
            <a:chExt cx="1652380" cy="1554734"/>
          </a:xfrm>
        </p:grpSpPr>
        <p:sp>
          <p:nvSpPr>
            <p:cNvPr id="162" name="Rectangle 161">
              <a:extLst>
                <a:ext uri="{FF2B5EF4-FFF2-40B4-BE49-F238E27FC236}">
                  <a16:creationId xmlns:a16="http://schemas.microsoft.com/office/drawing/2014/main" xmlns="" id="{F5AA7C84-7A0A-4391-B2A4-2AAF7323BC12}"/>
                </a:ext>
              </a:extLst>
            </p:cNvPr>
            <p:cNvSpPr/>
            <p:nvPr/>
          </p:nvSpPr>
          <p:spPr>
            <a:xfrm>
              <a:off x="2004512" y="4078583"/>
              <a:ext cx="1365604" cy="15547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3" name="Rectangle 162">
              <a:extLst>
                <a:ext uri="{FF2B5EF4-FFF2-40B4-BE49-F238E27FC236}">
                  <a16:creationId xmlns:a16="http://schemas.microsoft.com/office/drawing/2014/main" xmlns="" id="{C592FDF7-8E1F-40CA-A65D-FA70E20864C3}"/>
                </a:ext>
              </a:extLst>
            </p:cNvPr>
            <p:cNvSpPr/>
            <p:nvPr/>
          </p:nvSpPr>
          <p:spPr>
            <a:xfrm>
              <a:off x="2131411" y="4121506"/>
              <a:ext cx="1052567"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_tradnl" sz="6000" b="1">
                  <a:solidFill>
                    <a:srgbClr val="FFFFFF"/>
                  </a:solidFill>
                  <a:latin typeface="Arial" panose="020B0604020202020204"/>
                </a:rPr>
                <a:t>5</a:t>
              </a:r>
              <a:r>
                <a:rPr kumimoji="0" lang="es-ES_tradnl" sz="6000" b="1" i="0" u="none" strike="noStrike" kern="1200" cap="none" spc="0" normalizeH="0" baseline="0" noProof="0">
                  <a:ln>
                    <a:noFill/>
                  </a:ln>
                  <a:solidFill>
                    <a:srgbClr val="FFFFFF"/>
                  </a:solidFill>
                  <a:effectLst/>
                  <a:uLnTx/>
                  <a:uFillTx/>
                  <a:latin typeface="Arial" panose="020B0604020202020204"/>
                  <a:ea typeface="+mn-ea"/>
                  <a:cs typeface="+mn-cs"/>
                </a:rPr>
                <a:t>5</a:t>
              </a:r>
              <a:endParaRPr kumimoji="0" lang="es-ES_tradnl" sz="6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xmlns="" id="{E4053C2F-A54C-41D1-A7F1-45129F4CA061}"/>
                </a:ext>
              </a:extLst>
            </p:cNvPr>
            <p:cNvSpPr/>
            <p:nvPr/>
          </p:nvSpPr>
          <p:spPr>
            <a:xfrm>
              <a:off x="1883669" y="4824551"/>
              <a:ext cx="1652380" cy="59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a:ln>
                    <a:noFill/>
                  </a:ln>
                  <a:solidFill>
                    <a:srgbClr val="FFFFFF"/>
                  </a:solidFill>
                  <a:effectLst/>
                  <a:uLnTx/>
                  <a:uFillTx/>
                  <a:latin typeface="Arial" panose="020B0604020202020204"/>
                  <a:ea typeface="+mn-ea"/>
                  <a:cs typeface="+mn-cs"/>
                </a:rPr>
                <a:t>servicios y</a:t>
              </a:r>
              <a:r>
                <a:rPr kumimoji="0" lang="es-ES_tradnl" sz="1200" b="0" i="0" u="none" strike="noStrike" kern="1200" cap="none" spc="0" normalizeH="0" noProof="0">
                  <a:ln>
                    <a:noFill/>
                  </a:ln>
                  <a:solidFill>
                    <a:srgbClr val="FFFFFF"/>
                  </a:solidFill>
                  <a:effectLst/>
                  <a:uLnTx/>
                  <a:uFillTx/>
                  <a:latin typeface="Arial" panose="020B0604020202020204"/>
                  <a:ea typeface="+mn-ea"/>
                  <a:cs typeface="+mn-cs"/>
                </a:rPr>
                <a:t> tramites en linea para los buscadores de empleo</a:t>
              </a:r>
              <a:endPar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65" name="Rectangle 164">
            <a:extLst>
              <a:ext uri="{FF2B5EF4-FFF2-40B4-BE49-F238E27FC236}">
                <a16:creationId xmlns:a16="http://schemas.microsoft.com/office/drawing/2014/main" xmlns="" id="{6FC71A3A-E4C1-4594-9B6D-E6561BCB8CFE}"/>
              </a:ext>
            </a:extLst>
          </p:cNvPr>
          <p:cNvSpPr/>
          <p:nvPr/>
        </p:nvSpPr>
        <p:spPr>
          <a:xfrm>
            <a:off x="7851843" y="3015607"/>
            <a:ext cx="1365603" cy="59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de visitas en pole-</a:t>
            </a:r>
            <a:r>
              <a:rPr kumimoji="0" lang="es-ES_tradnl" sz="1200" b="0" i="0" u="none" strike="noStrike" kern="1200" cap="none" spc="0" normalizeH="0" baseline="0" noProof="0" dirty="0" err="1">
                <a:ln>
                  <a:noFill/>
                </a:ln>
                <a:solidFill>
                  <a:srgbClr val="FFFFFF"/>
                </a:solidFill>
                <a:effectLst/>
                <a:uLnTx/>
                <a:uFillTx/>
                <a:latin typeface="Arial" panose="020B0604020202020204"/>
                <a:ea typeface="+mn-ea"/>
                <a:cs typeface="+mn-cs"/>
              </a:rPr>
              <a:t>emploi.fr</a:t>
            </a: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(-4% vs 2020)</a:t>
            </a:r>
          </a:p>
        </p:txBody>
      </p:sp>
      <p:grpSp>
        <p:nvGrpSpPr>
          <p:cNvPr id="166" name="Group 165">
            <a:extLst>
              <a:ext uri="{FF2B5EF4-FFF2-40B4-BE49-F238E27FC236}">
                <a16:creationId xmlns:a16="http://schemas.microsoft.com/office/drawing/2014/main" xmlns="" id="{D32FF283-4F6D-4EE7-84EC-EF4AF123A9F7}"/>
              </a:ext>
            </a:extLst>
          </p:cNvPr>
          <p:cNvGrpSpPr/>
          <p:nvPr/>
        </p:nvGrpSpPr>
        <p:grpSpPr>
          <a:xfrm>
            <a:off x="9096852" y="3852367"/>
            <a:ext cx="1460416" cy="1554734"/>
            <a:chOff x="6716424" y="3329348"/>
            <a:chExt cx="1606458" cy="1554734"/>
          </a:xfrm>
        </p:grpSpPr>
        <p:sp>
          <p:nvSpPr>
            <p:cNvPr id="167" name="Rectangle 166">
              <a:extLst>
                <a:ext uri="{FF2B5EF4-FFF2-40B4-BE49-F238E27FC236}">
                  <a16:creationId xmlns:a16="http://schemas.microsoft.com/office/drawing/2014/main" xmlns="" id="{0A784054-02C6-488D-94C2-5BB4F3140B83}"/>
                </a:ext>
              </a:extLst>
            </p:cNvPr>
            <p:cNvSpPr/>
            <p:nvPr/>
          </p:nvSpPr>
          <p:spPr>
            <a:xfrm>
              <a:off x="6847111" y="3329348"/>
              <a:ext cx="1365604" cy="15547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xmlns="" id="{992632C2-A314-4826-8EC5-3B781AE0B213}"/>
                </a:ext>
              </a:extLst>
            </p:cNvPr>
            <p:cNvSpPr/>
            <p:nvPr/>
          </p:nvSpPr>
          <p:spPr>
            <a:xfrm>
              <a:off x="6976483" y="3376986"/>
              <a:ext cx="1052567"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6000" b="1" i="0" u="none" strike="noStrike" kern="1200" cap="none" spc="0" normalizeH="0" baseline="0" noProof="0">
                  <a:ln>
                    <a:noFill/>
                  </a:ln>
                  <a:solidFill>
                    <a:srgbClr val="FFFFFF"/>
                  </a:solidFill>
                  <a:effectLst/>
                  <a:uLnTx/>
                  <a:uFillTx/>
                  <a:latin typeface="Arial" panose="020B0604020202020204"/>
                  <a:ea typeface="+mn-ea"/>
                  <a:cs typeface="+mn-cs"/>
                </a:rPr>
                <a:t>77</a:t>
              </a:r>
              <a:endParaRPr kumimoji="0" lang="es-ES_tradnl" sz="6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xmlns="" id="{8AE15FBA-D33F-450F-96CE-DDF41354A7B2}"/>
                </a:ext>
              </a:extLst>
            </p:cNvPr>
            <p:cNvSpPr/>
            <p:nvPr/>
          </p:nvSpPr>
          <p:spPr>
            <a:xfrm>
              <a:off x="6716424" y="4075630"/>
              <a:ext cx="1606458" cy="59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API </a:t>
              </a:r>
              <a:r>
                <a:rPr lang="es-ES_tradnl" sz="1200" dirty="0">
                  <a:solidFill>
                    <a:srgbClr val="FFFFFF"/>
                  </a:solidFill>
                  <a:latin typeface="Arial" panose="020B0604020202020204"/>
                </a:rPr>
                <a:t>:</a:t>
              </a: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20 publicas, 11 restringidas, 32 privadas</a:t>
              </a:r>
            </a:p>
          </p:txBody>
        </p:sp>
      </p:grpSp>
      <p:sp>
        <p:nvSpPr>
          <p:cNvPr id="170" name="Rectangle 169">
            <a:extLst>
              <a:ext uri="{FF2B5EF4-FFF2-40B4-BE49-F238E27FC236}">
                <a16:creationId xmlns:a16="http://schemas.microsoft.com/office/drawing/2014/main" xmlns="" id="{68E88DBC-0512-43D8-804A-299F50A870A8}"/>
              </a:ext>
            </a:extLst>
          </p:cNvPr>
          <p:cNvSpPr/>
          <p:nvPr/>
        </p:nvSpPr>
        <p:spPr>
          <a:xfrm>
            <a:off x="6547984" y="2246939"/>
            <a:ext cx="1298777" cy="1554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b="1">
                <a:solidFill>
                  <a:srgbClr val="FFFFFF"/>
                </a:solidFill>
                <a:latin typeface="Arial" panose="020B0604020202020204"/>
              </a:rPr>
              <a:t>El</a:t>
            </a:r>
            <a:r>
              <a:rPr kumimoji="0" lang="es-ES_tradnl" sz="1800" b="1" i="0" u="none" strike="noStrike" kern="1200" cap="none" spc="0" normalizeH="0" baseline="0" noProof="0">
                <a:ln>
                  <a:noFill/>
                </a:ln>
                <a:solidFill>
                  <a:srgbClr val="FFFFFF"/>
                </a:solidFill>
                <a:effectLst/>
                <a:uLnTx/>
                <a:uFillTx/>
                <a:latin typeface="Arial" panose="020B0604020202020204"/>
                <a:ea typeface="+mn-ea"/>
                <a:cs typeface="+mn-cs"/>
              </a:rPr>
              <a:t> Digital en Pôle emploi en 2021</a:t>
            </a:r>
            <a:endParaRPr kumimoji="0" lang="es-ES_tradnl"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xmlns="" id="{1EE3E059-E078-4788-BE56-78F6781A52EB}"/>
              </a:ext>
            </a:extLst>
          </p:cNvPr>
          <p:cNvSpPr/>
          <p:nvPr/>
        </p:nvSpPr>
        <p:spPr>
          <a:xfrm>
            <a:off x="10583266" y="2246939"/>
            <a:ext cx="1241458" cy="15547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xmlns="" id="{0E782181-AFA9-42DE-AA5D-9C632C48121F}"/>
              </a:ext>
            </a:extLst>
          </p:cNvPr>
          <p:cNvSpPr/>
          <p:nvPr/>
        </p:nvSpPr>
        <p:spPr>
          <a:xfrm>
            <a:off x="10694566" y="2322812"/>
            <a:ext cx="1052567"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4000" b="1" i="0" u="none" strike="noStrike" kern="1200" cap="none" spc="0" normalizeH="0" baseline="0" noProof="0">
                <a:ln>
                  <a:noFill/>
                </a:ln>
                <a:solidFill>
                  <a:srgbClr val="FFFFFF"/>
                </a:solidFill>
                <a:effectLst/>
                <a:uLnTx/>
                <a:uFillTx/>
                <a:latin typeface="Arial" panose="020B0604020202020204"/>
                <a:ea typeface="+mn-ea"/>
                <a:cs typeface="+mn-cs"/>
              </a:rPr>
              <a:t>93</a:t>
            </a:r>
            <a:r>
              <a:rPr kumimoji="0" lang="es-ES_tradnl" b="1" i="0" u="none" strike="noStrike" kern="1200" cap="none" spc="0" normalizeH="0" baseline="0" noProof="0">
                <a:ln>
                  <a:noFill/>
                </a:ln>
                <a:solidFill>
                  <a:srgbClr val="FFFFFF"/>
                </a:solidFill>
                <a:effectLst/>
                <a:uLnTx/>
                <a:uFillTx/>
                <a:latin typeface="Arial" panose="020B0604020202020204"/>
                <a:ea typeface="+mn-ea"/>
                <a:cs typeface="+mn-cs"/>
              </a:rPr>
              <a:t>%</a:t>
            </a:r>
            <a:endParaRPr kumimoji="0" lang="es-ES_tradnl"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73" name="Group 172">
            <a:extLst>
              <a:ext uri="{FF2B5EF4-FFF2-40B4-BE49-F238E27FC236}">
                <a16:creationId xmlns:a16="http://schemas.microsoft.com/office/drawing/2014/main" xmlns="" id="{35112E59-AFA6-4464-A930-00BE5F193AC0}"/>
              </a:ext>
            </a:extLst>
          </p:cNvPr>
          <p:cNvGrpSpPr/>
          <p:nvPr/>
        </p:nvGrpSpPr>
        <p:grpSpPr>
          <a:xfrm>
            <a:off x="10574728" y="3852367"/>
            <a:ext cx="1343638" cy="1554734"/>
            <a:chOff x="3970324" y="2450108"/>
            <a:chExt cx="1478001" cy="1554734"/>
          </a:xfrm>
        </p:grpSpPr>
        <p:sp>
          <p:nvSpPr>
            <p:cNvPr id="174" name="Rectangle 173">
              <a:extLst>
                <a:ext uri="{FF2B5EF4-FFF2-40B4-BE49-F238E27FC236}">
                  <a16:creationId xmlns:a16="http://schemas.microsoft.com/office/drawing/2014/main" xmlns="" id="{73FAFEFE-258B-450C-AF5B-A0063DE05845}"/>
                </a:ext>
              </a:extLst>
            </p:cNvPr>
            <p:cNvSpPr/>
            <p:nvPr/>
          </p:nvSpPr>
          <p:spPr>
            <a:xfrm>
              <a:off x="3992504" y="2450108"/>
              <a:ext cx="1365604" cy="15547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xmlns="" id="{BBD6ACC2-0E91-401B-8707-CAD6A6D5A558}"/>
                </a:ext>
              </a:extLst>
            </p:cNvPr>
            <p:cNvSpPr/>
            <p:nvPr/>
          </p:nvSpPr>
          <p:spPr>
            <a:xfrm>
              <a:off x="4114754" y="2497746"/>
              <a:ext cx="1052567" cy="71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_tradnl" sz="5400" b="1">
                  <a:solidFill>
                    <a:srgbClr val="C00000"/>
                  </a:solidFill>
                  <a:latin typeface="Arial" panose="020B0604020202020204"/>
                </a:rPr>
                <a:t>4,5</a:t>
              </a:r>
              <a:endParaRPr kumimoji="0" lang="es-ES_tradnl" sz="5400" b="1" i="0" u="none" strike="noStrike" kern="1200" cap="none" spc="0" normalizeH="0" baseline="0" noProof="0" dirty="0">
                <a:ln>
                  <a:noFill/>
                </a:ln>
                <a:solidFill>
                  <a:srgbClr val="C00000"/>
                </a:solidFill>
                <a:effectLst/>
                <a:uLnTx/>
                <a:uFillTx/>
                <a:latin typeface="Arial" panose="020B0604020202020204"/>
              </a:endParaRPr>
            </a:p>
          </p:txBody>
        </p:sp>
        <p:sp>
          <p:nvSpPr>
            <p:cNvPr id="176" name="Rectangle 175">
              <a:extLst>
                <a:ext uri="{FF2B5EF4-FFF2-40B4-BE49-F238E27FC236}">
                  <a16:creationId xmlns:a16="http://schemas.microsoft.com/office/drawing/2014/main" xmlns="" id="{749F2890-4BDF-46FA-930A-C7B98B35D444}"/>
                </a:ext>
              </a:extLst>
            </p:cNvPr>
            <p:cNvSpPr/>
            <p:nvPr/>
          </p:nvSpPr>
          <p:spPr>
            <a:xfrm>
              <a:off x="3970324" y="3189799"/>
              <a:ext cx="1478001" cy="797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C00000"/>
                  </a:solidFill>
                  <a:effectLst/>
                  <a:uLnTx/>
                  <a:uFillTx/>
                  <a:latin typeface="Arial" panose="020B0604020202020204"/>
                  <a:ea typeface="+mn-ea"/>
                  <a:cs typeface="+mn-cs"/>
                </a:rPr>
                <a:t>/5</a:t>
              </a:r>
              <a:r>
                <a:rPr lang="es-ES_tradnl" sz="1200" dirty="0">
                  <a:solidFill>
                    <a:srgbClr val="C00000"/>
                  </a:solidFill>
                  <a:latin typeface="Arial" panose="020B0604020202020204"/>
                </a:rPr>
                <a:t>, la nota media para las aplicaciones de </a:t>
              </a:r>
              <a:r>
                <a:rPr lang="es-ES_tradnl" sz="1200" dirty="0" err="1">
                  <a:solidFill>
                    <a:srgbClr val="C00000"/>
                  </a:solidFill>
                  <a:latin typeface="Arial" panose="020B0604020202020204"/>
                </a:rPr>
                <a:t>Pôle</a:t>
              </a:r>
              <a:r>
                <a:rPr lang="es-ES_tradnl" sz="1200" dirty="0">
                  <a:solidFill>
                    <a:srgbClr val="C00000"/>
                  </a:solidFill>
                  <a:latin typeface="Arial" panose="020B0604020202020204"/>
                </a:rPr>
                <a:t> emploi</a:t>
              </a:r>
              <a:endParaRPr kumimoji="0" lang="es-ES_tradnl" sz="12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grpSp>
      <p:sp>
        <p:nvSpPr>
          <p:cNvPr id="177" name="Rectangle 176">
            <a:extLst>
              <a:ext uri="{FF2B5EF4-FFF2-40B4-BE49-F238E27FC236}">
                <a16:creationId xmlns:a16="http://schemas.microsoft.com/office/drawing/2014/main" xmlns="" id="{F7F79ACE-DAEA-4F5A-B950-A8633246CF5C}"/>
              </a:ext>
            </a:extLst>
          </p:cNvPr>
          <p:cNvSpPr/>
          <p:nvPr/>
        </p:nvSpPr>
        <p:spPr>
          <a:xfrm>
            <a:off x="10515839" y="2951366"/>
            <a:ext cx="1365603" cy="59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900" b="0" i="0" u="none" strike="noStrike" kern="1200" cap="none" spc="0" normalizeH="0" baseline="0" noProof="0" dirty="0">
                <a:ln>
                  <a:noFill/>
                </a:ln>
                <a:solidFill>
                  <a:srgbClr val="FFFFFF"/>
                </a:solidFill>
                <a:effectLst/>
                <a:uLnTx/>
                <a:uFillTx/>
                <a:latin typeface="Arial" panose="020B0604020202020204"/>
              </a:rPr>
              <a:t>De</a:t>
            </a:r>
            <a:r>
              <a:rPr kumimoji="0" lang="es-ES_tradnl" sz="900" b="0" i="0" u="none" strike="noStrike" kern="1200" cap="none" spc="0" normalizeH="0" noProof="0" dirty="0">
                <a:ln>
                  <a:noFill/>
                </a:ln>
                <a:solidFill>
                  <a:srgbClr val="FFFFFF"/>
                </a:solidFill>
                <a:effectLst/>
                <a:uLnTx/>
                <a:uFillTx/>
                <a:latin typeface="Arial" panose="020B0604020202020204"/>
              </a:rPr>
              <a:t> los</a:t>
            </a:r>
            <a:r>
              <a:rPr kumimoji="0" lang="es-ES_tradnl" sz="900" b="0" i="0" u="none" strike="noStrike" kern="1200" cap="none" spc="0" normalizeH="0" baseline="0" noProof="0" dirty="0">
                <a:ln>
                  <a:noFill/>
                </a:ln>
                <a:solidFill>
                  <a:srgbClr val="FFFFFF"/>
                </a:solidFill>
                <a:effectLst/>
                <a:uLnTx/>
                <a:uFillTx/>
                <a:latin typeface="Arial" panose="020B0604020202020204"/>
              </a:rPr>
              <a:t> </a:t>
            </a:r>
            <a:r>
              <a:rPr lang="es-ES_tradnl" sz="900" dirty="0">
                <a:solidFill>
                  <a:srgbClr val="FFFFFF"/>
                </a:solidFill>
                <a:latin typeface="Arial" panose="020B0604020202020204"/>
              </a:rPr>
              <a:t>buscadores </a:t>
            </a:r>
            <a:r>
              <a:rPr kumimoji="0" lang="es-ES_tradnl" sz="900" b="0" i="0" u="none" strike="noStrike" kern="1200" cap="none" spc="0" normalizeH="0" baseline="0" noProof="0" dirty="0">
                <a:ln>
                  <a:noFill/>
                </a:ln>
                <a:solidFill>
                  <a:srgbClr val="FFFFFF"/>
                </a:solidFill>
                <a:effectLst/>
                <a:uLnTx/>
                <a:uFillTx/>
                <a:latin typeface="Arial" panose="020B0604020202020204"/>
              </a:rPr>
              <a:t>de Empleo dicen que</a:t>
            </a:r>
            <a:r>
              <a:rPr kumimoji="0" lang="es-ES_tradnl" sz="900" b="0" i="0" u="none" strike="noStrike" kern="1200" cap="none" spc="0" normalizeH="0" noProof="0" dirty="0">
                <a:ln>
                  <a:noFill/>
                </a:ln>
                <a:solidFill>
                  <a:srgbClr val="FFFFFF"/>
                </a:solidFill>
                <a:effectLst/>
                <a:uLnTx/>
                <a:uFillTx/>
                <a:latin typeface="Arial" panose="020B0604020202020204"/>
              </a:rPr>
              <a:t> están satisfechos de</a:t>
            </a:r>
            <a:r>
              <a:rPr kumimoji="0" lang="es-ES_tradnl" sz="900" b="0" i="0" u="none" strike="noStrike" kern="1200" cap="none" spc="0" normalizeH="0" baseline="0" noProof="0" dirty="0">
                <a:ln>
                  <a:noFill/>
                </a:ln>
                <a:solidFill>
                  <a:srgbClr val="FFFFFF"/>
                </a:solidFill>
                <a:effectLst/>
                <a:uLnTx/>
                <a:uFillTx/>
                <a:latin typeface="Arial" panose="020B0604020202020204"/>
              </a:rPr>
              <a:t> los</a:t>
            </a:r>
            <a:r>
              <a:rPr kumimoji="0" lang="es-ES_tradnl" sz="900" b="0" i="0" u="none" strike="noStrike" kern="1200" cap="none" spc="0" normalizeH="0" noProof="0" dirty="0">
                <a:ln>
                  <a:noFill/>
                </a:ln>
                <a:solidFill>
                  <a:srgbClr val="FFFFFF"/>
                </a:solidFill>
                <a:effectLst/>
                <a:uLnTx/>
                <a:uFillTx/>
                <a:latin typeface="Arial" panose="020B0604020202020204"/>
              </a:rPr>
              <a:t> </a:t>
            </a:r>
            <a:r>
              <a:rPr kumimoji="0" lang="es-ES_tradnl" sz="900" b="0" i="0" u="none" strike="noStrike" kern="1200" cap="none" spc="0" normalizeH="0" baseline="0" noProof="0" dirty="0">
                <a:ln>
                  <a:noFill/>
                </a:ln>
                <a:solidFill>
                  <a:srgbClr val="FFFFFF"/>
                </a:solidFill>
                <a:effectLst/>
                <a:uLnTx/>
                <a:uFillTx/>
                <a:latin typeface="Arial" panose="020B0604020202020204"/>
              </a:rPr>
              <a:t>e-servicios de </a:t>
            </a:r>
            <a:r>
              <a:rPr kumimoji="0" lang="es-ES_tradnl" sz="900" b="0" i="0" u="none" strike="noStrike" kern="1200" cap="none" spc="0" normalizeH="0" baseline="0" noProof="0" dirty="0" err="1">
                <a:ln>
                  <a:noFill/>
                </a:ln>
                <a:solidFill>
                  <a:srgbClr val="FFFFFF"/>
                </a:solidFill>
                <a:effectLst/>
                <a:uLnTx/>
                <a:uFillTx/>
                <a:latin typeface="Arial" panose="020B0604020202020204"/>
              </a:rPr>
              <a:t>Pôle</a:t>
            </a:r>
            <a:r>
              <a:rPr kumimoji="0" lang="es-ES_tradnl" sz="900" b="0" i="0" u="none" strike="noStrike" kern="1200" cap="none" spc="0" normalizeH="0" baseline="0" noProof="0" dirty="0">
                <a:ln>
                  <a:noFill/>
                </a:ln>
                <a:solidFill>
                  <a:srgbClr val="FFFFFF"/>
                </a:solidFill>
                <a:effectLst/>
                <a:uLnTx/>
                <a:uFillTx/>
                <a:latin typeface="Arial" panose="020B0604020202020204"/>
              </a:rPr>
              <a:t> emploi</a:t>
            </a:r>
          </a:p>
        </p:txBody>
      </p:sp>
      <p:sp>
        <p:nvSpPr>
          <p:cNvPr id="76" name="Text Placeholder 6">
            <a:extLst>
              <a:ext uri="{FF2B5EF4-FFF2-40B4-BE49-F238E27FC236}">
                <a16:creationId xmlns:a16="http://schemas.microsoft.com/office/drawing/2014/main" xmlns="" id="{A9F2A9FC-A2FF-42AB-BEE4-1F714B106593}"/>
              </a:ext>
            </a:extLst>
          </p:cNvPr>
          <p:cNvSpPr txBox="1">
            <a:spLocks/>
          </p:cNvSpPr>
          <p:nvPr/>
        </p:nvSpPr>
        <p:spPr>
          <a:xfrm>
            <a:off x="287338" y="293688"/>
            <a:ext cx="11904662" cy="471487"/>
          </a:xfrm>
          <a:prstGeom prst="rect">
            <a:avLst/>
          </a:prstGeom>
        </p:spPr>
        <p:txBody>
          <a:bodyPr vert="horz" lIns="0" tIns="0" rIns="0" bIns="0" rtlCol="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_tradnl" dirty="0"/>
          </a:p>
        </p:txBody>
      </p:sp>
    </p:spTree>
    <p:extLst>
      <p:ext uri="{BB962C8B-B14F-4D97-AF65-F5344CB8AC3E}">
        <p14:creationId xmlns:p14="http://schemas.microsoft.com/office/powerpoint/2010/main" val="28915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xmlns="" id="{4AC56B2C-B432-4833-8561-0B46438B34F0}"/>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0" name="Diapositive think-cell" r:id="rId4" imgW="415" imgH="416" progId="TCLayout.ActiveDocument.1">
                  <p:embed/>
                </p:oleObj>
              </mc:Choice>
              <mc:Fallback>
                <p:oleObj name="Diapositive think-cell" r:id="rId4" imgW="415" imgH="416" progId="TCLayout.ActiveDocument.1">
                  <p:embed/>
                  <p:pic>
                    <p:nvPicPr>
                      <p:cNvPr id="6" name="Objet 5" hidden="1">
                        <a:extLst>
                          <a:ext uri="{FF2B5EF4-FFF2-40B4-BE49-F238E27FC236}">
                            <a16:creationId xmlns:a16="http://schemas.microsoft.com/office/drawing/2014/main" xmlns="" id="{4AC56B2C-B432-4833-8561-0B46438B34F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Espace réservé du texte 1">
            <a:extLst>
              <a:ext uri="{FF2B5EF4-FFF2-40B4-BE49-F238E27FC236}">
                <a16:creationId xmlns:a16="http://schemas.microsoft.com/office/drawing/2014/main" xmlns="" id="{B8005CE7-5301-40D1-9302-8518334CC651}"/>
              </a:ext>
            </a:extLst>
          </p:cNvPr>
          <p:cNvSpPr>
            <a:spLocks noGrp="1"/>
          </p:cNvSpPr>
          <p:nvPr>
            <p:ph type="body" sz="quarter" idx="10"/>
          </p:nvPr>
        </p:nvSpPr>
        <p:spPr/>
        <p:txBody>
          <a:bodyPr>
            <a:normAutofit/>
          </a:bodyPr>
          <a:lstStyle/>
          <a:p>
            <a:pPr marL="0" indent="0" algn="just"/>
            <a:r>
              <a:rPr lang="es-ES_tradnl">
                <a:latin typeface="+mj-lt"/>
              </a:rPr>
              <a:t>EJEMPLOS DE SERVICIOS DE INTELIGENCIA ARTIFICIAL PARA EMPLEADOS Y USUARIOS</a:t>
            </a:r>
          </a:p>
        </p:txBody>
      </p:sp>
      <p:sp>
        <p:nvSpPr>
          <p:cNvPr id="96" name="Rectangle 95">
            <a:extLst>
              <a:ext uri="{FF2B5EF4-FFF2-40B4-BE49-F238E27FC236}">
                <a16:creationId xmlns:a16="http://schemas.microsoft.com/office/drawing/2014/main" xmlns="" id="{F7DA3323-C6F5-4DAB-AB39-32B63ED92261}"/>
              </a:ext>
            </a:extLst>
          </p:cNvPr>
          <p:cNvSpPr/>
          <p:nvPr/>
        </p:nvSpPr>
        <p:spPr>
          <a:xfrm>
            <a:off x="160867" y="1197991"/>
            <a:ext cx="2375151" cy="5529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6500"/>
          </a:bodyPr>
          <a:lstStyle/>
          <a:p>
            <a:pPr algn="ctr"/>
            <a:r>
              <a:rPr lang="es-ES_tradnl" sz="1067" b="1">
                <a:solidFill>
                  <a:prstClr val="white"/>
                </a:solidFill>
                <a:latin typeface="Segoe UI Light" panose="020B0502040204020203" pitchFamily="34" charset="0"/>
                <a:ea typeface="Calibri" panose="020F0502020204030204" pitchFamily="34" charset="0"/>
                <a:cs typeface="Segoe UI Light" panose="020B0502040204020203" pitchFamily="34" charset="0"/>
              </a:rPr>
              <a:t>Gestión de contactos por correo electrónico</a:t>
            </a:r>
          </a:p>
        </p:txBody>
      </p:sp>
      <p:sp>
        <p:nvSpPr>
          <p:cNvPr id="97" name="Triangle isocèle 96">
            <a:extLst>
              <a:ext uri="{FF2B5EF4-FFF2-40B4-BE49-F238E27FC236}">
                <a16:creationId xmlns:a16="http://schemas.microsoft.com/office/drawing/2014/main" xmlns="" id="{D76A09D2-BEC4-4524-BE9B-77C871B2542C}"/>
              </a:ext>
            </a:extLst>
          </p:cNvPr>
          <p:cNvSpPr/>
          <p:nvPr/>
        </p:nvSpPr>
        <p:spPr>
          <a:xfrm rot="5400000">
            <a:off x="2554939" y="1405210"/>
            <a:ext cx="103797" cy="138485"/>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01" name="Rectangle 100">
            <a:extLst>
              <a:ext uri="{FF2B5EF4-FFF2-40B4-BE49-F238E27FC236}">
                <a16:creationId xmlns:a16="http://schemas.microsoft.com/office/drawing/2014/main" xmlns="" id="{85055E46-ED3F-4667-B609-E37425873E65}"/>
              </a:ext>
            </a:extLst>
          </p:cNvPr>
          <p:cNvSpPr/>
          <p:nvPr/>
        </p:nvSpPr>
        <p:spPr>
          <a:xfrm>
            <a:off x="160867" y="2444959"/>
            <a:ext cx="2375151" cy="552923"/>
          </a:xfrm>
          <a:prstGeom prst="rect">
            <a:avLst/>
          </a:prstGeom>
          <a:solidFill>
            <a:srgbClr val="21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3023"/>
          </a:bodyPr>
          <a:lstStyle/>
          <a:p>
            <a:pPr algn="ctr"/>
            <a:r>
              <a:rPr lang="es-ES_tradnl" sz="1067" b="1">
                <a:solidFill>
                  <a:prstClr val="white"/>
                </a:solidFill>
                <a:latin typeface="Segoe UI Light" panose="020B0502040204020203" pitchFamily="34" charset="0"/>
                <a:ea typeface="Calibri" panose="020F0502020204030204" pitchFamily="34" charset="0"/>
                <a:cs typeface="Segoe UI Light" panose="020B0502040204020203" pitchFamily="34" charset="0"/>
              </a:rPr>
              <a:t>Análisis automático de los CV</a:t>
            </a:r>
          </a:p>
        </p:txBody>
      </p:sp>
      <p:sp>
        <p:nvSpPr>
          <p:cNvPr id="104" name="Rectangle 103">
            <a:extLst>
              <a:ext uri="{FF2B5EF4-FFF2-40B4-BE49-F238E27FC236}">
                <a16:creationId xmlns:a16="http://schemas.microsoft.com/office/drawing/2014/main" xmlns="" id="{26914507-B723-43B1-9A33-E4DAF8749E40}"/>
              </a:ext>
            </a:extLst>
          </p:cNvPr>
          <p:cNvSpPr/>
          <p:nvPr/>
        </p:nvSpPr>
        <p:spPr>
          <a:xfrm>
            <a:off x="160867" y="1821475"/>
            <a:ext cx="2375151" cy="552923"/>
          </a:xfrm>
          <a:prstGeom prst="rect">
            <a:avLst/>
          </a:prstGeom>
          <a:solidFill>
            <a:srgbClr val="21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67" b="1">
                <a:solidFill>
                  <a:prstClr val="white"/>
                </a:solidFill>
                <a:latin typeface="Segoe UI Light" panose="020B0502040204020203" pitchFamily="34" charset="0"/>
                <a:cs typeface="Segoe UI Light" panose="020B0502040204020203" pitchFamily="34" charset="0"/>
              </a:rPr>
              <a:t>Recomendaciones personalizadas</a:t>
            </a:r>
          </a:p>
        </p:txBody>
      </p:sp>
      <p:sp>
        <p:nvSpPr>
          <p:cNvPr id="106" name="Triangle isocèle 105">
            <a:extLst>
              <a:ext uri="{FF2B5EF4-FFF2-40B4-BE49-F238E27FC236}">
                <a16:creationId xmlns:a16="http://schemas.microsoft.com/office/drawing/2014/main" xmlns="" id="{BE68C48D-1FB3-4FEE-B6A0-1791194FBB95}"/>
              </a:ext>
            </a:extLst>
          </p:cNvPr>
          <p:cNvSpPr/>
          <p:nvPr/>
        </p:nvSpPr>
        <p:spPr>
          <a:xfrm rot="5400000">
            <a:off x="2541791" y="2030598"/>
            <a:ext cx="103797" cy="138485"/>
          </a:xfrm>
          <a:prstGeom prst="triangle">
            <a:avLst/>
          </a:prstGeom>
          <a:solidFill>
            <a:srgbClr val="21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07" name="Triangle isocèle 106">
            <a:extLst>
              <a:ext uri="{FF2B5EF4-FFF2-40B4-BE49-F238E27FC236}">
                <a16:creationId xmlns:a16="http://schemas.microsoft.com/office/drawing/2014/main" xmlns="" id="{8DB1CB72-3C4D-4ECF-9B54-457A6804A787}"/>
              </a:ext>
            </a:extLst>
          </p:cNvPr>
          <p:cNvSpPr/>
          <p:nvPr/>
        </p:nvSpPr>
        <p:spPr>
          <a:xfrm rot="5400000">
            <a:off x="2554492" y="2652178"/>
            <a:ext cx="103797" cy="138485"/>
          </a:xfrm>
          <a:prstGeom prst="triangle">
            <a:avLst/>
          </a:prstGeom>
          <a:solidFill>
            <a:srgbClr val="21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26" name="Rectangle 125">
            <a:extLst>
              <a:ext uri="{FF2B5EF4-FFF2-40B4-BE49-F238E27FC236}">
                <a16:creationId xmlns:a16="http://schemas.microsoft.com/office/drawing/2014/main" xmlns="" id="{9FB8A4CE-CB5A-4691-8896-8F05150A639C}"/>
              </a:ext>
            </a:extLst>
          </p:cNvPr>
          <p:cNvSpPr/>
          <p:nvPr/>
        </p:nvSpPr>
        <p:spPr>
          <a:xfrm>
            <a:off x="160867" y="3068443"/>
            <a:ext cx="2375151" cy="552923"/>
          </a:xfrm>
          <a:prstGeom prst="rect">
            <a:avLst/>
          </a:prstGeom>
          <a:solidFill>
            <a:srgbClr val="21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67" b="1">
                <a:solidFill>
                  <a:prstClr val="white"/>
                </a:solidFill>
                <a:latin typeface="Segoe UI Light" panose="020B0502040204020203" pitchFamily="34" charset="0"/>
                <a:ea typeface="Calibri" panose="020F0502020204030204" pitchFamily="34" charset="0"/>
                <a:cs typeface="Segoe UI Light" panose="020B0502040204020203" pitchFamily="34" charset="0"/>
              </a:rPr>
              <a:t>Acceso simplificado a la información</a:t>
            </a:r>
          </a:p>
        </p:txBody>
      </p:sp>
      <p:sp>
        <p:nvSpPr>
          <p:cNvPr id="127" name="Triangle isocèle 126">
            <a:extLst>
              <a:ext uri="{FF2B5EF4-FFF2-40B4-BE49-F238E27FC236}">
                <a16:creationId xmlns:a16="http://schemas.microsoft.com/office/drawing/2014/main" xmlns="" id="{EAE73D99-2978-4A43-92CB-2E7F929C9B36}"/>
              </a:ext>
            </a:extLst>
          </p:cNvPr>
          <p:cNvSpPr/>
          <p:nvPr/>
        </p:nvSpPr>
        <p:spPr>
          <a:xfrm rot="5400000">
            <a:off x="2554939" y="3275662"/>
            <a:ext cx="103797" cy="138485"/>
          </a:xfrm>
          <a:prstGeom prst="triangle">
            <a:avLst/>
          </a:prstGeom>
          <a:solidFill>
            <a:srgbClr val="21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30" name="Rectangle 129">
            <a:extLst>
              <a:ext uri="{FF2B5EF4-FFF2-40B4-BE49-F238E27FC236}">
                <a16:creationId xmlns:a16="http://schemas.microsoft.com/office/drawing/2014/main" xmlns="" id="{166C26FA-7FA8-457D-A2C4-2B3ADDB6890F}"/>
              </a:ext>
            </a:extLst>
          </p:cNvPr>
          <p:cNvSpPr/>
          <p:nvPr/>
        </p:nvSpPr>
        <p:spPr>
          <a:xfrm>
            <a:off x="160867" y="4315411"/>
            <a:ext cx="2375151" cy="5529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67" b="1">
                <a:solidFill>
                  <a:prstClr val="white"/>
                </a:solidFill>
                <a:latin typeface="Segoe UI Light" panose="020B0502040204020203" pitchFamily="34" charset="0"/>
                <a:ea typeface="Calibri" panose="020F0502020204030204" pitchFamily="34" charset="0"/>
                <a:cs typeface="Segoe UI Light" panose="020B0502040204020203" pitchFamily="34" charset="0"/>
              </a:rPr>
              <a:t>Control automático de la ilegalidad de una oferta: LEGO</a:t>
            </a:r>
          </a:p>
        </p:txBody>
      </p:sp>
      <p:sp>
        <p:nvSpPr>
          <p:cNvPr id="133" name="Rectangle 132">
            <a:extLst>
              <a:ext uri="{FF2B5EF4-FFF2-40B4-BE49-F238E27FC236}">
                <a16:creationId xmlns:a16="http://schemas.microsoft.com/office/drawing/2014/main" xmlns="" id="{C7DF80E6-117B-413A-AD4B-75A2B3C9DD9B}"/>
              </a:ext>
            </a:extLst>
          </p:cNvPr>
          <p:cNvSpPr/>
          <p:nvPr/>
        </p:nvSpPr>
        <p:spPr>
          <a:xfrm>
            <a:off x="160867" y="3691927"/>
            <a:ext cx="2375151" cy="5529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67" b="1">
                <a:solidFill>
                  <a:prstClr val="white"/>
                </a:solidFill>
                <a:latin typeface="Segoe UI Light" panose="020B0502040204020203" pitchFamily="34" charset="0"/>
                <a:cs typeface="Segoe UI Light" panose="020B0502040204020203" pitchFamily="34" charset="0"/>
              </a:rPr>
              <a:t>Predicción de la probabilidad de un recurso de casación a 30 días</a:t>
            </a:r>
          </a:p>
        </p:txBody>
      </p:sp>
      <p:sp>
        <p:nvSpPr>
          <p:cNvPr id="135" name="Triangle isocèle 134">
            <a:extLst>
              <a:ext uri="{FF2B5EF4-FFF2-40B4-BE49-F238E27FC236}">
                <a16:creationId xmlns:a16="http://schemas.microsoft.com/office/drawing/2014/main" xmlns="" id="{5C4825EC-3A51-4AF5-B05F-8A71DC6A6AA2}"/>
              </a:ext>
            </a:extLst>
          </p:cNvPr>
          <p:cNvSpPr/>
          <p:nvPr/>
        </p:nvSpPr>
        <p:spPr>
          <a:xfrm rot="5400000">
            <a:off x="2541791" y="3901050"/>
            <a:ext cx="103797" cy="138485"/>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36" name="Triangle isocèle 135">
            <a:extLst>
              <a:ext uri="{FF2B5EF4-FFF2-40B4-BE49-F238E27FC236}">
                <a16:creationId xmlns:a16="http://schemas.microsoft.com/office/drawing/2014/main" xmlns="" id="{C7625021-4578-49A3-A1C7-3C6A931E94C5}"/>
              </a:ext>
            </a:extLst>
          </p:cNvPr>
          <p:cNvSpPr/>
          <p:nvPr/>
        </p:nvSpPr>
        <p:spPr>
          <a:xfrm rot="5400000">
            <a:off x="2554492" y="4522630"/>
            <a:ext cx="103797" cy="138485"/>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38" name="Rectangle 137">
            <a:extLst>
              <a:ext uri="{FF2B5EF4-FFF2-40B4-BE49-F238E27FC236}">
                <a16:creationId xmlns:a16="http://schemas.microsoft.com/office/drawing/2014/main" xmlns="" id="{26F70851-E694-4CD5-AD22-2F3138D056CB}"/>
              </a:ext>
            </a:extLst>
          </p:cNvPr>
          <p:cNvSpPr/>
          <p:nvPr/>
        </p:nvSpPr>
        <p:spPr>
          <a:xfrm>
            <a:off x="160867" y="5566187"/>
            <a:ext cx="2375151" cy="5529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algn="ctr"/>
            <a:r>
              <a:rPr lang="es-ES_tradnl" sz="1067" b="1">
                <a:solidFill>
                  <a:prstClr val="white"/>
                </a:solidFill>
                <a:latin typeface="Segoe UI Light" panose="020B0502040204020203" pitchFamily="34" charset="0"/>
                <a:ea typeface="Calibri" panose="020F0502020204030204" pitchFamily="34" charset="0"/>
                <a:cs typeface="Segoe UI Light" panose="020B0502040204020203" pitchFamily="34" charset="0"/>
              </a:rPr>
              <a:t>Trabajo inteligente/ Trabajo de datos</a:t>
            </a:r>
          </a:p>
        </p:txBody>
      </p:sp>
      <p:sp>
        <p:nvSpPr>
          <p:cNvPr id="95" name="Rectangle 94">
            <a:extLst>
              <a:ext uri="{FF2B5EF4-FFF2-40B4-BE49-F238E27FC236}">
                <a16:creationId xmlns:a16="http://schemas.microsoft.com/office/drawing/2014/main" xmlns="" id="{EF6A5EE1-FBE8-4CB3-B54B-9DDC104F26C8}"/>
              </a:ext>
            </a:extLst>
          </p:cNvPr>
          <p:cNvSpPr/>
          <p:nvPr/>
        </p:nvSpPr>
        <p:spPr>
          <a:xfrm>
            <a:off x="3821990" y="994731"/>
            <a:ext cx="3872316" cy="154448"/>
          </a:xfrm>
          <a:prstGeom prst="rect">
            <a:avLst/>
          </a:prstGeom>
          <a:noFill/>
          <a:ln w="12700" cap="flat" cmpd="sng" algn="ctr">
            <a:noFill/>
            <a:prstDash val="solid"/>
            <a:miter lim="800000"/>
          </a:ln>
          <a:effectLst/>
        </p:spPr>
        <p:txBody>
          <a:bodyPr lIns="0" tIns="0" rIns="0" bIns="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s-ES_tradnl" sz="1467" b="1" kern="0">
                <a:solidFill>
                  <a:prstClr val="black"/>
                </a:solidFill>
                <a:latin typeface="Segoe UI Light" panose="020B0502040204020203" pitchFamily="34" charset="0"/>
                <a:cs typeface="Segoe UI Light" panose="020B0502040204020203" pitchFamily="34" charset="0"/>
              </a:rPr>
              <a:t>Objetivos</a:t>
            </a:r>
          </a:p>
        </p:txBody>
      </p:sp>
      <p:sp>
        <p:nvSpPr>
          <p:cNvPr id="94" name="Rectangle 93">
            <a:extLst>
              <a:ext uri="{FF2B5EF4-FFF2-40B4-BE49-F238E27FC236}">
                <a16:creationId xmlns:a16="http://schemas.microsoft.com/office/drawing/2014/main" xmlns="" id="{12D062EA-9329-47D2-9209-87B196EB3B76}"/>
              </a:ext>
            </a:extLst>
          </p:cNvPr>
          <p:cNvSpPr/>
          <p:nvPr/>
        </p:nvSpPr>
        <p:spPr>
          <a:xfrm>
            <a:off x="2800952" y="1197991"/>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9212"/>
          </a:bodyPr>
          <a:lstStyle/>
          <a:p>
            <a:r>
              <a:rPr lang="es-ES_tradnl" sz="1067">
                <a:solidFill>
                  <a:prstClr val="black"/>
                </a:solidFill>
                <a:latin typeface="Segoe UI Light" panose="020B0502040204020203" pitchFamily="34" charset="0"/>
                <a:cs typeface="Segoe UI Light" panose="020B0502040204020203" pitchFamily="34" charset="0"/>
              </a:rPr>
              <a:t>Optimizar el procesamiento de correos electrónicos de los asesores</a:t>
            </a:r>
          </a:p>
          <a:p>
            <a:r>
              <a:rPr lang="es-ES_tradnl" sz="1067">
                <a:solidFill>
                  <a:prstClr val="black"/>
                </a:solidFill>
                <a:latin typeface="Segoe UI Light" panose="020B0502040204020203" pitchFamily="34" charset="0"/>
                <a:cs typeface="Segoe UI Light" panose="020B0502040204020203" pitchFamily="34" charset="0"/>
              </a:rPr>
              <a:t>&amp; reforzar la personalización y la capacidad de respuesta de los correos electrónicos.</a:t>
            </a:r>
          </a:p>
        </p:txBody>
      </p:sp>
      <p:sp>
        <p:nvSpPr>
          <p:cNvPr id="100" name="Rectangle 99">
            <a:extLst>
              <a:ext uri="{FF2B5EF4-FFF2-40B4-BE49-F238E27FC236}">
                <a16:creationId xmlns:a16="http://schemas.microsoft.com/office/drawing/2014/main" xmlns="" id="{24524BE9-6571-448F-9B9A-2B3476613392}"/>
              </a:ext>
            </a:extLst>
          </p:cNvPr>
          <p:cNvSpPr/>
          <p:nvPr/>
        </p:nvSpPr>
        <p:spPr>
          <a:xfrm>
            <a:off x="2800952" y="2444959"/>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Cualificar el perfil de los solicitantes de empleo sobre la base de extractos de los datos del CV.</a:t>
            </a:r>
          </a:p>
        </p:txBody>
      </p:sp>
      <p:sp>
        <p:nvSpPr>
          <p:cNvPr id="103" name="Rectangle 102">
            <a:extLst>
              <a:ext uri="{FF2B5EF4-FFF2-40B4-BE49-F238E27FC236}">
                <a16:creationId xmlns:a16="http://schemas.microsoft.com/office/drawing/2014/main" xmlns="" id="{FEA0A10B-93CF-46F4-8AE8-BA2A3EBD01E9}"/>
              </a:ext>
            </a:extLst>
          </p:cNvPr>
          <p:cNvSpPr/>
          <p:nvPr/>
        </p:nvSpPr>
        <p:spPr>
          <a:xfrm>
            <a:off x="2800952" y="1821475"/>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Proponer servicios del catálogo Polo de empleo y socios identificados como palancas pertinentes para el retorno al empleo del solicitante de empleo.</a:t>
            </a:r>
          </a:p>
        </p:txBody>
      </p:sp>
      <p:sp>
        <p:nvSpPr>
          <p:cNvPr id="125" name="Rectangle 124">
            <a:extLst>
              <a:ext uri="{FF2B5EF4-FFF2-40B4-BE49-F238E27FC236}">
                <a16:creationId xmlns:a16="http://schemas.microsoft.com/office/drawing/2014/main" xmlns="" id="{C4397C38-E84C-4A04-8B78-D6E92A79F123}"/>
              </a:ext>
            </a:extLst>
          </p:cNvPr>
          <p:cNvSpPr/>
          <p:nvPr/>
        </p:nvSpPr>
        <p:spPr>
          <a:xfrm>
            <a:off x="2800952" y="3068443"/>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Mejorar la experiencia del usuario en la búsqueda de información desde pole-emploi.fr. </a:t>
            </a:r>
          </a:p>
        </p:txBody>
      </p:sp>
      <p:sp>
        <p:nvSpPr>
          <p:cNvPr id="129" name="Rectangle 128">
            <a:extLst>
              <a:ext uri="{FF2B5EF4-FFF2-40B4-BE49-F238E27FC236}">
                <a16:creationId xmlns:a16="http://schemas.microsoft.com/office/drawing/2014/main" xmlns="" id="{486872E6-D91D-4FEF-8277-229AAEC03024}"/>
              </a:ext>
            </a:extLst>
          </p:cNvPr>
          <p:cNvSpPr/>
          <p:nvPr/>
        </p:nvSpPr>
        <p:spPr>
          <a:xfrm>
            <a:off x="2800952" y="4315411"/>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Permitir reconocer ofertas legales/ilegales y gestionar la validación de la legalidad de las ofertas. </a:t>
            </a:r>
          </a:p>
        </p:txBody>
      </p:sp>
      <p:sp>
        <p:nvSpPr>
          <p:cNvPr id="132" name="Rectangle 131">
            <a:extLst>
              <a:ext uri="{FF2B5EF4-FFF2-40B4-BE49-F238E27FC236}">
                <a16:creationId xmlns:a16="http://schemas.microsoft.com/office/drawing/2014/main" xmlns="" id="{B777AEC4-BA8F-46EA-858B-64263363C28C}"/>
              </a:ext>
            </a:extLst>
          </p:cNvPr>
          <p:cNvSpPr/>
          <p:nvPr/>
        </p:nvSpPr>
        <p:spPr>
          <a:xfrm>
            <a:off x="2800952" y="3691927"/>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Ayudar a priorizar las acciones de reactivación de los consejeros para anticipar el contacto de los reclutadores para las ofertas cuyo plazo de recurso pueda superar los 30 días.</a:t>
            </a:r>
          </a:p>
        </p:txBody>
      </p:sp>
      <p:sp>
        <p:nvSpPr>
          <p:cNvPr id="137" name="Rectangle 136">
            <a:extLst>
              <a:ext uri="{FF2B5EF4-FFF2-40B4-BE49-F238E27FC236}">
                <a16:creationId xmlns:a16="http://schemas.microsoft.com/office/drawing/2014/main" xmlns="" id="{36647790-1666-4CFD-A690-BD26B96716BF}"/>
              </a:ext>
            </a:extLst>
          </p:cNvPr>
          <p:cNvSpPr/>
          <p:nvPr/>
        </p:nvSpPr>
        <p:spPr>
          <a:xfrm>
            <a:off x="2800952" y="5566187"/>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Analizar el mercado laboral en una malla territorial. Exponer una base de indicadores locales certificados en el mercado de trabajo accesible tanto para el interno como para el externo Polo Empleo. </a:t>
            </a:r>
          </a:p>
        </p:txBody>
      </p:sp>
      <p:sp>
        <p:nvSpPr>
          <p:cNvPr id="140" name="Rectangle 139">
            <a:extLst>
              <a:ext uri="{FF2B5EF4-FFF2-40B4-BE49-F238E27FC236}">
                <a16:creationId xmlns:a16="http://schemas.microsoft.com/office/drawing/2014/main" xmlns="" id="{0C2DD5B4-53A2-4ED5-8C5A-697D0C73524D}"/>
              </a:ext>
            </a:extLst>
          </p:cNvPr>
          <p:cNvSpPr/>
          <p:nvPr/>
        </p:nvSpPr>
        <p:spPr>
          <a:xfrm>
            <a:off x="2800952" y="4942703"/>
            <a:ext cx="5912405"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67">
                <a:solidFill>
                  <a:prstClr val="black"/>
                </a:solidFill>
                <a:latin typeface="Segoe UI Light" panose="020B0502040204020203" pitchFamily="34" charset="0"/>
                <a:cs typeface="Segoe UI Light" panose="020B0502040204020203" pitchFamily="34" charset="0"/>
              </a:rPr>
              <a:t>Movilizar el conjunto de datos disponibles para mejorar la aproximación entre la demanda y la oferta de empleo utilizando, más allá de los criterios comunes de búsqueda, también información de gran valor. </a:t>
            </a:r>
          </a:p>
        </p:txBody>
      </p:sp>
      <p:sp>
        <p:nvSpPr>
          <p:cNvPr id="141" name="Rectangle 140">
            <a:extLst>
              <a:ext uri="{FF2B5EF4-FFF2-40B4-BE49-F238E27FC236}">
                <a16:creationId xmlns:a16="http://schemas.microsoft.com/office/drawing/2014/main" xmlns="" id="{5EF2FF27-763B-42CB-894C-4EC9E13C3D5E}"/>
              </a:ext>
            </a:extLst>
          </p:cNvPr>
          <p:cNvSpPr/>
          <p:nvPr/>
        </p:nvSpPr>
        <p:spPr>
          <a:xfrm>
            <a:off x="160867" y="4942703"/>
            <a:ext cx="2375151" cy="5529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67" b="1">
                <a:solidFill>
                  <a:prstClr val="white"/>
                </a:solidFill>
                <a:latin typeface="Segoe UI Light" panose="020B0502040204020203" pitchFamily="34" charset="0"/>
                <a:cs typeface="Segoe UI Light" panose="020B0502040204020203" pitchFamily="34" charset="0"/>
              </a:rPr>
              <a:t>VADORE Proyecto en el marco de la asociación entre Pôle emploi y el Instituto Politécnico de París</a:t>
            </a:r>
          </a:p>
        </p:txBody>
      </p:sp>
      <p:sp>
        <p:nvSpPr>
          <p:cNvPr id="108" name="Rectangle 107">
            <a:extLst>
              <a:ext uri="{FF2B5EF4-FFF2-40B4-BE49-F238E27FC236}">
                <a16:creationId xmlns:a16="http://schemas.microsoft.com/office/drawing/2014/main" xmlns="" id="{0728267D-71AB-4052-9EB1-94DC8B778750}"/>
              </a:ext>
            </a:extLst>
          </p:cNvPr>
          <p:cNvSpPr/>
          <p:nvPr/>
        </p:nvSpPr>
        <p:spPr>
          <a:xfrm>
            <a:off x="9407392" y="994731"/>
            <a:ext cx="1996280" cy="154448"/>
          </a:xfrm>
          <a:prstGeom prst="rect">
            <a:avLst/>
          </a:prstGeom>
          <a:noFill/>
          <a:ln w="12700" cap="flat" cmpd="sng" algn="ctr">
            <a:noFill/>
            <a:prstDash val="solid"/>
            <a:miter lim="800000"/>
          </a:ln>
          <a:effectLst/>
        </p:spPr>
        <p:txBody>
          <a:bodyPr lIns="0" tIns="0" rIns="0" bIns="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s-ES_tradnl" sz="1467" b="1" kern="0">
                <a:solidFill>
                  <a:prstClr val="black"/>
                </a:solidFill>
                <a:latin typeface="Segoe UI Light" panose="020B0502040204020203" pitchFamily="34" charset="0"/>
                <a:cs typeface="Segoe UI Light" panose="020B0502040204020203" pitchFamily="34" charset="0"/>
              </a:rPr>
              <a:t>Situacion en Mayo 2022</a:t>
            </a:r>
          </a:p>
        </p:txBody>
      </p:sp>
      <p:sp>
        <p:nvSpPr>
          <p:cNvPr id="99" name="Rectangle 98">
            <a:extLst>
              <a:ext uri="{FF2B5EF4-FFF2-40B4-BE49-F238E27FC236}">
                <a16:creationId xmlns:a16="http://schemas.microsoft.com/office/drawing/2014/main" xmlns="" id="{227027B9-73C0-42FD-ACB9-94DE2B9C5278}"/>
              </a:ext>
            </a:extLst>
          </p:cNvPr>
          <p:cNvSpPr/>
          <p:nvPr/>
        </p:nvSpPr>
        <p:spPr>
          <a:xfrm>
            <a:off x="8881533" y="1197991"/>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Puesta en servicio en todo el territorio</a:t>
            </a:r>
          </a:p>
        </p:txBody>
      </p:sp>
      <p:sp>
        <p:nvSpPr>
          <p:cNvPr id="102" name="Rectangle 101">
            <a:extLst>
              <a:ext uri="{FF2B5EF4-FFF2-40B4-BE49-F238E27FC236}">
                <a16:creationId xmlns:a16="http://schemas.microsoft.com/office/drawing/2014/main" xmlns="" id="{AF557F64-D5EF-4A2C-B162-49969A6E8AFE}"/>
              </a:ext>
            </a:extLst>
          </p:cNvPr>
          <p:cNvSpPr/>
          <p:nvPr/>
        </p:nvSpPr>
        <p:spPr>
          <a:xfrm>
            <a:off x="8881533" y="2444959"/>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Puesto en servicio para los DE «Primo inscritos»</a:t>
            </a:r>
          </a:p>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Reflexión en curso para ampliar a todos los DE</a:t>
            </a:r>
          </a:p>
        </p:txBody>
      </p:sp>
      <p:sp>
        <p:nvSpPr>
          <p:cNvPr id="105" name="Rectangle 104">
            <a:extLst>
              <a:ext uri="{FF2B5EF4-FFF2-40B4-BE49-F238E27FC236}">
                <a16:creationId xmlns:a16="http://schemas.microsoft.com/office/drawing/2014/main" xmlns="" id="{C50A729D-0DA8-41EE-8E39-91DEE5782FE6}"/>
              </a:ext>
            </a:extLst>
          </p:cNvPr>
          <p:cNvSpPr/>
          <p:nvPr/>
        </p:nvSpPr>
        <p:spPr>
          <a:xfrm>
            <a:off x="8881533" y="1821475"/>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Experimentación en las regiones BFC y CVDL, así como en los departamentos de las Landas y del Aisne</a:t>
            </a:r>
          </a:p>
        </p:txBody>
      </p:sp>
      <p:sp>
        <p:nvSpPr>
          <p:cNvPr id="128" name="Rectangle 127">
            <a:extLst>
              <a:ext uri="{FF2B5EF4-FFF2-40B4-BE49-F238E27FC236}">
                <a16:creationId xmlns:a16="http://schemas.microsoft.com/office/drawing/2014/main" xmlns="" id="{609C5686-6A3C-46F8-9FA5-B1DC00C9F4C6}"/>
              </a:ext>
            </a:extLst>
          </p:cNvPr>
          <p:cNvSpPr/>
          <p:nvPr/>
        </p:nvSpPr>
        <p:spPr>
          <a:xfrm>
            <a:off x="8881533" y="3068443"/>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Versión beta en https://recherche e.beta.pole-emploi.fr/</a:t>
            </a:r>
          </a:p>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Industrialización sobre el próximo PE.fr</a:t>
            </a:r>
          </a:p>
        </p:txBody>
      </p:sp>
      <p:sp>
        <p:nvSpPr>
          <p:cNvPr id="131" name="Rectangle 130">
            <a:extLst>
              <a:ext uri="{FF2B5EF4-FFF2-40B4-BE49-F238E27FC236}">
                <a16:creationId xmlns:a16="http://schemas.microsoft.com/office/drawing/2014/main" xmlns="" id="{ABAFFB26-1082-4C7E-8FD7-3EEED0920FC1}"/>
              </a:ext>
            </a:extLst>
          </p:cNvPr>
          <p:cNvSpPr/>
          <p:nvPr/>
        </p:nvSpPr>
        <p:spPr>
          <a:xfrm>
            <a:off x="8881533" y="4315411"/>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Puesta en servicio en todo el territorio</a:t>
            </a:r>
          </a:p>
        </p:txBody>
      </p:sp>
      <p:sp>
        <p:nvSpPr>
          <p:cNvPr id="134" name="Rectangle 133">
            <a:extLst>
              <a:ext uri="{FF2B5EF4-FFF2-40B4-BE49-F238E27FC236}">
                <a16:creationId xmlns:a16="http://schemas.microsoft.com/office/drawing/2014/main" xmlns="" id="{8AC9947F-B76A-42EB-B468-A49BD2534B52}"/>
              </a:ext>
            </a:extLst>
          </p:cNvPr>
          <p:cNvSpPr/>
          <p:nvPr/>
        </p:nvSpPr>
        <p:spPr>
          <a:xfrm>
            <a:off x="8881533" y="3691927"/>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Puesta en servicio en todo el territorio</a:t>
            </a:r>
          </a:p>
        </p:txBody>
      </p:sp>
      <p:sp>
        <p:nvSpPr>
          <p:cNvPr id="139" name="Rectangle 138">
            <a:extLst>
              <a:ext uri="{FF2B5EF4-FFF2-40B4-BE49-F238E27FC236}">
                <a16:creationId xmlns:a16="http://schemas.microsoft.com/office/drawing/2014/main" xmlns="" id="{64F753DD-6AED-46B4-B53E-486333BA47E1}"/>
              </a:ext>
            </a:extLst>
          </p:cNvPr>
          <p:cNvSpPr/>
          <p:nvPr/>
        </p:nvSpPr>
        <p:spPr>
          <a:xfrm>
            <a:off x="8881533" y="5566187"/>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Desplegado internamente para los colaboradores de Polo Empleo</a:t>
            </a:r>
          </a:p>
        </p:txBody>
      </p:sp>
      <p:sp>
        <p:nvSpPr>
          <p:cNvPr id="142" name="Rectangle 141">
            <a:extLst>
              <a:ext uri="{FF2B5EF4-FFF2-40B4-BE49-F238E27FC236}">
                <a16:creationId xmlns:a16="http://schemas.microsoft.com/office/drawing/2014/main" xmlns="" id="{E47B69D6-8525-4D96-A8F7-6333301CE45D}"/>
              </a:ext>
            </a:extLst>
          </p:cNvPr>
          <p:cNvSpPr/>
          <p:nvPr/>
        </p:nvSpPr>
        <p:spPr>
          <a:xfrm>
            <a:off x="8881533" y="4942703"/>
            <a:ext cx="3048000" cy="552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8804"/>
          </a:bodyPr>
          <a:lstStyle/>
          <a:p>
            <a:pPr marL="228594" indent="-228594">
              <a:buFont typeface="Arial" panose="020B0604020202020204" pitchFamily="34" charset="0"/>
              <a:buChar char="•"/>
            </a:pPr>
            <a:r>
              <a:rPr lang="es-ES_tradnl" sz="1067">
                <a:solidFill>
                  <a:prstClr val="black"/>
                </a:solidFill>
                <a:latin typeface="Segoe UI Light" panose="020B0502040204020203" pitchFamily="34" charset="0"/>
                <a:cs typeface="Segoe UI Light" panose="020B0502040204020203" pitchFamily="34" charset="0"/>
              </a:rPr>
              <a:t>Pruebas en curso</a:t>
            </a:r>
          </a:p>
        </p:txBody>
      </p:sp>
      <p:sp>
        <p:nvSpPr>
          <p:cNvPr id="143" name="Triangle isocèle 142">
            <a:extLst>
              <a:ext uri="{FF2B5EF4-FFF2-40B4-BE49-F238E27FC236}">
                <a16:creationId xmlns:a16="http://schemas.microsoft.com/office/drawing/2014/main" xmlns="" id="{10C37097-989E-4D48-9C09-89DD778937DB}"/>
              </a:ext>
            </a:extLst>
          </p:cNvPr>
          <p:cNvSpPr/>
          <p:nvPr/>
        </p:nvSpPr>
        <p:spPr>
          <a:xfrm rot="5400000">
            <a:off x="2541791" y="5151826"/>
            <a:ext cx="103797" cy="138485"/>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44" name="Triangle isocèle 143">
            <a:extLst>
              <a:ext uri="{FF2B5EF4-FFF2-40B4-BE49-F238E27FC236}">
                <a16:creationId xmlns:a16="http://schemas.microsoft.com/office/drawing/2014/main" xmlns="" id="{1A973084-55CD-4B34-B2D3-F0DEF6D72673}"/>
              </a:ext>
            </a:extLst>
          </p:cNvPr>
          <p:cNvSpPr/>
          <p:nvPr/>
        </p:nvSpPr>
        <p:spPr>
          <a:xfrm rot="5400000">
            <a:off x="2554492" y="5773406"/>
            <a:ext cx="103797" cy="138485"/>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b="1">
              <a:solidFill>
                <a:prstClr val="white"/>
              </a:solidFill>
              <a:latin typeface="Segoe UI Light" panose="020B0502040204020203" pitchFamily="34" charset="0"/>
              <a:cs typeface="Segoe UI Light" panose="020B0502040204020203" pitchFamily="34" charset="0"/>
            </a:endParaRPr>
          </a:p>
        </p:txBody>
      </p:sp>
      <p:sp>
        <p:nvSpPr>
          <p:cNvPr id="145" name="Rectangle : coins arrondis 144">
            <a:extLst>
              <a:ext uri="{FF2B5EF4-FFF2-40B4-BE49-F238E27FC236}">
                <a16:creationId xmlns:a16="http://schemas.microsoft.com/office/drawing/2014/main" xmlns="" id="{4A613F57-A7C6-499C-A8E8-A1913D464522}"/>
              </a:ext>
            </a:extLst>
          </p:cNvPr>
          <p:cNvSpPr/>
          <p:nvPr/>
        </p:nvSpPr>
        <p:spPr>
          <a:xfrm>
            <a:off x="5639305" y="6342293"/>
            <a:ext cx="960000" cy="402091"/>
          </a:xfrm>
          <a:prstGeom prst="round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6960">
              <a:defRPr/>
            </a:pPr>
            <a:r>
              <a:rPr lang="es-ES_tradnl" sz="800" b="1">
                <a:solidFill>
                  <a:srgbClr val="FFFFFF"/>
                </a:solidFill>
                <a:latin typeface="Segoe UI Light" panose="020B0502040204020203" pitchFamily="34" charset="0"/>
                <a:ea typeface="Verdana" panose="020B0604030504040204" pitchFamily="34" charset="0"/>
                <a:cs typeface="Segoe UI Light" panose="020B0502040204020203" pitchFamily="34" charset="0"/>
              </a:rPr>
              <a:t>Casos de uso orientado</a:t>
            </a:r>
          </a:p>
          <a:p>
            <a:pPr algn="ctr" defTabSz="1826960">
              <a:defRPr/>
            </a:pPr>
            <a:r>
              <a:rPr lang="es-ES_tradnl" sz="800" b="1">
                <a:solidFill>
                  <a:srgbClr val="FFFFFF"/>
                </a:solidFill>
                <a:latin typeface="Segoe UI Light" panose="020B0502040204020203" pitchFamily="34" charset="0"/>
                <a:ea typeface="Verdana" panose="020B0604030504040204" pitchFamily="34" charset="0"/>
                <a:cs typeface="Segoe UI Light" panose="020B0502040204020203" pitchFamily="34" charset="0"/>
              </a:rPr>
              <a:t>Aconsejar</a:t>
            </a:r>
          </a:p>
        </p:txBody>
      </p:sp>
      <p:sp>
        <p:nvSpPr>
          <p:cNvPr id="146" name="Rectangle : coins arrondis 145">
            <a:extLst>
              <a:ext uri="{FF2B5EF4-FFF2-40B4-BE49-F238E27FC236}">
                <a16:creationId xmlns:a16="http://schemas.microsoft.com/office/drawing/2014/main" xmlns="" id="{455C7643-05AE-41C3-A23D-313E29812DAA}"/>
              </a:ext>
            </a:extLst>
          </p:cNvPr>
          <p:cNvSpPr/>
          <p:nvPr/>
        </p:nvSpPr>
        <p:spPr>
          <a:xfrm>
            <a:off x="6684743" y="6342293"/>
            <a:ext cx="960000" cy="40209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6960">
              <a:defRPr/>
            </a:pPr>
            <a:r>
              <a:rPr lang="es-ES_tradnl" sz="800" b="1">
                <a:solidFill>
                  <a:srgbClr val="FFFFFF"/>
                </a:solidFill>
                <a:latin typeface="Segoe UI Light" panose="020B0502040204020203" pitchFamily="34" charset="0"/>
                <a:ea typeface="Verdana" panose="020B0604030504040204" pitchFamily="34" charset="0"/>
                <a:cs typeface="Segoe UI Light" panose="020B0502040204020203" pitchFamily="34" charset="0"/>
              </a:rPr>
              <a:t>Caso de uso orientado DE</a:t>
            </a:r>
          </a:p>
        </p:txBody>
      </p:sp>
      <p:sp>
        <p:nvSpPr>
          <p:cNvPr id="147" name="Rectangle : coins arrondis 146">
            <a:extLst>
              <a:ext uri="{FF2B5EF4-FFF2-40B4-BE49-F238E27FC236}">
                <a16:creationId xmlns:a16="http://schemas.microsoft.com/office/drawing/2014/main" xmlns="" id="{2E052B5B-B516-4CA1-94C3-322058EEA741}"/>
              </a:ext>
            </a:extLst>
          </p:cNvPr>
          <p:cNvSpPr/>
          <p:nvPr/>
        </p:nvSpPr>
        <p:spPr>
          <a:xfrm>
            <a:off x="7730180" y="6342293"/>
            <a:ext cx="960000" cy="40209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6960">
              <a:defRPr/>
            </a:pPr>
            <a:r>
              <a:rPr lang="es-ES_tradnl" sz="800" b="1">
                <a:solidFill>
                  <a:srgbClr val="FFFFFF"/>
                </a:solidFill>
                <a:latin typeface="Segoe UI Light" panose="020B0502040204020203" pitchFamily="34" charset="0"/>
                <a:ea typeface="Verdana" panose="020B0604030504040204" pitchFamily="34" charset="0"/>
                <a:cs typeface="Segoe UI Light" panose="020B0502040204020203" pitchFamily="34" charset="0"/>
              </a:rPr>
              <a:t>Casos de uso orientado</a:t>
            </a:r>
          </a:p>
          <a:p>
            <a:pPr algn="ctr" defTabSz="1826960">
              <a:defRPr/>
            </a:pPr>
            <a:r>
              <a:rPr lang="es-ES_tradnl" sz="800" b="1">
                <a:solidFill>
                  <a:srgbClr val="FFFFFF"/>
                </a:solidFill>
                <a:latin typeface="Segoe UI Light" panose="020B0502040204020203" pitchFamily="34" charset="0"/>
                <a:ea typeface="Verdana" panose="020B0604030504040204" pitchFamily="34" charset="0"/>
                <a:cs typeface="Segoe UI Light" panose="020B0502040204020203" pitchFamily="34" charset="0"/>
              </a:rPr>
              <a:t>Empresa</a:t>
            </a:r>
          </a:p>
        </p:txBody>
      </p:sp>
    </p:spTree>
    <p:extLst>
      <p:ext uri="{BB962C8B-B14F-4D97-AF65-F5344CB8AC3E}">
        <p14:creationId xmlns:p14="http://schemas.microsoft.com/office/powerpoint/2010/main" val="332092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22016"/>
          </a:schemeClr>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92D0772-2A7D-CA40-90A8-3B35EF05109B}"/>
              </a:ext>
            </a:extLst>
          </p:cNvPr>
          <p:cNvSpPr>
            <a:spLocks noGrp="1"/>
          </p:cNvSpPr>
          <p:nvPr>
            <p:ph type="body" sz="quarter" idx="10"/>
          </p:nvPr>
        </p:nvSpPr>
        <p:spPr>
          <a:xfrm>
            <a:off x="541030" y="3201854"/>
            <a:ext cx="4092161" cy="454292"/>
          </a:xfrm>
        </p:spPr>
        <p:txBody>
          <a:bodyPr/>
          <a:lstStyle/>
          <a:p>
            <a:pPr>
              <a:lnSpc>
                <a:spcPct val="80000"/>
              </a:lnSpc>
              <a:spcBef>
                <a:spcPts val="0"/>
              </a:spcBef>
            </a:pPr>
            <a:r>
              <a:rPr lang="fr-FR" dirty="0"/>
              <a:t>Muchas GRACIAS !</a:t>
            </a:r>
          </a:p>
        </p:txBody>
      </p:sp>
    </p:spTree>
    <p:extLst>
      <p:ext uri="{BB962C8B-B14F-4D97-AF65-F5344CB8AC3E}">
        <p14:creationId xmlns:p14="http://schemas.microsoft.com/office/powerpoint/2010/main" val="69168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rganigramme : Opération manuelle 2">
            <a:extLst>
              <a:ext uri="{FF2B5EF4-FFF2-40B4-BE49-F238E27FC236}">
                <a16:creationId xmlns:a16="http://schemas.microsoft.com/office/drawing/2014/main" xmlns="" id="{5A346712-5860-4B74-BC56-6E3F977B0B74}"/>
              </a:ext>
            </a:extLst>
          </p:cNvPr>
          <p:cNvSpPr/>
          <p:nvPr/>
        </p:nvSpPr>
        <p:spPr>
          <a:xfrm rot="12608309">
            <a:off x="7463970" y="4223363"/>
            <a:ext cx="1189120" cy="548757"/>
          </a:xfrm>
          <a:prstGeom prst="flowChartManualOperati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3" name="Organigramme : Opération manuelle 222">
            <a:extLst>
              <a:ext uri="{FF2B5EF4-FFF2-40B4-BE49-F238E27FC236}">
                <a16:creationId xmlns:a16="http://schemas.microsoft.com/office/drawing/2014/main" xmlns="" id="{78D0DD18-E608-4623-BC6C-53C62C7EBC0A}"/>
              </a:ext>
            </a:extLst>
          </p:cNvPr>
          <p:cNvSpPr/>
          <p:nvPr/>
        </p:nvSpPr>
        <p:spPr>
          <a:xfrm rot="8205448">
            <a:off x="8322542" y="4148232"/>
            <a:ext cx="974843" cy="368167"/>
          </a:xfrm>
          <a:prstGeom prst="flowChartManualOperati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_tradnl" dirty="0">
              <a:cs typeface="Arial"/>
            </a:endParaRPr>
          </a:p>
        </p:txBody>
      </p:sp>
      <p:sp>
        <p:nvSpPr>
          <p:cNvPr id="222" name="Organigramme : Opération manuelle 221">
            <a:extLst>
              <a:ext uri="{FF2B5EF4-FFF2-40B4-BE49-F238E27FC236}">
                <a16:creationId xmlns:a16="http://schemas.microsoft.com/office/drawing/2014/main" xmlns="" id="{39BFE849-5C03-4EEB-A5DF-2E853F184DEB}"/>
              </a:ext>
            </a:extLst>
          </p:cNvPr>
          <p:cNvSpPr/>
          <p:nvPr/>
        </p:nvSpPr>
        <p:spPr>
          <a:xfrm rot="16200000">
            <a:off x="5507589" y="2114328"/>
            <a:ext cx="1360703" cy="3297195"/>
          </a:xfrm>
          <a:prstGeom prst="flowChartManualOperati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1" name="Organigramme : Opération manuelle 220">
            <a:extLst>
              <a:ext uri="{FF2B5EF4-FFF2-40B4-BE49-F238E27FC236}">
                <a16:creationId xmlns:a16="http://schemas.microsoft.com/office/drawing/2014/main" xmlns="" id="{692396B4-11A4-4184-AB82-59F187F99CD3}"/>
              </a:ext>
            </a:extLst>
          </p:cNvPr>
          <p:cNvSpPr/>
          <p:nvPr/>
        </p:nvSpPr>
        <p:spPr>
          <a:xfrm rot="1942142">
            <a:off x="8407573" y="1747165"/>
            <a:ext cx="1248815" cy="1659176"/>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0" name="Organigramme : Opération manuelle 219">
            <a:extLst>
              <a:ext uri="{FF2B5EF4-FFF2-40B4-BE49-F238E27FC236}">
                <a16:creationId xmlns:a16="http://schemas.microsoft.com/office/drawing/2014/main" xmlns="" id="{46237BCC-C0A7-401B-A054-0FC5FCA1921D}"/>
              </a:ext>
            </a:extLst>
          </p:cNvPr>
          <p:cNvSpPr/>
          <p:nvPr/>
        </p:nvSpPr>
        <p:spPr>
          <a:xfrm rot="5400000">
            <a:off x="9829736" y="2313871"/>
            <a:ext cx="1084613" cy="2793958"/>
          </a:xfrm>
          <a:prstGeom prst="flowChartManualOperat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Organigramme : Opération manuelle 2">
            <a:extLst>
              <a:ext uri="{FF2B5EF4-FFF2-40B4-BE49-F238E27FC236}">
                <a16:creationId xmlns:a16="http://schemas.microsoft.com/office/drawing/2014/main" xmlns="" id="{2FC92948-D8CA-4BC0-9D6C-8A66279E66B3}"/>
              </a:ext>
            </a:extLst>
          </p:cNvPr>
          <p:cNvSpPr/>
          <p:nvPr/>
        </p:nvSpPr>
        <p:spPr>
          <a:xfrm rot="19480206">
            <a:off x="6818572" y="1777111"/>
            <a:ext cx="1522722" cy="1793372"/>
          </a:xfrm>
          <a:prstGeom prst="flowChartManualOperati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5" name="Rectangle: Rounded Corners 114">
            <a:extLst>
              <a:ext uri="{FF2B5EF4-FFF2-40B4-BE49-F238E27FC236}">
                <a16:creationId xmlns:a16="http://schemas.microsoft.com/office/drawing/2014/main" xmlns="" id="{749FE8FB-DC1C-47B7-B6F2-9775C8AA58B9}"/>
              </a:ext>
            </a:extLst>
          </p:cNvPr>
          <p:cNvSpPr/>
          <p:nvPr/>
        </p:nvSpPr>
        <p:spPr>
          <a:xfrm>
            <a:off x="4008851" y="3193327"/>
            <a:ext cx="1146723" cy="637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xmlns="" id="{8F21CD8F-3425-4100-BB61-FC1CF9EB3465}"/>
              </a:ext>
            </a:extLst>
          </p:cNvPr>
          <p:cNvSpPr>
            <a:spLocks noGrp="1"/>
          </p:cNvSpPr>
          <p:nvPr>
            <p:ph type="title"/>
          </p:nvPr>
        </p:nvSpPr>
        <p:spPr>
          <a:xfrm>
            <a:off x="172993" y="298705"/>
            <a:ext cx="11904433" cy="695646"/>
          </a:xfrm>
        </p:spPr>
        <p:txBody>
          <a:bodyPr lIns="0" rIns="0" anchor="t"/>
          <a:lstStyle/>
          <a:p>
            <a:r>
              <a:rPr lang="es-ES_tradnl" dirty="0" err="1"/>
              <a:t>UnA</a:t>
            </a:r>
            <a:r>
              <a:rPr lang="es-ES_tradnl" dirty="0"/>
              <a:t> AMPLIA RESPUESTA A LAS EXPECTATIVAS DE LOS USUARIOS Y a los PROBLEMAS DE PROXIMIDAD</a:t>
            </a:r>
          </a:p>
        </p:txBody>
      </p:sp>
      <p:sp>
        <p:nvSpPr>
          <p:cNvPr id="4" name="Footer Placeholder 3">
            <a:extLst>
              <a:ext uri="{FF2B5EF4-FFF2-40B4-BE49-F238E27FC236}">
                <a16:creationId xmlns:a16="http://schemas.microsoft.com/office/drawing/2014/main" xmlns="" id="{007B7114-A199-4ED0-9B3C-9F0C52382F4F}"/>
              </a:ext>
            </a:extLst>
          </p:cNvPr>
          <p:cNvSpPr>
            <a:spLocks noGrp="1"/>
          </p:cNvSpPr>
          <p:nvPr>
            <p:ph type="ftr" sz="quarter" idx="14"/>
          </p:nvPr>
        </p:nvSpPr>
        <p:spPr>
          <a:xfrm>
            <a:off x="1095375" y="6196013"/>
            <a:ext cx="4114800" cy="365125"/>
          </a:xfrm>
        </p:spPr>
        <p:txBody>
          <a:bodyPr/>
          <a:lstStyle/>
          <a:p>
            <a:r>
              <a:rPr lang="es-ES_tradnl" dirty="0" err="1"/>
              <a:t>Etat</a:t>
            </a:r>
            <a:r>
              <a:rPr lang="es-ES_tradnl" dirty="0"/>
              <a:t> des </a:t>
            </a:r>
            <a:r>
              <a:rPr lang="es-ES_tradnl" dirty="0" err="1"/>
              <a:t>lieux</a:t>
            </a:r>
            <a:r>
              <a:rPr lang="es-ES_tradnl" dirty="0"/>
              <a:t> de </a:t>
            </a:r>
            <a:r>
              <a:rPr lang="es-ES_tradnl" dirty="0" err="1"/>
              <a:t>services</a:t>
            </a:r>
            <a:r>
              <a:rPr lang="es-ES_tradnl" dirty="0"/>
              <a:t> en </a:t>
            </a:r>
            <a:r>
              <a:rPr lang="es-ES_tradnl" dirty="0" err="1"/>
              <a:t>ligne</a:t>
            </a:r>
            <a:endParaRPr lang="es-ES_tradnl" dirty="0"/>
          </a:p>
        </p:txBody>
      </p:sp>
      <p:sp>
        <p:nvSpPr>
          <p:cNvPr id="5" name="Slide Number Placeholder 4">
            <a:extLst>
              <a:ext uri="{FF2B5EF4-FFF2-40B4-BE49-F238E27FC236}">
                <a16:creationId xmlns:a16="http://schemas.microsoft.com/office/drawing/2014/main" xmlns="" id="{33BC6AD7-67EC-40E3-A922-8ABB33318968}"/>
              </a:ext>
            </a:extLst>
          </p:cNvPr>
          <p:cNvSpPr>
            <a:spLocks noGrp="1"/>
          </p:cNvSpPr>
          <p:nvPr>
            <p:ph type="sldNum" sz="quarter" idx="15"/>
          </p:nvPr>
        </p:nvSpPr>
        <p:spPr>
          <a:xfrm>
            <a:off x="581025" y="6196013"/>
            <a:ext cx="550863" cy="365125"/>
          </a:xfrm>
        </p:spPr>
        <p:txBody>
          <a:bodyPr/>
          <a:lstStyle/>
          <a:p>
            <a:fld id="{FE7EBF2B-1B4A-445A-9D9B-B6F2F2F624A9}" type="slidenum">
              <a:rPr lang="es-ES_tradnl" altLang="fr-FR" smtClean="0"/>
              <a:pPr/>
              <a:t>3</a:t>
            </a:fld>
            <a:endParaRPr lang="es-ES_tradnl" altLang="fr-FR" dirty="0"/>
          </a:p>
        </p:txBody>
      </p:sp>
      <p:sp>
        <p:nvSpPr>
          <p:cNvPr id="57" name="TextBox 56">
            <a:extLst>
              <a:ext uri="{FF2B5EF4-FFF2-40B4-BE49-F238E27FC236}">
                <a16:creationId xmlns:a16="http://schemas.microsoft.com/office/drawing/2014/main" xmlns="" id="{40CE224C-08E4-4E8B-B11B-BE330C8EA409}"/>
              </a:ext>
            </a:extLst>
          </p:cNvPr>
          <p:cNvSpPr txBox="1"/>
          <p:nvPr/>
        </p:nvSpPr>
        <p:spPr>
          <a:xfrm>
            <a:off x="4946506" y="2128898"/>
            <a:ext cx="1678491" cy="646331"/>
          </a:xfrm>
          <a:prstGeom prst="rect">
            <a:avLst/>
          </a:prstGeom>
          <a:noFill/>
        </p:spPr>
        <p:txBody>
          <a:bodyPr wrap="square" lIns="91440" tIns="45720" rIns="91440" bIns="45720" rtlCol="0" anchor="t">
            <a:spAutoFit/>
          </a:bodyPr>
          <a:lstStyle/>
          <a:p>
            <a:pPr algn="ctr"/>
            <a:r>
              <a:rPr lang="es-ES_tradnl" sz="2400" b="1" dirty="0">
                <a:latin typeface="Source Sans Pro"/>
                <a:ea typeface="Source Sans Pro"/>
                <a:cs typeface="Arial"/>
              </a:rPr>
              <a:t>896 </a:t>
            </a:r>
            <a:r>
              <a:rPr lang="es-ES_tradnl" sz="1200" b="1" dirty="0">
                <a:latin typeface="Source Sans Pro"/>
                <a:ea typeface="Source Sans Pro"/>
                <a:cs typeface="Arial"/>
              </a:rPr>
              <a:t>Agencias </a:t>
            </a:r>
            <a:r>
              <a:rPr lang="es-ES_tradnl" sz="1200" b="1" dirty="0" err="1">
                <a:latin typeface="Source Sans Pro"/>
                <a:ea typeface="Source Sans Pro"/>
                <a:cs typeface="Arial"/>
              </a:rPr>
              <a:t>fisicas</a:t>
            </a:r>
            <a:r>
              <a:rPr lang="es-ES_tradnl" sz="1200" b="1" dirty="0">
                <a:latin typeface="Source Sans Pro"/>
                <a:ea typeface="Source Sans Pro"/>
                <a:cs typeface="Arial"/>
              </a:rPr>
              <a:t> en 2021</a:t>
            </a:r>
            <a:endParaRPr lang="es-ES_tradnl" sz="1200" b="1" dirty="0">
              <a:latin typeface="Source Sans Pro" panose="020B0604020202020204" pitchFamily="34" charset="0"/>
              <a:ea typeface="Source Sans Pro"/>
              <a:cs typeface="Arial" panose="020B0604020202020204" pitchFamily="34" charset="0"/>
            </a:endParaRPr>
          </a:p>
        </p:txBody>
      </p:sp>
      <p:sp>
        <p:nvSpPr>
          <p:cNvPr id="60" name="TextBox 59">
            <a:extLst>
              <a:ext uri="{FF2B5EF4-FFF2-40B4-BE49-F238E27FC236}">
                <a16:creationId xmlns:a16="http://schemas.microsoft.com/office/drawing/2014/main" xmlns="" id="{DF220545-D8E9-407B-A707-DCA463EC0B2C}"/>
              </a:ext>
            </a:extLst>
          </p:cNvPr>
          <p:cNvSpPr txBox="1"/>
          <p:nvPr/>
        </p:nvSpPr>
        <p:spPr>
          <a:xfrm>
            <a:off x="9107237" y="1328830"/>
            <a:ext cx="1778284" cy="461665"/>
          </a:xfrm>
          <a:prstGeom prst="rect">
            <a:avLst/>
          </a:prstGeom>
          <a:noFill/>
        </p:spPr>
        <p:txBody>
          <a:bodyPr wrap="square" lIns="91440" tIns="45720" rIns="91440" bIns="45720" rtlCol="0" anchor="t">
            <a:spAutoFit/>
          </a:bodyPr>
          <a:lstStyle/>
          <a:p>
            <a:pPr algn="ctr"/>
            <a:r>
              <a:rPr lang="es-ES_tradnl" sz="2400" b="1" dirty="0">
                <a:latin typeface="Source Sans Pro"/>
                <a:ea typeface="Source Sans Pro"/>
                <a:cs typeface="Arial"/>
              </a:rPr>
              <a:t>2 </a:t>
            </a:r>
            <a:r>
              <a:rPr lang="es-ES_tradnl" sz="1200" b="1" dirty="0" err="1">
                <a:latin typeface="Source Sans Pro"/>
                <a:ea typeface="Source Sans Pro"/>
                <a:cs typeface="Arial"/>
              </a:rPr>
              <a:t>lineas</a:t>
            </a:r>
            <a:r>
              <a:rPr lang="es-ES_tradnl" sz="1200" b="1" dirty="0">
                <a:latin typeface="Source Sans Pro"/>
                <a:ea typeface="Source Sans Pro"/>
                <a:cs typeface="Arial"/>
              </a:rPr>
              <a:t> </a:t>
            </a:r>
            <a:r>
              <a:rPr lang="es-ES_tradnl" sz="1200" b="1" dirty="0" err="1">
                <a:latin typeface="Source Sans Pro"/>
                <a:ea typeface="Source Sans Pro"/>
                <a:cs typeface="Arial"/>
              </a:rPr>
              <a:t>telefonicas</a:t>
            </a:r>
            <a:r>
              <a:rPr lang="es-ES_tradnl" sz="1200" b="1" dirty="0">
                <a:latin typeface="Source Sans Pro"/>
                <a:ea typeface="Source Sans Pro"/>
                <a:cs typeface="Arial"/>
              </a:rPr>
              <a:t> </a:t>
            </a:r>
          </a:p>
        </p:txBody>
      </p:sp>
      <p:sp>
        <p:nvSpPr>
          <p:cNvPr id="73" name="TextBox 72">
            <a:extLst>
              <a:ext uri="{FF2B5EF4-FFF2-40B4-BE49-F238E27FC236}">
                <a16:creationId xmlns:a16="http://schemas.microsoft.com/office/drawing/2014/main" xmlns="" id="{74E8E582-38D2-4F5B-8D1D-DF5AC5340EF8}"/>
              </a:ext>
            </a:extLst>
          </p:cNvPr>
          <p:cNvSpPr txBox="1"/>
          <p:nvPr/>
        </p:nvSpPr>
        <p:spPr>
          <a:xfrm>
            <a:off x="4460333" y="4315465"/>
            <a:ext cx="1568995" cy="646331"/>
          </a:xfrm>
          <a:prstGeom prst="rect">
            <a:avLst/>
          </a:prstGeom>
          <a:noFill/>
        </p:spPr>
        <p:txBody>
          <a:bodyPr wrap="square" lIns="91440" tIns="45720" rIns="91440" bIns="45720" rtlCol="0" anchor="t">
            <a:spAutoFit/>
          </a:bodyPr>
          <a:lstStyle/>
          <a:p>
            <a:pPr algn="ctr"/>
            <a:r>
              <a:rPr lang="es-ES_tradnl" sz="2400" b="1" dirty="0">
                <a:latin typeface="Source Sans Pro"/>
                <a:ea typeface="Source Sans Pro"/>
                <a:cs typeface="Arial"/>
              </a:rPr>
              <a:t>5 </a:t>
            </a:r>
            <a:r>
              <a:rPr lang="es-ES_tradnl" sz="1200" b="1" dirty="0" err="1">
                <a:latin typeface="Source Sans Pro"/>
                <a:ea typeface="Source Sans Pro"/>
                <a:cs typeface="Arial"/>
              </a:rPr>
              <a:t>Applicaciones</a:t>
            </a:r>
            <a:r>
              <a:rPr lang="es-ES_tradnl" sz="1200" b="1" dirty="0">
                <a:latin typeface="Source Sans Pro"/>
                <a:ea typeface="Source Sans Pro"/>
                <a:cs typeface="Arial"/>
              </a:rPr>
              <a:t> </a:t>
            </a:r>
            <a:r>
              <a:rPr lang="es-ES_tradnl" sz="1200" b="1" dirty="0" err="1">
                <a:latin typeface="Source Sans Pro"/>
                <a:ea typeface="Source Sans Pro"/>
                <a:cs typeface="Arial"/>
              </a:rPr>
              <a:t>mobiles</a:t>
            </a:r>
            <a:endParaRPr lang="es-ES_tradnl" sz="1200" b="1" dirty="0">
              <a:latin typeface="Source Sans Pro" panose="020B0604020202020204" pitchFamily="34" charset="0"/>
              <a:ea typeface="Source Sans Pro"/>
              <a:cs typeface="Arial" panose="020B0604020202020204" pitchFamily="34" charset="0"/>
            </a:endParaRPr>
          </a:p>
        </p:txBody>
      </p:sp>
      <p:sp>
        <p:nvSpPr>
          <p:cNvPr id="99" name="TextBox 98">
            <a:extLst>
              <a:ext uri="{FF2B5EF4-FFF2-40B4-BE49-F238E27FC236}">
                <a16:creationId xmlns:a16="http://schemas.microsoft.com/office/drawing/2014/main" xmlns="" id="{CB88FB21-58CA-4901-9140-82114C433FA4}"/>
              </a:ext>
            </a:extLst>
          </p:cNvPr>
          <p:cNvSpPr txBox="1"/>
          <p:nvPr/>
        </p:nvSpPr>
        <p:spPr>
          <a:xfrm>
            <a:off x="10469118" y="2512326"/>
            <a:ext cx="1838734" cy="707886"/>
          </a:xfrm>
          <a:prstGeom prst="rect">
            <a:avLst/>
          </a:prstGeom>
          <a:noFill/>
        </p:spPr>
        <p:txBody>
          <a:bodyPr wrap="square" lIns="91440" tIns="45720" rIns="91440" bIns="45720" rtlCol="0" anchor="ctr">
            <a:spAutoFit/>
          </a:bodyPr>
          <a:lstStyle/>
          <a:p>
            <a:pPr algn="ctr"/>
            <a:r>
              <a:rPr lang="es-ES_tradnl" sz="2400" b="1" dirty="0">
                <a:latin typeface="Source Sans Pro"/>
                <a:ea typeface="Source Sans Pro"/>
                <a:cs typeface="Arial"/>
              </a:rPr>
              <a:t>30</a:t>
            </a:r>
            <a:r>
              <a:rPr lang="es-ES_tradnl" sz="2800" b="1" dirty="0">
                <a:latin typeface="Source Sans Pro"/>
                <a:ea typeface="Source Sans Pro"/>
                <a:cs typeface="Arial"/>
              </a:rPr>
              <a:t> </a:t>
            </a:r>
          </a:p>
          <a:p>
            <a:pPr algn="ctr"/>
            <a:r>
              <a:rPr lang="es-ES_tradnl" sz="1200" b="1" dirty="0">
                <a:latin typeface="Source Sans Pro"/>
                <a:ea typeface="Source Sans Pro"/>
                <a:cs typeface="Arial"/>
              </a:rPr>
              <a:t>Servicios web</a:t>
            </a:r>
          </a:p>
        </p:txBody>
      </p:sp>
      <p:sp>
        <p:nvSpPr>
          <p:cNvPr id="104" name="TextBox 103">
            <a:extLst>
              <a:ext uri="{FF2B5EF4-FFF2-40B4-BE49-F238E27FC236}">
                <a16:creationId xmlns:a16="http://schemas.microsoft.com/office/drawing/2014/main" xmlns="" id="{15016D60-E712-49CA-8E4D-176D59D40550}"/>
              </a:ext>
            </a:extLst>
          </p:cNvPr>
          <p:cNvSpPr txBox="1"/>
          <p:nvPr/>
        </p:nvSpPr>
        <p:spPr>
          <a:xfrm>
            <a:off x="4973492" y="1711928"/>
            <a:ext cx="1197202" cy="461665"/>
          </a:xfrm>
          <a:prstGeom prst="rect">
            <a:avLst/>
          </a:prstGeom>
          <a:noFill/>
        </p:spPr>
        <p:txBody>
          <a:bodyPr wrap="square" lIns="91440" tIns="45720" rIns="91440" bIns="45720" rtlCol="0" anchor="t">
            <a:spAutoFit/>
          </a:bodyPr>
          <a:lstStyle/>
          <a:p>
            <a:pPr algn="ctr"/>
            <a:r>
              <a:rPr lang="es-ES_tradnl" sz="1200" b="1" dirty="0">
                <a:latin typeface="Source Sans Pro"/>
                <a:ea typeface="Source Sans Pro"/>
                <a:cs typeface="Arial"/>
              </a:rPr>
              <a:t>Page Google </a:t>
            </a:r>
            <a:r>
              <a:rPr lang="es-ES_tradnl" sz="1200" b="1" dirty="0" err="1">
                <a:latin typeface="Source Sans Pro"/>
                <a:ea typeface="Source Sans Pro"/>
                <a:cs typeface="Arial"/>
              </a:rPr>
              <a:t>My</a:t>
            </a:r>
            <a:r>
              <a:rPr lang="es-ES_tradnl" sz="1200" b="1" dirty="0">
                <a:latin typeface="Source Sans Pro"/>
                <a:ea typeface="Source Sans Pro"/>
                <a:cs typeface="Arial"/>
              </a:rPr>
              <a:t> Business</a:t>
            </a:r>
            <a:endParaRPr lang="es-ES_tradnl" sz="1200" b="1" dirty="0">
              <a:latin typeface="Source Sans Pro" panose="020B0604020202020204" pitchFamily="34" charset="0"/>
              <a:ea typeface="Source Sans Pro"/>
              <a:cs typeface="Arial" panose="020B0604020202020204" pitchFamily="34" charset="0"/>
            </a:endParaRPr>
          </a:p>
        </p:txBody>
      </p:sp>
      <p:sp>
        <p:nvSpPr>
          <p:cNvPr id="124" name="TextBox 123">
            <a:extLst>
              <a:ext uri="{FF2B5EF4-FFF2-40B4-BE49-F238E27FC236}">
                <a16:creationId xmlns:a16="http://schemas.microsoft.com/office/drawing/2014/main" xmlns="" id="{F821B70B-65CF-4D0A-8EB5-D2657A947F1A}"/>
              </a:ext>
            </a:extLst>
          </p:cNvPr>
          <p:cNvSpPr txBox="1"/>
          <p:nvPr/>
        </p:nvSpPr>
        <p:spPr>
          <a:xfrm>
            <a:off x="5898419" y="4736305"/>
            <a:ext cx="936902" cy="830997"/>
          </a:xfrm>
          <a:prstGeom prst="rect">
            <a:avLst/>
          </a:prstGeom>
          <a:noFill/>
        </p:spPr>
        <p:txBody>
          <a:bodyPr wrap="square" lIns="91440" tIns="45720" rIns="91440" bIns="45720" rtlCol="0" anchor="t">
            <a:spAutoFit/>
          </a:bodyPr>
          <a:lstStyle/>
          <a:p>
            <a:pPr algn="ctr"/>
            <a:r>
              <a:rPr lang="es-ES_tradnl" sz="2400" b="1" dirty="0">
                <a:latin typeface="Source Sans Pro"/>
                <a:ea typeface="Source Sans Pro"/>
                <a:cs typeface="Arial"/>
              </a:rPr>
              <a:t>288 </a:t>
            </a:r>
            <a:r>
              <a:rPr lang="es-ES_tradnl" sz="1200" b="1" dirty="0">
                <a:latin typeface="Source Sans Pro"/>
                <a:ea typeface="Source Sans Pro"/>
                <a:cs typeface="Arial"/>
              </a:rPr>
              <a:t>redes sociales</a:t>
            </a:r>
            <a:endParaRPr lang="es-ES_tradnl" sz="1200" b="1" dirty="0">
              <a:latin typeface="Source Sans Pro" panose="020B0604020202020204" pitchFamily="34" charset="0"/>
              <a:ea typeface="Source Sans Pro"/>
              <a:cs typeface="Arial" panose="020B0604020202020204" pitchFamily="34" charset="0"/>
            </a:endParaRPr>
          </a:p>
        </p:txBody>
      </p:sp>
      <p:grpSp>
        <p:nvGrpSpPr>
          <p:cNvPr id="11268" name="Group 11267">
            <a:extLst>
              <a:ext uri="{FF2B5EF4-FFF2-40B4-BE49-F238E27FC236}">
                <a16:creationId xmlns:a16="http://schemas.microsoft.com/office/drawing/2014/main" xmlns="" id="{93F0AC45-1667-4EE7-ADD9-F925D108423B}"/>
              </a:ext>
            </a:extLst>
          </p:cNvPr>
          <p:cNvGrpSpPr/>
          <p:nvPr/>
        </p:nvGrpSpPr>
        <p:grpSpPr>
          <a:xfrm>
            <a:off x="7750031" y="3082575"/>
            <a:ext cx="1332116" cy="1332116"/>
            <a:chOff x="3296621" y="2720270"/>
            <a:chExt cx="1611861" cy="1611861"/>
          </a:xfrm>
        </p:grpSpPr>
        <p:sp>
          <p:nvSpPr>
            <p:cNvPr id="126" name="Oval 125">
              <a:extLst>
                <a:ext uri="{FF2B5EF4-FFF2-40B4-BE49-F238E27FC236}">
                  <a16:creationId xmlns:a16="http://schemas.microsoft.com/office/drawing/2014/main" xmlns="" id="{A95B6C04-606E-42D8-A2B4-99FF36CDC80F}"/>
                </a:ext>
              </a:extLst>
            </p:cNvPr>
            <p:cNvSpPr/>
            <p:nvPr/>
          </p:nvSpPr>
          <p:spPr>
            <a:xfrm>
              <a:off x="3296621" y="2720270"/>
              <a:ext cx="1611861" cy="1611861"/>
            </a:xfrm>
            <a:prstGeom prst="ellipse">
              <a:avLst/>
            </a:prstGeom>
            <a:solidFill>
              <a:schemeClr val="accent3">
                <a:lumMod val="20000"/>
                <a:lumOff val="8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25" name="Picture 5">
              <a:extLst>
                <a:ext uri="{FF2B5EF4-FFF2-40B4-BE49-F238E27FC236}">
                  <a16:creationId xmlns:a16="http://schemas.microsoft.com/office/drawing/2014/main" xmlns="" id="{38C03661-8E33-49C4-8F5E-1D9B6C44D7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8921" y="2907049"/>
              <a:ext cx="1156872" cy="115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 name="TextBox 90">
            <a:extLst>
              <a:ext uri="{FF2B5EF4-FFF2-40B4-BE49-F238E27FC236}">
                <a16:creationId xmlns:a16="http://schemas.microsoft.com/office/drawing/2014/main" xmlns="" id="{7D9A8F9C-16B2-46B2-AFF5-4C05ECCE5ECD}"/>
              </a:ext>
            </a:extLst>
          </p:cNvPr>
          <p:cNvSpPr txBox="1"/>
          <p:nvPr/>
        </p:nvSpPr>
        <p:spPr>
          <a:xfrm>
            <a:off x="422978" y="2183752"/>
            <a:ext cx="3936304" cy="4031873"/>
          </a:xfrm>
          <a:prstGeom prst="rect">
            <a:avLst/>
          </a:prstGeom>
          <a:noFill/>
        </p:spPr>
        <p:txBody>
          <a:bodyPr wrap="square" lIns="91440" tIns="45720" rIns="91440" bIns="45720" anchor="t">
            <a:spAutoFit/>
          </a:bodyPr>
          <a:lstStyle/>
          <a:p>
            <a:r>
              <a:rPr lang="es-ES_tradnl" sz="1600" dirty="0"/>
              <a:t>La multiplicidad de canales de interacción muestra que </a:t>
            </a:r>
            <a:r>
              <a:rPr lang="es-ES_tradnl" sz="1600" dirty="0" err="1"/>
              <a:t>Pôle</a:t>
            </a:r>
            <a:r>
              <a:rPr lang="es-ES_tradnl" sz="1600" dirty="0"/>
              <a:t> emploi ha sabido adaptarse a los nuevos usos de los usuarios: redes sociales, aplicaciones móviles, páginas web, atención telefónica, agencias, etc. Los usuarios pueden elegir su canal de preferencia.</a:t>
            </a:r>
          </a:p>
          <a:p>
            <a:endParaRPr lang="es-ES_tradnl" sz="1600" dirty="0"/>
          </a:p>
          <a:p>
            <a:r>
              <a:rPr lang="es-ES_tradnl" sz="1600" dirty="0" err="1"/>
              <a:t>Pôle</a:t>
            </a:r>
            <a:r>
              <a:rPr lang="es-ES_tradnl" sz="1600" dirty="0"/>
              <a:t> emploi también ha invertido en las redes sociales movilizando a sus empleados como primeros embajadores de la institución. Desde hace un año, utilizamos la red TIKTOK para dar a conocer a los jóvenes nuevos servicios</a:t>
            </a:r>
          </a:p>
          <a:p>
            <a:endParaRPr lang="es-ES_tradnl" sz="1600" dirty="0"/>
          </a:p>
          <a:p>
            <a:endParaRPr lang="es-ES_tradnl" sz="1600" dirty="0"/>
          </a:p>
        </p:txBody>
      </p:sp>
      <p:grpSp>
        <p:nvGrpSpPr>
          <p:cNvPr id="7" name="Group 6">
            <a:extLst>
              <a:ext uri="{FF2B5EF4-FFF2-40B4-BE49-F238E27FC236}">
                <a16:creationId xmlns:a16="http://schemas.microsoft.com/office/drawing/2014/main" xmlns="" id="{E369FBE3-1A71-49D6-9294-D62B6D7D412A}"/>
              </a:ext>
            </a:extLst>
          </p:cNvPr>
          <p:cNvGrpSpPr/>
          <p:nvPr/>
        </p:nvGrpSpPr>
        <p:grpSpPr>
          <a:xfrm>
            <a:off x="10028010" y="4944176"/>
            <a:ext cx="948977" cy="774821"/>
            <a:chOff x="8455487" y="5315452"/>
            <a:chExt cx="948977" cy="774821"/>
          </a:xfrm>
        </p:grpSpPr>
        <p:sp>
          <p:nvSpPr>
            <p:cNvPr id="96" name="TextBox 95">
              <a:extLst>
                <a:ext uri="{FF2B5EF4-FFF2-40B4-BE49-F238E27FC236}">
                  <a16:creationId xmlns:a16="http://schemas.microsoft.com/office/drawing/2014/main" xmlns="" id="{A1806606-3A78-43BB-A3E1-B70D411C933E}"/>
                </a:ext>
              </a:extLst>
            </p:cNvPr>
            <p:cNvSpPr txBox="1"/>
            <p:nvPr/>
          </p:nvSpPr>
          <p:spPr>
            <a:xfrm>
              <a:off x="8690898" y="5813274"/>
              <a:ext cx="713566" cy="276999"/>
            </a:xfrm>
            <a:prstGeom prst="rect">
              <a:avLst/>
            </a:prstGeom>
            <a:noFill/>
          </p:spPr>
          <p:txBody>
            <a:bodyPr wrap="square" lIns="91440" tIns="45720" rIns="91440" bIns="45720" rtlCol="0" anchor="t">
              <a:spAutoFit/>
            </a:bodyPr>
            <a:lstStyle/>
            <a:p>
              <a:pPr algn="ctr"/>
              <a:r>
                <a:rPr lang="es-ES_tradnl" sz="1200" b="1" dirty="0">
                  <a:latin typeface="Source Sans Pro"/>
                  <a:ea typeface="Source Sans Pro"/>
                  <a:cs typeface="Arial"/>
                </a:rPr>
                <a:t>Visio</a:t>
              </a:r>
              <a:endParaRPr lang="es-ES_tradnl" sz="1200" b="1" dirty="0">
                <a:latin typeface="Source Sans Pro" panose="020B0604020202020204" pitchFamily="34" charset="0"/>
                <a:ea typeface="Source Sans Pro"/>
                <a:cs typeface="Arial" panose="020B0604020202020204" pitchFamily="34" charset="0"/>
              </a:endParaRPr>
            </a:p>
          </p:txBody>
        </p:sp>
        <p:sp>
          <p:nvSpPr>
            <p:cNvPr id="97" name="Oval 96">
              <a:extLst>
                <a:ext uri="{FF2B5EF4-FFF2-40B4-BE49-F238E27FC236}">
                  <a16:creationId xmlns:a16="http://schemas.microsoft.com/office/drawing/2014/main" xmlns="" id="{715EA251-5894-4924-8040-50EB8E1794B4}"/>
                </a:ext>
              </a:extLst>
            </p:cNvPr>
            <p:cNvSpPr/>
            <p:nvPr/>
          </p:nvSpPr>
          <p:spPr>
            <a:xfrm>
              <a:off x="8529177" y="5315452"/>
              <a:ext cx="624925" cy="562228"/>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18" name="Group 172">
              <a:extLst>
                <a:ext uri="{FF2B5EF4-FFF2-40B4-BE49-F238E27FC236}">
                  <a16:creationId xmlns:a16="http://schemas.microsoft.com/office/drawing/2014/main" xmlns="" id="{B260001C-5A29-4977-B283-444BA12DC3C0}"/>
                </a:ext>
              </a:extLst>
            </p:cNvPr>
            <p:cNvGrpSpPr>
              <a:grpSpLocks noChangeAspect="1"/>
            </p:cNvGrpSpPr>
            <p:nvPr/>
          </p:nvGrpSpPr>
          <p:grpSpPr bwMode="auto">
            <a:xfrm>
              <a:off x="8455487" y="5341054"/>
              <a:ext cx="450850" cy="394759"/>
              <a:chOff x="2403" y="3024"/>
              <a:chExt cx="426" cy="373"/>
            </a:xfrm>
            <a:solidFill>
              <a:schemeClr val="tx1"/>
            </a:solidFill>
          </p:grpSpPr>
          <p:sp>
            <p:nvSpPr>
              <p:cNvPr id="119" name="Freeform 173">
                <a:extLst>
                  <a:ext uri="{FF2B5EF4-FFF2-40B4-BE49-F238E27FC236}">
                    <a16:creationId xmlns:a16="http://schemas.microsoft.com/office/drawing/2014/main" xmlns="" id="{5E2DD020-3BCD-4921-B9AA-AA5059004C59}"/>
                  </a:ext>
                </a:extLst>
              </p:cNvPr>
              <p:cNvSpPr>
                <a:spLocks noEditPoints="1"/>
              </p:cNvSpPr>
              <p:nvPr/>
            </p:nvSpPr>
            <p:spPr bwMode="auto">
              <a:xfrm>
                <a:off x="2403" y="3024"/>
                <a:ext cx="426" cy="299"/>
              </a:xfrm>
              <a:custGeom>
                <a:avLst/>
                <a:gdLst>
                  <a:gd name="T0" fmla="*/ 144 w 288"/>
                  <a:gd name="T1" fmla="*/ 202 h 202"/>
                  <a:gd name="T2" fmla="*/ 132 w 288"/>
                  <a:gd name="T3" fmla="*/ 201 h 202"/>
                  <a:gd name="T4" fmla="*/ 17 w 288"/>
                  <a:gd name="T5" fmla="*/ 182 h 202"/>
                  <a:gd name="T6" fmla="*/ 0 w 288"/>
                  <a:gd name="T7" fmla="*/ 162 h 202"/>
                  <a:gd name="T8" fmla="*/ 0 w 288"/>
                  <a:gd name="T9" fmla="*/ 18 h 202"/>
                  <a:gd name="T10" fmla="*/ 18 w 288"/>
                  <a:gd name="T11" fmla="*/ 0 h 202"/>
                  <a:gd name="T12" fmla="*/ 270 w 288"/>
                  <a:gd name="T13" fmla="*/ 0 h 202"/>
                  <a:gd name="T14" fmla="*/ 288 w 288"/>
                  <a:gd name="T15" fmla="*/ 18 h 202"/>
                  <a:gd name="T16" fmla="*/ 288 w 288"/>
                  <a:gd name="T17" fmla="*/ 162 h 202"/>
                  <a:gd name="T18" fmla="*/ 272 w 288"/>
                  <a:gd name="T19" fmla="*/ 182 h 202"/>
                  <a:gd name="T20" fmla="*/ 157 w 288"/>
                  <a:gd name="T21" fmla="*/ 201 h 202"/>
                  <a:gd name="T22" fmla="*/ 144 w 288"/>
                  <a:gd name="T23" fmla="*/ 202 h 202"/>
                  <a:gd name="T24" fmla="*/ 18 w 288"/>
                  <a:gd name="T25" fmla="*/ 12 h 202"/>
                  <a:gd name="T26" fmla="*/ 12 w 288"/>
                  <a:gd name="T27" fmla="*/ 18 h 202"/>
                  <a:gd name="T28" fmla="*/ 12 w 288"/>
                  <a:gd name="T29" fmla="*/ 162 h 202"/>
                  <a:gd name="T30" fmla="*/ 19 w 288"/>
                  <a:gd name="T31" fmla="*/ 170 h 202"/>
                  <a:gd name="T32" fmla="*/ 134 w 288"/>
                  <a:gd name="T33" fmla="*/ 190 h 202"/>
                  <a:gd name="T34" fmla="*/ 155 w 288"/>
                  <a:gd name="T35" fmla="*/ 190 h 202"/>
                  <a:gd name="T36" fmla="*/ 270 w 288"/>
                  <a:gd name="T37" fmla="*/ 170 h 202"/>
                  <a:gd name="T38" fmla="*/ 276 w 288"/>
                  <a:gd name="T39" fmla="*/ 162 h 202"/>
                  <a:gd name="T40" fmla="*/ 276 w 288"/>
                  <a:gd name="T41" fmla="*/ 18 h 202"/>
                  <a:gd name="T42" fmla="*/ 270 w 288"/>
                  <a:gd name="T43" fmla="*/ 12 h 202"/>
                  <a:gd name="T44" fmla="*/ 18 w 288"/>
                  <a:gd name="T45"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02">
                    <a:moveTo>
                      <a:pt x="144" y="202"/>
                    </a:moveTo>
                    <a:cubicBezTo>
                      <a:pt x="140" y="202"/>
                      <a:pt x="135" y="202"/>
                      <a:pt x="132" y="201"/>
                    </a:cubicBezTo>
                    <a:cubicBezTo>
                      <a:pt x="17" y="182"/>
                      <a:pt x="17" y="182"/>
                      <a:pt x="17" y="182"/>
                    </a:cubicBezTo>
                    <a:cubicBezTo>
                      <a:pt x="8" y="180"/>
                      <a:pt x="0" y="171"/>
                      <a:pt x="0" y="162"/>
                    </a:cubicBezTo>
                    <a:cubicBezTo>
                      <a:pt x="0" y="18"/>
                      <a:pt x="0" y="18"/>
                      <a:pt x="0" y="18"/>
                    </a:cubicBezTo>
                    <a:cubicBezTo>
                      <a:pt x="0" y="8"/>
                      <a:pt x="9" y="0"/>
                      <a:pt x="18" y="0"/>
                    </a:cubicBezTo>
                    <a:cubicBezTo>
                      <a:pt x="270" y="0"/>
                      <a:pt x="270" y="0"/>
                      <a:pt x="270" y="0"/>
                    </a:cubicBezTo>
                    <a:cubicBezTo>
                      <a:pt x="280" y="0"/>
                      <a:pt x="288" y="8"/>
                      <a:pt x="288" y="18"/>
                    </a:cubicBezTo>
                    <a:cubicBezTo>
                      <a:pt x="288" y="162"/>
                      <a:pt x="288" y="162"/>
                      <a:pt x="288" y="162"/>
                    </a:cubicBezTo>
                    <a:cubicBezTo>
                      <a:pt x="288" y="171"/>
                      <a:pt x="281" y="180"/>
                      <a:pt x="272" y="182"/>
                    </a:cubicBezTo>
                    <a:cubicBezTo>
                      <a:pt x="157" y="201"/>
                      <a:pt x="157" y="201"/>
                      <a:pt x="157" y="201"/>
                    </a:cubicBezTo>
                    <a:cubicBezTo>
                      <a:pt x="154" y="202"/>
                      <a:pt x="149" y="202"/>
                      <a:pt x="144" y="202"/>
                    </a:cubicBezTo>
                    <a:close/>
                    <a:moveTo>
                      <a:pt x="18" y="12"/>
                    </a:moveTo>
                    <a:cubicBezTo>
                      <a:pt x="15" y="12"/>
                      <a:pt x="12" y="14"/>
                      <a:pt x="12" y="18"/>
                    </a:cubicBezTo>
                    <a:cubicBezTo>
                      <a:pt x="12" y="162"/>
                      <a:pt x="12" y="162"/>
                      <a:pt x="12" y="162"/>
                    </a:cubicBezTo>
                    <a:cubicBezTo>
                      <a:pt x="12" y="165"/>
                      <a:pt x="16" y="169"/>
                      <a:pt x="19" y="170"/>
                    </a:cubicBezTo>
                    <a:cubicBezTo>
                      <a:pt x="134" y="190"/>
                      <a:pt x="134" y="190"/>
                      <a:pt x="134" y="190"/>
                    </a:cubicBezTo>
                    <a:cubicBezTo>
                      <a:pt x="140" y="191"/>
                      <a:pt x="149" y="191"/>
                      <a:pt x="155" y="190"/>
                    </a:cubicBezTo>
                    <a:cubicBezTo>
                      <a:pt x="270" y="170"/>
                      <a:pt x="270" y="170"/>
                      <a:pt x="270" y="170"/>
                    </a:cubicBezTo>
                    <a:cubicBezTo>
                      <a:pt x="273" y="169"/>
                      <a:pt x="276" y="165"/>
                      <a:pt x="276" y="162"/>
                    </a:cubicBezTo>
                    <a:cubicBezTo>
                      <a:pt x="276" y="18"/>
                      <a:pt x="276" y="18"/>
                      <a:pt x="276" y="18"/>
                    </a:cubicBezTo>
                    <a:cubicBezTo>
                      <a:pt x="276" y="14"/>
                      <a:pt x="274" y="12"/>
                      <a:pt x="27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latin typeface="+mj-lt"/>
                </a:endParaRPr>
              </a:p>
            </p:txBody>
          </p:sp>
          <p:sp>
            <p:nvSpPr>
              <p:cNvPr id="120" name="Freeform 174">
                <a:extLst>
                  <a:ext uri="{FF2B5EF4-FFF2-40B4-BE49-F238E27FC236}">
                    <a16:creationId xmlns:a16="http://schemas.microsoft.com/office/drawing/2014/main" xmlns="" id="{C5075197-4AEC-45AF-885F-1F9E3F187404}"/>
                  </a:ext>
                </a:extLst>
              </p:cNvPr>
              <p:cNvSpPr>
                <a:spLocks noEditPoints="1"/>
              </p:cNvSpPr>
              <p:nvPr/>
            </p:nvSpPr>
            <p:spPr bwMode="auto">
              <a:xfrm>
                <a:off x="2439" y="3059"/>
                <a:ext cx="355" cy="195"/>
              </a:xfrm>
              <a:custGeom>
                <a:avLst/>
                <a:gdLst>
                  <a:gd name="T0" fmla="*/ 234 w 240"/>
                  <a:gd name="T1" fmla="*/ 132 h 132"/>
                  <a:gd name="T2" fmla="*/ 6 w 240"/>
                  <a:gd name="T3" fmla="*/ 132 h 132"/>
                  <a:gd name="T4" fmla="*/ 0 w 240"/>
                  <a:gd name="T5" fmla="*/ 126 h 132"/>
                  <a:gd name="T6" fmla="*/ 0 w 240"/>
                  <a:gd name="T7" fmla="*/ 6 h 132"/>
                  <a:gd name="T8" fmla="*/ 6 w 240"/>
                  <a:gd name="T9" fmla="*/ 0 h 132"/>
                  <a:gd name="T10" fmla="*/ 234 w 240"/>
                  <a:gd name="T11" fmla="*/ 0 h 132"/>
                  <a:gd name="T12" fmla="*/ 240 w 240"/>
                  <a:gd name="T13" fmla="*/ 6 h 132"/>
                  <a:gd name="T14" fmla="*/ 240 w 240"/>
                  <a:gd name="T15" fmla="*/ 126 h 132"/>
                  <a:gd name="T16" fmla="*/ 234 w 240"/>
                  <a:gd name="T17" fmla="*/ 132 h 132"/>
                  <a:gd name="T18" fmla="*/ 12 w 240"/>
                  <a:gd name="T19" fmla="*/ 120 h 132"/>
                  <a:gd name="T20" fmla="*/ 228 w 240"/>
                  <a:gd name="T21" fmla="*/ 120 h 132"/>
                  <a:gd name="T22" fmla="*/ 228 w 240"/>
                  <a:gd name="T23" fmla="*/ 12 h 132"/>
                  <a:gd name="T24" fmla="*/ 12 w 240"/>
                  <a:gd name="T25" fmla="*/ 12 h 132"/>
                  <a:gd name="T26" fmla="*/ 12 w 240"/>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32">
                    <a:moveTo>
                      <a:pt x="234" y="132"/>
                    </a:moveTo>
                    <a:cubicBezTo>
                      <a:pt x="6" y="132"/>
                      <a:pt x="6" y="132"/>
                      <a:pt x="6" y="132"/>
                    </a:cubicBezTo>
                    <a:cubicBezTo>
                      <a:pt x="3" y="132"/>
                      <a:pt x="0" y="129"/>
                      <a:pt x="0" y="126"/>
                    </a:cubicBezTo>
                    <a:cubicBezTo>
                      <a:pt x="0" y="6"/>
                      <a:pt x="0" y="6"/>
                      <a:pt x="0" y="6"/>
                    </a:cubicBezTo>
                    <a:cubicBezTo>
                      <a:pt x="0" y="2"/>
                      <a:pt x="3" y="0"/>
                      <a:pt x="6" y="0"/>
                    </a:cubicBezTo>
                    <a:cubicBezTo>
                      <a:pt x="234" y="0"/>
                      <a:pt x="234" y="0"/>
                      <a:pt x="234" y="0"/>
                    </a:cubicBezTo>
                    <a:cubicBezTo>
                      <a:pt x="238" y="0"/>
                      <a:pt x="240" y="2"/>
                      <a:pt x="240" y="6"/>
                    </a:cubicBezTo>
                    <a:cubicBezTo>
                      <a:pt x="240" y="126"/>
                      <a:pt x="240" y="126"/>
                      <a:pt x="240" y="126"/>
                    </a:cubicBezTo>
                    <a:cubicBezTo>
                      <a:pt x="240" y="129"/>
                      <a:pt x="238" y="132"/>
                      <a:pt x="234" y="132"/>
                    </a:cubicBezTo>
                    <a:close/>
                    <a:moveTo>
                      <a:pt x="12" y="120"/>
                    </a:moveTo>
                    <a:cubicBezTo>
                      <a:pt x="228" y="120"/>
                      <a:pt x="228" y="120"/>
                      <a:pt x="228" y="120"/>
                    </a:cubicBezTo>
                    <a:cubicBezTo>
                      <a:pt x="228" y="12"/>
                      <a:pt x="228" y="12"/>
                      <a:pt x="228"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latin typeface="+mj-lt"/>
                </a:endParaRPr>
              </a:p>
            </p:txBody>
          </p:sp>
          <p:sp>
            <p:nvSpPr>
              <p:cNvPr id="121" name="Oval 175">
                <a:extLst>
                  <a:ext uri="{FF2B5EF4-FFF2-40B4-BE49-F238E27FC236}">
                    <a16:creationId xmlns:a16="http://schemas.microsoft.com/office/drawing/2014/main" xmlns="" id="{71042A2B-B0EB-40F7-8779-509286BAC000}"/>
                  </a:ext>
                </a:extLst>
              </p:cNvPr>
              <p:cNvSpPr>
                <a:spLocks noChangeArrowheads="1"/>
              </p:cNvSpPr>
              <p:nvPr/>
            </p:nvSpPr>
            <p:spPr bwMode="auto">
              <a:xfrm>
                <a:off x="2607" y="3272"/>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latin typeface="+mj-lt"/>
                </a:endParaRPr>
              </a:p>
            </p:txBody>
          </p:sp>
          <p:sp>
            <p:nvSpPr>
              <p:cNvPr id="122" name="Freeform 176">
                <a:extLst>
                  <a:ext uri="{FF2B5EF4-FFF2-40B4-BE49-F238E27FC236}">
                    <a16:creationId xmlns:a16="http://schemas.microsoft.com/office/drawing/2014/main" xmlns="" id="{B55C9483-211B-465A-AC5B-36727C0563E1}"/>
                  </a:ext>
                </a:extLst>
              </p:cNvPr>
              <p:cNvSpPr>
                <a:spLocks/>
              </p:cNvSpPr>
              <p:nvPr/>
            </p:nvSpPr>
            <p:spPr bwMode="auto">
              <a:xfrm>
                <a:off x="2581" y="3308"/>
                <a:ext cx="17" cy="62"/>
              </a:xfrm>
              <a:custGeom>
                <a:avLst/>
                <a:gdLst>
                  <a:gd name="T0" fmla="*/ 6 w 12"/>
                  <a:gd name="T1" fmla="*/ 42 h 42"/>
                  <a:gd name="T2" fmla="*/ 0 w 12"/>
                  <a:gd name="T3" fmla="*/ 36 h 42"/>
                  <a:gd name="T4" fmla="*/ 0 w 12"/>
                  <a:gd name="T5" fmla="*/ 6 h 42"/>
                  <a:gd name="T6" fmla="*/ 6 w 12"/>
                  <a:gd name="T7" fmla="*/ 0 h 42"/>
                  <a:gd name="T8" fmla="*/ 12 w 12"/>
                  <a:gd name="T9" fmla="*/ 6 h 42"/>
                  <a:gd name="T10" fmla="*/ 12 w 12"/>
                  <a:gd name="T11" fmla="*/ 36 h 42"/>
                  <a:gd name="T12" fmla="*/ 6 w 1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2" h="42">
                    <a:moveTo>
                      <a:pt x="6" y="42"/>
                    </a:moveTo>
                    <a:cubicBezTo>
                      <a:pt x="3" y="42"/>
                      <a:pt x="0" y="39"/>
                      <a:pt x="0" y="36"/>
                    </a:cubicBezTo>
                    <a:cubicBezTo>
                      <a:pt x="0" y="6"/>
                      <a:pt x="0" y="6"/>
                      <a:pt x="0" y="6"/>
                    </a:cubicBezTo>
                    <a:cubicBezTo>
                      <a:pt x="0" y="2"/>
                      <a:pt x="3" y="0"/>
                      <a:pt x="6" y="0"/>
                    </a:cubicBezTo>
                    <a:cubicBezTo>
                      <a:pt x="10" y="0"/>
                      <a:pt x="12" y="2"/>
                      <a:pt x="12" y="6"/>
                    </a:cubicBezTo>
                    <a:cubicBezTo>
                      <a:pt x="12" y="36"/>
                      <a:pt x="12" y="36"/>
                      <a:pt x="12" y="36"/>
                    </a:cubicBezTo>
                    <a:cubicBezTo>
                      <a:pt x="12" y="39"/>
                      <a:pt x="10" y="42"/>
                      <a:pt x="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latin typeface="+mj-lt"/>
                </a:endParaRPr>
              </a:p>
            </p:txBody>
          </p:sp>
          <p:sp>
            <p:nvSpPr>
              <p:cNvPr id="123" name="Freeform 177">
                <a:extLst>
                  <a:ext uri="{FF2B5EF4-FFF2-40B4-BE49-F238E27FC236}">
                    <a16:creationId xmlns:a16="http://schemas.microsoft.com/office/drawing/2014/main" xmlns="" id="{EA1757D3-CF77-4BAF-918D-86BD71040027}"/>
                  </a:ext>
                </a:extLst>
              </p:cNvPr>
              <p:cNvSpPr>
                <a:spLocks/>
              </p:cNvSpPr>
              <p:nvPr/>
            </p:nvSpPr>
            <p:spPr bwMode="auto">
              <a:xfrm>
                <a:off x="2634" y="3308"/>
                <a:ext cx="18" cy="62"/>
              </a:xfrm>
              <a:custGeom>
                <a:avLst/>
                <a:gdLst>
                  <a:gd name="T0" fmla="*/ 6 w 12"/>
                  <a:gd name="T1" fmla="*/ 42 h 42"/>
                  <a:gd name="T2" fmla="*/ 0 w 12"/>
                  <a:gd name="T3" fmla="*/ 36 h 42"/>
                  <a:gd name="T4" fmla="*/ 0 w 12"/>
                  <a:gd name="T5" fmla="*/ 6 h 42"/>
                  <a:gd name="T6" fmla="*/ 6 w 12"/>
                  <a:gd name="T7" fmla="*/ 0 h 42"/>
                  <a:gd name="T8" fmla="*/ 12 w 12"/>
                  <a:gd name="T9" fmla="*/ 6 h 42"/>
                  <a:gd name="T10" fmla="*/ 12 w 12"/>
                  <a:gd name="T11" fmla="*/ 36 h 42"/>
                  <a:gd name="T12" fmla="*/ 6 w 1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2" h="42">
                    <a:moveTo>
                      <a:pt x="6" y="42"/>
                    </a:moveTo>
                    <a:cubicBezTo>
                      <a:pt x="3" y="42"/>
                      <a:pt x="0" y="39"/>
                      <a:pt x="0" y="36"/>
                    </a:cubicBezTo>
                    <a:cubicBezTo>
                      <a:pt x="0" y="6"/>
                      <a:pt x="0" y="6"/>
                      <a:pt x="0" y="6"/>
                    </a:cubicBezTo>
                    <a:cubicBezTo>
                      <a:pt x="0" y="2"/>
                      <a:pt x="3" y="0"/>
                      <a:pt x="6" y="0"/>
                    </a:cubicBezTo>
                    <a:cubicBezTo>
                      <a:pt x="10" y="0"/>
                      <a:pt x="12" y="2"/>
                      <a:pt x="12" y="6"/>
                    </a:cubicBezTo>
                    <a:cubicBezTo>
                      <a:pt x="12" y="36"/>
                      <a:pt x="12" y="36"/>
                      <a:pt x="12" y="36"/>
                    </a:cubicBezTo>
                    <a:cubicBezTo>
                      <a:pt x="12" y="39"/>
                      <a:pt x="10" y="42"/>
                      <a:pt x="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latin typeface="+mj-lt"/>
                </a:endParaRPr>
              </a:p>
            </p:txBody>
          </p:sp>
          <p:sp>
            <p:nvSpPr>
              <p:cNvPr id="127" name="Freeform 178">
                <a:extLst>
                  <a:ext uri="{FF2B5EF4-FFF2-40B4-BE49-F238E27FC236}">
                    <a16:creationId xmlns:a16="http://schemas.microsoft.com/office/drawing/2014/main" xmlns="" id="{3DD7ADD3-C70C-4D88-B740-F780FA274D9D}"/>
                  </a:ext>
                </a:extLst>
              </p:cNvPr>
              <p:cNvSpPr>
                <a:spLocks/>
              </p:cNvSpPr>
              <p:nvPr/>
            </p:nvSpPr>
            <p:spPr bwMode="auto">
              <a:xfrm>
                <a:off x="2476" y="3352"/>
                <a:ext cx="282" cy="45"/>
              </a:xfrm>
              <a:custGeom>
                <a:avLst/>
                <a:gdLst>
                  <a:gd name="T0" fmla="*/ 184 w 191"/>
                  <a:gd name="T1" fmla="*/ 30 h 30"/>
                  <a:gd name="T2" fmla="*/ 182 w 191"/>
                  <a:gd name="T3" fmla="*/ 29 h 30"/>
                  <a:gd name="T4" fmla="*/ 95 w 191"/>
                  <a:gd name="T5" fmla="*/ 12 h 30"/>
                  <a:gd name="T6" fmla="*/ 9 w 191"/>
                  <a:gd name="T7" fmla="*/ 29 h 30"/>
                  <a:gd name="T8" fmla="*/ 1 w 191"/>
                  <a:gd name="T9" fmla="*/ 26 h 30"/>
                  <a:gd name="T10" fmla="*/ 4 w 191"/>
                  <a:gd name="T11" fmla="*/ 18 h 30"/>
                  <a:gd name="T12" fmla="*/ 95 w 191"/>
                  <a:gd name="T13" fmla="*/ 0 h 30"/>
                  <a:gd name="T14" fmla="*/ 187 w 191"/>
                  <a:gd name="T15" fmla="*/ 18 h 30"/>
                  <a:gd name="T16" fmla="*/ 190 w 191"/>
                  <a:gd name="T17" fmla="*/ 26 h 30"/>
                  <a:gd name="T18" fmla="*/ 184 w 191"/>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30">
                    <a:moveTo>
                      <a:pt x="184" y="30"/>
                    </a:moveTo>
                    <a:cubicBezTo>
                      <a:pt x="183" y="30"/>
                      <a:pt x="182" y="29"/>
                      <a:pt x="182" y="29"/>
                    </a:cubicBezTo>
                    <a:cubicBezTo>
                      <a:pt x="161" y="18"/>
                      <a:pt x="129" y="12"/>
                      <a:pt x="95" y="12"/>
                    </a:cubicBezTo>
                    <a:cubicBezTo>
                      <a:pt x="62" y="12"/>
                      <a:pt x="30" y="18"/>
                      <a:pt x="9" y="29"/>
                    </a:cubicBezTo>
                    <a:cubicBezTo>
                      <a:pt x="6" y="30"/>
                      <a:pt x="3" y="29"/>
                      <a:pt x="1" y="26"/>
                    </a:cubicBezTo>
                    <a:cubicBezTo>
                      <a:pt x="0" y="23"/>
                      <a:pt x="1" y="20"/>
                      <a:pt x="4" y="18"/>
                    </a:cubicBezTo>
                    <a:cubicBezTo>
                      <a:pt x="26" y="6"/>
                      <a:pt x="60" y="0"/>
                      <a:pt x="95" y="0"/>
                    </a:cubicBezTo>
                    <a:cubicBezTo>
                      <a:pt x="131" y="0"/>
                      <a:pt x="164" y="6"/>
                      <a:pt x="187" y="18"/>
                    </a:cubicBezTo>
                    <a:cubicBezTo>
                      <a:pt x="190" y="20"/>
                      <a:pt x="191" y="23"/>
                      <a:pt x="190" y="26"/>
                    </a:cubicBezTo>
                    <a:cubicBezTo>
                      <a:pt x="189" y="28"/>
                      <a:pt x="187" y="30"/>
                      <a:pt x="18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latin typeface="+mj-lt"/>
                </a:endParaRPr>
              </a:p>
            </p:txBody>
          </p:sp>
        </p:grpSp>
      </p:grpSp>
      <p:grpSp>
        <p:nvGrpSpPr>
          <p:cNvPr id="8" name="Group 7">
            <a:extLst>
              <a:ext uri="{FF2B5EF4-FFF2-40B4-BE49-F238E27FC236}">
                <a16:creationId xmlns:a16="http://schemas.microsoft.com/office/drawing/2014/main" xmlns="" id="{2363FD56-AC60-4F8F-AA04-476BF8B951E7}"/>
              </a:ext>
            </a:extLst>
          </p:cNvPr>
          <p:cNvGrpSpPr/>
          <p:nvPr/>
        </p:nvGrpSpPr>
        <p:grpSpPr>
          <a:xfrm>
            <a:off x="8878306" y="5089012"/>
            <a:ext cx="1454562" cy="806382"/>
            <a:chOff x="7780737" y="4644060"/>
            <a:chExt cx="1454562" cy="806382"/>
          </a:xfrm>
        </p:grpSpPr>
        <p:sp>
          <p:nvSpPr>
            <p:cNvPr id="128" name="TextBox 127">
              <a:extLst>
                <a:ext uri="{FF2B5EF4-FFF2-40B4-BE49-F238E27FC236}">
                  <a16:creationId xmlns:a16="http://schemas.microsoft.com/office/drawing/2014/main" xmlns="" id="{1CF07DE0-DF6F-43F9-8A03-933F002797FD}"/>
                </a:ext>
              </a:extLst>
            </p:cNvPr>
            <p:cNvSpPr txBox="1"/>
            <p:nvPr/>
          </p:nvSpPr>
          <p:spPr>
            <a:xfrm>
              <a:off x="7780737" y="5173443"/>
              <a:ext cx="1454562" cy="276999"/>
            </a:xfrm>
            <a:prstGeom prst="rect">
              <a:avLst/>
            </a:prstGeom>
            <a:noFill/>
          </p:spPr>
          <p:txBody>
            <a:bodyPr wrap="square" lIns="91440" tIns="45720" rIns="91440" bIns="45720" rtlCol="0" anchor="t">
              <a:spAutoFit/>
            </a:bodyPr>
            <a:lstStyle/>
            <a:p>
              <a:r>
                <a:rPr lang="es-ES_tradnl" sz="1200" b="1" dirty="0" err="1">
                  <a:latin typeface="Source Sans Pro" panose="020B0604020202020204" pitchFamily="34" charset="0"/>
                  <a:ea typeface="Source Sans Pro"/>
                  <a:cs typeface="Arial" panose="020B0604020202020204" pitchFamily="34" charset="0"/>
                </a:rPr>
                <a:t>Sphère</a:t>
              </a:r>
              <a:r>
                <a:rPr lang="es-ES_tradnl" sz="1200" b="1" dirty="0">
                  <a:latin typeface="Source Sans Pro" panose="020B0604020202020204" pitchFamily="34" charset="0"/>
                  <a:ea typeface="Source Sans Pro"/>
                  <a:cs typeface="Arial" panose="020B0604020202020204" pitchFamily="34" charset="0"/>
                </a:rPr>
                <a:t> emploi</a:t>
              </a:r>
              <a:endParaRPr lang="es-ES_tradnl" sz="1200" b="1" dirty="0">
                <a:latin typeface="Source Sans Pro"/>
                <a:ea typeface="Source Sans Pro"/>
                <a:cs typeface="Arial"/>
              </a:endParaRPr>
            </a:p>
          </p:txBody>
        </p:sp>
        <p:sp>
          <p:nvSpPr>
            <p:cNvPr id="129" name="Oval 128">
              <a:extLst>
                <a:ext uri="{FF2B5EF4-FFF2-40B4-BE49-F238E27FC236}">
                  <a16:creationId xmlns:a16="http://schemas.microsoft.com/office/drawing/2014/main" xmlns="" id="{03ED542A-7FDB-4055-8EFA-84077832C5F5}"/>
                </a:ext>
              </a:extLst>
            </p:cNvPr>
            <p:cNvSpPr/>
            <p:nvPr/>
          </p:nvSpPr>
          <p:spPr>
            <a:xfrm>
              <a:off x="7846691" y="4644060"/>
              <a:ext cx="624925" cy="562228"/>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026" name="Picture 2" descr="Sphère Emploi - Pôle emploi – Applications sur Google Play">
              <a:extLst>
                <a:ext uri="{FF2B5EF4-FFF2-40B4-BE49-F238E27FC236}">
                  <a16:creationId xmlns:a16="http://schemas.microsoft.com/office/drawing/2014/main" xmlns="" id="{FAEC62EE-DF04-4ED9-814F-D231215801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9404" y="4651570"/>
              <a:ext cx="385459" cy="38545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xmlns="" id="{FFE271DB-4445-49B9-8E03-2B7DE25C33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8100" y="3082573"/>
            <a:ext cx="1627347" cy="1348124"/>
          </a:xfrm>
          <a:prstGeom prst="rect">
            <a:avLst/>
          </a:prstGeom>
        </p:spPr>
      </p:pic>
      <p:pic>
        <p:nvPicPr>
          <p:cNvPr id="11" name="Picture 10">
            <a:extLst>
              <a:ext uri="{FF2B5EF4-FFF2-40B4-BE49-F238E27FC236}">
                <a16:creationId xmlns:a16="http://schemas.microsoft.com/office/drawing/2014/main" xmlns="" id="{F7B98301-FB0F-4779-B17C-DB71B20E0D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8141" y="4779744"/>
            <a:ext cx="1686884" cy="1357117"/>
          </a:xfrm>
          <a:prstGeom prst="rect">
            <a:avLst/>
          </a:prstGeom>
        </p:spPr>
      </p:pic>
      <p:pic>
        <p:nvPicPr>
          <p:cNvPr id="12" name="Picture 11">
            <a:extLst>
              <a:ext uri="{FF2B5EF4-FFF2-40B4-BE49-F238E27FC236}">
                <a16:creationId xmlns:a16="http://schemas.microsoft.com/office/drawing/2014/main" xmlns="" id="{29D0C2DE-A87C-4719-AFB5-2ECD3BDADC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46762" y="2952316"/>
            <a:ext cx="1521961" cy="1274110"/>
          </a:xfrm>
          <a:prstGeom prst="rect">
            <a:avLst/>
          </a:prstGeom>
        </p:spPr>
      </p:pic>
      <p:pic>
        <p:nvPicPr>
          <p:cNvPr id="16" name="Picture 15">
            <a:extLst>
              <a:ext uri="{FF2B5EF4-FFF2-40B4-BE49-F238E27FC236}">
                <a16:creationId xmlns:a16="http://schemas.microsoft.com/office/drawing/2014/main" xmlns="" id="{05314073-74F4-49AB-9644-A4A70E84DC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3649" y="1389414"/>
            <a:ext cx="1172543" cy="556958"/>
          </a:xfrm>
          <a:prstGeom prst="rect">
            <a:avLst/>
          </a:prstGeom>
        </p:spPr>
      </p:pic>
      <p:sp>
        <p:nvSpPr>
          <p:cNvPr id="136" name="TextBox 135">
            <a:extLst>
              <a:ext uri="{FF2B5EF4-FFF2-40B4-BE49-F238E27FC236}">
                <a16:creationId xmlns:a16="http://schemas.microsoft.com/office/drawing/2014/main" xmlns="" id="{98AA2400-C2D4-4A74-8A39-FF89447E065E}"/>
              </a:ext>
            </a:extLst>
          </p:cNvPr>
          <p:cNvSpPr txBox="1"/>
          <p:nvPr/>
        </p:nvSpPr>
        <p:spPr>
          <a:xfrm>
            <a:off x="6038596" y="3489602"/>
            <a:ext cx="1596642" cy="646331"/>
          </a:xfrm>
          <a:prstGeom prst="rect">
            <a:avLst/>
          </a:prstGeom>
          <a:noFill/>
        </p:spPr>
        <p:txBody>
          <a:bodyPr wrap="square">
            <a:spAutoFit/>
          </a:bodyPr>
          <a:lstStyle/>
          <a:p>
            <a:r>
              <a:rPr lang="es-ES_tradnl" sz="1200" i="1" dirty="0">
                <a:solidFill>
                  <a:schemeClr val="bg1"/>
                </a:solidFill>
              </a:rPr>
              <a:t>323 </a:t>
            </a:r>
            <a:r>
              <a:rPr lang="es-ES_tradnl" sz="1200" i="1" dirty="0" err="1">
                <a:solidFill>
                  <a:schemeClr val="bg1"/>
                </a:solidFill>
              </a:rPr>
              <a:t>milliones</a:t>
            </a:r>
            <a:r>
              <a:rPr lang="es-ES_tradnl" sz="1200" i="1" dirty="0">
                <a:solidFill>
                  <a:schemeClr val="bg1"/>
                </a:solidFill>
              </a:rPr>
              <a:t> de visitas para las </a:t>
            </a:r>
            <a:r>
              <a:rPr lang="es-ES_tradnl" sz="1200" i="1" dirty="0" err="1">
                <a:solidFill>
                  <a:schemeClr val="bg1"/>
                </a:solidFill>
              </a:rPr>
              <a:t>applicaciones</a:t>
            </a:r>
            <a:r>
              <a:rPr lang="es-ES_tradnl" sz="1200" i="1" dirty="0">
                <a:solidFill>
                  <a:schemeClr val="bg1"/>
                </a:solidFill>
              </a:rPr>
              <a:t> en 2020</a:t>
            </a:r>
          </a:p>
        </p:txBody>
      </p:sp>
      <p:sp>
        <p:nvSpPr>
          <p:cNvPr id="139" name="TextBox 138">
            <a:extLst>
              <a:ext uri="{FF2B5EF4-FFF2-40B4-BE49-F238E27FC236}">
                <a16:creationId xmlns:a16="http://schemas.microsoft.com/office/drawing/2014/main" xmlns="" id="{B7D19E92-949F-40C1-9B75-BF210F79AF28}"/>
              </a:ext>
            </a:extLst>
          </p:cNvPr>
          <p:cNvSpPr txBox="1"/>
          <p:nvPr/>
        </p:nvSpPr>
        <p:spPr>
          <a:xfrm>
            <a:off x="9180343" y="3420239"/>
            <a:ext cx="1210279" cy="646331"/>
          </a:xfrm>
          <a:prstGeom prst="rect">
            <a:avLst/>
          </a:prstGeom>
          <a:noFill/>
        </p:spPr>
        <p:txBody>
          <a:bodyPr wrap="square">
            <a:spAutoFit/>
          </a:bodyPr>
          <a:lstStyle/>
          <a:p>
            <a:pPr algn="ctr"/>
            <a:r>
              <a:rPr lang="es-ES_tradnl" sz="1200" i="1" dirty="0">
                <a:solidFill>
                  <a:schemeClr val="bg1"/>
                </a:solidFill>
                <a:latin typeface="+mj-lt"/>
                <a:ea typeface="Source Sans Pro"/>
                <a:cs typeface="Arial"/>
              </a:rPr>
              <a:t>+510 </a:t>
            </a:r>
            <a:r>
              <a:rPr lang="es-ES_tradnl" sz="1200" i="1" dirty="0" err="1">
                <a:solidFill>
                  <a:schemeClr val="bg1"/>
                </a:solidFill>
                <a:latin typeface="+mj-lt"/>
                <a:ea typeface="Source Sans Pro"/>
                <a:cs typeface="Arial"/>
              </a:rPr>
              <a:t>Milliones</a:t>
            </a:r>
            <a:r>
              <a:rPr lang="es-ES_tradnl" sz="1200" i="1" dirty="0">
                <a:solidFill>
                  <a:schemeClr val="bg1"/>
                </a:solidFill>
                <a:latin typeface="+mj-lt"/>
                <a:ea typeface="Source Sans Pro"/>
                <a:cs typeface="Arial"/>
              </a:rPr>
              <a:t> de visitas en 2020</a:t>
            </a:r>
          </a:p>
        </p:txBody>
      </p:sp>
      <p:sp>
        <p:nvSpPr>
          <p:cNvPr id="146" name="TextBox 145">
            <a:extLst>
              <a:ext uri="{FF2B5EF4-FFF2-40B4-BE49-F238E27FC236}">
                <a16:creationId xmlns:a16="http://schemas.microsoft.com/office/drawing/2014/main" xmlns="" id="{29E54D5C-3AE9-4E40-BC32-03E948DEB08B}"/>
              </a:ext>
            </a:extLst>
          </p:cNvPr>
          <p:cNvSpPr txBox="1"/>
          <p:nvPr/>
        </p:nvSpPr>
        <p:spPr>
          <a:xfrm>
            <a:off x="8396572" y="2339726"/>
            <a:ext cx="1175261" cy="646331"/>
          </a:xfrm>
          <a:prstGeom prst="rect">
            <a:avLst/>
          </a:prstGeom>
          <a:noFill/>
        </p:spPr>
        <p:txBody>
          <a:bodyPr wrap="square">
            <a:spAutoFit/>
          </a:bodyPr>
          <a:lstStyle/>
          <a:p>
            <a:pPr marL="174625"/>
            <a:r>
              <a:rPr lang="es-ES_tradnl" sz="1200" i="1" dirty="0">
                <a:solidFill>
                  <a:schemeClr val="bg1"/>
                </a:solidFill>
              </a:rPr>
              <a:t>+33 </a:t>
            </a:r>
            <a:r>
              <a:rPr lang="es-ES_tradnl" sz="1200" i="1" dirty="0" err="1">
                <a:solidFill>
                  <a:schemeClr val="bg1"/>
                </a:solidFill>
              </a:rPr>
              <a:t>milliones</a:t>
            </a:r>
            <a:r>
              <a:rPr lang="es-ES_tradnl" sz="1200" i="1" dirty="0">
                <a:solidFill>
                  <a:schemeClr val="bg1"/>
                </a:solidFill>
              </a:rPr>
              <a:t> de llamadas 3949  / 3995</a:t>
            </a:r>
          </a:p>
        </p:txBody>
      </p:sp>
      <p:sp>
        <p:nvSpPr>
          <p:cNvPr id="147" name="TextBox 146">
            <a:extLst>
              <a:ext uri="{FF2B5EF4-FFF2-40B4-BE49-F238E27FC236}">
                <a16:creationId xmlns:a16="http://schemas.microsoft.com/office/drawing/2014/main" xmlns="" id="{60FC8A18-3D33-4F1B-BE31-28CC9F1DDF3E}"/>
              </a:ext>
            </a:extLst>
          </p:cNvPr>
          <p:cNvSpPr txBox="1"/>
          <p:nvPr/>
        </p:nvSpPr>
        <p:spPr>
          <a:xfrm>
            <a:off x="6981720" y="1806187"/>
            <a:ext cx="1265708" cy="1384995"/>
          </a:xfrm>
          <a:prstGeom prst="rect">
            <a:avLst/>
          </a:prstGeom>
          <a:noFill/>
        </p:spPr>
        <p:txBody>
          <a:bodyPr wrap="square" lIns="91440" tIns="45720" rIns="91440" bIns="45720" anchor="t">
            <a:spAutoFit/>
          </a:bodyPr>
          <a:lstStyle/>
          <a:p>
            <a:r>
              <a:rPr lang="es-ES_tradnl" sz="1200" i="1" dirty="0">
                <a:solidFill>
                  <a:schemeClr val="bg1"/>
                </a:solidFill>
              </a:rPr>
              <a:t>15 </a:t>
            </a:r>
            <a:r>
              <a:rPr lang="es-ES_tradnl" sz="1200" i="1" dirty="0" err="1">
                <a:solidFill>
                  <a:schemeClr val="bg1"/>
                </a:solidFill>
              </a:rPr>
              <a:t>millions</a:t>
            </a:r>
            <a:r>
              <a:rPr lang="es-ES_tradnl" sz="1200" i="1" dirty="0">
                <a:solidFill>
                  <a:schemeClr val="bg1"/>
                </a:solidFill>
              </a:rPr>
              <a:t> </a:t>
            </a:r>
          </a:p>
          <a:p>
            <a:r>
              <a:rPr lang="es-ES_tradnl" sz="1200" i="1" dirty="0">
                <a:solidFill>
                  <a:schemeClr val="bg1"/>
                </a:solidFill>
              </a:rPr>
              <a:t>de visitas en agencias </a:t>
            </a:r>
            <a:endParaRPr lang="es-ES_tradnl" sz="1200" i="1" dirty="0">
              <a:solidFill>
                <a:schemeClr val="bg1"/>
              </a:solidFill>
              <a:cs typeface="Arial"/>
            </a:endParaRPr>
          </a:p>
          <a:p>
            <a:r>
              <a:rPr lang="es-ES_tradnl" sz="1200" i="1" dirty="0">
                <a:solidFill>
                  <a:schemeClr val="bg1"/>
                </a:solidFill>
                <a:cs typeface="Arial"/>
              </a:rPr>
              <a:t>      +</a:t>
            </a:r>
            <a:endParaRPr lang="es-ES_tradnl" sz="1200" i="1" dirty="0">
              <a:solidFill>
                <a:schemeClr val="bg1"/>
              </a:solidFill>
            </a:endParaRPr>
          </a:p>
          <a:p>
            <a:r>
              <a:rPr lang="es-ES_tradnl" sz="1200" i="1" dirty="0">
                <a:solidFill>
                  <a:schemeClr val="bg1"/>
                </a:solidFill>
              </a:rPr>
              <a:t>700 </a:t>
            </a:r>
            <a:r>
              <a:rPr lang="es-ES_tradnl" sz="1200" i="1" dirty="0" err="1">
                <a:solidFill>
                  <a:schemeClr val="bg1"/>
                </a:solidFill>
              </a:rPr>
              <a:t>milliones</a:t>
            </a:r>
            <a:r>
              <a:rPr lang="es-ES_tradnl" sz="1200" i="1" dirty="0">
                <a:solidFill>
                  <a:schemeClr val="bg1"/>
                </a:solidFill>
              </a:rPr>
              <a:t> de vistas Google </a:t>
            </a:r>
            <a:r>
              <a:rPr lang="es-ES_tradnl" sz="1200" i="1" dirty="0" err="1">
                <a:solidFill>
                  <a:schemeClr val="bg1"/>
                </a:solidFill>
              </a:rPr>
              <a:t>My</a:t>
            </a:r>
            <a:r>
              <a:rPr lang="es-ES_tradnl" sz="1200" i="1" dirty="0">
                <a:solidFill>
                  <a:schemeClr val="bg1"/>
                </a:solidFill>
              </a:rPr>
              <a:t> Business</a:t>
            </a:r>
            <a:endParaRPr lang="es-ES_tradnl" sz="1200" i="1" dirty="0">
              <a:solidFill>
                <a:schemeClr val="bg1"/>
              </a:solidFill>
              <a:cs typeface="Arial"/>
            </a:endParaRPr>
          </a:p>
        </p:txBody>
      </p:sp>
      <p:pic>
        <p:nvPicPr>
          <p:cNvPr id="21" name="Picture 20">
            <a:extLst>
              <a:ext uri="{FF2B5EF4-FFF2-40B4-BE49-F238E27FC236}">
                <a16:creationId xmlns:a16="http://schemas.microsoft.com/office/drawing/2014/main" xmlns="" id="{BB4B57D1-9F39-4684-B74D-6157E92225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37633" y="1777888"/>
            <a:ext cx="1537560" cy="646602"/>
          </a:xfrm>
          <a:prstGeom prst="rect">
            <a:avLst/>
          </a:prstGeom>
        </p:spPr>
      </p:pic>
      <p:sp>
        <p:nvSpPr>
          <p:cNvPr id="148" name="TextBox 147">
            <a:extLst>
              <a:ext uri="{FF2B5EF4-FFF2-40B4-BE49-F238E27FC236}">
                <a16:creationId xmlns:a16="http://schemas.microsoft.com/office/drawing/2014/main" xmlns="" id="{36204022-BE3A-4363-9198-F903379E6EFA}"/>
              </a:ext>
            </a:extLst>
          </p:cNvPr>
          <p:cNvSpPr txBox="1"/>
          <p:nvPr/>
        </p:nvSpPr>
        <p:spPr>
          <a:xfrm>
            <a:off x="8878306" y="4465100"/>
            <a:ext cx="2467370" cy="430887"/>
          </a:xfrm>
          <a:prstGeom prst="rect">
            <a:avLst/>
          </a:prstGeom>
          <a:noFill/>
        </p:spPr>
        <p:txBody>
          <a:bodyPr wrap="square">
            <a:spAutoFit/>
          </a:bodyPr>
          <a:lstStyle/>
          <a:p>
            <a:r>
              <a:rPr lang="es-ES_tradnl" sz="1100" i="1" dirty="0"/>
              <a:t>176.000 DE en las </a:t>
            </a:r>
            <a:r>
              <a:rPr lang="es-ES_tradnl" sz="1100" i="1" dirty="0" err="1"/>
              <a:t>communades</a:t>
            </a:r>
            <a:endParaRPr lang="es-ES_tradnl" sz="1100" i="1" dirty="0"/>
          </a:p>
          <a:p>
            <a:r>
              <a:rPr lang="es-ES_tradnl" sz="1100" i="1" dirty="0"/>
              <a:t>89 </a:t>
            </a:r>
            <a:r>
              <a:rPr lang="es-ES_tradnl" sz="1100" i="1" dirty="0" err="1"/>
              <a:t>sphères</a:t>
            </a:r>
            <a:r>
              <a:rPr lang="es-ES_tradnl" sz="1100" i="1" dirty="0"/>
              <a:t> </a:t>
            </a:r>
            <a:r>
              <a:rPr lang="es-ES_tradnl" sz="1100" i="1" dirty="0" err="1"/>
              <a:t>nouveau</a:t>
            </a:r>
            <a:r>
              <a:rPr lang="es-ES_tradnl" sz="1100" i="1" dirty="0"/>
              <a:t> </a:t>
            </a:r>
            <a:r>
              <a:rPr lang="es-ES_tradnl" sz="1100" i="1" dirty="0" err="1"/>
              <a:t>suivi</a:t>
            </a:r>
            <a:endParaRPr lang="es-ES_tradnl" sz="1100" i="1" dirty="0"/>
          </a:p>
        </p:txBody>
      </p:sp>
      <p:sp>
        <p:nvSpPr>
          <p:cNvPr id="9" name="Oval 8">
            <a:extLst>
              <a:ext uri="{FF2B5EF4-FFF2-40B4-BE49-F238E27FC236}">
                <a16:creationId xmlns:a16="http://schemas.microsoft.com/office/drawing/2014/main" xmlns="" id="{D3D02B8F-26E1-40BD-B889-0DDCFE62BE11}"/>
              </a:ext>
            </a:extLst>
          </p:cNvPr>
          <p:cNvSpPr/>
          <p:nvPr/>
        </p:nvSpPr>
        <p:spPr>
          <a:xfrm>
            <a:off x="11081237" y="3756360"/>
            <a:ext cx="887486" cy="5179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dirty="0">
                <a:solidFill>
                  <a:sysClr val="windowText" lastClr="000000"/>
                </a:solidFill>
              </a:rPr>
              <a:t>27 </a:t>
            </a:r>
            <a:r>
              <a:rPr lang="es-ES_tradnl" sz="800" dirty="0" err="1">
                <a:solidFill>
                  <a:sysClr val="windowText" lastClr="000000"/>
                </a:solidFill>
              </a:rPr>
              <a:t>autres</a:t>
            </a:r>
            <a:r>
              <a:rPr lang="es-ES_tradnl" sz="800" dirty="0">
                <a:solidFill>
                  <a:sysClr val="windowText" lastClr="000000"/>
                </a:solidFill>
              </a:rPr>
              <a:t> sites</a:t>
            </a:r>
          </a:p>
        </p:txBody>
      </p:sp>
      <p:sp>
        <p:nvSpPr>
          <p:cNvPr id="14" name="TextBox 13">
            <a:extLst>
              <a:ext uri="{FF2B5EF4-FFF2-40B4-BE49-F238E27FC236}">
                <a16:creationId xmlns:a16="http://schemas.microsoft.com/office/drawing/2014/main" xmlns="" id="{E4D7DDC8-23E9-45F4-9B85-1CA079233023}"/>
              </a:ext>
            </a:extLst>
          </p:cNvPr>
          <p:cNvSpPr txBox="1"/>
          <p:nvPr/>
        </p:nvSpPr>
        <p:spPr>
          <a:xfrm>
            <a:off x="4102805" y="6290429"/>
            <a:ext cx="659603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ES_tradnl" sz="1200" dirty="0" err="1">
                <a:solidFill>
                  <a:srgbClr val="000000"/>
                </a:solidFill>
              </a:rPr>
              <a:t>Sources</a:t>
            </a:r>
            <a:r>
              <a:rPr lang="es-ES_tradnl" sz="1200" dirty="0">
                <a:solidFill>
                  <a:srgbClr val="000000"/>
                </a:solidFill>
              </a:rPr>
              <a:t> : </a:t>
            </a:r>
            <a:r>
              <a:rPr lang="es-ES_tradnl" sz="1200" dirty="0" err="1">
                <a:solidFill>
                  <a:srgbClr val="000000"/>
                </a:solidFill>
              </a:rPr>
              <a:t>chiffres</a:t>
            </a:r>
            <a:r>
              <a:rPr lang="es-ES_tradnl" sz="1200" dirty="0">
                <a:solidFill>
                  <a:srgbClr val="000000"/>
                </a:solidFill>
              </a:rPr>
              <a:t> </a:t>
            </a:r>
            <a:r>
              <a:rPr lang="es-ES_tradnl" sz="1200" dirty="0" err="1">
                <a:solidFill>
                  <a:srgbClr val="000000"/>
                </a:solidFill>
              </a:rPr>
              <a:t>annuels</a:t>
            </a:r>
            <a:r>
              <a:rPr lang="es-ES_tradnl" sz="1200" dirty="0">
                <a:solidFill>
                  <a:srgbClr val="000000"/>
                </a:solidFill>
              </a:rPr>
              <a:t>, 2020, </a:t>
            </a:r>
            <a:r>
              <a:rPr lang="es-ES_tradnl" sz="1200" dirty="0" err="1">
                <a:solidFill>
                  <a:srgbClr val="000000"/>
                </a:solidFill>
              </a:rPr>
              <a:t>PE.org</a:t>
            </a:r>
            <a:r>
              <a:rPr lang="es-ES_tradnl" sz="1200" dirty="0">
                <a:solidFill>
                  <a:srgbClr val="000000"/>
                </a:solidFill>
              </a:rPr>
              <a:t> (flux </a:t>
            </a:r>
            <a:r>
              <a:rPr lang="es-ES_tradnl" sz="1200" dirty="0" err="1">
                <a:solidFill>
                  <a:srgbClr val="000000"/>
                </a:solidFill>
              </a:rPr>
              <a:t>physiques</a:t>
            </a:r>
            <a:r>
              <a:rPr lang="es-ES_tradnl" sz="1200" dirty="0">
                <a:solidFill>
                  <a:srgbClr val="000000"/>
                </a:solidFill>
              </a:rPr>
              <a:t> &amp; </a:t>
            </a:r>
            <a:r>
              <a:rPr lang="es-ES_tradnl" sz="1200" dirty="0" err="1">
                <a:solidFill>
                  <a:srgbClr val="000000"/>
                </a:solidFill>
              </a:rPr>
              <a:t>visio</a:t>
            </a:r>
            <a:r>
              <a:rPr lang="es-ES_tradnl" sz="1200" dirty="0">
                <a:solidFill>
                  <a:srgbClr val="000000"/>
                </a:solidFill>
              </a:rPr>
              <a:t>)</a:t>
            </a:r>
            <a:r>
              <a:rPr lang="es-ES_tradnl" sz="1200" dirty="0">
                <a:solidFill>
                  <a:srgbClr val="000000"/>
                </a:solidFill>
                <a:cs typeface="Arial"/>
              </a:rPr>
              <a:t>, DPPOT (flux </a:t>
            </a:r>
            <a:r>
              <a:rPr lang="es-ES_tradnl" sz="1200" dirty="0" err="1">
                <a:solidFill>
                  <a:srgbClr val="000000"/>
                </a:solidFill>
                <a:cs typeface="Arial"/>
              </a:rPr>
              <a:t>téléphoniques</a:t>
            </a:r>
            <a:r>
              <a:rPr lang="es-ES_tradnl" sz="1200" dirty="0">
                <a:solidFill>
                  <a:srgbClr val="000000"/>
                </a:solidFill>
                <a:cs typeface="Arial"/>
              </a:rPr>
              <a:t>)</a:t>
            </a:r>
            <a:endParaRPr lang="es-ES_tradnl" sz="1200" dirty="0">
              <a:solidFill>
                <a:srgbClr val="000000"/>
              </a:solidFill>
            </a:endParaRPr>
          </a:p>
        </p:txBody>
      </p:sp>
      <p:sp>
        <p:nvSpPr>
          <p:cNvPr id="15" name="Oval 14">
            <a:extLst>
              <a:ext uri="{FF2B5EF4-FFF2-40B4-BE49-F238E27FC236}">
                <a16:creationId xmlns:a16="http://schemas.microsoft.com/office/drawing/2014/main" xmlns="" id="{4A73E397-4602-4E8F-834C-FEEE76814734}"/>
              </a:ext>
            </a:extLst>
          </p:cNvPr>
          <p:cNvSpPr/>
          <p:nvPr/>
        </p:nvSpPr>
        <p:spPr>
          <a:xfrm>
            <a:off x="7820887" y="5136658"/>
            <a:ext cx="478254" cy="458810"/>
          </a:xfrm>
          <a:prstGeom prst="ellipse">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7" name="Picture 2" descr="See the source image">
            <a:extLst>
              <a:ext uri="{FF2B5EF4-FFF2-40B4-BE49-F238E27FC236}">
                <a16:creationId xmlns:a16="http://schemas.microsoft.com/office/drawing/2014/main" xmlns="" id="{04A03514-4B4E-4B9D-931F-1C13CB4A0B2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14800" y="5175506"/>
            <a:ext cx="277312" cy="3983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7728DD7A-5EC8-4BB8-87ED-CD61EC1E9B5D}"/>
              </a:ext>
            </a:extLst>
          </p:cNvPr>
          <p:cNvSpPr txBox="1"/>
          <p:nvPr/>
        </p:nvSpPr>
        <p:spPr>
          <a:xfrm>
            <a:off x="7915973" y="5011354"/>
            <a:ext cx="314945" cy="276999"/>
          </a:xfrm>
          <a:prstGeom prst="rect">
            <a:avLst/>
          </a:prstGeom>
          <a:noFill/>
        </p:spPr>
        <p:txBody>
          <a:bodyPr wrap="square" rtlCol="0">
            <a:spAutoFit/>
          </a:bodyPr>
          <a:lstStyle/>
          <a:p>
            <a:r>
              <a:rPr lang="es-ES_tradnl" sz="1200" dirty="0"/>
              <a:t>6</a:t>
            </a:r>
          </a:p>
        </p:txBody>
      </p:sp>
      <p:sp>
        <p:nvSpPr>
          <p:cNvPr id="52" name="TextBox 147">
            <a:extLst>
              <a:ext uri="{FF2B5EF4-FFF2-40B4-BE49-F238E27FC236}">
                <a16:creationId xmlns:a16="http://schemas.microsoft.com/office/drawing/2014/main" xmlns="" id="{36204022-BE3A-4363-9198-F903379E6EFA}"/>
              </a:ext>
            </a:extLst>
          </p:cNvPr>
          <p:cNvSpPr txBox="1"/>
          <p:nvPr/>
        </p:nvSpPr>
        <p:spPr>
          <a:xfrm>
            <a:off x="4324153" y="5144130"/>
            <a:ext cx="1801057" cy="938719"/>
          </a:xfrm>
          <a:prstGeom prst="rect">
            <a:avLst/>
          </a:prstGeom>
          <a:noFill/>
        </p:spPr>
        <p:txBody>
          <a:bodyPr wrap="square">
            <a:spAutoFit/>
          </a:bodyPr>
          <a:lstStyle/>
          <a:p>
            <a:r>
              <a:rPr lang="es-ES_tradnl" sz="1100" i="1" dirty="0"/>
              <a:t>674 000 abonados</a:t>
            </a:r>
          </a:p>
          <a:p>
            <a:r>
              <a:rPr lang="es-ES_tradnl" sz="1100" i="1" dirty="0"/>
              <a:t>62,3 </a:t>
            </a:r>
            <a:r>
              <a:rPr lang="es-ES_tradnl" sz="1100" i="1" dirty="0" err="1"/>
              <a:t>milliones</a:t>
            </a:r>
            <a:r>
              <a:rPr lang="es-ES_tradnl" sz="1100" i="1" dirty="0"/>
              <a:t> de impresiones</a:t>
            </a:r>
          </a:p>
          <a:p>
            <a:r>
              <a:rPr lang="es-ES_tradnl" sz="1100" i="1" dirty="0"/>
              <a:t>26 000 </a:t>
            </a:r>
            <a:r>
              <a:rPr lang="es-ES_tradnl" sz="1100" i="1" dirty="0" err="1"/>
              <a:t>commentairios</a:t>
            </a:r>
            <a:endParaRPr lang="es-ES_tradnl" sz="1100" i="1" dirty="0"/>
          </a:p>
          <a:p>
            <a:r>
              <a:rPr lang="es-ES_tradnl" sz="1100" i="1" dirty="0"/>
              <a:t>13 600 </a:t>
            </a:r>
            <a:r>
              <a:rPr lang="es-ES_tradnl" sz="1100" i="1" dirty="0" err="1"/>
              <a:t>mesajes</a:t>
            </a:r>
            <a:r>
              <a:rPr lang="es-ES_tradnl" sz="1100" i="1" dirty="0"/>
              <a:t> privados</a:t>
            </a:r>
          </a:p>
        </p:txBody>
      </p:sp>
      <p:sp>
        <p:nvSpPr>
          <p:cNvPr id="13" name="Rectangle 12"/>
          <p:cNvSpPr/>
          <p:nvPr/>
        </p:nvSpPr>
        <p:spPr>
          <a:xfrm>
            <a:off x="10837750" y="5007860"/>
            <a:ext cx="1148818" cy="430887"/>
          </a:xfrm>
          <a:prstGeom prst="rect">
            <a:avLst/>
          </a:prstGeom>
        </p:spPr>
        <p:txBody>
          <a:bodyPr wrap="square">
            <a:spAutoFit/>
          </a:bodyPr>
          <a:lstStyle/>
          <a:p>
            <a:r>
              <a:rPr lang="es-ES_tradnl" sz="1100" i="1" dirty="0"/>
              <a:t>250.000 </a:t>
            </a:r>
            <a:r>
              <a:rPr lang="es-ES_tradnl" sz="1100" i="1" dirty="0" err="1"/>
              <a:t>entrevitas</a:t>
            </a:r>
            <a:r>
              <a:rPr lang="es-ES_tradnl" sz="1100" i="1" dirty="0"/>
              <a:t> </a:t>
            </a:r>
            <a:r>
              <a:rPr lang="es-ES_tradnl" sz="1100" i="1" dirty="0" err="1"/>
              <a:t>visio</a:t>
            </a:r>
            <a:endParaRPr lang="es-ES_tradnl" sz="1100" i="1" dirty="0"/>
          </a:p>
        </p:txBody>
      </p:sp>
    </p:spTree>
    <p:extLst>
      <p:ext uri="{BB962C8B-B14F-4D97-AF65-F5344CB8AC3E}">
        <p14:creationId xmlns:p14="http://schemas.microsoft.com/office/powerpoint/2010/main" val="357480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379594F-7420-4FA2-BEE1-7495C26B7EB9}"/>
              </a:ext>
            </a:extLst>
          </p:cNvPr>
          <p:cNvSpPr>
            <a:spLocks noGrp="1"/>
          </p:cNvSpPr>
          <p:nvPr>
            <p:ph type="title"/>
          </p:nvPr>
        </p:nvSpPr>
        <p:spPr>
          <a:xfrm>
            <a:off x="218796" y="443643"/>
            <a:ext cx="11904433" cy="695646"/>
          </a:xfrm>
        </p:spPr>
        <p:txBody>
          <a:bodyPr anchor="t"/>
          <a:lstStyle/>
          <a:p>
            <a:r>
              <a:rPr lang="es-ES_tradnl"/>
              <a:t>Una diversidad de interacciones equivalente a la de LOS actores similares</a:t>
            </a:r>
          </a:p>
        </p:txBody>
      </p:sp>
      <p:sp>
        <p:nvSpPr>
          <p:cNvPr id="4" name="Footer Placeholder 3">
            <a:extLst>
              <a:ext uri="{FF2B5EF4-FFF2-40B4-BE49-F238E27FC236}">
                <a16:creationId xmlns:a16="http://schemas.microsoft.com/office/drawing/2014/main" xmlns="" id="{007B7114-A199-4ED0-9B3C-9F0C52382F4F}"/>
              </a:ext>
            </a:extLst>
          </p:cNvPr>
          <p:cNvSpPr>
            <a:spLocks noGrp="1"/>
          </p:cNvSpPr>
          <p:nvPr>
            <p:ph type="ftr" sz="quarter" idx="14"/>
          </p:nvPr>
        </p:nvSpPr>
        <p:spPr>
          <a:xfrm>
            <a:off x="1095375" y="6196013"/>
            <a:ext cx="4114800" cy="365125"/>
          </a:xfrm>
        </p:spPr>
        <p:txBody>
          <a:bodyPr/>
          <a:lstStyle/>
          <a:p>
            <a:pPr lvl="0"/>
            <a:r>
              <a:rPr lang="es-ES_tradnl"/>
              <a:t>Etat des lieux de services en ligne</a:t>
            </a:r>
          </a:p>
        </p:txBody>
      </p:sp>
      <p:sp>
        <p:nvSpPr>
          <p:cNvPr id="5" name="Slide Number Placeholder 4">
            <a:extLst>
              <a:ext uri="{FF2B5EF4-FFF2-40B4-BE49-F238E27FC236}">
                <a16:creationId xmlns:a16="http://schemas.microsoft.com/office/drawing/2014/main" xmlns="" id="{33BC6AD7-67EC-40E3-A922-8ABB33318968}"/>
              </a:ext>
            </a:extLst>
          </p:cNvPr>
          <p:cNvSpPr>
            <a:spLocks noGrp="1"/>
          </p:cNvSpPr>
          <p:nvPr>
            <p:ph type="sldNum" sz="quarter" idx="15"/>
          </p:nvPr>
        </p:nvSpPr>
        <p:spPr>
          <a:xfrm>
            <a:off x="581025" y="6196013"/>
            <a:ext cx="550863" cy="365125"/>
          </a:xfrm>
        </p:spPr>
        <p:txBody>
          <a:bodyPr/>
          <a:lstStyle/>
          <a:p>
            <a:pPr lvl="0"/>
            <a:fld id="{FE7EBF2B-1B4A-445A-9D9B-B6F2F2F624A9}" type="slidenum">
              <a:rPr lang="es-ES_tradnl" altLang="fr-FR" smtClean="0"/>
              <a:pPr lvl="0"/>
              <a:t>4</a:t>
            </a:fld>
            <a:endParaRPr lang="es-ES_tradnl" altLang="fr-FR"/>
          </a:p>
        </p:txBody>
      </p:sp>
      <p:graphicFrame>
        <p:nvGraphicFramePr>
          <p:cNvPr id="11267" name="Table 11267">
            <a:extLst>
              <a:ext uri="{FF2B5EF4-FFF2-40B4-BE49-F238E27FC236}">
                <a16:creationId xmlns:a16="http://schemas.microsoft.com/office/drawing/2014/main" xmlns="" id="{1DF83EAD-1ADB-49A4-B5AF-51FF8356DF30}"/>
              </a:ext>
            </a:extLst>
          </p:cNvPr>
          <p:cNvGraphicFramePr>
            <a:graphicFrameLocks noGrp="1"/>
          </p:cNvGraphicFramePr>
          <p:nvPr>
            <p:extLst>
              <p:ext uri="{D42A27DB-BD31-4B8C-83A1-F6EECF244321}">
                <p14:modId xmlns:p14="http://schemas.microsoft.com/office/powerpoint/2010/main" val="2721503900"/>
              </p:ext>
            </p:extLst>
          </p:nvPr>
        </p:nvGraphicFramePr>
        <p:xfrm>
          <a:off x="4921919" y="1259219"/>
          <a:ext cx="6659565" cy="1407668"/>
        </p:xfrm>
        <a:graphic>
          <a:graphicData uri="http://schemas.openxmlformats.org/drawingml/2006/table">
            <a:tbl>
              <a:tblPr firstRow="1" bandRow="1">
                <a:tableStyleId>{21E4AEA4-8DFA-4A89-87EB-49C32662AFE0}</a:tableStyleId>
              </a:tblPr>
              <a:tblGrid>
                <a:gridCol w="1524600">
                  <a:extLst>
                    <a:ext uri="{9D8B030D-6E8A-4147-A177-3AD203B41FA5}">
                      <a16:colId xmlns:a16="http://schemas.microsoft.com/office/drawing/2014/main" xmlns="" val="1297921398"/>
                    </a:ext>
                  </a:extLst>
                </a:gridCol>
                <a:gridCol w="1189365">
                  <a:extLst>
                    <a:ext uri="{9D8B030D-6E8A-4147-A177-3AD203B41FA5}">
                      <a16:colId xmlns:a16="http://schemas.microsoft.com/office/drawing/2014/main" xmlns="" val="3059096355"/>
                    </a:ext>
                  </a:extLst>
                </a:gridCol>
                <a:gridCol w="1332000">
                  <a:extLst>
                    <a:ext uri="{9D8B030D-6E8A-4147-A177-3AD203B41FA5}">
                      <a16:colId xmlns:a16="http://schemas.microsoft.com/office/drawing/2014/main" xmlns="" val="3402459595"/>
                    </a:ext>
                  </a:extLst>
                </a:gridCol>
                <a:gridCol w="827640">
                  <a:extLst>
                    <a:ext uri="{9D8B030D-6E8A-4147-A177-3AD203B41FA5}">
                      <a16:colId xmlns:a16="http://schemas.microsoft.com/office/drawing/2014/main" xmlns="" val="3622885775"/>
                    </a:ext>
                  </a:extLst>
                </a:gridCol>
                <a:gridCol w="784080">
                  <a:extLst>
                    <a:ext uri="{9D8B030D-6E8A-4147-A177-3AD203B41FA5}">
                      <a16:colId xmlns:a16="http://schemas.microsoft.com/office/drawing/2014/main" xmlns="" val="633121213"/>
                    </a:ext>
                  </a:extLst>
                </a:gridCol>
                <a:gridCol w="1001880">
                  <a:extLst>
                    <a:ext uri="{9D8B030D-6E8A-4147-A177-3AD203B41FA5}">
                      <a16:colId xmlns:a16="http://schemas.microsoft.com/office/drawing/2014/main" xmlns="" val="528122223"/>
                    </a:ext>
                  </a:extLst>
                </a:gridCol>
              </a:tblGrid>
              <a:tr h="502920">
                <a:tc>
                  <a:txBody>
                    <a:bodyPr/>
                    <a:lstStyle/>
                    <a:p>
                      <a:endParaRPr lang="fr-FR" sz="1300" dirty="0"/>
                    </a:p>
                  </a:txBody>
                  <a:tcPr marL="47916" marR="47916" marT="50292" marB="50292" anchor="ctr"/>
                </a:tc>
                <a:tc>
                  <a:txBody>
                    <a:bodyPr/>
                    <a:lstStyle/>
                    <a:p>
                      <a:pPr algn="ctr"/>
                      <a:r>
                        <a:rPr lang="fr-FR" sz="1300" dirty="0" err="1"/>
                        <a:t>Agencias</a:t>
                      </a:r>
                      <a:r>
                        <a:rPr lang="fr-FR" sz="1300" dirty="0"/>
                        <a:t> </a:t>
                      </a:r>
                    </a:p>
                  </a:txBody>
                  <a:tcPr marL="47916" marR="47916" marT="50292" marB="50292" anchor="ctr"/>
                </a:tc>
                <a:tc>
                  <a:txBody>
                    <a:bodyPr/>
                    <a:lstStyle/>
                    <a:p>
                      <a:pPr algn="ctr"/>
                      <a:r>
                        <a:rPr lang="fr-FR" sz="1300" dirty="0" err="1"/>
                        <a:t>Lineas</a:t>
                      </a:r>
                      <a:r>
                        <a:rPr lang="fr-FR" sz="1300" baseline="0" dirty="0"/>
                        <a:t> </a:t>
                      </a:r>
                      <a:r>
                        <a:rPr lang="fr-FR" sz="1300" baseline="0" dirty="0" err="1"/>
                        <a:t>telefonicas</a:t>
                      </a:r>
                      <a:endParaRPr lang="fr-FR" sz="1300" dirty="0"/>
                    </a:p>
                  </a:txBody>
                  <a:tcPr marL="47916" marR="47916" marT="50292" marB="50292" anchor="ctr"/>
                </a:tc>
                <a:tc>
                  <a:txBody>
                    <a:bodyPr/>
                    <a:lstStyle/>
                    <a:p>
                      <a:pPr algn="ctr"/>
                      <a:r>
                        <a:rPr lang="fr-FR" sz="1300" dirty="0" err="1"/>
                        <a:t>Servicios</a:t>
                      </a:r>
                      <a:endParaRPr lang="fr-FR" sz="1300" dirty="0"/>
                    </a:p>
                    <a:p>
                      <a:pPr algn="ctr"/>
                      <a:r>
                        <a:rPr lang="fr-FR" sz="1300" dirty="0"/>
                        <a:t>web</a:t>
                      </a:r>
                    </a:p>
                  </a:txBody>
                  <a:tcPr marL="47916" marR="47916" marT="50292" marB="50292" anchor="ctr"/>
                </a:tc>
                <a:tc>
                  <a:txBody>
                    <a:bodyPr/>
                    <a:lstStyle/>
                    <a:p>
                      <a:pPr algn="ctr"/>
                      <a:r>
                        <a:rPr lang="fr-FR" sz="1300"/>
                        <a:t>App</a:t>
                      </a:r>
                    </a:p>
                  </a:txBody>
                  <a:tcPr marL="47916" marR="47916" marT="50292" marB="50292" anchor="ctr"/>
                </a:tc>
                <a:tc>
                  <a:txBody>
                    <a:bodyPr/>
                    <a:lstStyle/>
                    <a:p>
                      <a:pPr algn="ctr"/>
                      <a:r>
                        <a:rPr lang="fr-FR" sz="1300" dirty="0" err="1"/>
                        <a:t>Redes</a:t>
                      </a:r>
                      <a:r>
                        <a:rPr lang="fr-FR" sz="1300" dirty="0"/>
                        <a:t> sociales</a:t>
                      </a:r>
                    </a:p>
                  </a:txBody>
                  <a:tcPr marL="47916" marR="47916" marT="50292" marB="50292" anchor="ctr"/>
                </a:tc>
                <a:extLst>
                  <a:ext uri="{0D108BD9-81ED-4DB2-BD59-A6C34878D82A}">
                    <a16:rowId xmlns:a16="http://schemas.microsoft.com/office/drawing/2014/main" xmlns="" val="1473679672"/>
                  </a:ext>
                </a:extLst>
              </a:tr>
              <a:tr h="407924">
                <a:tc>
                  <a:txBody>
                    <a:bodyPr/>
                    <a:lstStyle/>
                    <a:p>
                      <a:r>
                        <a:rPr lang="fr-FR" sz="1300" b="1" dirty="0"/>
                        <a:t>Pôle emploi</a:t>
                      </a:r>
                    </a:p>
                  </a:txBody>
                  <a:tcPr marL="47916" marR="47916" marT="50292" marB="50292" anchor="ctr">
                    <a:solidFill>
                      <a:schemeClr val="accent4">
                        <a:lumMod val="40000"/>
                        <a:lumOff val="60000"/>
                      </a:schemeClr>
                    </a:solidFill>
                  </a:tcPr>
                </a:tc>
                <a:tc>
                  <a:txBody>
                    <a:bodyPr/>
                    <a:lstStyle/>
                    <a:p>
                      <a:pPr algn="ctr"/>
                      <a:r>
                        <a:rPr lang="fr-FR" sz="1300" b="1"/>
                        <a:t>896</a:t>
                      </a:r>
                    </a:p>
                  </a:txBody>
                  <a:tcPr marL="47916" marR="47916" marT="50292" marB="50292" anchor="ctr">
                    <a:solidFill>
                      <a:schemeClr val="accent4">
                        <a:lumMod val="40000"/>
                        <a:lumOff val="60000"/>
                      </a:schemeClr>
                    </a:solidFill>
                  </a:tcPr>
                </a:tc>
                <a:tc>
                  <a:txBody>
                    <a:bodyPr/>
                    <a:lstStyle/>
                    <a:p>
                      <a:pPr algn="ctr"/>
                      <a:r>
                        <a:rPr lang="fr-FR" sz="1300" b="1"/>
                        <a:t>2</a:t>
                      </a:r>
                    </a:p>
                  </a:txBody>
                  <a:tcPr marL="47916" marR="47916" marT="50292" marB="50292" anchor="ctr">
                    <a:solidFill>
                      <a:schemeClr val="accent4">
                        <a:lumMod val="40000"/>
                        <a:lumOff val="60000"/>
                      </a:schemeClr>
                    </a:solidFill>
                  </a:tcPr>
                </a:tc>
                <a:tc>
                  <a:txBody>
                    <a:bodyPr/>
                    <a:lstStyle/>
                    <a:p>
                      <a:pPr algn="ctr"/>
                      <a:r>
                        <a:rPr lang="fr-FR" sz="1300" b="1"/>
                        <a:t>30</a:t>
                      </a:r>
                    </a:p>
                  </a:txBody>
                  <a:tcPr marL="47916" marR="47916" marT="50292" marB="50292" anchor="ctr">
                    <a:solidFill>
                      <a:schemeClr val="accent4">
                        <a:lumMod val="40000"/>
                        <a:lumOff val="60000"/>
                      </a:schemeClr>
                    </a:solidFill>
                  </a:tcPr>
                </a:tc>
                <a:tc>
                  <a:txBody>
                    <a:bodyPr/>
                    <a:lstStyle/>
                    <a:p>
                      <a:pPr algn="ctr"/>
                      <a:r>
                        <a:rPr lang="fr-FR" sz="1300" b="1"/>
                        <a:t>5</a:t>
                      </a:r>
                    </a:p>
                  </a:txBody>
                  <a:tcPr marL="47916" marR="47916" marT="50292" marB="50292" anchor="ctr">
                    <a:solidFill>
                      <a:schemeClr val="accent4">
                        <a:lumMod val="40000"/>
                        <a:lumOff val="60000"/>
                      </a:schemeClr>
                    </a:solidFill>
                  </a:tcPr>
                </a:tc>
                <a:tc>
                  <a:txBody>
                    <a:bodyPr/>
                    <a:lstStyle/>
                    <a:p>
                      <a:pPr algn="ctr"/>
                      <a:r>
                        <a:rPr lang="fr-FR" sz="1300" b="1"/>
                        <a:t>288</a:t>
                      </a:r>
                    </a:p>
                  </a:txBody>
                  <a:tcPr marL="47916" marR="47916" marT="50292" marB="50292" anchor="ctr">
                    <a:solidFill>
                      <a:schemeClr val="accent4">
                        <a:lumMod val="40000"/>
                        <a:lumOff val="60000"/>
                      </a:schemeClr>
                    </a:solidFill>
                  </a:tcPr>
                </a:tc>
                <a:extLst>
                  <a:ext uri="{0D108BD9-81ED-4DB2-BD59-A6C34878D82A}">
                    <a16:rowId xmlns:a16="http://schemas.microsoft.com/office/drawing/2014/main" xmlns="" val="1615394100"/>
                  </a:ext>
                </a:extLst>
              </a:tr>
              <a:tr h="407924">
                <a:tc>
                  <a:txBody>
                    <a:bodyPr/>
                    <a:lstStyle/>
                    <a:p>
                      <a:r>
                        <a:rPr lang="fr-FR" sz="1300" dirty="0" err="1"/>
                        <a:t>Bundesagentur</a:t>
                      </a:r>
                      <a:r>
                        <a:rPr lang="fr-FR" sz="1300" dirty="0"/>
                        <a:t> </a:t>
                      </a:r>
                      <a:r>
                        <a:rPr lang="fr-FR" sz="1300" dirty="0" err="1"/>
                        <a:t>für</a:t>
                      </a:r>
                      <a:r>
                        <a:rPr lang="fr-FR" sz="1300" dirty="0"/>
                        <a:t> </a:t>
                      </a:r>
                      <a:r>
                        <a:rPr lang="fr-FR" sz="1300" dirty="0" err="1"/>
                        <a:t>Arbeit</a:t>
                      </a:r>
                      <a:r>
                        <a:rPr lang="fr-FR" sz="1300" dirty="0"/>
                        <a:t> (</a:t>
                      </a:r>
                      <a:r>
                        <a:rPr lang="fr-FR" sz="1300" dirty="0" err="1"/>
                        <a:t>Alemania</a:t>
                      </a:r>
                      <a:r>
                        <a:rPr lang="fr-FR" sz="1300" dirty="0"/>
                        <a:t>)</a:t>
                      </a:r>
                    </a:p>
                  </a:txBody>
                  <a:tcPr marL="47916" marR="47916" marT="50292" marB="50292" anchor="ctr"/>
                </a:tc>
                <a:tc>
                  <a:txBody>
                    <a:bodyPr/>
                    <a:lstStyle/>
                    <a:p>
                      <a:pPr algn="ctr"/>
                      <a:r>
                        <a:rPr lang="fr-FR" sz="1300"/>
                        <a:t>1 608</a:t>
                      </a:r>
                    </a:p>
                  </a:txBody>
                  <a:tcPr marL="47916" marR="47916" marT="50292" marB="50292" anchor="ctr"/>
                </a:tc>
                <a:tc>
                  <a:txBody>
                    <a:bodyPr/>
                    <a:lstStyle/>
                    <a:p>
                      <a:pPr algn="ctr"/>
                      <a:r>
                        <a:rPr lang="fr-FR" sz="1300"/>
                        <a:t>6</a:t>
                      </a:r>
                    </a:p>
                  </a:txBody>
                  <a:tcPr marL="47916" marR="47916" marT="50292" marB="50292" anchor="ctr"/>
                </a:tc>
                <a:tc>
                  <a:txBody>
                    <a:bodyPr/>
                    <a:lstStyle/>
                    <a:p>
                      <a:pPr algn="ctr"/>
                      <a:r>
                        <a:rPr lang="fr-FR" sz="1300"/>
                        <a:t>16</a:t>
                      </a:r>
                    </a:p>
                  </a:txBody>
                  <a:tcPr marL="47916" marR="47916" marT="50292" marB="50292" anchor="ctr"/>
                </a:tc>
                <a:tc>
                  <a:txBody>
                    <a:bodyPr/>
                    <a:lstStyle/>
                    <a:p>
                      <a:pPr algn="ctr"/>
                      <a:r>
                        <a:rPr lang="fr-FR" sz="1300"/>
                        <a:t>8</a:t>
                      </a:r>
                    </a:p>
                  </a:txBody>
                  <a:tcPr marL="47916" marR="47916" marT="50292" marB="50292" anchor="ctr"/>
                </a:tc>
                <a:tc>
                  <a:txBody>
                    <a:bodyPr/>
                    <a:lstStyle/>
                    <a:p>
                      <a:pPr algn="ctr"/>
                      <a:r>
                        <a:rPr lang="fr-FR" sz="1300" dirty="0"/>
                        <a:t>88</a:t>
                      </a:r>
                    </a:p>
                  </a:txBody>
                  <a:tcPr marL="47916" marR="47916" marT="50292" marB="50292" anchor="ctr"/>
                </a:tc>
                <a:extLst>
                  <a:ext uri="{0D108BD9-81ED-4DB2-BD59-A6C34878D82A}">
                    <a16:rowId xmlns:a16="http://schemas.microsoft.com/office/drawing/2014/main" xmlns="" val="1388796314"/>
                  </a:ext>
                </a:extLst>
              </a:tr>
            </a:tbl>
          </a:graphicData>
        </a:graphic>
      </p:graphicFrame>
      <p:sp>
        <p:nvSpPr>
          <p:cNvPr id="3" name="Rectangle 2">
            <a:extLst>
              <a:ext uri="{FF2B5EF4-FFF2-40B4-BE49-F238E27FC236}">
                <a16:creationId xmlns:a16="http://schemas.microsoft.com/office/drawing/2014/main" xmlns="" id="{503CA8CF-20EA-4362-90ED-22D4AE9BA3E7}"/>
              </a:ext>
            </a:extLst>
          </p:cNvPr>
          <p:cNvSpPr/>
          <p:nvPr/>
        </p:nvSpPr>
        <p:spPr>
          <a:xfrm>
            <a:off x="485329" y="2254103"/>
            <a:ext cx="4592038" cy="3118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s-ES_tradnl" sz="1600" b="0" i="0" u="none" strike="noStrike" kern="1200" cap="none" spc="0" normalizeH="0" baseline="0">
              <a:ln>
                <a:noFill/>
              </a:ln>
              <a:solidFill>
                <a:srgbClr val="000000"/>
              </a:solidFill>
              <a:effectLst/>
              <a:uLnTx/>
              <a:uFillTx/>
              <a:latin typeface="Arial" panose="020B0604020202020204"/>
              <a:ea typeface="+mn-ea"/>
              <a:cs typeface="+mn-cs"/>
            </a:endParaRPr>
          </a:p>
        </p:txBody>
      </p:sp>
      <p:sp>
        <p:nvSpPr>
          <p:cNvPr id="7" name="Rectangle 6"/>
          <p:cNvSpPr/>
          <p:nvPr/>
        </p:nvSpPr>
        <p:spPr>
          <a:xfrm>
            <a:off x="282803" y="1149017"/>
            <a:ext cx="4316905" cy="4801314"/>
          </a:xfrm>
          <a:prstGeom prst="rect">
            <a:avLst/>
          </a:prstGeom>
        </p:spPr>
        <p:txBody>
          <a:bodyPr wrap="square">
            <a:spAutoFit/>
          </a:bodyPr>
          <a:lstStyle/>
          <a:p>
            <a:r>
              <a:rPr lang="es-ES_tradnl" dirty="0"/>
              <a:t>La mayoría de los actores estudiados también tienen un amplio ecosistema que promueve :</a:t>
            </a:r>
          </a:p>
          <a:p>
            <a:pPr marL="285750" indent="-285750">
              <a:buFont typeface="Arial" panose="020B0604020202020204" pitchFamily="34" charset="0"/>
              <a:buChar char="•"/>
            </a:pPr>
            <a:r>
              <a:rPr lang="es-ES_tradnl" dirty="0"/>
              <a:t>Proximidad territorial, gracias a la multiplicación de los puntos de contacto en las redes sociales para estar lo más cerca posible de los usuarios (por ejemplo: una página de Facebook por agencia)</a:t>
            </a:r>
          </a:p>
          <a:p>
            <a:pPr marL="285750" indent="-285750">
              <a:buFont typeface="Arial" panose="020B0604020202020204" pitchFamily="34" charset="0"/>
              <a:buChar char="•"/>
            </a:pPr>
            <a:r>
              <a:rPr lang="es-ES_tradnl" dirty="0"/>
              <a:t>Interacción a través del canal preferido de cada usuario, ya sea por teléfono o a distancia, o por ejemplo, las 24 horas del día gracias a un </a:t>
            </a:r>
            <a:r>
              <a:rPr lang="es-ES_tradnl" dirty="0" err="1"/>
              <a:t>chatbot</a:t>
            </a:r>
            <a:endParaRPr lang="es-ES_tradnl" dirty="0"/>
          </a:p>
          <a:p>
            <a:pPr marL="285750" indent="-285750">
              <a:buFont typeface="Arial" panose="020B0604020202020204" pitchFamily="34" charset="0"/>
              <a:buChar char="•"/>
            </a:pPr>
            <a:r>
              <a:rPr lang="es-ES_tradnl" dirty="0"/>
              <a:t>Aplicaciones móviles "ligeras", con usos repartidos en varias aplicaciones móviles en lugar de estar todos combinadas en una sola aplicación</a:t>
            </a:r>
          </a:p>
        </p:txBody>
      </p:sp>
      <p:sp>
        <p:nvSpPr>
          <p:cNvPr id="9" name="ZoneTexte 8"/>
          <p:cNvSpPr txBox="1"/>
          <p:nvPr/>
        </p:nvSpPr>
        <p:spPr>
          <a:xfrm>
            <a:off x="4921919" y="3043037"/>
            <a:ext cx="5577840" cy="1200329"/>
          </a:xfrm>
          <a:prstGeom prst="rect">
            <a:avLst/>
          </a:prstGeom>
          <a:noFill/>
        </p:spPr>
        <p:txBody>
          <a:bodyPr wrap="square" rtlCol="0">
            <a:spAutoFit/>
          </a:bodyPr>
          <a:lstStyle/>
          <a:p>
            <a:r>
              <a:rPr lang="es-ES_tradnl" dirty="0" err="1"/>
              <a:t>Pôle</a:t>
            </a:r>
            <a:r>
              <a:rPr lang="es-ES_tradnl" dirty="0"/>
              <a:t> emploi está elaborando un programa “La agencia del futuro”  para mejorar su red de agencias basándose en métodos de </a:t>
            </a:r>
            <a:r>
              <a:rPr lang="es-ES_tradnl" dirty="0" err="1"/>
              <a:t>Design</a:t>
            </a:r>
            <a:r>
              <a:rPr lang="es-ES_tradnl" dirty="0"/>
              <a:t> </a:t>
            </a:r>
            <a:r>
              <a:rPr lang="es-ES_tradnl" dirty="0" err="1"/>
              <a:t>thinking</a:t>
            </a:r>
            <a:r>
              <a:rPr lang="es-ES_tradnl" dirty="0"/>
              <a:t>. Por ejemplo, actualmente estamos desarrollando áreas temáticas</a:t>
            </a:r>
          </a:p>
        </p:txBody>
      </p:sp>
      <p:pic>
        <p:nvPicPr>
          <p:cNvPr id="11" name="Image 10"/>
          <p:cNvPicPr>
            <a:picLocks noChangeAspect="1"/>
          </p:cNvPicPr>
          <p:nvPr/>
        </p:nvPicPr>
        <p:blipFill>
          <a:blip r:embed="rId3"/>
          <a:stretch>
            <a:fillRect/>
          </a:stretch>
        </p:blipFill>
        <p:spPr>
          <a:xfrm>
            <a:off x="10499759" y="3043037"/>
            <a:ext cx="1896020" cy="1261981"/>
          </a:xfrm>
          <a:prstGeom prst="rect">
            <a:avLst/>
          </a:prstGeom>
        </p:spPr>
      </p:pic>
      <p:sp>
        <p:nvSpPr>
          <p:cNvPr id="12" name="ZoneTexte 11"/>
          <p:cNvSpPr txBox="1"/>
          <p:nvPr/>
        </p:nvSpPr>
        <p:spPr>
          <a:xfrm>
            <a:off x="8016459" y="4418457"/>
            <a:ext cx="3690212" cy="1477328"/>
          </a:xfrm>
          <a:prstGeom prst="rect">
            <a:avLst/>
          </a:prstGeom>
          <a:noFill/>
        </p:spPr>
        <p:txBody>
          <a:bodyPr wrap="square" rtlCol="0">
            <a:spAutoFit/>
          </a:bodyPr>
          <a:lstStyle/>
          <a:p>
            <a:r>
              <a:rPr lang="es-ES_tradnl" dirty="0" err="1"/>
              <a:t>Pôle</a:t>
            </a:r>
            <a:r>
              <a:rPr lang="es-ES_tradnl" dirty="0"/>
              <a:t> emploi también está probando un tercer lugar situado en un centro comercial de París para que la gente descubra los empleos de hoy y de mañana : https://</a:t>
            </a:r>
            <a:r>
              <a:rPr lang="es-ES_tradnl" dirty="0" err="1"/>
              <a:t>yookan.io</a:t>
            </a:r>
            <a:r>
              <a:rPr lang="es-ES_tradnl" dirty="0"/>
              <a:t>/</a:t>
            </a:r>
          </a:p>
        </p:txBody>
      </p:sp>
      <p:pic>
        <p:nvPicPr>
          <p:cNvPr id="13" name="Image 12"/>
          <p:cNvPicPr>
            <a:picLocks noChangeAspect="1"/>
          </p:cNvPicPr>
          <p:nvPr/>
        </p:nvPicPr>
        <p:blipFill>
          <a:blip r:embed="rId4"/>
          <a:stretch>
            <a:fillRect/>
          </a:stretch>
        </p:blipFill>
        <p:spPr>
          <a:xfrm>
            <a:off x="5054507" y="4286025"/>
            <a:ext cx="2734056" cy="2234100"/>
          </a:xfrm>
          <a:prstGeom prst="rect">
            <a:avLst/>
          </a:prstGeom>
        </p:spPr>
      </p:pic>
    </p:spTree>
    <p:extLst>
      <p:ext uri="{BB962C8B-B14F-4D97-AF65-F5344CB8AC3E}">
        <p14:creationId xmlns:p14="http://schemas.microsoft.com/office/powerpoint/2010/main" val="14565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5</a:t>
            </a:fld>
            <a:endParaRPr lang="fr-FR"/>
          </a:p>
        </p:txBody>
      </p:sp>
      <p:pic>
        <p:nvPicPr>
          <p:cNvPr id="3" name="Image 2"/>
          <p:cNvPicPr>
            <a:picLocks noChangeAspect="1"/>
          </p:cNvPicPr>
          <p:nvPr/>
        </p:nvPicPr>
        <p:blipFill>
          <a:blip r:embed="rId2"/>
          <a:stretch>
            <a:fillRect/>
          </a:stretch>
        </p:blipFill>
        <p:spPr>
          <a:xfrm>
            <a:off x="972704" y="1535425"/>
            <a:ext cx="10211806" cy="4996700"/>
          </a:xfrm>
          <a:prstGeom prst="rect">
            <a:avLst/>
          </a:prstGeom>
        </p:spPr>
      </p:pic>
      <p:sp>
        <p:nvSpPr>
          <p:cNvPr id="4" name="Title 1">
            <a:extLst>
              <a:ext uri="{FF2B5EF4-FFF2-40B4-BE49-F238E27FC236}">
                <a16:creationId xmlns:a16="http://schemas.microsoft.com/office/drawing/2014/main" xmlns="" id="{A90E6C28-81AC-40A6-80D4-5FF32A9247E6}"/>
              </a:ext>
            </a:extLst>
          </p:cNvPr>
          <p:cNvSpPr txBox="1">
            <a:spLocks/>
          </p:cNvSpPr>
          <p:nvPr/>
        </p:nvSpPr>
        <p:spPr>
          <a:xfrm>
            <a:off x="287338" y="784225"/>
            <a:ext cx="11904662" cy="695325"/>
          </a:xfrm>
          <a:prstGeom prst="rect">
            <a:avLst/>
          </a:prstGeom>
        </p:spPr>
        <p:txBody>
          <a:bodyPr vert="horz" lIns="0" tIns="0" rIns="0" bIns="0" rtlCol="0" anchor="t">
            <a:normAutofit fontScale="77500" lnSpcReduction="20000"/>
          </a:bodyPr>
          <a:lst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a:lstStyle>
          <a:p>
            <a:r>
              <a:rPr lang="es-ES" sz="2400" dirty="0">
                <a:solidFill>
                  <a:schemeClr val="accent4"/>
                </a:solidFill>
              </a:rPr>
              <a:t>Ilustración: la nueva página web para las empresas, con las necesidades (divididas en 3 temas) como punto de entrada</a:t>
            </a:r>
          </a:p>
          <a:p>
            <a:r>
              <a:rPr lang="es-ES" sz="2400" dirty="0">
                <a:solidFill>
                  <a:schemeClr val="accent4"/>
                </a:solidFill>
              </a:rPr>
              <a:t>Sus necesidades, nuestras soluciones</a:t>
            </a:r>
            <a:endParaRPr lang="fr-FR" sz="2400" dirty="0">
              <a:solidFill>
                <a:schemeClr val="accent4"/>
              </a:solidFill>
            </a:endParaRPr>
          </a:p>
        </p:txBody>
      </p:sp>
      <p:sp>
        <p:nvSpPr>
          <p:cNvPr id="5" name="Text Placeholder 2">
            <a:extLst>
              <a:ext uri="{FF2B5EF4-FFF2-40B4-BE49-F238E27FC236}">
                <a16:creationId xmlns:a16="http://schemas.microsoft.com/office/drawing/2014/main" xmlns="" id="{505EBC27-AC51-461F-950F-F08BFEB6BD2E}"/>
              </a:ext>
            </a:extLst>
          </p:cNvPr>
          <p:cNvSpPr txBox="1">
            <a:spLocks/>
          </p:cNvSpPr>
          <p:nvPr/>
        </p:nvSpPr>
        <p:spPr>
          <a:xfrm>
            <a:off x="287338" y="252947"/>
            <a:ext cx="2530918" cy="471487"/>
          </a:xfrm>
          <a:prstGeom prst="rect">
            <a:avLst/>
          </a:prstGeom>
          <a:solidFill>
            <a:schemeClr val="accent4">
              <a:lumMod val="40000"/>
              <a:lumOff val="60000"/>
            </a:schemeClr>
          </a:solidFill>
        </p:spPr>
        <p:txBody>
          <a:bodyPr vert="horz" lIns="180000" tIns="0" rIns="180000" bIns="0" rtlCol="0" anchor="ctr" anchorCtr="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000" cap="all" spc="200" dirty="0">
                <a:solidFill>
                  <a:schemeClr val="bg1"/>
                </a:solidFill>
                <a:latin typeface="Pole Emploi PRO Light" panose="02000303040000020004" pitchFamily="2" charset="77"/>
              </a:rPr>
              <a:t>OFERTA DE SERVICIO DIGITALE DE PÔLE EMPLOI</a:t>
            </a:r>
          </a:p>
        </p:txBody>
      </p:sp>
    </p:spTree>
    <p:extLst>
      <p:ext uri="{BB962C8B-B14F-4D97-AF65-F5344CB8AC3E}">
        <p14:creationId xmlns:p14="http://schemas.microsoft.com/office/powerpoint/2010/main" val="17008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es-ES_tradnl" smtClean="0"/>
              <a:t>6</a:t>
            </a:fld>
            <a:endParaRPr lang="es-ES_tradnl"/>
          </a:p>
        </p:txBody>
      </p:sp>
      <p:sp>
        <p:nvSpPr>
          <p:cNvPr id="4" name="Title 1">
            <a:extLst>
              <a:ext uri="{FF2B5EF4-FFF2-40B4-BE49-F238E27FC236}">
                <a16:creationId xmlns:a16="http://schemas.microsoft.com/office/drawing/2014/main" xmlns="" id="{A90E6C28-81AC-40A6-80D4-5FF32A9247E6}"/>
              </a:ext>
            </a:extLst>
          </p:cNvPr>
          <p:cNvSpPr txBox="1">
            <a:spLocks/>
          </p:cNvSpPr>
          <p:nvPr/>
        </p:nvSpPr>
        <p:spPr>
          <a:xfrm>
            <a:off x="287338" y="1037263"/>
            <a:ext cx="3995904" cy="5055627"/>
          </a:xfrm>
          <a:prstGeom prst="rect">
            <a:avLst/>
          </a:prstGeom>
        </p:spPr>
        <p:txBody>
          <a:bodyPr vert="horz" lIns="0" tIns="0" rIns="0" bIns="0" rtlCol="0" anchor="t">
            <a:normAutofit/>
          </a:bodyPr>
          <a:lst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a:lstStyle>
          <a:p>
            <a:r>
              <a:rPr lang="es-ES_tradnl" sz="2400" dirty="0">
                <a:solidFill>
                  <a:schemeClr val="accent4"/>
                </a:solidFill>
              </a:rPr>
              <a:t>Ilustración</a:t>
            </a:r>
          </a:p>
          <a:p>
            <a:endParaRPr lang="es-ES_tradnl" sz="2400" dirty="0">
              <a:solidFill>
                <a:schemeClr val="accent4"/>
              </a:solidFill>
            </a:endParaRPr>
          </a:p>
          <a:p>
            <a:r>
              <a:rPr lang="es-ES_tradnl" sz="2400" dirty="0">
                <a:solidFill>
                  <a:schemeClr val="accent4"/>
                </a:solidFill>
              </a:rPr>
              <a:t>Las empresas :  página de aterrizaje que presenta un dispositivo no digital con sugerencias de servicios digitales relacionados.</a:t>
            </a:r>
          </a:p>
          <a:p>
            <a:r>
              <a:rPr lang="es-ES_tradnl" sz="2400" dirty="0">
                <a:solidFill>
                  <a:schemeClr val="accent4"/>
                </a:solidFill>
              </a:rPr>
              <a:t>Para las empresas, estamos probando un autodiagnóstico que permitirá proponer los mejores servicios gracias a técnicas de inteligencia artificial</a:t>
            </a:r>
          </a:p>
        </p:txBody>
      </p:sp>
      <p:sp>
        <p:nvSpPr>
          <p:cNvPr id="5" name="Text Placeholder 2">
            <a:extLst>
              <a:ext uri="{FF2B5EF4-FFF2-40B4-BE49-F238E27FC236}">
                <a16:creationId xmlns:a16="http://schemas.microsoft.com/office/drawing/2014/main" xmlns="" id="{505EBC27-AC51-461F-950F-F08BFEB6BD2E}"/>
              </a:ext>
            </a:extLst>
          </p:cNvPr>
          <p:cNvSpPr txBox="1">
            <a:spLocks/>
          </p:cNvSpPr>
          <p:nvPr/>
        </p:nvSpPr>
        <p:spPr>
          <a:xfrm>
            <a:off x="287338" y="252947"/>
            <a:ext cx="2530918" cy="471487"/>
          </a:xfrm>
          <a:prstGeom prst="rect">
            <a:avLst/>
          </a:prstGeom>
          <a:solidFill>
            <a:schemeClr val="accent4">
              <a:lumMod val="40000"/>
              <a:lumOff val="60000"/>
            </a:schemeClr>
          </a:solidFill>
        </p:spPr>
        <p:txBody>
          <a:bodyPr vert="horz" lIns="180000" tIns="0" rIns="180000" bIns="0" rtlCol="0" anchor="ctr" anchorCtr="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_tradnl" sz="1000" cap="all" spc="200" dirty="0">
                <a:solidFill>
                  <a:schemeClr val="bg1"/>
                </a:solidFill>
                <a:latin typeface="Pole Emploi PRO Light" panose="02000303040000020004" pitchFamily="2" charset="77"/>
              </a:rPr>
              <a:t>OFERTA DE </a:t>
            </a:r>
            <a:r>
              <a:rPr lang="es-ES_tradnl" sz="1000" cap="all" spc="200" dirty="0" err="1">
                <a:solidFill>
                  <a:schemeClr val="bg1"/>
                </a:solidFill>
                <a:latin typeface="Pole Emploi PRO Light" panose="02000303040000020004" pitchFamily="2" charset="77"/>
              </a:rPr>
              <a:t>SERVIcIO</a:t>
            </a:r>
            <a:r>
              <a:rPr lang="es-ES_tradnl" sz="1000" cap="all" spc="200" dirty="0">
                <a:solidFill>
                  <a:schemeClr val="bg1"/>
                </a:solidFill>
                <a:latin typeface="Pole Emploi PRO Light" panose="02000303040000020004" pitchFamily="2" charset="77"/>
              </a:rPr>
              <a:t> DIGITALE DE PÔLE EMPLOI</a:t>
            </a:r>
          </a:p>
        </p:txBody>
      </p:sp>
      <p:pic>
        <p:nvPicPr>
          <p:cNvPr id="6" name="Image 5"/>
          <p:cNvPicPr>
            <a:picLocks noChangeAspect="1"/>
          </p:cNvPicPr>
          <p:nvPr/>
        </p:nvPicPr>
        <p:blipFill>
          <a:blip r:embed="rId2"/>
          <a:stretch>
            <a:fillRect/>
          </a:stretch>
        </p:blipFill>
        <p:spPr>
          <a:xfrm>
            <a:off x="4425895" y="169975"/>
            <a:ext cx="7634684" cy="3478458"/>
          </a:xfrm>
          <a:prstGeom prst="rect">
            <a:avLst/>
          </a:prstGeom>
        </p:spPr>
      </p:pic>
      <p:pic>
        <p:nvPicPr>
          <p:cNvPr id="7" name="Image 6"/>
          <p:cNvPicPr>
            <a:picLocks noChangeAspect="1"/>
          </p:cNvPicPr>
          <p:nvPr/>
        </p:nvPicPr>
        <p:blipFill>
          <a:blip r:embed="rId3"/>
          <a:stretch>
            <a:fillRect/>
          </a:stretch>
        </p:blipFill>
        <p:spPr>
          <a:xfrm>
            <a:off x="4425895" y="3623761"/>
            <a:ext cx="7634684" cy="3151266"/>
          </a:xfrm>
          <a:prstGeom prst="rect">
            <a:avLst/>
          </a:prstGeom>
        </p:spPr>
      </p:pic>
    </p:spTree>
    <p:extLst>
      <p:ext uri="{BB962C8B-B14F-4D97-AF65-F5344CB8AC3E}">
        <p14:creationId xmlns:p14="http://schemas.microsoft.com/office/powerpoint/2010/main" val="51932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3E3E32E-4EB4-450A-BA96-F564CFCB65EA}"/>
              </a:ext>
            </a:extLst>
          </p:cNvPr>
          <p:cNvSpPr>
            <a:spLocks noGrp="1"/>
          </p:cNvSpPr>
          <p:nvPr>
            <p:ph type="sldNum" sz="quarter" idx="12"/>
          </p:nvPr>
        </p:nvSpPr>
        <p:spPr/>
        <p:txBody>
          <a:bodyPr/>
          <a:lstStyle/>
          <a:p>
            <a:pPr lvl="0"/>
            <a:fld id="{FE7EBF2B-1B4A-445A-9D9B-B6F2F2F624A9}" type="slidenum">
              <a:rPr lang="es-ES_tradnl" altLang="fr-FR" noProof="0" smtClean="0"/>
              <a:pPr lvl="0"/>
              <a:t>7</a:t>
            </a:fld>
            <a:endParaRPr lang="es-ES_tradnl" altLang="fr-FR" noProof="0" dirty="0"/>
          </a:p>
        </p:txBody>
      </p:sp>
      <p:sp>
        <p:nvSpPr>
          <p:cNvPr id="88" name="Title 1">
            <a:extLst>
              <a:ext uri="{FF2B5EF4-FFF2-40B4-BE49-F238E27FC236}">
                <a16:creationId xmlns:a16="http://schemas.microsoft.com/office/drawing/2014/main" xmlns="" id="{AEC7AD73-484A-4B4E-B9E1-D3C227ED3603}"/>
              </a:ext>
            </a:extLst>
          </p:cNvPr>
          <p:cNvSpPr>
            <a:spLocks noGrp="1"/>
          </p:cNvSpPr>
          <p:nvPr>
            <p:ph type="title" idx="4294967295"/>
          </p:nvPr>
        </p:nvSpPr>
        <p:spPr>
          <a:xfrm>
            <a:off x="287338" y="784225"/>
            <a:ext cx="11904662" cy="695325"/>
          </a:xfrm>
        </p:spPr>
        <p:txBody>
          <a:bodyPr anchor="t">
            <a:normAutofit/>
          </a:bodyPr>
          <a:lstStyle/>
          <a:p>
            <a:r>
              <a:rPr lang="es-ES_tradnl" sz="2400" dirty="0">
                <a:solidFill>
                  <a:schemeClr val="accent4"/>
                </a:solidFill>
              </a:rPr>
              <a:t>Servicios a los reclutadores bien distribuidos en relación con nuestra oferta de servicios</a:t>
            </a:r>
          </a:p>
        </p:txBody>
      </p:sp>
      <p:grpSp>
        <p:nvGrpSpPr>
          <p:cNvPr id="8" name="Group 7">
            <a:extLst>
              <a:ext uri="{FF2B5EF4-FFF2-40B4-BE49-F238E27FC236}">
                <a16:creationId xmlns:a16="http://schemas.microsoft.com/office/drawing/2014/main" xmlns="" id="{1AE1BD7B-799C-47EA-8664-CDB6A1F71693}"/>
              </a:ext>
            </a:extLst>
          </p:cNvPr>
          <p:cNvGrpSpPr/>
          <p:nvPr/>
        </p:nvGrpSpPr>
        <p:grpSpPr>
          <a:xfrm>
            <a:off x="780211" y="1549081"/>
            <a:ext cx="11046790" cy="4283803"/>
            <a:chOff x="1326311" y="1235044"/>
            <a:chExt cx="11046790" cy="4712183"/>
          </a:xfrm>
        </p:grpSpPr>
        <p:sp>
          <p:nvSpPr>
            <p:cNvPr id="16" name="Rectangle 15">
              <a:extLst>
                <a:ext uri="{FF2B5EF4-FFF2-40B4-BE49-F238E27FC236}">
                  <a16:creationId xmlns:a16="http://schemas.microsoft.com/office/drawing/2014/main" xmlns="" id="{98DCFFA0-255B-4100-96C3-73A9A9A8671C}"/>
                </a:ext>
              </a:extLst>
            </p:cNvPr>
            <p:cNvSpPr/>
            <p:nvPr/>
          </p:nvSpPr>
          <p:spPr>
            <a:xfrm>
              <a:off x="6054633" y="1259097"/>
              <a:ext cx="1170462"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FFFFFF"/>
                  </a:solidFill>
                  <a:effectLst/>
                  <a:uLnTx/>
                  <a:uFillTx/>
                  <a:latin typeface="Arial" panose="020B0604020202020204"/>
                  <a:ea typeface="+mn-ea"/>
                  <a:cs typeface="+mn-cs"/>
                </a:rPr>
                <a:t>Pages entreprises</a:t>
              </a:r>
              <a:endParaRPr kumimoji="0" lang="es-ES_tradnl"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xmlns="" id="{61C6F7AD-A037-4D76-BFC7-15272A836B48}"/>
                </a:ext>
              </a:extLst>
            </p:cNvPr>
            <p:cNvSpPr/>
            <p:nvPr/>
          </p:nvSpPr>
          <p:spPr>
            <a:xfrm>
              <a:off x="7256688" y="1259096"/>
              <a:ext cx="1044000" cy="229071"/>
            </a:xfrm>
            <a:prstGeom prst="rect">
              <a:avLst/>
            </a:prstGeom>
            <a:solidFill>
              <a:schemeClr val="accent3">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FFFFFF"/>
                  </a:solidFill>
                  <a:effectLst/>
                  <a:uLnTx/>
                  <a:uFillTx/>
                  <a:latin typeface="Arial" panose="020B0604020202020204"/>
                  <a:ea typeface="+mn-ea"/>
                  <a:cs typeface="+mn-cs"/>
                </a:rPr>
                <a:t>PMSMP - ART</a:t>
              </a:r>
              <a:endParaRPr kumimoji="0" lang="es-ES_tradnl"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xmlns="" id="{FD07490E-94C7-4157-AD34-16D52DB35F12}"/>
                </a:ext>
              </a:extLst>
            </p:cNvPr>
            <p:cNvSpPr/>
            <p:nvPr/>
          </p:nvSpPr>
          <p:spPr>
            <a:xfrm>
              <a:off x="8360325" y="1259096"/>
              <a:ext cx="1476000" cy="229071"/>
            </a:xfrm>
            <a:prstGeom prst="rect">
              <a:avLst/>
            </a:prstGeom>
            <a:solidFill>
              <a:schemeClr val="accent3">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FFFFFF"/>
                  </a:solidFill>
                  <a:effectLst/>
                  <a:uLnTx/>
                  <a:uFillTx/>
                  <a:latin typeface="Arial" panose="020B0604020202020204"/>
                  <a:ea typeface="+mn-ea"/>
                  <a:cs typeface="+mn-cs"/>
                </a:rPr>
                <a:t>PMSMP – nouvelle LP</a:t>
              </a:r>
              <a:endParaRPr kumimoji="0" lang="es-ES_tradnl"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xmlns="" id="{309BBF69-C3EC-4CE8-9E6E-DA2F14CD2B6A}"/>
                </a:ext>
              </a:extLst>
            </p:cNvPr>
            <p:cNvSpPr/>
            <p:nvPr/>
          </p:nvSpPr>
          <p:spPr>
            <a:xfrm>
              <a:off x="9869933" y="1259096"/>
              <a:ext cx="989112" cy="229071"/>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a:solidFill>
                    <a:srgbClr val="FFFFFF"/>
                  </a:solidFill>
                  <a:latin typeface="Arial" panose="020B0604020202020204"/>
                </a:rPr>
                <a:t>Salons en ligne</a:t>
              </a:r>
              <a:endParaRPr lang="es-ES_tradnl" sz="900" dirty="0">
                <a:solidFill>
                  <a:srgbClr val="FFFFFF"/>
                </a:solidFill>
                <a:latin typeface="Arial" panose="020B0604020202020204"/>
              </a:endParaRPr>
            </a:p>
          </p:txBody>
        </p:sp>
        <p:sp>
          <p:nvSpPr>
            <p:cNvPr id="38" name="Rectangle 37">
              <a:extLst>
                <a:ext uri="{FF2B5EF4-FFF2-40B4-BE49-F238E27FC236}">
                  <a16:creationId xmlns:a16="http://schemas.microsoft.com/office/drawing/2014/main" xmlns="" id="{F7D6C25B-F4C7-4F3A-AD5E-AC104A78DBB5}"/>
                </a:ext>
              </a:extLst>
            </p:cNvPr>
            <p:cNvSpPr/>
            <p:nvPr/>
          </p:nvSpPr>
          <p:spPr>
            <a:xfrm>
              <a:off x="10897842" y="1259095"/>
              <a:ext cx="1007004" cy="229071"/>
            </a:xfrm>
            <a:prstGeom prst="rect">
              <a:avLst/>
            </a:prstGeom>
            <a:solidFill>
              <a:schemeClr val="accent3">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a:solidFill>
                    <a:srgbClr val="FFFFFF"/>
                  </a:solidFill>
                  <a:latin typeface="Arial" panose="020B0604020202020204"/>
                </a:rPr>
                <a:t>Tous mobilisés</a:t>
              </a:r>
              <a:endParaRPr lang="es-ES_tradnl" sz="900" dirty="0">
                <a:solidFill>
                  <a:srgbClr val="FFFFFF"/>
                </a:solidFill>
                <a:latin typeface="Arial" panose="020B0604020202020204"/>
              </a:endParaRPr>
            </a:p>
          </p:txBody>
        </p:sp>
        <p:sp>
          <p:nvSpPr>
            <p:cNvPr id="39" name="Rectangle 38">
              <a:extLst>
                <a:ext uri="{FF2B5EF4-FFF2-40B4-BE49-F238E27FC236}">
                  <a16:creationId xmlns:a16="http://schemas.microsoft.com/office/drawing/2014/main" xmlns="" id="{555E1B7B-5942-40AE-90FC-78A0E6D15846}"/>
                </a:ext>
              </a:extLst>
            </p:cNvPr>
            <p:cNvSpPr/>
            <p:nvPr/>
          </p:nvSpPr>
          <p:spPr>
            <a:xfrm>
              <a:off x="11943643" y="1243343"/>
              <a:ext cx="429458"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FFFFFF"/>
                  </a:solidFill>
                  <a:effectLst/>
                  <a:uLnTx/>
                  <a:uFillTx/>
                  <a:latin typeface="Arial" panose="020B0604020202020204"/>
                  <a:ea typeface="+mn-ea"/>
                  <a:cs typeface="+mn-cs"/>
                </a:rPr>
                <a:t>IMT</a:t>
              </a:r>
              <a:endParaRPr kumimoji="0" lang="es-ES_tradnl"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xmlns="" id="{52232028-1B37-4CA4-A32E-F2A2C74DB79E}"/>
                </a:ext>
              </a:extLst>
            </p:cNvPr>
            <p:cNvSpPr/>
            <p:nvPr/>
          </p:nvSpPr>
          <p:spPr>
            <a:xfrm>
              <a:off x="6054632" y="1690904"/>
              <a:ext cx="1548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Diffuser une offre DOL</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xmlns="" id="{0CA006A1-C327-4EC7-8CFB-DF9849CCA1CA}"/>
                </a:ext>
              </a:extLst>
            </p:cNvPr>
            <p:cNvSpPr/>
            <p:nvPr/>
          </p:nvSpPr>
          <p:spPr>
            <a:xfrm>
              <a:off x="7667948" y="1690904"/>
              <a:ext cx="2268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Diffuser une offre – contact conseiller</a:t>
              </a:r>
              <a:endParaRPr lang="es-ES_tradnl" sz="1000" dirty="0">
                <a:solidFill>
                  <a:srgbClr val="FFFFFF"/>
                </a:solidFill>
                <a:latin typeface="Arial" panose="020B0604020202020204"/>
              </a:endParaRPr>
            </a:p>
          </p:txBody>
        </p:sp>
        <p:sp>
          <p:nvSpPr>
            <p:cNvPr id="49" name="Rectangle 48">
              <a:extLst>
                <a:ext uri="{FF2B5EF4-FFF2-40B4-BE49-F238E27FC236}">
                  <a16:creationId xmlns:a16="http://schemas.microsoft.com/office/drawing/2014/main" xmlns="" id="{3B4370DD-4CCA-424F-BCE4-54530B08B45B}"/>
                </a:ext>
              </a:extLst>
            </p:cNvPr>
            <p:cNvSpPr/>
            <p:nvPr/>
          </p:nvSpPr>
          <p:spPr>
            <a:xfrm>
              <a:off x="6054632" y="1965613"/>
              <a:ext cx="1656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Base de profils candidats</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xmlns="" id="{06329D1A-45B7-439D-AE1A-FCCD527AF6BA}"/>
                </a:ext>
              </a:extLst>
            </p:cNvPr>
            <p:cNvSpPr/>
            <p:nvPr/>
          </p:nvSpPr>
          <p:spPr>
            <a:xfrm>
              <a:off x="7782415" y="1965613"/>
              <a:ext cx="2304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Suggestion de profils par le conseiller</a:t>
              </a:r>
              <a:endParaRPr lang="es-ES_tradnl" sz="1000" dirty="0">
                <a:solidFill>
                  <a:srgbClr val="FFFFFF"/>
                </a:solidFill>
                <a:latin typeface="Arial" panose="020B0604020202020204"/>
              </a:endParaRPr>
            </a:p>
          </p:txBody>
        </p:sp>
        <p:sp>
          <p:nvSpPr>
            <p:cNvPr id="51" name="Rectangle 50">
              <a:extLst>
                <a:ext uri="{FF2B5EF4-FFF2-40B4-BE49-F238E27FC236}">
                  <a16:creationId xmlns:a16="http://schemas.microsoft.com/office/drawing/2014/main" xmlns="" id="{D6F0F1E1-7CD3-4CB7-87EC-CE45C287CC01}"/>
                </a:ext>
              </a:extLst>
            </p:cNvPr>
            <p:cNvSpPr/>
            <p:nvPr/>
          </p:nvSpPr>
          <p:spPr>
            <a:xfrm>
              <a:off x="10137979" y="1965613"/>
              <a:ext cx="1908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Présélection de candidature</a:t>
              </a:r>
              <a:endParaRPr lang="es-ES_tradnl" sz="1000" dirty="0">
                <a:solidFill>
                  <a:srgbClr val="FFFFFF"/>
                </a:solidFill>
                <a:latin typeface="Arial" panose="020B0604020202020204"/>
              </a:endParaRPr>
            </a:p>
          </p:txBody>
        </p:sp>
        <p:sp>
          <p:nvSpPr>
            <p:cNvPr id="52" name="Rectangle 51">
              <a:extLst>
                <a:ext uri="{FF2B5EF4-FFF2-40B4-BE49-F238E27FC236}">
                  <a16:creationId xmlns:a16="http://schemas.microsoft.com/office/drawing/2014/main" xmlns="" id="{788703F6-583E-4AAA-8B85-A5A9A28B40A8}"/>
                </a:ext>
              </a:extLst>
            </p:cNvPr>
            <p:cNvSpPr/>
            <p:nvPr/>
          </p:nvSpPr>
          <p:spPr>
            <a:xfrm>
              <a:off x="6054632" y="2223638"/>
              <a:ext cx="864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MRS - ART</a:t>
              </a:r>
              <a:endParaRPr lang="es-ES_tradnl" sz="1000" dirty="0">
                <a:solidFill>
                  <a:srgbClr val="FFFFFF"/>
                </a:solidFill>
                <a:latin typeface="Arial" panose="020B0604020202020204"/>
              </a:endParaRPr>
            </a:p>
          </p:txBody>
        </p:sp>
        <p:sp>
          <p:nvSpPr>
            <p:cNvPr id="53" name="Rectangle 52">
              <a:extLst>
                <a:ext uri="{FF2B5EF4-FFF2-40B4-BE49-F238E27FC236}">
                  <a16:creationId xmlns:a16="http://schemas.microsoft.com/office/drawing/2014/main" xmlns="" id="{960EC905-D880-4E17-8697-2D468DD1E850}"/>
                </a:ext>
              </a:extLst>
            </p:cNvPr>
            <p:cNvSpPr/>
            <p:nvPr/>
          </p:nvSpPr>
          <p:spPr>
            <a:xfrm>
              <a:off x="6973062" y="2223638"/>
              <a:ext cx="1656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Gestion des recrutements</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xmlns="" id="{3AC3A906-DD66-472D-93B0-38AA14419EED}"/>
                </a:ext>
              </a:extLst>
            </p:cNvPr>
            <p:cNvSpPr/>
            <p:nvPr/>
          </p:nvSpPr>
          <p:spPr>
            <a:xfrm>
              <a:off x="8700846" y="2223638"/>
              <a:ext cx="1656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La bonne compétence pro</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6" name="Rectangle 55">
              <a:extLst>
                <a:ext uri="{FF2B5EF4-FFF2-40B4-BE49-F238E27FC236}">
                  <a16:creationId xmlns:a16="http://schemas.microsoft.com/office/drawing/2014/main" xmlns="" id="{62202169-83BC-4804-8A54-8D90DF46ECA2}"/>
                </a:ext>
              </a:extLst>
            </p:cNvPr>
            <p:cNvSpPr/>
            <p:nvPr/>
          </p:nvSpPr>
          <p:spPr>
            <a:xfrm>
              <a:off x="6054632" y="2511249"/>
              <a:ext cx="1872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Aide à l’entretien d’embauche</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9" name="Rectangle 58">
              <a:extLst>
                <a:ext uri="{FF2B5EF4-FFF2-40B4-BE49-F238E27FC236}">
                  <a16:creationId xmlns:a16="http://schemas.microsoft.com/office/drawing/2014/main" xmlns="" id="{A2FC376C-4A90-49D7-9D3F-5F391AC9D614}"/>
                </a:ext>
              </a:extLst>
            </p:cNvPr>
            <p:cNvSpPr/>
            <p:nvPr/>
          </p:nvSpPr>
          <p:spPr>
            <a:xfrm>
              <a:off x="7998415" y="2511249"/>
              <a:ext cx="1980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Pôle emploi évènements (app)</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xmlns="" id="{34AF20C6-E616-4645-905A-6377486C9FBE}"/>
                </a:ext>
              </a:extLst>
            </p:cNvPr>
            <p:cNvSpPr/>
            <p:nvPr/>
          </p:nvSpPr>
          <p:spPr>
            <a:xfrm>
              <a:off x="10040374" y="2511249"/>
              <a:ext cx="1980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Je participe (évènements)</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xmlns="" id="{F887D8E6-98E5-457C-9D17-E1C8EBECA839}"/>
                </a:ext>
              </a:extLst>
            </p:cNvPr>
            <p:cNvSpPr/>
            <p:nvPr/>
          </p:nvSpPr>
          <p:spPr>
            <a:xfrm>
              <a:off x="6054632" y="2783077"/>
              <a:ext cx="1080000" cy="229071"/>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Salons en ligne</a:t>
              </a:r>
              <a:endParaRPr lang="es-ES_tradnl" sz="1000" dirty="0">
                <a:solidFill>
                  <a:srgbClr val="FFFFFF"/>
                </a:solidFill>
                <a:latin typeface="Arial" panose="020B0604020202020204"/>
              </a:endParaRPr>
            </a:p>
          </p:txBody>
        </p:sp>
        <p:sp>
          <p:nvSpPr>
            <p:cNvPr id="62" name="Rectangle 61">
              <a:extLst>
                <a:ext uri="{FF2B5EF4-FFF2-40B4-BE49-F238E27FC236}">
                  <a16:creationId xmlns:a16="http://schemas.microsoft.com/office/drawing/2014/main" xmlns="" id="{411E20BC-90EC-4EA6-A49C-ABEE230CDF99}"/>
                </a:ext>
              </a:extLst>
            </p:cNvPr>
            <p:cNvSpPr/>
            <p:nvPr/>
          </p:nvSpPr>
          <p:spPr>
            <a:xfrm>
              <a:off x="7170632" y="2783077"/>
              <a:ext cx="1080000" cy="229071"/>
            </a:xfrm>
            <a:prstGeom prst="rect">
              <a:avLst/>
            </a:prstGeom>
            <a:solidFill>
              <a:schemeClr val="accent3">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Tous mobilisés</a:t>
              </a:r>
              <a:endParaRPr lang="es-ES_tradnl" sz="1000" dirty="0">
                <a:solidFill>
                  <a:srgbClr val="FFFFFF"/>
                </a:solidFill>
                <a:latin typeface="Arial" panose="020B0604020202020204"/>
              </a:endParaRPr>
            </a:p>
          </p:txBody>
        </p:sp>
        <p:sp>
          <p:nvSpPr>
            <p:cNvPr id="65" name="Rectangle 64">
              <a:extLst>
                <a:ext uri="{FF2B5EF4-FFF2-40B4-BE49-F238E27FC236}">
                  <a16:creationId xmlns:a16="http://schemas.microsoft.com/office/drawing/2014/main" xmlns="" id="{5E017663-C491-45F5-973E-02EABE60EC19}"/>
                </a:ext>
              </a:extLst>
            </p:cNvPr>
            <p:cNvSpPr/>
            <p:nvPr/>
          </p:nvSpPr>
          <p:spPr>
            <a:xfrm>
              <a:off x="6050431" y="3077447"/>
              <a:ext cx="1044000" cy="229071"/>
            </a:xfrm>
            <a:prstGeom prst="rect">
              <a:avLst/>
            </a:prstGeom>
            <a:solidFill>
              <a:schemeClr val="accent3">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PMSMP - ART</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xmlns="" id="{9C681D82-E2C0-49DB-968B-0D6BE9BB2F7A}"/>
                </a:ext>
              </a:extLst>
            </p:cNvPr>
            <p:cNvSpPr/>
            <p:nvPr/>
          </p:nvSpPr>
          <p:spPr>
            <a:xfrm>
              <a:off x="7159746" y="3077447"/>
              <a:ext cx="1476000" cy="229071"/>
            </a:xfrm>
            <a:prstGeom prst="rect">
              <a:avLst/>
            </a:prstGeom>
            <a:solidFill>
              <a:schemeClr val="accent3">
                <a:lumMod val="5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PMSMP – nouvelle LP</a:t>
              </a:r>
              <a:endParaRPr lang="es-ES_tradnl" sz="1000" dirty="0">
                <a:solidFill>
                  <a:srgbClr val="FFFFFF"/>
                </a:solidFill>
                <a:latin typeface="Arial" panose="020B0604020202020204"/>
              </a:endParaRPr>
            </a:p>
          </p:txBody>
        </p:sp>
        <p:sp>
          <p:nvSpPr>
            <p:cNvPr id="68" name="Rectangle 67">
              <a:extLst>
                <a:ext uri="{FF2B5EF4-FFF2-40B4-BE49-F238E27FC236}">
                  <a16:creationId xmlns:a16="http://schemas.microsoft.com/office/drawing/2014/main" xmlns="" id="{97676F98-008B-4F8D-B51F-BDD4BD1AC63D}"/>
                </a:ext>
              </a:extLst>
            </p:cNvPr>
            <p:cNvSpPr/>
            <p:nvPr/>
          </p:nvSpPr>
          <p:spPr>
            <a:xfrm>
              <a:off x="8700846" y="3073642"/>
              <a:ext cx="3204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AFPR – action de formation préalable au recrutement</a:t>
              </a:r>
              <a:endParaRPr lang="es-ES_tradnl" sz="1000" dirty="0">
                <a:solidFill>
                  <a:srgbClr val="FFFFFF"/>
                </a:solidFill>
                <a:latin typeface="Arial" panose="020B0604020202020204"/>
              </a:endParaRPr>
            </a:p>
          </p:txBody>
        </p:sp>
        <p:sp>
          <p:nvSpPr>
            <p:cNvPr id="69" name="Rectangle 68">
              <a:extLst>
                <a:ext uri="{FF2B5EF4-FFF2-40B4-BE49-F238E27FC236}">
                  <a16:creationId xmlns:a16="http://schemas.microsoft.com/office/drawing/2014/main" xmlns="" id="{4837E642-937D-4EF6-9302-D97E4AFED1A9}"/>
                </a:ext>
              </a:extLst>
            </p:cNvPr>
            <p:cNvSpPr/>
            <p:nvPr/>
          </p:nvSpPr>
          <p:spPr>
            <a:xfrm>
              <a:off x="6064993" y="3324892"/>
              <a:ext cx="3348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POEI – Préparation opérationnelle à l’emploi individuelle</a:t>
              </a:r>
              <a:endParaRPr lang="es-ES_tradnl" sz="1000" dirty="0">
                <a:solidFill>
                  <a:srgbClr val="FFFFFF"/>
                </a:solidFill>
                <a:latin typeface="Arial" panose="020B0604020202020204"/>
              </a:endParaRPr>
            </a:p>
          </p:txBody>
        </p:sp>
        <p:sp>
          <p:nvSpPr>
            <p:cNvPr id="70" name="Rectangle 69">
              <a:extLst>
                <a:ext uri="{FF2B5EF4-FFF2-40B4-BE49-F238E27FC236}">
                  <a16:creationId xmlns:a16="http://schemas.microsoft.com/office/drawing/2014/main" xmlns="" id="{586F148F-AB4F-4A8D-9802-FF7D3F175B7D}"/>
                </a:ext>
              </a:extLst>
            </p:cNvPr>
            <p:cNvSpPr/>
            <p:nvPr/>
          </p:nvSpPr>
          <p:spPr>
            <a:xfrm>
              <a:off x="9484713" y="3322038"/>
              <a:ext cx="1260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AEF – emploi franc</a:t>
              </a:r>
              <a:endParaRPr lang="es-ES_tradnl" sz="1000" dirty="0">
                <a:solidFill>
                  <a:srgbClr val="FFFFFF"/>
                </a:solidFill>
                <a:latin typeface="Arial" panose="020B0604020202020204"/>
              </a:endParaRPr>
            </a:p>
          </p:txBody>
        </p:sp>
        <p:sp>
          <p:nvSpPr>
            <p:cNvPr id="71" name="Rectangle 70">
              <a:extLst>
                <a:ext uri="{FF2B5EF4-FFF2-40B4-BE49-F238E27FC236}">
                  <a16:creationId xmlns:a16="http://schemas.microsoft.com/office/drawing/2014/main" xmlns="" id="{B0151D1D-51F3-4918-94DF-0ACBC470EFA7}"/>
                </a:ext>
              </a:extLst>
            </p:cNvPr>
            <p:cNvSpPr/>
            <p:nvPr/>
          </p:nvSpPr>
          <p:spPr>
            <a:xfrm>
              <a:off x="10789604" y="3322038"/>
              <a:ext cx="1296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a:solidFill>
                    <a:srgbClr val="FFFFFF"/>
                  </a:solidFill>
                  <a:latin typeface="Arial" panose="020B0604020202020204"/>
                </a:rPr>
                <a:t>Aide recrut. handicap</a:t>
              </a:r>
              <a:endParaRPr lang="es-ES_tradnl" sz="900" dirty="0">
                <a:solidFill>
                  <a:srgbClr val="FFFFFF"/>
                </a:solidFill>
                <a:latin typeface="Arial" panose="020B0604020202020204"/>
              </a:endParaRPr>
            </a:p>
          </p:txBody>
        </p:sp>
        <p:sp>
          <p:nvSpPr>
            <p:cNvPr id="72" name="Rectangle 71">
              <a:extLst>
                <a:ext uri="{FF2B5EF4-FFF2-40B4-BE49-F238E27FC236}">
                  <a16:creationId xmlns:a16="http://schemas.microsoft.com/office/drawing/2014/main" xmlns="" id="{8E7A80F1-571F-41F6-8AA0-0EE4A2D4E0D5}"/>
                </a:ext>
              </a:extLst>
            </p:cNvPr>
            <p:cNvSpPr/>
            <p:nvPr/>
          </p:nvSpPr>
          <p:spPr>
            <a:xfrm>
              <a:off x="6064993" y="3596721"/>
              <a:ext cx="2016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Estimer le coût d’un futur salarié</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xmlns="" id="{463F11E9-5350-4AEC-80D4-F26BD8F904A0}"/>
                </a:ext>
              </a:extLst>
            </p:cNvPr>
            <p:cNvSpPr/>
            <p:nvPr/>
          </p:nvSpPr>
          <p:spPr>
            <a:xfrm>
              <a:off x="8121979" y="3596721"/>
              <a:ext cx="2016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Aides et mesures à l’embauche</a:t>
              </a:r>
              <a:endParaRPr lang="es-ES_tradnl" sz="1000" dirty="0">
                <a:solidFill>
                  <a:srgbClr val="FFFFFF"/>
                </a:solidFill>
                <a:latin typeface="Arial" panose="020B0604020202020204"/>
              </a:endParaRPr>
            </a:p>
          </p:txBody>
        </p:sp>
        <p:grpSp>
          <p:nvGrpSpPr>
            <p:cNvPr id="3" name="Group 2">
              <a:extLst>
                <a:ext uri="{FF2B5EF4-FFF2-40B4-BE49-F238E27FC236}">
                  <a16:creationId xmlns:a16="http://schemas.microsoft.com/office/drawing/2014/main" xmlns="" id="{B480F051-1F22-42A6-AB83-1DF5002A3940}"/>
                </a:ext>
              </a:extLst>
            </p:cNvPr>
            <p:cNvGrpSpPr/>
            <p:nvPr/>
          </p:nvGrpSpPr>
          <p:grpSpPr>
            <a:xfrm>
              <a:off x="1326311" y="1235044"/>
              <a:ext cx="1351868" cy="4712183"/>
              <a:chOff x="683620" y="1235044"/>
              <a:chExt cx="1635760" cy="4712183"/>
            </a:xfrm>
          </p:grpSpPr>
          <p:sp>
            <p:nvSpPr>
              <p:cNvPr id="6" name="Rectangle 5">
                <a:extLst>
                  <a:ext uri="{FF2B5EF4-FFF2-40B4-BE49-F238E27FC236}">
                    <a16:creationId xmlns:a16="http://schemas.microsoft.com/office/drawing/2014/main" xmlns="" id="{63A235C2-3EEB-4CB6-8F72-56DA7F757444}"/>
                  </a:ext>
                </a:extLst>
              </p:cNvPr>
              <p:cNvSpPr/>
              <p:nvPr/>
            </p:nvSpPr>
            <p:spPr>
              <a:xfrm>
                <a:off x="683620" y="1235044"/>
                <a:ext cx="1635760" cy="2771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xmlns="" id="{D8E0960A-D056-45BA-94C3-2BB89DFD8851}"/>
                  </a:ext>
                </a:extLst>
              </p:cNvPr>
              <p:cNvSpPr/>
              <p:nvPr/>
            </p:nvSpPr>
            <p:spPr>
              <a:xfrm>
                <a:off x="683620" y="1690903"/>
                <a:ext cx="1635760" cy="2134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Contratar candidatos</a:t>
                </a:r>
              </a:p>
            </p:txBody>
          </p:sp>
          <p:sp>
            <p:nvSpPr>
              <p:cNvPr id="74" name="Rectangle 73">
                <a:extLst>
                  <a:ext uri="{FF2B5EF4-FFF2-40B4-BE49-F238E27FC236}">
                    <a16:creationId xmlns:a16="http://schemas.microsoft.com/office/drawing/2014/main" xmlns="" id="{418F180E-3DCF-4837-90B0-7AD06E29C8F7}"/>
                  </a:ext>
                </a:extLst>
              </p:cNvPr>
              <p:cNvSpPr/>
              <p:nvPr/>
            </p:nvSpPr>
            <p:spPr>
              <a:xfrm>
                <a:off x="683620" y="3970176"/>
                <a:ext cx="1635760" cy="1977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Arial" panose="020B0604020202020204"/>
                    <a:ea typeface="+mn-ea"/>
                    <a:cs typeface="+mn-cs"/>
                  </a:rPr>
                  <a:t>Administrativos / reglamentarios</a:t>
                </a:r>
              </a:p>
            </p:txBody>
          </p:sp>
        </p:grpSp>
        <p:sp>
          <p:nvSpPr>
            <p:cNvPr id="76" name="Rectangle 75">
              <a:extLst>
                <a:ext uri="{FF2B5EF4-FFF2-40B4-BE49-F238E27FC236}">
                  <a16:creationId xmlns:a16="http://schemas.microsoft.com/office/drawing/2014/main" xmlns="" id="{4DF8ADA9-F262-4AC5-BA91-1F81999A4D68}"/>
                </a:ext>
              </a:extLst>
            </p:cNvPr>
            <p:cNvSpPr/>
            <p:nvPr/>
          </p:nvSpPr>
          <p:spPr>
            <a:xfrm>
              <a:off x="6062059" y="3970177"/>
              <a:ext cx="1163035"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Guide de saisie</a:t>
              </a:r>
              <a:endParaRPr lang="es-ES_tradnl" sz="1000" dirty="0">
                <a:solidFill>
                  <a:srgbClr val="FFFFFF"/>
                </a:solidFill>
                <a:latin typeface="Arial" panose="020B0604020202020204"/>
              </a:endParaRPr>
            </a:p>
          </p:txBody>
        </p:sp>
        <p:sp>
          <p:nvSpPr>
            <p:cNvPr id="77" name="Rectangle 76">
              <a:extLst>
                <a:ext uri="{FF2B5EF4-FFF2-40B4-BE49-F238E27FC236}">
                  <a16:creationId xmlns:a16="http://schemas.microsoft.com/office/drawing/2014/main" xmlns="" id="{557562ED-6219-4C2E-984A-45305079005F}"/>
                </a:ext>
              </a:extLst>
            </p:cNvPr>
            <p:cNvSpPr/>
            <p:nvPr/>
          </p:nvSpPr>
          <p:spPr>
            <a:xfrm>
              <a:off x="7270993" y="3970177"/>
              <a:ext cx="1620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Attestation employeur PE</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xmlns="" id="{C818490E-4EA9-4144-B96C-A36ACDC5836A}"/>
                </a:ext>
              </a:extLst>
            </p:cNvPr>
            <p:cNvSpPr/>
            <p:nvPr/>
          </p:nvSpPr>
          <p:spPr>
            <a:xfrm>
              <a:off x="8945696" y="3970177"/>
              <a:ext cx="1944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Mode emploi attestation papier</a:t>
              </a:r>
              <a:endParaRPr lang="es-ES_tradnl" sz="1000" dirty="0">
                <a:solidFill>
                  <a:srgbClr val="FFFFFF"/>
                </a:solidFill>
                <a:latin typeface="Arial" panose="020B0604020202020204"/>
              </a:endParaRPr>
            </a:p>
          </p:txBody>
        </p:sp>
        <p:sp>
          <p:nvSpPr>
            <p:cNvPr id="80" name="Rectangle 79">
              <a:extLst>
                <a:ext uri="{FF2B5EF4-FFF2-40B4-BE49-F238E27FC236}">
                  <a16:creationId xmlns:a16="http://schemas.microsoft.com/office/drawing/2014/main" xmlns="" id="{E6335FFC-84D5-42A2-AA29-F9A50B7F37A3}"/>
                </a:ext>
              </a:extLst>
            </p:cNvPr>
            <p:cNvSpPr/>
            <p:nvPr/>
          </p:nvSpPr>
          <p:spPr>
            <a:xfrm>
              <a:off x="6062058" y="4275633"/>
              <a:ext cx="2664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CSP – contrat de sécurisation professionnel</a:t>
              </a:r>
              <a:endParaRPr lang="es-ES_tradnl" sz="1000" dirty="0">
                <a:solidFill>
                  <a:srgbClr val="FFFFFF"/>
                </a:solidFill>
                <a:latin typeface="Arial" panose="020B0604020202020204"/>
              </a:endParaRPr>
            </a:p>
          </p:txBody>
        </p:sp>
        <p:sp>
          <p:nvSpPr>
            <p:cNvPr id="82" name="Rectangle 81">
              <a:extLst>
                <a:ext uri="{FF2B5EF4-FFF2-40B4-BE49-F238E27FC236}">
                  <a16:creationId xmlns:a16="http://schemas.microsoft.com/office/drawing/2014/main" xmlns="" id="{109CCD6A-7F88-4C52-B5DC-3ABB2AD18838}"/>
                </a:ext>
              </a:extLst>
            </p:cNvPr>
            <p:cNvSpPr/>
            <p:nvPr/>
          </p:nvSpPr>
          <p:spPr>
            <a:xfrm>
              <a:off x="6062058" y="4547462"/>
              <a:ext cx="2340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Aide au maintien en activité partielle</a:t>
              </a:r>
              <a:endParaRPr lang="es-ES_tradnl" sz="1000" dirty="0">
                <a:solidFill>
                  <a:srgbClr val="FFFFFF"/>
                </a:solidFill>
                <a:latin typeface="Arial" panose="020B0604020202020204"/>
              </a:endParaRPr>
            </a:p>
          </p:txBody>
        </p:sp>
        <p:sp>
          <p:nvSpPr>
            <p:cNvPr id="84" name="Rectangle 83">
              <a:extLst>
                <a:ext uri="{FF2B5EF4-FFF2-40B4-BE49-F238E27FC236}">
                  <a16:creationId xmlns:a16="http://schemas.microsoft.com/office/drawing/2014/main" xmlns="" id="{B842B50C-89B0-45AF-9D46-0C9EC0766BF0}"/>
                </a:ext>
              </a:extLst>
            </p:cNvPr>
            <p:cNvSpPr/>
            <p:nvPr/>
          </p:nvSpPr>
          <p:spPr>
            <a:xfrm>
              <a:off x="6062058" y="4823458"/>
              <a:ext cx="1758077" cy="22907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Guides – fiches pratiques</a:t>
              </a:r>
              <a:endParaRPr lang="es-ES_tradnl" sz="1000" dirty="0">
                <a:solidFill>
                  <a:srgbClr val="FFFFFF"/>
                </a:solidFill>
                <a:latin typeface="Arial" panose="020B0604020202020204"/>
              </a:endParaRPr>
            </a:p>
          </p:txBody>
        </p:sp>
        <p:sp>
          <p:nvSpPr>
            <p:cNvPr id="86" name="Rectangle 85">
              <a:extLst>
                <a:ext uri="{FF2B5EF4-FFF2-40B4-BE49-F238E27FC236}">
                  <a16:creationId xmlns:a16="http://schemas.microsoft.com/office/drawing/2014/main" xmlns="" id="{BDBCE1D8-CD57-4FEF-B60D-472032D76BAF}"/>
                </a:ext>
              </a:extLst>
            </p:cNvPr>
            <p:cNvSpPr/>
            <p:nvPr/>
          </p:nvSpPr>
          <p:spPr>
            <a:xfrm>
              <a:off x="6062058" y="5111838"/>
              <a:ext cx="1188000" cy="229071"/>
            </a:xfrm>
            <a:prstGeom prst="rect">
              <a:avLst/>
            </a:prstGeom>
            <a:solidFill>
              <a:srgbClr val="73B89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Net-entreprises.fr</a:t>
              </a:r>
              <a:endParaRPr lang="es-ES_tradnl" sz="1000" dirty="0">
                <a:solidFill>
                  <a:srgbClr val="FFFFFF"/>
                </a:solidFill>
                <a:latin typeface="Arial" panose="020B0604020202020204"/>
              </a:endParaRPr>
            </a:p>
          </p:txBody>
        </p:sp>
        <p:grpSp>
          <p:nvGrpSpPr>
            <p:cNvPr id="2" name="Group 1">
              <a:extLst>
                <a:ext uri="{FF2B5EF4-FFF2-40B4-BE49-F238E27FC236}">
                  <a16:creationId xmlns:a16="http://schemas.microsoft.com/office/drawing/2014/main" xmlns="" id="{DF982525-91CD-4BC2-863D-BE9810A47849}"/>
                </a:ext>
              </a:extLst>
            </p:cNvPr>
            <p:cNvGrpSpPr/>
            <p:nvPr/>
          </p:nvGrpSpPr>
          <p:grpSpPr>
            <a:xfrm>
              <a:off x="2907934" y="1259097"/>
              <a:ext cx="2966720" cy="4678680"/>
              <a:chOff x="2766420" y="1259097"/>
              <a:chExt cx="2966720" cy="4678680"/>
            </a:xfrm>
          </p:grpSpPr>
          <p:sp>
            <p:nvSpPr>
              <p:cNvPr id="11" name="Rectangle 10">
                <a:extLst>
                  <a:ext uri="{FF2B5EF4-FFF2-40B4-BE49-F238E27FC236}">
                    <a16:creationId xmlns:a16="http://schemas.microsoft.com/office/drawing/2014/main" xmlns="" id="{DFE24F65-91BD-4AB6-8D63-E121D2B99FE9}"/>
                  </a:ext>
                </a:extLst>
              </p:cNvPr>
              <p:cNvSpPr/>
              <p:nvPr/>
            </p:nvSpPr>
            <p:spPr>
              <a:xfrm>
                <a:off x="2766420" y="1259097"/>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Dar visibilidad</a:t>
                </a:r>
              </a:p>
            </p:txBody>
          </p:sp>
          <p:sp>
            <p:nvSpPr>
              <p:cNvPr id="41" name="Rectangle 40">
                <a:extLst>
                  <a:ext uri="{FF2B5EF4-FFF2-40B4-BE49-F238E27FC236}">
                    <a16:creationId xmlns:a16="http://schemas.microsoft.com/office/drawing/2014/main" xmlns="" id="{AF6BA178-33AB-4047-AD0E-234B52D2E1FA}"/>
                  </a:ext>
                </a:extLst>
              </p:cNvPr>
              <p:cNvSpPr/>
              <p:nvPr/>
            </p:nvSpPr>
            <p:spPr>
              <a:xfrm>
                <a:off x="2766420" y="1690904"/>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Difundir una oferta de trabajo</a:t>
                </a:r>
              </a:p>
            </p:txBody>
          </p:sp>
          <p:sp>
            <p:nvSpPr>
              <p:cNvPr id="48" name="Rectangle 47">
                <a:extLst>
                  <a:ext uri="{FF2B5EF4-FFF2-40B4-BE49-F238E27FC236}">
                    <a16:creationId xmlns:a16="http://schemas.microsoft.com/office/drawing/2014/main" xmlns="" id="{D26FA73E-DD10-4C6A-8015-68C12A754725}"/>
                  </a:ext>
                </a:extLst>
              </p:cNvPr>
              <p:cNvSpPr/>
              <p:nvPr/>
            </p:nvSpPr>
            <p:spPr>
              <a:xfrm>
                <a:off x="2766420" y="1965613"/>
                <a:ext cx="2966720" cy="487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Encontrar candidatos</a:t>
                </a:r>
              </a:p>
            </p:txBody>
          </p:sp>
          <p:sp>
            <p:nvSpPr>
              <p:cNvPr id="55" name="Rectangle 54">
                <a:extLst>
                  <a:ext uri="{FF2B5EF4-FFF2-40B4-BE49-F238E27FC236}">
                    <a16:creationId xmlns:a16="http://schemas.microsoft.com/office/drawing/2014/main" xmlns="" id="{FE194D7D-C60B-4CF2-83AC-A18824CD0551}"/>
                  </a:ext>
                </a:extLst>
              </p:cNvPr>
              <p:cNvSpPr/>
              <p:nvPr/>
            </p:nvSpPr>
            <p:spPr>
              <a:xfrm>
                <a:off x="2766420" y="2515854"/>
                <a:ext cx="2966720" cy="487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Al encuentro y entrevista </a:t>
                </a:r>
                <a:r>
                  <a:rPr lang="es-ES_tradnl" sz="1000" dirty="0">
                    <a:solidFill>
                      <a:srgbClr val="FFFFFF"/>
                    </a:solidFill>
                    <a:latin typeface="Arial" panose="020B0604020202020204"/>
                  </a:rPr>
                  <a:t>de </a:t>
                </a: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candidatos</a:t>
                </a:r>
              </a:p>
            </p:txBody>
          </p:sp>
          <p:sp>
            <p:nvSpPr>
              <p:cNvPr id="63" name="Rectangle 62">
                <a:extLst>
                  <a:ext uri="{FF2B5EF4-FFF2-40B4-BE49-F238E27FC236}">
                    <a16:creationId xmlns:a16="http://schemas.microsoft.com/office/drawing/2014/main" xmlns="" id="{D32ADEF1-9915-42E6-9686-6F3CE91376C2}"/>
                  </a:ext>
                </a:extLst>
              </p:cNvPr>
              <p:cNvSpPr/>
              <p:nvPr/>
            </p:nvSpPr>
            <p:spPr>
              <a:xfrm>
                <a:off x="2766420" y="3078490"/>
                <a:ext cx="2966720" cy="747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Acompañar la contratación</a:t>
                </a:r>
              </a:p>
            </p:txBody>
          </p:sp>
          <p:sp>
            <p:nvSpPr>
              <p:cNvPr id="75" name="Rectangle 74">
                <a:extLst>
                  <a:ext uri="{FF2B5EF4-FFF2-40B4-BE49-F238E27FC236}">
                    <a16:creationId xmlns:a16="http://schemas.microsoft.com/office/drawing/2014/main" xmlns="" id="{EF5D4365-9901-4734-8A4E-322D3B19FC02}"/>
                  </a:ext>
                </a:extLst>
              </p:cNvPr>
              <p:cNvSpPr/>
              <p:nvPr/>
            </p:nvSpPr>
            <p:spPr>
              <a:xfrm>
                <a:off x="2766420" y="3970177"/>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s-ES_tradnl" sz="1000" dirty="0">
                    <a:solidFill>
                      <a:srgbClr val="FFFFFF"/>
                    </a:solidFill>
                    <a:latin typeface="Arial" panose="020B0604020202020204"/>
                  </a:rPr>
                  <a:t>Atestación del empleador de fin de contrato</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xmlns="" id="{067A6D9E-2445-409D-8A22-ACA163553379}"/>
                  </a:ext>
                </a:extLst>
              </p:cNvPr>
              <p:cNvSpPr/>
              <p:nvPr/>
            </p:nvSpPr>
            <p:spPr>
              <a:xfrm>
                <a:off x="2766420" y="4231183"/>
                <a:ext cx="2966720" cy="2735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s-ES_tradnl" sz="1000" dirty="0">
                    <a:solidFill>
                      <a:srgbClr val="FFFFFF"/>
                    </a:solidFill>
                    <a:latin typeface="Arial" panose="020B0604020202020204"/>
                  </a:rPr>
                  <a:t>Consultar las condiciones de los despidos por razones económicas</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xmlns="" id="{4A162A97-7BAE-498A-A8EE-EACF73C75C72}"/>
                  </a:ext>
                </a:extLst>
              </p:cNvPr>
              <p:cNvSpPr/>
              <p:nvPr/>
            </p:nvSpPr>
            <p:spPr>
              <a:xfrm>
                <a:off x="2766420" y="4547462"/>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s-ES_tradnl" sz="1000" dirty="0">
                    <a:solidFill>
                      <a:srgbClr val="FFFFFF"/>
                    </a:solidFill>
                    <a:latin typeface="Arial" panose="020B0604020202020204"/>
                  </a:rPr>
                  <a:t>Recurrir al tiempo parcial</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xmlns="" id="{4DCFC579-C128-4EFE-A385-B547FF10B516}"/>
                  </a:ext>
                </a:extLst>
              </p:cNvPr>
              <p:cNvSpPr/>
              <p:nvPr/>
            </p:nvSpPr>
            <p:spPr>
              <a:xfrm>
                <a:off x="2766420" y="4823459"/>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rPr>
                  <a:t>Informarse sobre los derechos laborales</a:t>
                </a:r>
              </a:p>
            </p:txBody>
          </p:sp>
          <p:sp>
            <p:nvSpPr>
              <p:cNvPr id="85" name="Rectangle 84">
                <a:extLst>
                  <a:ext uri="{FF2B5EF4-FFF2-40B4-BE49-F238E27FC236}">
                    <a16:creationId xmlns:a16="http://schemas.microsoft.com/office/drawing/2014/main" xmlns="" id="{7D1C8AC7-75DD-48BC-BB59-18C501332325}"/>
                  </a:ext>
                </a:extLst>
              </p:cNvPr>
              <p:cNvSpPr/>
              <p:nvPr/>
            </p:nvSpPr>
            <p:spPr>
              <a:xfrm>
                <a:off x="2766420" y="5111838"/>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s-ES_tradnl" sz="1000" dirty="0">
                    <a:solidFill>
                      <a:srgbClr val="FFFFFF"/>
                    </a:solidFill>
                    <a:latin typeface="Arial" panose="020B0604020202020204"/>
                  </a:rPr>
                  <a:t>Efectuar las declaraciones sociales</a:t>
                </a:r>
              </a:p>
            </p:txBody>
          </p:sp>
          <p:sp>
            <p:nvSpPr>
              <p:cNvPr id="87" name="Rectangle 86">
                <a:extLst>
                  <a:ext uri="{FF2B5EF4-FFF2-40B4-BE49-F238E27FC236}">
                    <a16:creationId xmlns:a16="http://schemas.microsoft.com/office/drawing/2014/main" xmlns="" id="{69E1CC68-463D-49F6-AEFB-F170062392F3}"/>
                  </a:ext>
                </a:extLst>
              </p:cNvPr>
              <p:cNvSpPr/>
              <p:nvPr/>
            </p:nvSpPr>
            <p:spPr>
              <a:xfrm>
                <a:off x="2766420" y="5408768"/>
                <a:ext cx="2966720" cy="22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s-ES_tradnl" sz="1000" dirty="0">
                    <a:solidFill>
                      <a:srgbClr val="FFFFFF"/>
                    </a:solidFill>
                    <a:latin typeface="Arial" panose="020B0604020202020204"/>
                  </a:rPr>
                  <a:t>Emplear puntualmente un artista</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xmlns="" id="{B17C031E-B086-4691-94EA-AF50BC43A3F9}"/>
                  </a:ext>
                </a:extLst>
              </p:cNvPr>
              <p:cNvSpPr/>
              <p:nvPr/>
            </p:nvSpPr>
            <p:spPr>
              <a:xfrm>
                <a:off x="2766420" y="5702356"/>
                <a:ext cx="2966720" cy="235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defRPr/>
                </a:pPr>
                <a:r>
                  <a:rPr lang="es-ES_tradnl" sz="900" dirty="0">
                    <a:solidFill>
                      <a:srgbClr val="FFFFFF"/>
                    </a:solidFill>
                    <a:latin typeface="Arial" panose="020B0604020202020204"/>
                  </a:rPr>
                  <a:t>Emplear en el mundo del espectáculo y el audiovisual</a:t>
                </a:r>
              </a:p>
            </p:txBody>
          </p:sp>
        </p:grpSp>
        <p:sp>
          <p:nvSpPr>
            <p:cNvPr id="103" name="Rectangle 102">
              <a:extLst>
                <a:ext uri="{FF2B5EF4-FFF2-40B4-BE49-F238E27FC236}">
                  <a16:creationId xmlns:a16="http://schemas.microsoft.com/office/drawing/2014/main" xmlns="" id="{85CE7E2E-4B03-46F2-BE43-398627ECD974}"/>
                </a:ext>
              </a:extLst>
            </p:cNvPr>
            <p:cNvSpPr/>
            <p:nvPr/>
          </p:nvSpPr>
          <p:spPr>
            <a:xfrm>
              <a:off x="6062058" y="5408768"/>
              <a:ext cx="677814"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GUSO</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xmlns="" id="{B65194CF-764E-4BEE-964C-513D4DC7D6AB}"/>
                </a:ext>
              </a:extLst>
            </p:cNvPr>
            <p:cNvSpPr/>
            <p:nvPr/>
          </p:nvSpPr>
          <p:spPr>
            <a:xfrm>
              <a:off x="6062058" y="5702355"/>
              <a:ext cx="1260000" cy="229071"/>
            </a:xfrm>
            <a:prstGeom prst="rect">
              <a:avLst/>
            </a:prstGeom>
            <a:solidFill>
              <a:srgbClr val="73B89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Net-entreprises.fr</a:t>
              </a:r>
              <a:endParaRPr lang="es-ES_tradnl" sz="1000" dirty="0">
                <a:solidFill>
                  <a:srgbClr val="FFFFFF"/>
                </a:solidFill>
                <a:latin typeface="Arial" panose="020B0604020202020204"/>
              </a:endParaRPr>
            </a:p>
          </p:txBody>
        </p:sp>
        <p:sp>
          <p:nvSpPr>
            <p:cNvPr id="110" name="Rectangle 109">
              <a:extLst>
                <a:ext uri="{FF2B5EF4-FFF2-40B4-BE49-F238E27FC236}">
                  <a16:creationId xmlns:a16="http://schemas.microsoft.com/office/drawing/2014/main" xmlns="" id="{484D5699-9630-461F-98FF-174E40AECD48}"/>
                </a:ext>
              </a:extLst>
            </p:cNvPr>
            <p:cNvSpPr/>
            <p:nvPr/>
          </p:nvSpPr>
          <p:spPr>
            <a:xfrm>
              <a:off x="7378490" y="5702355"/>
              <a:ext cx="1728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AEM – numéro d’agrément</a:t>
              </a:r>
              <a:endParaRPr lang="es-ES_tradnl" sz="1000" dirty="0">
                <a:solidFill>
                  <a:srgbClr val="FFFFFF"/>
                </a:solidFill>
                <a:latin typeface="Arial" panose="020B0604020202020204"/>
              </a:endParaRPr>
            </a:p>
          </p:txBody>
        </p:sp>
        <p:sp>
          <p:nvSpPr>
            <p:cNvPr id="111" name="Rectangle 110">
              <a:extLst>
                <a:ext uri="{FF2B5EF4-FFF2-40B4-BE49-F238E27FC236}">
                  <a16:creationId xmlns:a16="http://schemas.microsoft.com/office/drawing/2014/main" xmlns="" id="{83AB1578-D683-4F1A-936A-0887290869C9}"/>
                </a:ext>
              </a:extLst>
            </p:cNvPr>
            <p:cNvSpPr/>
            <p:nvPr/>
          </p:nvSpPr>
          <p:spPr>
            <a:xfrm>
              <a:off x="9158042" y="5702355"/>
              <a:ext cx="1764000" cy="22907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a:solidFill>
                    <a:srgbClr val="FFFFFF"/>
                  </a:solidFill>
                  <a:latin typeface="Arial" panose="020B0604020202020204"/>
                </a:rPr>
                <a:t>EDI – liste d’éditeurs agréés</a:t>
              </a:r>
              <a:endParaRPr lang="es-ES_tradnl" sz="1000" dirty="0">
                <a:solidFill>
                  <a:srgbClr val="FFFFFF"/>
                </a:solidFill>
                <a:latin typeface="Arial" panose="020B0604020202020204"/>
              </a:endParaRPr>
            </a:p>
          </p:txBody>
        </p:sp>
        <p:sp>
          <p:nvSpPr>
            <p:cNvPr id="112" name="Rectangle 111">
              <a:extLst>
                <a:ext uri="{FF2B5EF4-FFF2-40B4-BE49-F238E27FC236}">
                  <a16:creationId xmlns:a16="http://schemas.microsoft.com/office/drawing/2014/main" xmlns="" id="{F7A0DE32-EBBC-4D0E-A617-D3B124258391}"/>
                </a:ext>
              </a:extLst>
            </p:cNvPr>
            <p:cNvSpPr/>
            <p:nvPr/>
          </p:nvSpPr>
          <p:spPr>
            <a:xfrm>
              <a:off x="10983689" y="5702355"/>
              <a:ext cx="1116000" cy="229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a:ln>
                    <a:noFill/>
                  </a:ln>
                  <a:solidFill>
                    <a:srgbClr val="FFFFFF"/>
                  </a:solidFill>
                  <a:effectLst/>
                  <a:uLnTx/>
                  <a:uFillTx/>
                  <a:latin typeface="Arial" panose="020B0604020202020204"/>
                  <a:ea typeface="+mn-ea"/>
                  <a:cs typeface="+mn-cs"/>
                </a:rPr>
                <a:t>Mon compte PE</a:t>
              </a:r>
              <a:endParaRPr kumimoji="0" lang="es-ES_tradnl"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95" name="Rectangle 94">
            <a:extLst>
              <a:ext uri="{FF2B5EF4-FFF2-40B4-BE49-F238E27FC236}">
                <a16:creationId xmlns:a16="http://schemas.microsoft.com/office/drawing/2014/main" xmlns="" id="{DE2D7832-4094-40AD-8A98-3673FD22E7B6}"/>
              </a:ext>
            </a:extLst>
          </p:cNvPr>
          <p:cNvSpPr/>
          <p:nvPr/>
        </p:nvSpPr>
        <p:spPr>
          <a:xfrm>
            <a:off x="5421922" y="6227466"/>
            <a:ext cx="2450961" cy="39317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FFFFFF"/>
                </a:solidFill>
                <a:effectLst/>
                <a:uLnTx/>
                <a:uFillTx/>
                <a:latin typeface="Arial" panose="020B0604020202020204"/>
                <a:ea typeface="+mn-ea"/>
                <a:cs typeface="+mn-cs"/>
              </a:rPr>
              <a:t>Información (artículos o </a:t>
            </a:r>
            <a:r>
              <a:rPr kumimoji="0" lang="es-ES_tradnl" sz="800" b="0" i="0" u="none" strike="noStrike" kern="1200" cap="none" spc="0" normalizeH="0" baseline="0" noProof="0" dirty="0" err="1">
                <a:ln>
                  <a:noFill/>
                </a:ln>
                <a:solidFill>
                  <a:srgbClr val="FFFFFF"/>
                </a:solidFill>
                <a:effectLst/>
                <a:uLnTx/>
                <a:uFillTx/>
                <a:latin typeface="Arial" panose="020B0604020202020204"/>
                <a:ea typeface="+mn-ea"/>
                <a:cs typeface="+mn-cs"/>
              </a:rPr>
              <a:t>landing</a:t>
            </a:r>
            <a:r>
              <a:rPr kumimoji="0" lang="es-ES_tradnl" sz="800" b="0" i="0" u="none" strike="noStrike" kern="1200" cap="none" spc="0" normalizeH="0" baseline="0" noProof="0" dirty="0">
                <a:ln>
                  <a:noFill/>
                </a:ln>
                <a:solidFill>
                  <a:srgbClr val="FFFFFF"/>
                </a:solidFill>
                <a:effectLst/>
                <a:uLnTx/>
                <a:uFillTx/>
                <a:latin typeface="Arial" panose="020B0604020202020204"/>
                <a:ea typeface="+mn-ea"/>
                <a:cs typeface="+mn-cs"/>
              </a:rPr>
              <a:t> page presentando los servicios a disposición </a:t>
            </a:r>
            <a:r>
              <a:rPr kumimoji="0" lang="es-ES_tradnl" sz="800" b="0" i="0" u="none" strike="noStrike" kern="1200" cap="none" spc="0" normalizeH="0" baseline="0" noProof="0" dirty="0" err="1">
                <a:ln>
                  <a:noFill/>
                </a:ln>
                <a:solidFill>
                  <a:srgbClr val="FFFFFF"/>
                </a:solidFill>
                <a:effectLst/>
                <a:uLnTx/>
                <a:uFillTx/>
                <a:latin typeface="Arial" panose="020B0604020202020204"/>
                <a:ea typeface="+mn-ea"/>
                <a:cs typeface="+mn-cs"/>
              </a:rPr>
              <a:t>via</a:t>
            </a:r>
            <a:r>
              <a:rPr kumimoji="0" lang="es-ES_tradnl" sz="800" b="0" i="0" u="none" strike="noStrike" kern="1200" cap="none" spc="0" normalizeH="0" baseline="0" noProof="0" dirty="0">
                <a:ln>
                  <a:noFill/>
                </a:ln>
                <a:solidFill>
                  <a:srgbClr val="FFFFFF"/>
                </a:solidFill>
                <a:effectLst/>
                <a:uLnTx/>
                <a:uFillTx/>
                <a:latin typeface="Arial" panose="020B0604020202020204"/>
                <a:ea typeface="+mn-ea"/>
                <a:cs typeface="+mn-cs"/>
              </a:rPr>
              <a:t> los consejeros)</a:t>
            </a:r>
          </a:p>
        </p:txBody>
      </p:sp>
      <p:sp>
        <p:nvSpPr>
          <p:cNvPr id="106" name="Rectangle 105">
            <a:extLst>
              <a:ext uri="{FF2B5EF4-FFF2-40B4-BE49-F238E27FC236}">
                <a16:creationId xmlns:a16="http://schemas.microsoft.com/office/drawing/2014/main" xmlns="" id="{D83C224C-F277-4527-9EAE-B2B86EAC8A18}"/>
              </a:ext>
            </a:extLst>
          </p:cNvPr>
          <p:cNvSpPr/>
          <p:nvPr/>
        </p:nvSpPr>
        <p:spPr>
          <a:xfrm>
            <a:off x="4064023" y="6227466"/>
            <a:ext cx="1266699" cy="393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dirty="0">
                <a:solidFill>
                  <a:srgbClr val="FFFFFF"/>
                </a:solidFill>
                <a:latin typeface="Arial" panose="020B0604020202020204"/>
              </a:rPr>
              <a:t>Servicios en línea</a:t>
            </a:r>
          </a:p>
        </p:txBody>
      </p:sp>
      <p:sp>
        <p:nvSpPr>
          <p:cNvPr id="108" name="Rectangle 107">
            <a:extLst>
              <a:ext uri="{FF2B5EF4-FFF2-40B4-BE49-F238E27FC236}">
                <a16:creationId xmlns:a16="http://schemas.microsoft.com/office/drawing/2014/main" xmlns="" id="{450D70F0-F083-41A8-8057-1086F387769E}"/>
              </a:ext>
            </a:extLst>
          </p:cNvPr>
          <p:cNvSpPr/>
          <p:nvPr/>
        </p:nvSpPr>
        <p:spPr>
          <a:xfrm>
            <a:off x="7962502" y="6227466"/>
            <a:ext cx="1266699" cy="39317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_tradnl" sz="700" dirty="0">
                <a:solidFill>
                  <a:schemeClr val="tx1"/>
                </a:solidFill>
              </a:rPr>
              <a:t>Producto presente en varias categorías</a:t>
            </a:r>
          </a:p>
        </p:txBody>
      </p:sp>
      <p:sp>
        <p:nvSpPr>
          <p:cNvPr id="109" name="Rectangle 108">
            <a:extLst>
              <a:ext uri="{FF2B5EF4-FFF2-40B4-BE49-F238E27FC236}">
                <a16:creationId xmlns:a16="http://schemas.microsoft.com/office/drawing/2014/main" xmlns="" id="{196E5A31-0E76-4DC5-88C6-E9ABE40D8F83}"/>
              </a:ext>
            </a:extLst>
          </p:cNvPr>
          <p:cNvSpPr/>
          <p:nvPr/>
        </p:nvSpPr>
        <p:spPr>
          <a:xfrm>
            <a:off x="1095375" y="1392865"/>
            <a:ext cx="981818" cy="100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50" b="1">
                <a:solidFill>
                  <a:schemeClr val="tx1">
                    <a:lumMod val="50000"/>
                    <a:lumOff val="50000"/>
                  </a:schemeClr>
                </a:solidFill>
              </a:rPr>
              <a:t>Temas</a:t>
            </a:r>
            <a:endParaRPr lang="es-ES_tradnl" sz="1050" b="1" dirty="0">
              <a:solidFill>
                <a:schemeClr val="tx1">
                  <a:lumMod val="50000"/>
                  <a:lumOff val="50000"/>
                </a:schemeClr>
              </a:solidFill>
            </a:endParaRPr>
          </a:p>
        </p:txBody>
      </p:sp>
      <p:sp>
        <p:nvSpPr>
          <p:cNvPr id="113" name="Rectangle 112">
            <a:extLst>
              <a:ext uri="{FF2B5EF4-FFF2-40B4-BE49-F238E27FC236}">
                <a16:creationId xmlns:a16="http://schemas.microsoft.com/office/drawing/2014/main" xmlns="" id="{BF63D654-B179-48F3-9A83-D6DBC99F048F}"/>
              </a:ext>
            </a:extLst>
          </p:cNvPr>
          <p:cNvSpPr/>
          <p:nvPr/>
        </p:nvSpPr>
        <p:spPr>
          <a:xfrm>
            <a:off x="2361834" y="1401990"/>
            <a:ext cx="981818" cy="100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50" b="1">
                <a:solidFill>
                  <a:schemeClr val="tx1">
                    <a:lumMod val="50000"/>
                    <a:lumOff val="50000"/>
                  </a:schemeClr>
                </a:solidFill>
              </a:rPr>
              <a:t>Servicios</a:t>
            </a:r>
            <a:endParaRPr lang="es-ES_tradnl" sz="1050" b="1" dirty="0">
              <a:solidFill>
                <a:schemeClr val="tx1">
                  <a:lumMod val="50000"/>
                  <a:lumOff val="50000"/>
                </a:schemeClr>
              </a:solidFill>
            </a:endParaRPr>
          </a:p>
        </p:txBody>
      </p:sp>
      <p:sp>
        <p:nvSpPr>
          <p:cNvPr id="114" name="Rectangle 113">
            <a:extLst>
              <a:ext uri="{FF2B5EF4-FFF2-40B4-BE49-F238E27FC236}">
                <a16:creationId xmlns:a16="http://schemas.microsoft.com/office/drawing/2014/main" xmlns="" id="{6FF87014-37B0-497D-933F-B34A397F8D55}"/>
              </a:ext>
            </a:extLst>
          </p:cNvPr>
          <p:cNvSpPr/>
          <p:nvPr/>
        </p:nvSpPr>
        <p:spPr>
          <a:xfrm>
            <a:off x="5484869" y="1400804"/>
            <a:ext cx="981818" cy="100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050" b="1" dirty="0">
                <a:solidFill>
                  <a:schemeClr val="tx1">
                    <a:lumMod val="50000"/>
                    <a:lumOff val="50000"/>
                  </a:schemeClr>
                </a:solidFill>
              </a:rPr>
              <a:t>Productos</a:t>
            </a:r>
          </a:p>
        </p:txBody>
      </p:sp>
      <p:sp>
        <p:nvSpPr>
          <p:cNvPr id="90" name="Rectangle 89"/>
          <p:cNvSpPr/>
          <p:nvPr/>
        </p:nvSpPr>
        <p:spPr bwMode="auto">
          <a:xfrm>
            <a:off x="9348788" y="6226704"/>
            <a:ext cx="1204912" cy="393172"/>
          </a:xfrm>
          <a:prstGeom prst="rect">
            <a:avLst/>
          </a:prstGeom>
          <a:solidFill>
            <a:srgbClr val="73B8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Servicio externo</a:t>
            </a:r>
          </a:p>
        </p:txBody>
      </p:sp>
      <p:sp>
        <p:nvSpPr>
          <p:cNvPr id="91" name="Text Placeholder 2">
            <a:extLst>
              <a:ext uri="{FF2B5EF4-FFF2-40B4-BE49-F238E27FC236}">
                <a16:creationId xmlns:a16="http://schemas.microsoft.com/office/drawing/2014/main" xmlns="" id="{505EBC27-AC51-461F-950F-F08BFEB6BD2E}"/>
              </a:ext>
            </a:extLst>
          </p:cNvPr>
          <p:cNvSpPr txBox="1">
            <a:spLocks/>
          </p:cNvSpPr>
          <p:nvPr/>
        </p:nvSpPr>
        <p:spPr>
          <a:xfrm>
            <a:off x="287338" y="252947"/>
            <a:ext cx="2530918" cy="471487"/>
          </a:xfrm>
          <a:prstGeom prst="rect">
            <a:avLst/>
          </a:prstGeom>
          <a:solidFill>
            <a:schemeClr val="accent4">
              <a:lumMod val="40000"/>
              <a:lumOff val="60000"/>
            </a:schemeClr>
          </a:solidFill>
        </p:spPr>
        <p:txBody>
          <a:bodyPr vert="horz" lIns="180000" tIns="0" rIns="180000" bIns="0" rtlCol="0" anchor="ctr" anchorCtr="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_tradnl" sz="1000" cap="all" spc="200" dirty="0">
                <a:solidFill>
                  <a:schemeClr val="bg1"/>
                </a:solidFill>
                <a:latin typeface="Pole Emploi PRO Light" panose="02000303040000020004" pitchFamily="2" charset="77"/>
              </a:rPr>
              <a:t>OFERTA DE SERVICIO DIGITALE DE PÔLE EMPLOI</a:t>
            </a:r>
          </a:p>
        </p:txBody>
      </p:sp>
      <p:sp>
        <p:nvSpPr>
          <p:cNvPr id="4" name="Rectangle 3"/>
          <p:cNvSpPr/>
          <p:nvPr/>
        </p:nvSpPr>
        <p:spPr>
          <a:xfrm>
            <a:off x="824896" y="1534957"/>
            <a:ext cx="1322979" cy="253916"/>
          </a:xfrm>
          <a:prstGeom prst="rect">
            <a:avLst/>
          </a:prstGeom>
        </p:spPr>
        <p:txBody>
          <a:bodyPr wrap="square">
            <a:spAutoFit/>
          </a:bodyPr>
          <a:lstStyle/>
          <a:p>
            <a:r>
              <a:rPr lang="es-ES_tradnl" sz="1050" dirty="0">
                <a:solidFill>
                  <a:schemeClr val="bg1"/>
                </a:solidFill>
              </a:rPr>
              <a:t>Mejorar la visibilidad</a:t>
            </a:r>
          </a:p>
        </p:txBody>
      </p:sp>
    </p:spTree>
    <p:extLst>
      <p:ext uri="{BB962C8B-B14F-4D97-AF65-F5344CB8AC3E}">
        <p14:creationId xmlns:p14="http://schemas.microsoft.com/office/powerpoint/2010/main" val="110011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8</a:t>
            </a:fld>
            <a:endParaRPr lang="fr-FR"/>
          </a:p>
        </p:txBody>
      </p:sp>
      <p:pic>
        <p:nvPicPr>
          <p:cNvPr id="3" name="Image 2"/>
          <p:cNvPicPr>
            <a:picLocks noChangeAspect="1"/>
          </p:cNvPicPr>
          <p:nvPr/>
        </p:nvPicPr>
        <p:blipFill>
          <a:blip r:embed="rId2"/>
          <a:stretch>
            <a:fillRect/>
          </a:stretch>
        </p:blipFill>
        <p:spPr>
          <a:xfrm>
            <a:off x="2545237" y="1518319"/>
            <a:ext cx="9488272" cy="4630474"/>
          </a:xfrm>
          <a:prstGeom prst="rect">
            <a:avLst/>
          </a:prstGeom>
        </p:spPr>
      </p:pic>
      <p:pic>
        <p:nvPicPr>
          <p:cNvPr id="4" name="Image 3"/>
          <p:cNvPicPr>
            <a:picLocks noChangeAspect="1"/>
          </p:cNvPicPr>
          <p:nvPr/>
        </p:nvPicPr>
        <p:blipFill>
          <a:blip r:embed="rId3"/>
          <a:stretch>
            <a:fillRect/>
          </a:stretch>
        </p:blipFill>
        <p:spPr>
          <a:xfrm>
            <a:off x="40696" y="1511409"/>
            <a:ext cx="2485687" cy="4663148"/>
          </a:xfrm>
          <a:prstGeom prst="rect">
            <a:avLst/>
          </a:prstGeom>
          <a:ln w="28575">
            <a:solidFill>
              <a:schemeClr val="accent1"/>
            </a:solidFill>
          </a:ln>
        </p:spPr>
      </p:pic>
      <p:sp>
        <p:nvSpPr>
          <p:cNvPr id="5" name="Title 1">
            <a:extLst>
              <a:ext uri="{FF2B5EF4-FFF2-40B4-BE49-F238E27FC236}">
                <a16:creationId xmlns:a16="http://schemas.microsoft.com/office/drawing/2014/main" xmlns="" id="{A90E6C28-81AC-40A6-80D4-5FF32A9247E6}"/>
              </a:ext>
            </a:extLst>
          </p:cNvPr>
          <p:cNvSpPr txBox="1">
            <a:spLocks/>
          </p:cNvSpPr>
          <p:nvPr/>
        </p:nvSpPr>
        <p:spPr>
          <a:xfrm>
            <a:off x="287338" y="784225"/>
            <a:ext cx="11904662" cy="695325"/>
          </a:xfrm>
          <a:prstGeom prst="rect">
            <a:avLst/>
          </a:prstGeom>
        </p:spPr>
        <p:txBody>
          <a:bodyPr vert="horz" lIns="0" tIns="0" rIns="0" bIns="0" rtlCol="0" anchor="t">
            <a:normAutofit lnSpcReduction="10000"/>
          </a:bodyPr>
          <a:lst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a:lstStyle>
          <a:p>
            <a:r>
              <a:rPr lang="es-ES" sz="2400" dirty="0">
                <a:solidFill>
                  <a:schemeClr val="accent4"/>
                </a:solidFill>
              </a:rPr>
              <a:t>Ilustración: en la página de inicio de pole-emploi.fr, se destacan los servicios claves (principalmente administrativos) y nuestra bolsa de trabajo</a:t>
            </a:r>
            <a:endParaRPr lang="fr-FR" sz="2400" dirty="0">
              <a:solidFill>
                <a:schemeClr val="accent4"/>
              </a:solidFill>
            </a:endParaRPr>
          </a:p>
        </p:txBody>
      </p:sp>
      <p:sp>
        <p:nvSpPr>
          <p:cNvPr id="6" name="Text Placeholder 2">
            <a:extLst>
              <a:ext uri="{FF2B5EF4-FFF2-40B4-BE49-F238E27FC236}">
                <a16:creationId xmlns:a16="http://schemas.microsoft.com/office/drawing/2014/main" xmlns="" id="{505EBC27-AC51-461F-950F-F08BFEB6BD2E}"/>
              </a:ext>
            </a:extLst>
          </p:cNvPr>
          <p:cNvSpPr txBox="1">
            <a:spLocks/>
          </p:cNvSpPr>
          <p:nvPr/>
        </p:nvSpPr>
        <p:spPr>
          <a:xfrm>
            <a:off x="287338" y="252947"/>
            <a:ext cx="2530918" cy="471487"/>
          </a:xfrm>
          <a:prstGeom prst="rect">
            <a:avLst/>
          </a:prstGeom>
          <a:solidFill>
            <a:schemeClr val="accent4">
              <a:lumMod val="40000"/>
              <a:lumOff val="60000"/>
            </a:schemeClr>
          </a:solidFill>
        </p:spPr>
        <p:txBody>
          <a:bodyPr vert="horz" lIns="180000" tIns="0" rIns="180000" bIns="0" rtlCol="0" anchor="ctr" anchorCtr="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000" cap="all" spc="200" dirty="0">
                <a:solidFill>
                  <a:schemeClr val="bg1"/>
                </a:solidFill>
                <a:latin typeface="Pole Emploi PRO Light" panose="02000303040000020004" pitchFamily="2" charset="77"/>
              </a:rPr>
              <a:t>OFERTA DE SERVICIO DIGITALE DE PÔLE EMPLOI</a:t>
            </a:r>
          </a:p>
        </p:txBody>
      </p:sp>
      <p:sp>
        <p:nvSpPr>
          <p:cNvPr id="7" name="Rectangle 6"/>
          <p:cNvSpPr/>
          <p:nvPr/>
        </p:nvSpPr>
        <p:spPr>
          <a:xfrm>
            <a:off x="3657600" y="1611983"/>
            <a:ext cx="622169" cy="23567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H="1" flipV="1">
            <a:off x="2526383" y="1511409"/>
            <a:ext cx="1112363" cy="2231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9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7452" y="6191746"/>
            <a:ext cx="10049547" cy="58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fld id="{75CF9C69-96E2-41B1-B657-F9772868DD98}" type="slidenum">
              <a:rPr lang="es-ES_tradnl" altLang="fr-FR" sz="900" b="1" smtClean="0">
                <a:solidFill>
                  <a:schemeClr val="bg1"/>
                </a:solidFill>
              </a:rPr>
              <a:pPr>
                <a:lnSpc>
                  <a:spcPct val="100000"/>
                </a:lnSpc>
                <a:spcBef>
                  <a:spcPct val="0"/>
                </a:spcBef>
                <a:buFontTx/>
                <a:buNone/>
              </a:pPr>
              <a:t>9</a:t>
            </a:fld>
            <a:endParaRPr lang="es-ES_tradnl" altLang="fr-FR" sz="900" b="1" dirty="0">
              <a:solidFill>
                <a:schemeClr val="bg1"/>
              </a:solidFill>
            </a:endParaRPr>
          </a:p>
        </p:txBody>
      </p:sp>
      <p:sp>
        <p:nvSpPr>
          <p:cNvPr id="44" name="Title 43"/>
          <p:cNvSpPr>
            <a:spLocks noGrp="1"/>
          </p:cNvSpPr>
          <p:nvPr>
            <p:ph type="title" idx="4294967295"/>
          </p:nvPr>
        </p:nvSpPr>
        <p:spPr>
          <a:xfrm>
            <a:off x="371061" y="587871"/>
            <a:ext cx="11820939" cy="695325"/>
          </a:xfrm>
        </p:spPr>
        <p:txBody>
          <a:bodyPr>
            <a:noAutofit/>
          </a:bodyPr>
          <a:lstStyle/>
          <a:p>
            <a:pPr>
              <a:defRPr/>
            </a:pPr>
            <a:r>
              <a:rPr lang="es-ES_tradnl" sz="2400" dirty="0">
                <a:solidFill>
                  <a:schemeClr val="accent4"/>
                </a:solidFill>
              </a:rPr>
              <a:t>Servicios para candidatos que cubren una amplia variedad de necesidades</a:t>
            </a:r>
          </a:p>
        </p:txBody>
      </p:sp>
      <p:sp>
        <p:nvSpPr>
          <p:cNvPr id="100" name="Rectangle 99"/>
          <p:cNvSpPr/>
          <p:nvPr/>
        </p:nvSpPr>
        <p:spPr>
          <a:xfrm>
            <a:off x="5435381" y="6535941"/>
            <a:ext cx="2451100" cy="2365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800" dirty="0">
                <a:solidFill>
                  <a:srgbClr val="FFFFFF"/>
                </a:solidFill>
              </a:rPr>
              <a:t>Información (artículos)</a:t>
            </a:r>
          </a:p>
        </p:txBody>
      </p:sp>
      <p:sp>
        <p:nvSpPr>
          <p:cNvPr id="101" name="Rectangle 100"/>
          <p:cNvSpPr/>
          <p:nvPr/>
        </p:nvSpPr>
        <p:spPr>
          <a:xfrm>
            <a:off x="4078068" y="6535941"/>
            <a:ext cx="1266825" cy="236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800" dirty="0">
                <a:solidFill>
                  <a:srgbClr val="FFFFFF"/>
                </a:solidFill>
              </a:rPr>
              <a:t>Servicio en línea</a:t>
            </a:r>
          </a:p>
        </p:txBody>
      </p:sp>
      <p:sp>
        <p:nvSpPr>
          <p:cNvPr id="102" name="Rectangle 101"/>
          <p:cNvSpPr/>
          <p:nvPr/>
        </p:nvSpPr>
        <p:spPr>
          <a:xfrm>
            <a:off x="7976968" y="6535941"/>
            <a:ext cx="1266825" cy="236537"/>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700" dirty="0">
                <a:solidFill>
                  <a:schemeClr val="tx1"/>
                </a:solidFill>
              </a:rPr>
              <a:t>Producto presente en varias categorías</a:t>
            </a:r>
          </a:p>
        </p:txBody>
      </p:sp>
      <p:sp>
        <p:nvSpPr>
          <p:cNvPr id="113" name="Rectangle 112"/>
          <p:cNvSpPr/>
          <p:nvPr/>
        </p:nvSpPr>
        <p:spPr bwMode="auto">
          <a:xfrm>
            <a:off x="9362856" y="6542291"/>
            <a:ext cx="1204912" cy="2301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Servicio externo</a:t>
            </a:r>
          </a:p>
        </p:txBody>
      </p:sp>
      <p:grpSp>
        <p:nvGrpSpPr>
          <p:cNvPr id="3" name="Groupe 2"/>
          <p:cNvGrpSpPr/>
          <p:nvPr/>
        </p:nvGrpSpPr>
        <p:grpSpPr>
          <a:xfrm>
            <a:off x="870524" y="1479230"/>
            <a:ext cx="11022013" cy="4933950"/>
            <a:chOff x="1095375" y="1208088"/>
            <a:chExt cx="11022013" cy="4933950"/>
          </a:xfrm>
        </p:grpSpPr>
        <p:sp>
          <p:nvSpPr>
            <p:cNvPr id="6" name="Rectangle 5"/>
            <p:cNvSpPr/>
            <p:nvPr/>
          </p:nvSpPr>
          <p:spPr bwMode="auto">
            <a:xfrm>
              <a:off x="1131888" y="1423988"/>
              <a:ext cx="982662" cy="739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100" dirty="0">
                  <a:solidFill>
                    <a:srgbClr val="FFFFFF"/>
                  </a:solidFill>
                </a:rPr>
                <a:t>Encontrar un empleo</a:t>
              </a:r>
            </a:p>
          </p:txBody>
        </p:sp>
        <p:sp>
          <p:nvSpPr>
            <p:cNvPr id="7" name="Rectangle 6"/>
            <p:cNvSpPr/>
            <p:nvPr/>
          </p:nvSpPr>
          <p:spPr bwMode="auto">
            <a:xfrm>
              <a:off x="1131888" y="2247900"/>
              <a:ext cx="982662" cy="369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100" dirty="0">
                  <a:solidFill>
                    <a:srgbClr val="FFFFFF"/>
                  </a:solidFill>
                </a:rPr>
                <a:t>Escoger un oficio</a:t>
              </a:r>
            </a:p>
          </p:txBody>
        </p:sp>
        <p:sp>
          <p:nvSpPr>
            <p:cNvPr id="8" name="Rectangle 7"/>
            <p:cNvSpPr/>
            <p:nvPr/>
          </p:nvSpPr>
          <p:spPr bwMode="auto">
            <a:xfrm>
              <a:off x="1131888" y="2671763"/>
              <a:ext cx="982662" cy="1262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100" dirty="0">
                  <a:solidFill>
                    <a:srgbClr val="FFFFFF"/>
                  </a:solidFill>
                </a:rPr>
                <a:t>Capacitarse</a:t>
              </a:r>
            </a:p>
          </p:txBody>
        </p:sp>
        <p:sp>
          <p:nvSpPr>
            <p:cNvPr id="9" name="Rectangle 8"/>
            <p:cNvSpPr/>
            <p:nvPr/>
          </p:nvSpPr>
          <p:spPr bwMode="auto">
            <a:xfrm>
              <a:off x="1131888" y="4008438"/>
              <a:ext cx="982662" cy="5508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100" dirty="0">
                  <a:solidFill>
                    <a:srgbClr val="FFFFFF"/>
                  </a:solidFill>
                </a:rPr>
                <a:t>Preparar su candidatura</a:t>
              </a:r>
            </a:p>
          </p:txBody>
        </p:sp>
        <p:sp>
          <p:nvSpPr>
            <p:cNvPr id="10" name="Rectangle 9"/>
            <p:cNvSpPr/>
            <p:nvPr/>
          </p:nvSpPr>
          <p:spPr bwMode="auto">
            <a:xfrm>
              <a:off x="1131888" y="4979988"/>
              <a:ext cx="982662"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100" dirty="0">
                  <a:solidFill>
                    <a:srgbClr val="FFFFFF"/>
                  </a:solidFill>
                </a:rPr>
                <a:t>Mis tramites administrativos</a:t>
              </a:r>
            </a:p>
          </p:txBody>
        </p:sp>
        <p:sp>
          <p:nvSpPr>
            <p:cNvPr id="11" name="Rectangle 10"/>
            <p:cNvSpPr/>
            <p:nvPr/>
          </p:nvSpPr>
          <p:spPr bwMode="auto">
            <a:xfrm>
              <a:off x="2187575" y="1423988"/>
              <a:ext cx="2967038"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Buscar una oferta</a:t>
              </a:r>
            </a:p>
          </p:txBody>
        </p:sp>
        <p:sp>
          <p:nvSpPr>
            <p:cNvPr id="12" name="Rectangle 11"/>
            <p:cNvSpPr/>
            <p:nvPr/>
          </p:nvSpPr>
          <p:spPr bwMode="auto">
            <a:xfrm>
              <a:off x="2187575" y="1614488"/>
              <a:ext cx="2967038" cy="173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Buscar una empresa</a:t>
              </a:r>
            </a:p>
          </p:txBody>
        </p:sp>
        <p:sp>
          <p:nvSpPr>
            <p:cNvPr id="13" name="Rectangle 12"/>
            <p:cNvSpPr/>
            <p:nvPr/>
          </p:nvSpPr>
          <p:spPr bwMode="auto">
            <a:xfrm>
              <a:off x="2187575" y="1804988"/>
              <a:ext cx="2967038" cy="173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Encontrase con una empresa</a:t>
              </a:r>
            </a:p>
          </p:txBody>
        </p:sp>
        <p:sp>
          <p:nvSpPr>
            <p:cNvPr id="15" name="Rectangle 14"/>
            <p:cNvSpPr/>
            <p:nvPr/>
          </p:nvSpPr>
          <p:spPr bwMode="auto">
            <a:xfrm>
              <a:off x="2187575" y="2003425"/>
              <a:ext cx="2967038"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Seguir sus candidaturas / organizar la búsqueda </a:t>
              </a:r>
            </a:p>
          </p:txBody>
        </p:sp>
        <p:sp>
          <p:nvSpPr>
            <p:cNvPr id="16" name="Rectangle 15"/>
            <p:cNvSpPr/>
            <p:nvPr/>
          </p:nvSpPr>
          <p:spPr bwMode="auto">
            <a:xfrm>
              <a:off x="5243513" y="1423988"/>
              <a:ext cx="93662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Maintenant</a:t>
              </a:r>
              <a:endParaRPr lang="es-ES_tradnl" sz="1000" dirty="0">
                <a:solidFill>
                  <a:srgbClr val="FFFFFF"/>
                </a:solidFill>
              </a:endParaRPr>
            </a:p>
          </p:txBody>
        </p:sp>
        <p:sp>
          <p:nvSpPr>
            <p:cNvPr id="17" name="Rectangle 16"/>
            <p:cNvSpPr/>
            <p:nvPr/>
          </p:nvSpPr>
          <p:spPr bwMode="auto">
            <a:xfrm>
              <a:off x="6240463" y="1423988"/>
              <a:ext cx="935037"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offres</a:t>
              </a:r>
              <a:endParaRPr lang="es-ES_tradnl" sz="1000" dirty="0">
                <a:solidFill>
                  <a:srgbClr val="FFFFFF"/>
                </a:solidFill>
              </a:endParaRPr>
            </a:p>
          </p:txBody>
        </p:sp>
        <p:sp>
          <p:nvSpPr>
            <p:cNvPr id="18" name="Rectangle 17"/>
            <p:cNvSpPr/>
            <p:nvPr/>
          </p:nvSpPr>
          <p:spPr bwMode="auto">
            <a:xfrm>
              <a:off x="7235825" y="1423988"/>
              <a:ext cx="2052638"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Recherche</a:t>
              </a:r>
              <a:r>
                <a:rPr lang="es-ES_tradnl" sz="1000" dirty="0">
                  <a:solidFill>
                    <a:srgbClr val="FFFFFF"/>
                  </a:solidFill>
                </a:rPr>
                <a:t> des </a:t>
              </a:r>
              <a:r>
                <a:rPr lang="es-ES_tradnl" sz="1000" dirty="0" err="1">
                  <a:solidFill>
                    <a:srgbClr val="FFFFFF"/>
                  </a:solidFill>
                </a:rPr>
                <a:t>offres</a:t>
              </a:r>
              <a:r>
                <a:rPr lang="es-ES_tradnl" sz="1000" dirty="0">
                  <a:solidFill>
                    <a:srgbClr val="FFFFFF"/>
                  </a:solidFill>
                </a:rPr>
                <a:t> sur </a:t>
              </a:r>
              <a:r>
                <a:rPr lang="es-ES_tradnl" sz="1000" dirty="0" err="1">
                  <a:solidFill>
                    <a:srgbClr val="FFFFFF"/>
                  </a:solidFill>
                </a:rPr>
                <a:t>PE.fr</a:t>
              </a:r>
              <a:endParaRPr lang="es-ES_tradnl" sz="1000" dirty="0">
                <a:solidFill>
                  <a:srgbClr val="FFFFFF"/>
                </a:solidFill>
              </a:endParaRPr>
            </a:p>
          </p:txBody>
        </p:sp>
        <p:sp>
          <p:nvSpPr>
            <p:cNvPr id="19" name="Rectangle 18"/>
            <p:cNvSpPr/>
            <p:nvPr/>
          </p:nvSpPr>
          <p:spPr bwMode="auto">
            <a:xfrm>
              <a:off x="9348788" y="1423988"/>
              <a:ext cx="773112"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Mobiville</a:t>
              </a:r>
              <a:endParaRPr lang="es-ES_tradnl" sz="1000" dirty="0">
                <a:solidFill>
                  <a:srgbClr val="FFFFFF"/>
                </a:solidFill>
              </a:endParaRPr>
            </a:p>
          </p:txBody>
        </p:sp>
        <p:sp>
          <p:nvSpPr>
            <p:cNvPr id="20" name="Rectangle 19"/>
            <p:cNvSpPr/>
            <p:nvPr/>
          </p:nvSpPr>
          <p:spPr bwMode="auto">
            <a:xfrm>
              <a:off x="5243513" y="1616075"/>
              <a:ext cx="1116012"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La </a:t>
              </a:r>
              <a:r>
                <a:rPr lang="es-ES_tradnl" sz="1000" dirty="0" err="1">
                  <a:solidFill>
                    <a:srgbClr val="FFFFFF"/>
                  </a:solidFill>
                </a:rPr>
                <a:t>bonne</a:t>
              </a:r>
              <a:r>
                <a:rPr lang="es-ES_tradnl" sz="1000" dirty="0">
                  <a:solidFill>
                    <a:srgbClr val="FFFFFF"/>
                  </a:solidFill>
                </a:rPr>
                <a:t> </a:t>
              </a:r>
              <a:r>
                <a:rPr lang="es-ES_tradnl" sz="1000" dirty="0" err="1">
                  <a:solidFill>
                    <a:srgbClr val="FFFFFF"/>
                  </a:solidFill>
                </a:rPr>
                <a:t>boite</a:t>
              </a:r>
              <a:endParaRPr lang="es-ES_tradnl" sz="1000" dirty="0">
                <a:solidFill>
                  <a:srgbClr val="FFFFFF"/>
                </a:solidFill>
              </a:endParaRPr>
            </a:p>
          </p:txBody>
        </p:sp>
        <p:sp>
          <p:nvSpPr>
            <p:cNvPr id="24" name="Rectangle 23"/>
            <p:cNvSpPr/>
            <p:nvPr/>
          </p:nvSpPr>
          <p:spPr bwMode="auto">
            <a:xfrm>
              <a:off x="6432550" y="1616075"/>
              <a:ext cx="136842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La </a:t>
              </a:r>
              <a:r>
                <a:rPr lang="es-ES_tradnl" sz="1000" dirty="0" err="1">
                  <a:solidFill>
                    <a:srgbClr val="FFFFFF"/>
                  </a:solidFill>
                </a:rPr>
                <a:t>bonne</a:t>
              </a:r>
              <a:r>
                <a:rPr lang="es-ES_tradnl" sz="1000" dirty="0">
                  <a:solidFill>
                    <a:srgbClr val="FFFFFF"/>
                  </a:solidFill>
                </a:rPr>
                <a:t> </a:t>
              </a:r>
              <a:r>
                <a:rPr lang="es-ES_tradnl" sz="1000" dirty="0" err="1">
                  <a:solidFill>
                    <a:srgbClr val="FFFFFF"/>
                  </a:solidFill>
                </a:rPr>
                <a:t>alternance</a:t>
              </a:r>
              <a:endParaRPr lang="es-ES_tradnl" sz="1000" dirty="0">
                <a:solidFill>
                  <a:srgbClr val="FFFFFF"/>
                </a:solidFill>
              </a:endParaRPr>
            </a:p>
          </p:txBody>
        </p:sp>
        <p:sp>
          <p:nvSpPr>
            <p:cNvPr id="25" name="Rectangle 24"/>
            <p:cNvSpPr/>
            <p:nvPr/>
          </p:nvSpPr>
          <p:spPr bwMode="auto">
            <a:xfrm>
              <a:off x="7874000" y="1616075"/>
              <a:ext cx="1366838"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Pages </a:t>
              </a:r>
              <a:r>
                <a:rPr lang="es-ES_tradnl" sz="1000" dirty="0" err="1">
                  <a:solidFill>
                    <a:srgbClr val="FFFFFF"/>
                  </a:solidFill>
                </a:rPr>
                <a:t>entreprises</a:t>
              </a:r>
              <a:endParaRPr lang="es-ES_tradnl" sz="1000" dirty="0">
                <a:solidFill>
                  <a:srgbClr val="FFFFFF"/>
                </a:solidFill>
              </a:endParaRPr>
            </a:p>
          </p:txBody>
        </p:sp>
        <p:sp>
          <p:nvSpPr>
            <p:cNvPr id="26" name="Rectangle 25"/>
            <p:cNvSpPr/>
            <p:nvPr/>
          </p:nvSpPr>
          <p:spPr bwMode="auto">
            <a:xfrm>
              <a:off x="5243513" y="1808163"/>
              <a:ext cx="111601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Salon</a:t>
              </a:r>
              <a:r>
                <a:rPr lang="es-ES_tradnl" sz="1000" dirty="0">
                  <a:solidFill>
                    <a:srgbClr val="FFFFFF"/>
                  </a:solidFill>
                </a:rPr>
                <a:t> en </a:t>
              </a:r>
              <a:r>
                <a:rPr lang="es-ES_tradnl" sz="1000" dirty="0" err="1">
                  <a:solidFill>
                    <a:srgbClr val="FFFFFF"/>
                  </a:solidFill>
                </a:rPr>
                <a:t>ligne</a:t>
              </a:r>
              <a:endParaRPr lang="es-ES_tradnl" sz="1000" dirty="0">
                <a:solidFill>
                  <a:srgbClr val="FFFFFF"/>
                </a:solidFill>
              </a:endParaRPr>
            </a:p>
          </p:txBody>
        </p:sp>
        <p:sp>
          <p:nvSpPr>
            <p:cNvPr id="27" name="Rectangle 26"/>
            <p:cNvSpPr/>
            <p:nvPr/>
          </p:nvSpPr>
          <p:spPr bwMode="auto">
            <a:xfrm>
              <a:off x="6430963" y="1808163"/>
              <a:ext cx="161925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Evènements</a:t>
              </a:r>
              <a:r>
                <a:rPr lang="es-ES_tradnl" sz="1000" dirty="0">
                  <a:solidFill>
                    <a:srgbClr val="FFFFFF"/>
                  </a:solidFill>
                </a:rPr>
                <a:t> </a:t>
              </a:r>
              <a:r>
                <a:rPr lang="es-ES_tradnl" sz="1000" dirty="0" err="1">
                  <a:solidFill>
                    <a:srgbClr val="FFFFFF"/>
                  </a:solidFill>
                </a:rPr>
                <a:t>Pôle</a:t>
              </a:r>
              <a:r>
                <a:rPr lang="es-ES_tradnl" sz="1000" dirty="0">
                  <a:solidFill>
                    <a:srgbClr val="FFFFFF"/>
                  </a:solidFill>
                </a:rPr>
                <a:t> emploi</a:t>
              </a:r>
            </a:p>
          </p:txBody>
        </p:sp>
        <p:sp>
          <p:nvSpPr>
            <p:cNvPr id="28" name="Rectangle 27"/>
            <p:cNvSpPr/>
            <p:nvPr/>
          </p:nvSpPr>
          <p:spPr bwMode="auto">
            <a:xfrm>
              <a:off x="8121650" y="1808163"/>
              <a:ext cx="1516577" cy="168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Evenements</a:t>
              </a:r>
              <a:r>
                <a:rPr lang="es-ES_tradnl" sz="1000" dirty="0">
                  <a:solidFill>
                    <a:srgbClr val="FFFFFF"/>
                  </a:solidFill>
                </a:rPr>
                <a:t> Emploi</a:t>
              </a:r>
            </a:p>
          </p:txBody>
        </p:sp>
        <p:sp>
          <p:nvSpPr>
            <p:cNvPr id="29" name="Rectangle 28"/>
            <p:cNvSpPr/>
            <p:nvPr/>
          </p:nvSpPr>
          <p:spPr bwMode="auto">
            <a:xfrm>
              <a:off x="9677490" y="1808163"/>
              <a:ext cx="90011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Je participe</a:t>
              </a:r>
            </a:p>
          </p:txBody>
        </p:sp>
        <p:sp>
          <p:nvSpPr>
            <p:cNvPr id="30" name="Rectangle 29"/>
            <p:cNvSpPr/>
            <p:nvPr/>
          </p:nvSpPr>
          <p:spPr bwMode="auto">
            <a:xfrm>
              <a:off x="5243513" y="2006600"/>
              <a:ext cx="1223962"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candidatures</a:t>
              </a:r>
              <a:endParaRPr lang="es-ES_tradnl" sz="1000" dirty="0">
                <a:solidFill>
                  <a:srgbClr val="FFFFFF"/>
                </a:solidFill>
              </a:endParaRPr>
            </a:p>
          </p:txBody>
        </p:sp>
        <p:sp>
          <p:nvSpPr>
            <p:cNvPr id="31" name="Rectangle 30"/>
            <p:cNvSpPr/>
            <p:nvPr/>
          </p:nvSpPr>
          <p:spPr bwMode="auto">
            <a:xfrm>
              <a:off x="6548438" y="2006600"/>
              <a:ext cx="900112" cy="173038"/>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offres</a:t>
              </a:r>
              <a:endParaRPr lang="es-ES_tradnl" sz="1000" dirty="0">
                <a:solidFill>
                  <a:srgbClr val="FFFFFF"/>
                </a:solidFill>
              </a:endParaRPr>
            </a:p>
          </p:txBody>
        </p:sp>
        <p:sp>
          <p:nvSpPr>
            <p:cNvPr id="32" name="Rectangle 31"/>
            <p:cNvSpPr/>
            <p:nvPr/>
          </p:nvSpPr>
          <p:spPr bwMode="auto">
            <a:xfrm>
              <a:off x="7527925" y="2006600"/>
              <a:ext cx="576263"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Mémo</a:t>
              </a:r>
              <a:endParaRPr lang="es-ES_tradnl" sz="1000" dirty="0">
                <a:solidFill>
                  <a:srgbClr val="FFFFFF"/>
                </a:solidFill>
              </a:endParaRPr>
            </a:p>
          </p:txBody>
        </p:sp>
        <p:sp>
          <p:nvSpPr>
            <p:cNvPr id="34" name="Rectangle 33"/>
            <p:cNvSpPr/>
            <p:nvPr/>
          </p:nvSpPr>
          <p:spPr bwMode="auto">
            <a:xfrm>
              <a:off x="2187575" y="2251075"/>
              <a:ext cx="2967038" cy="17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Buscar un  oficio  / movilidad profesional</a:t>
              </a:r>
            </a:p>
          </p:txBody>
        </p:sp>
        <p:sp>
          <p:nvSpPr>
            <p:cNvPr id="35" name="Rectangle 34"/>
            <p:cNvSpPr/>
            <p:nvPr/>
          </p:nvSpPr>
          <p:spPr bwMode="auto">
            <a:xfrm>
              <a:off x="2187575" y="2441575"/>
              <a:ext cx="2967038" cy="17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Preparar la movilidad geográfica</a:t>
              </a:r>
            </a:p>
          </p:txBody>
        </p:sp>
        <p:sp>
          <p:nvSpPr>
            <p:cNvPr id="39" name="Rectangle 38"/>
            <p:cNvSpPr/>
            <p:nvPr/>
          </p:nvSpPr>
          <p:spPr bwMode="auto">
            <a:xfrm>
              <a:off x="5253038" y="2449513"/>
              <a:ext cx="774700" cy="173037"/>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Mobiville</a:t>
              </a:r>
              <a:endParaRPr lang="es-ES_tradnl" sz="1000" dirty="0">
                <a:solidFill>
                  <a:srgbClr val="FFFFFF"/>
                </a:solidFill>
              </a:endParaRPr>
            </a:p>
          </p:txBody>
        </p:sp>
        <p:sp>
          <p:nvSpPr>
            <p:cNvPr id="42" name="Rectangle 41"/>
            <p:cNvSpPr/>
            <p:nvPr/>
          </p:nvSpPr>
          <p:spPr bwMode="auto">
            <a:xfrm>
              <a:off x="2187575" y="2890838"/>
              <a:ext cx="2967038"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Encontrar la capacitación adecuada</a:t>
              </a:r>
            </a:p>
          </p:txBody>
        </p:sp>
        <p:sp>
          <p:nvSpPr>
            <p:cNvPr id="43" name="Rectangle 42"/>
            <p:cNvSpPr/>
            <p:nvPr/>
          </p:nvSpPr>
          <p:spPr bwMode="auto">
            <a:xfrm>
              <a:off x="2182813" y="2697163"/>
              <a:ext cx="296545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Evaluar las necesidades de capacitación</a:t>
              </a:r>
            </a:p>
          </p:txBody>
        </p:sp>
        <p:sp>
          <p:nvSpPr>
            <p:cNvPr id="45" name="Rectangle 44"/>
            <p:cNvSpPr/>
            <p:nvPr/>
          </p:nvSpPr>
          <p:spPr bwMode="auto">
            <a:xfrm>
              <a:off x="2187575" y="3081338"/>
              <a:ext cx="2967038" cy="423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Informarse sobre el financiamiento y la remuneración</a:t>
              </a:r>
            </a:p>
          </p:txBody>
        </p:sp>
        <p:sp>
          <p:nvSpPr>
            <p:cNvPr id="46" name="Rectangle 45"/>
            <p:cNvSpPr/>
            <p:nvPr/>
          </p:nvSpPr>
          <p:spPr bwMode="auto">
            <a:xfrm>
              <a:off x="2187575" y="3768725"/>
              <a:ext cx="2967038"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Valorizar mi experiencia profesional</a:t>
              </a:r>
            </a:p>
          </p:txBody>
        </p:sp>
        <p:sp>
          <p:nvSpPr>
            <p:cNvPr id="49" name="Rectangle 48"/>
            <p:cNvSpPr/>
            <p:nvPr/>
          </p:nvSpPr>
          <p:spPr bwMode="auto">
            <a:xfrm>
              <a:off x="7967824" y="3092450"/>
              <a:ext cx="574675" cy="173038"/>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Clara</a:t>
              </a:r>
            </a:p>
          </p:txBody>
        </p:sp>
        <p:sp>
          <p:nvSpPr>
            <p:cNvPr id="50" name="Rectangle 49"/>
            <p:cNvSpPr/>
            <p:nvPr/>
          </p:nvSpPr>
          <p:spPr bwMode="auto">
            <a:xfrm>
              <a:off x="5243513" y="2882900"/>
              <a:ext cx="1404937" cy="173038"/>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Trouver</a:t>
              </a:r>
              <a:r>
                <a:rPr lang="es-ES_tradnl" sz="1000" dirty="0">
                  <a:solidFill>
                    <a:srgbClr val="FFFFFF"/>
                  </a:solidFill>
                </a:rPr>
                <a:t> </a:t>
              </a:r>
              <a:r>
                <a:rPr lang="es-ES_tradnl" sz="1000" dirty="0" err="1">
                  <a:solidFill>
                    <a:srgbClr val="FFFFFF"/>
                  </a:solidFill>
                </a:rPr>
                <a:t>ma</a:t>
              </a:r>
              <a:r>
                <a:rPr lang="es-ES_tradnl" sz="1000" dirty="0">
                  <a:solidFill>
                    <a:srgbClr val="FFFFFF"/>
                  </a:solidFill>
                </a:rPr>
                <a:t> </a:t>
              </a:r>
              <a:r>
                <a:rPr lang="es-ES_tradnl" sz="1000" dirty="0" err="1">
                  <a:solidFill>
                    <a:srgbClr val="FFFFFF"/>
                  </a:solidFill>
                </a:rPr>
                <a:t>formation</a:t>
              </a:r>
              <a:endParaRPr lang="es-ES_tradnl" sz="1000" dirty="0">
                <a:solidFill>
                  <a:srgbClr val="FFFFFF"/>
                </a:solidFill>
              </a:endParaRPr>
            </a:p>
          </p:txBody>
        </p:sp>
        <p:sp>
          <p:nvSpPr>
            <p:cNvPr id="51" name="Rectangle 50"/>
            <p:cNvSpPr/>
            <p:nvPr/>
          </p:nvSpPr>
          <p:spPr bwMode="auto">
            <a:xfrm>
              <a:off x="6697618" y="2882900"/>
              <a:ext cx="1223963"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Ma </a:t>
              </a:r>
              <a:r>
                <a:rPr lang="es-ES_tradnl" sz="1000" dirty="0" err="1">
                  <a:solidFill>
                    <a:srgbClr val="FFFFFF"/>
                  </a:solidFill>
                </a:rPr>
                <a:t>formation</a:t>
              </a:r>
              <a:r>
                <a:rPr lang="es-ES_tradnl" sz="1000" dirty="0">
                  <a:solidFill>
                    <a:srgbClr val="FFFFFF"/>
                  </a:solidFill>
                </a:rPr>
                <a:t> APP</a:t>
              </a:r>
            </a:p>
          </p:txBody>
        </p:sp>
        <p:sp>
          <p:nvSpPr>
            <p:cNvPr id="53" name="Rectangle 52"/>
            <p:cNvSpPr/>
            <p:nvPr/>
          </p:nvSpPr>
          <p:spPr bwMode="auto">
            <a:xfrm>
              <a:off x="7978243" y="2882900"/>
              <a:ext cx="1331912"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La </a:t>
              </a:r>
              <a:r>
                <a:rPr lang="es-ES_tradnl" sz="1000" dirty="0" err="1">
                  <a:solidFill>
                    <a:srgbClr val="FFFFFF"/>
                  </a:solidFill>
                </a:rPr>
                <a:t>bonne</a:t>
              </a:r>
              <a:r>
                <a:rPr lang="es-ES_tradnl" sz="1000" dirty="0">
                  <a:solidFill>
                    <a:srgbClr val="FFFFFF"/>
                  </a:solidFill>
                </a:rPr>
                <a:t> </a:t>
              </a:r>
              <a:r>
                <a:rPr lang="es-ES_tradnl" sz="1000" dirty="0" err="1">
                  <a:solidFill>
                    <a:srgbClr val="FFFFFF"/>
                  </a:solidFill>
                </a:rPr>
                <a:t>alternance</a:t>
              </a:r>
              <a:endParaRPr lang="es-ES_tradnl" sz="1000" dirty="0">
                <a:solidFill>
                  <a:srgbClr val="FFFFFF"/>
                </a:solidFill>
              </a:endParaRPr>
            </a:p>
          </p:txBody>
        </p:sp>
        <p:sp>
          <p:nvSpPr>
            <p:cNvPr id="54" name="Rectangle 53"/>
            <p:cNvSpPr/>
            <p:nvPr/>
          </p:nvSpPr>
          <p:spPr bwMode="auto">
            <a:xfrm>
              <a:off x="9353018" y="2882900"/>
              <a:ext cx="61277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err="1">
                  <a:solidFill>
                    <a:srgbClr val="FFFFFF"/>
                  </a:solidFill>
                </a:rPr>
                <a:t>Anotea</a:t>
              </a:r>
              <a:endParaRPr lang="es-ES_tradnl" sz="1000" dirty="0">
                <a:solidFill>
                  <a:srgbClr val="FFFFFF"/>
                </a:solidFill>
              </a:endParaRPr>
            </a:p>
          </p:txBody>
        </p:sp>
        <p:sp>
          <p:nvSpPr>
            <p:cNvPr id="55" name="Rectangle 54"/>
            <p:cNvSpPr/>
            <p:nvPr/>
          </p:nvSpPr>
          <p:spPr bwMode="auto">
            <a:xfrm>
              <a:off x="5246688" y="2671763"/>
              <a:ext cx="208756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Diagnostic</a:t>
              </a:r>
              <a:r>
                <a:rPr lang="es-ES_tradnl" sz="1000" dirty="0">
                  <a:solidFill>
                    <a:srgbClr val="FFFFFF"/>
                  </a:solidFill>
                </a:rPr>
                <a:t> </a:t>
              </a:r>
              <a:r>
                <a:rPr lang="es-ES_tradnl" sz="1000" dirty="0" err="1">
                  <a:solidFill>
                    <a:srgbClr val="FFFFFF"/>
                  </a:solidFill>
                </a:rPr>
                <a:t>formation</a:t>
              </a:r>
              <a:r>
                <a:rPr lang="es-ES_tradnl" sz="1000" dirty="0">
                  <a:solidFill>
                    <a:srgbClr val="FFFFFF"/>
                  </a:solidFill>
                </a:rPr>
                <a:t> </a:t>
              </a:r>
              <a:r>
                <a:rPr lang="es-ES_tradnl" sz="1000" dirty="0" err="1">
                  <a:solidFill>
                    <a:srgbClr val="FFFFFF"/>
                  </a:solidFill>
                </a:rPr>
                <a:t>à</a:t>
              </a:r>
              <a:r>
                <a:rPr lang="es-ES_tradnl" sz="1000" dirty="0">
                  <a:solidFill>
                    <a:srgbClr val="FFFFFF"/>
                  </a:solidFill>
                </a:rPr>
                <a:t> </a:t>
              </a:r>
              <a:r>
                <a:rPr lang="es-ES_tradnl" sz="1000" dirty="0" err="1">
                  <a:solidFill>
                    <a:srgbClr val="FFFFFF"/>
                  </a:solidFill>
                </a:rPr>
                <a:t>distance</a:t>
              </a:r>
              <a:endParaRPr lang="es-ES_tradnl" sz="1000" dirty="0">
                <a:solidFill>
                  <a:srgbClr val="FFFFFF"/>
                </a:solidFill>
              </a:endParaRPr>
            </a:p>
          </p:txBody>
        </p:sp>
        <p:sp>
          <p:nvSpPr>
            <p:cNvPr id="56" name="Rectangle 55"/>
            <p:cNvSpPr/>
            <p:nvPr/>
          </p:nvSpPr>
          <p:spPr bwMode="auto">
            <a:xfrm>
              <a:off x="7358063" y="2668588"/>
              <a:ext cx="57626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Pix</a:t>
              </a:r>
              <a:endParaRPr lang="es-ES_tradnl" sz="1000" dirty="0">
                <a:solidFill>
                  <a:srgbClr val="FFFFFF"/>
                </a:solidFill>
              </a:endParaRPr>
            </a:p>
          </p:txBody>
        </p:sp>
        <p:sp>
          <p:nvSpPr>
            <p:cNvPr id="58" name="Rectangle 57"/>
            <p:cNvSpPr/>
            <p:nvPr/>
          </p:nvSpPr>
          <p:spPr bwMode="auto">
            <a:xfrm>
              <a:off x="5270500" y="3767138"/>
              <a:ext cx="1223963" cy="173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1000" dirty="0" err="1">
                  <a:solidFill>
                    <a:srgbClr val="FFFFFF"/>
                  </a:solidFill>
                </a:rPr>
                <a:t>Avril</a:t>
              </a:r>
              <a:r>
                <a:rPr lang="es-ES_tradnl" sz="1000" dirty="0">
                  <a:solidFill>
                    <a:srgbClr val="FFFFFF"/>
                  </a:solidFill>
                </a:rPr>
                <a:t> la VAE </a:t>
              </a:r>
              <a:r>
                <a:rPr lang="es-ES_tradnl" sz="1000" dirty="0" err="1">
                  <a:solidFill>
                    <a:srgbClr val="FFFFFF"/>
                  </a:solidFill>
                </a:rPr>
                <a:t>facile</a:t>
              </a:r>
              <a:endParaRPr lang="es-ES_tradnl" sz="1000" dirty="0">
                <a:solidFill>
                  <a:srgbClr val="FFFFFF"/>
                </a:solidFill>
              </a:endParaRPr>
            </a:p>
          </p:txBody>
        </p:sp>
        <p:sp>
          <p:nvSpPr>
            <p:cNvPr id="59" name="Rectangle 58"/>
            <p:cNvSpPr/>
            <p:nvPr/>
          </p:nvSpPr>
          <p:spPr bwMode="auto">
            <a:xfrm>
              <a:off x="2187575" y="4011613"/>
              <a:ext cx="2967038" cy="173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Hacerse visible</a:t>
              </a:r>
            </a:p>
          </p:txBody>
        </p:sp>
        <p:sp>
          <p:nvSpPr>
            <p:cNvPr id="60" name="Rectangle 59"/>
            <p:cNvSpPr/>
            <p:nvPr/>
          </p:nvSpPr>
          <p:spPr bwMode="auto">
            <a:xfrm>
              <a:off x="2187575" y="4203700"/>
              <a:ext cx="2967038" cy="363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Preparar su presentación a un reclutador</a:t>
              </a:r>
            </a:p>
          </p:txBody>
        </p:sp>
        <p:sp>
          <p:nvSpPr>
            <p:cNvPr id="61" name="Rectangle 60"/>
            <p:cNvSpPr/>
            <p:nvPr/>
          </p:nvSpPr>
          <p:spPr bwMode="auto">
            <a:xfrm>
              <a:off x="2187575" y="4621213"/>
              <a:ext cx="2967038"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Preparar su movilidad internacional</a:t>
              </a:r>
            </a:p>
          </p:txBody>
        </p:sp>
        <p:sp>
          <p:nvSpPr>
            <p:cNvPr id="62" name="Rectangle 61"/>
            <p:cNvSpPr/>
            <p:nvPr/>
          </p:nvSpPr>
          <p:spPr bwMode="auto">
            <a:xfrm>
              <a:off x="5243513" y="4008438"/>
              <a:ext cx="1512887" cy="173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Profil</a:t>
              </a:r>
              <a:r>
                <a:rPr lang="es-ES_tradnl" sz="1000" dirty="0">
                  <a:solidFill>
                    <a:srgbClr val="FFFFFF"/>
                  </a:solidFill>
                </a:rPr>
                <a:t> de </a:t>
              </a:r>
              <a:r>
                <a:rPr lang="es-ES_tradnl" sz="1000" dirty="0" err="1">
                  <a:solidFill>
                    <a:srgbClr val="FFFFFF"/>
                  </a:solidFill>
                </a:rPr>
                <a:t>compétences</a:t>
              </a:r>
              <a:endParaRPr lang="es-ES_tradnl" sz="1000" dirty="0">
                <a:solidFill>
                  <a:srgbClr val="FFFFFF"/>
                </a:solidFill>
              </a:endParaRPr>
            </a:p>
          </p:txBody>
        </p:sp>
        <p:sp>
          <p:nvSpPr>
            <p:cNvPr id="63" name="Rectangle 62"/>
            <p:cNvSpPr/>
            <p:nvPr/>
          </p:nvSpPr>
          <p:spPr bwMode="auto">
            <a:xfrm>
              <a:off x="6794500" y="4008438"/>
              <a:ext cx="1042988" cy="173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Carte</a:t>
              </a:r>
              <a:r>
                <a:rPr lang="es-ES_tradnl" sz="1000" dirty="0">
                  <a:solidFill>
                    <a:srgbClr val="FFFFFF"/>
                  </a:solidFill>
                </a:rPr>
                <a:t> de visite</a:t>
              </a:r>
            </a:p>
          </p:txBody>
        </p:sp>
        <p:sp>
          <p:nvSpPr>
            <p:cNvPr id="64" name="Rectangle 63"/>
            <p:cNvSpPr/>
            <p:nvPr/>
          </p:nvSpPr>
          <p:spPr bwMode="auto">
            <a:xfrm>
              <a:off x="5243513" y="4198938"/>
              <a:ext cx="180022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MOOC </a:t>
              </a:r>
              <a:r>
                <a:rPr lang="es-ES_tradnl" sz="1000" dirty="0" err="1">
                  <a:solidFill>
                    <a:srgbClr val="FFFFFF"/>
                  </a:solidFill>
                </a:rPr>
                <a:t>focus</a:t>
              </a:r>
              <a:r>
                <a:rPr lang="es-ES_tradnl" sz="1000" dirty="0">
                  <a:solidFill>
                    <a:srgbClr val="FFFFFF"/>
                  </a:solidFill>
                </a:rPr>
                <a:t> </a:t>
              </a:r>
              <a:r>
                <a:rPr lang="es-ES_tradnl" sz="1000" dirty="0" err="1">
                  <a:solidFill>
                    <a:srgbClr val="FFFFFF"/>
                  </a:solidFill>
                </a:rPr>
                <a:t>compétences</a:t>
              </a:r>
              <a:endParaRPr lang="es-ES_tradnl" sz="1000" dirty="0">
                <a:solidFill>
                  <a:srgbClr val="FFFFFF"/>
                </a:solidFill>
              </a:endParaRPr>
            </a:p>
          </p:txBody>
        </p:sp>
        <p:sp>
          <p:nvSpPr>
            <p:cNvPr id="65" name="Rectangle 64"/>
            <p:cNvSpPr/>
            <p:nvPr/>
          </p:nvSpPr>
          <p:spPr bwMode="auto">
            <a:xfrm>
              <a:off x="7077075" y="4198938"/>
              <a:ext cx="10795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BABA </a:t>
              </a:r>
              <a:r>
                <a:rPr lang="es-ES_tradnl" sz="1000" dirty="0" err="1">
                  <a:solidFill>
                    <a:srgbClr val="FFFFFF"/>
                  </a:solidFill>
                </a:rPr>
                <a:t>entretien</a:t>
              </a:r>
              <a:endParaRPr lang="es-ES_tradnl" sz="1000" dirty="0">
                <a:solidFill>
                  <a:srgbClr val="FFFFFF"/>
                </a:solidFill>
              </a:endParaRPr>
            </a:p>
          </p:txBody>
        </p:sp>
        <p:sp>
          <p:nvSpPr>
            <p:cNvPr id="66" name="Rectangle 65"/>
            <p:cNvSpPr/>
            <p:nvPr/>
          </p:nvSpPr>
          <p:spPr bwMode="auto">
            <a:xfrm>
              <a:off x="8213725" y="4198938"/>
              <a:ext cx="1547813"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MOOC </a:t>
              </a:r>
              <a:r>
                <a:rPr lang="es-ES_tradnl" sz="1000" dirty="0" err="1">
                  <a:solidFill>
                    <a:srgbClr val="FFFFFF"/>
                  </a:solidFill>
                </a:rPr>
                <a:t>réussir</a:t>
              </a:r>
              <a:r>
                <a:rPr lang="es-ES_tradnl" sz="1000" dirty="0">
                  <a:solidFill>
                    <a:srgbClr val="FFFFFF"/>
                  </a:solidFill>
                </a:rPr>
                <a:t> </a:t>
              </a:r>
              <a:r>
                <a:rPr lang="es-ES_tradnl" sz="1000" dirty="0" err="1">
                  <a:solidFill>
                    <a:srgbClr val="FFFFFF"/>
                  </a:solidFill>
                </a:rPr>
                <a:t>entretien</a:t>
              </a:r>
              <a:endParaRPr lang="es-ES_tradnl" sz="1000" dirty="0">
                <a:solidFill>
                  <a:srgbClr val="FFFFFF"/>
                </a:solidFill>
              </a:endParaRPr>
            </a:p>
          </p:txBody>
        </p:sp>
        <p:sp>
          <p:nvSpPr>
            <p:cNvPr id="67" name="Rectangle 66"/>
            <p:cNvSpPr/>
            <p:nvPr/>
          </p:nvSpPr>
          <p:spPr bwMode="auto">
            <a:xfrm>
              <a:off x="9805988" y="4198938"/>
              <a:ext cx="1258887"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BABA </a:t>
              </a:r>
              <a:r>
                <a:rPr lang="es-ES_tradnl" sz="1000" dirty="0" err="1">
                  <a:solidFill>
                    <a:srgbClr val="FFFFFF"/>
                  </a:solidFill>
                </a:rPr>
                <a:t>réseaux</a:t>
              </a:r>
              <a:r>
                <a:rPr lang="es-ES_tradnl" sz="1000" dirty="0">
                  <a:solidFill>
                    <a:srgbClr val="FFFFFF"/>
                  </a:solidFill>
                </a:rPr>
                <a:t> pro</a:t>
              </a:r>
            </a:p>
          </p:txBody>
        </p:sp>
        <p:sp>
          <p:nvSpPr>
            <p:cNvPr id="68" name="Rectangle 67"/>
            <p:cNvSpPr/>
            <p:nvPr/>
          </p:nvSpPr>
          <p:spPr bwMode="auto">
            <a:xfrm>
              <a:off x="5243513" y="4394200"/>
              <a:ext cx="79216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BABA CV</a:t>
              </a:r>
            </a:p>
          </p:txBody>
        </p:sp>
        <p:sp>
          <p:nvSpPr>
            <p:cNvPr id="69" name="Rectangle 68"/>
            <p:cNvSpPr/>
            <p:nvPr/>
          </p:nvSpPr>
          <p:spPr bwMode="auto">
            <a:xfrm>
              <a:off x="6086475" y="4394200"/>
              <a:ext cx="205105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Simu</a:t>
              </a:r>
              <a:r>
                <a:rPr lang="es-ES_tradnl" sz="1000" dirty="0">
                  <a:solidFill>
                    <a:srgbClr val="FFFFFF"/>
                  </a:solidFill>
                </a:rPr>
                <a:t>. </a:t>
              </a:r>
              <a:r>
                <a:rPr lang="es-ES_tradnl" sz="1000" dirty="0" err="1">
                  <a:solidFill>
                    <a:srgbClr val="FFFFFF"/>
                  </a:solidFill>
                </a:rPr>
                <a:t>mon</a:t>
              </a:r>
              <a:r>
                <a:rPr lang="es-ES_tradnl" sz="1000" dirty="0">
                  <a:solidFill>
                    <a:srgbClr val="FFFFFF"/>
                  </a:solidFill>
                </a:rPr>
                <a:t> </a:t>
              </a:r>
              <a:r>
                <a:rPr lang="es-ES_tradnl" sz="1000" dirty="0" err="1">
                  <a:solidFill>
                    <a:srgbClr val="FFFFFF"/>
                  </a:solidFill>
                </a:rPr>
                <a:t>entretien</a:t>
              </a:r>
              <a:r>
                <a:rPr lang="es-ES_tradnl" sz="1000" dirty="0">
                  <a:solidFill>
                    <a:srgbClr val="FFFFFF"/>
                  </a:solidFill>
                </a:rPr>
                <a:t> </a:t>
              </a:r>
              <a:r>
                <a:rPr lang="es-ES_tradnl" sz="1000" dirty="0" err="1">
                  <a:solidFill>
                    <a:srgbClr val="FFFFFF"/>
                  </a:solidFill>
                </a:rPr>
                <a:t>d’embauche</a:t>
              </a:r>
              <a:endParaRPr lang="es-ES_tradnl" sz="1000" dirty="0">
                <a:solidFill>
                  <a:srgbClr val="FFFFFF"/>
                </a:solidFill>
              </a:endParaRPr>
            </a:p>
          </p:txBody>
        </p:sp>
        <p:sp>
          <p:nvSpPr>
            <p:cNvPr id="70" name="Rectangle 69"/>
            <p:cNvSpPr/>
            <p:nvPr/>
          </p:nvSpPr>
          <p:spPr bwMode="auto">
            <a:xfrm>
              <a:off x="8177213" y="4394200"/>
              <a:ext cx="169227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Simu</a:t>
              </a:r>
              <a:r>
                <a:rPr lang="es-ES_tradnl" sz="1000" dirty="0">
                  <a:solidFill>
                    <a:srgbClr val="FFFFFF"/>
                  </a:solidFill>
                </a:rPr>
                <a:t>. </a:t>
              </a:r>
              <a:r>
                <a:rPr lang="es-ES_tradnl" sz="1000" dirty="0" err="1">
                  <a:solidFill>
                    <a:srgbClr val="FFFFFF"/>
                  </a:solidFill>
                </a:rPr>
                <a:t>mon</a:t>
              </a:r>
              <a:r>
                <a:rPr lang="es-ES_tradnl" sz="1000" dirty="0">
                  <a:solidFill>
                    <a:srgbClr val="FFFFFF"/>
                  </a:solidFill>
                </a:rPr>
                <a:t> </a:t>
              </a:r>
              <a:r>
                <a:rPr lang="es-ES_tradnl" sz="1000" dirty="0" err="1">
                  <a:solidFill>
                    <a:srgbClr val="FFFFFF"/>
                  </a:solidFill>
                </a:rPr>
                <a:t>entretien</a:t>
              </a:r>
              <a:r>
                <a:rPr lang="es-ES_tradnl" sz="1000" dirty="0">
                  <a:solidFill>
                    <a:srgbClr val="FFFFFF"/>
                  </a:solidFill>
                </a:rPr>
                <a:t> </a:t>
              </a:r>
              <a:r>
                <a:rPr lang="es-ES_tradnl" sz="1000" dirty="0" err="1">
                  <a:solidFill>
                    <a:srgbClr val="FFFFFF"/>
                  </a:solidFill>
                </a:rPr>
                <a:t>virtuel</a:t>
              </a:r>
              <a:endParaRPr lang="es-ES_tradnl" sz="1000" dirty="0">
                <a:solidFill>
                  <a:srgbClr val="FFFFFF"/>
                </a:solidFill>
              </a:endParaRPr>
            </a:p>
          </p:txBody>
        </p:sp>
        <p:sp>
          <p:nvSpPr>
            <p:cNvPr id="71" name="Rectangle 70"/>
            <p:cNvSpPr/>
            <p:nvPr/>
          </p:nvSpPr>
          <p:spPr bwMode="auto">
            <a:xfrm>
              <a:off x="9904413" y="4395788"/>
              <a:ext cx="115252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MOOC CV &amp; LM</a:t>
              </a:r>
            </a:p>
          </p:txBody>
        </p:sp>
        <p:sp>
          <p:nvSpPr>
            <p:cNvPr id="72" name="Rectangle 71"/>
            <p:cNvSpPr/>
            <p:nvPr/>
          </p:nvSpPr>
          <p:spPr bwMode="auto">
            <a:xfrm>
              <a:off x="9834563" y="4670425"/>
              <a:ext cx="1833562" cy="168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Demain</a:t>
              </a:r>
              <a:r>
                <a:rPr lang="es-ES_tradnl" sz="1000" dirty="0">
                  <a:solidFill>
                    <a:srgbClr val="FFFFFF"/>
                  </a:solidFill>
                </a:rPr>
                <a:t> je (x13 </a:t>
              </a:r>
              <a:r>
                <a:rPr lang="es-ES_tradnl" sz="1000" dirty="0" err="1">
                  <a:solidFill>
                    <a:srgbClr val="FFFFFF"/>
                  </a:solidFill>
                </a:rPr>
                <a:t>produits</a:t>
              </a:r>
              <a:r>
                <a:rPr lang="es-ES_tradnl" sz="1000" dirty="0">
                  <a:solidFill>
                    <a:srgbClr val="FFFFFF"/>
                  </a:solidFill>
                </a:rPr>
                <a:t>)</a:t>
              </a:r>
            </a:p>
          </p:txBody>
        </p:sp>
        <p:sp>
          <p:nvSpPr>
            <p:cNvPr id="73" name="Rectangle 72"/>
            <p:cNvSpPr/>
            <p:nvPr/>
          </p:nvSpPr>
          <p:spPr bwMode="auto">
            <a:xfrm>
              <a:off x="5227638" y="4670425"/>
              <a:ext cx="2601912" cy="1682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err="1">
                  <a:solidFill>
                    <a:srgbClr val="FFFFFF"/>
                  </a:solidFill>
                </a:rPr>
                <a:t>Mon</a:t>
              </a:r>
              <a:r>
                <a:rPr lang="es-ES_tradnl" sz="1000" dirty="0">
                  <a:solidFill>
                    <a:srgbClr val="FFFFFF"/>
                  </a:solidFill>
                </a:rPr>
                <a:t> </a:t>
              </a:r>
              <a:r>
                <a:rPr lang="es-ES_tradnl" sz="1000" dirty="0" err="1">
                  <a:solidFill>
                    <a:srgbClr val="FFFFFF"/>
                  </a:solidFill>
                </a:rPr>
                <a:t>parcours</a:t>
              </a:r>
              <a:r>
                <a:rPr lang="es-ES_tradnl" sz="1000" dirty="0">
                  <a:solidFill>
                    <a:srgbClr val="FFFFFF"/>
                  </a:solidFill>
                </a:rPr>
                <a:t> </a:t>
              </a:r>
              <a:r>
                <a:rPr lang="es-ES_tradnl" sz="1000" dirty="0" err="1">
                  <a:solidFill>
                    <a:srgbClr val="FFFFFF"/>
                  </a:solidFill>
                </a:rPr>
                <a:t>info</a:t>
              </a:r>
              <a:r>
                <a:rPr lang="es-ES_tradnl" sz="1000" dirty="0">
                  <a:solidFill>
                    <a:srgbClr val="FFFFFF"/>
                  </a:solidFill>
                </a:rPr>
                <a:t> « </a:t>
              </a:r>
              <a:r>
                <a:rPr lang="es-ES_tradnl" sz="1000" dirty="0" err="1">
                  <a:solidFill>
                    <a:srgbClr val="FFFFFF"/>
                  </a:solidFill>
                </a:rPr>
                <a:t>Travailler</a:t>
              </a:r>
              <a:r>
                <a:rPr lang="es-ES_tradnl" sz="1000" dirty="0">
                  <a:solidFill>
                    <a:srgbClr val="FFFFFF"/>
                  </a:solidFill>
                </a:rPr>
                <a:t> </a:t>
              </a:r>
              <a:r>
                <a:rPr lang="es-ES_tradnl" sz="1000" dirty="0" err="1">
                  <a:solidFill>
                    <a:srgbClr val="FFFFFF"/>
                  </a:solidFill>
                </a:rPr>
                <a:t>à</a:t>
              </a:r>
              <a:r>
                <a:rPr lang="es-ES_tradnl" sz="1000" dirty="0">
                  <a:solidFill>
                    <a:srgbClr val="FFFFFF"/>
                  </a:solidFill>
                </a:rPr>
                <a:t> </a:t>
              </a:r>
              <a:r>
                <a:rPr lang="es-ES_tradnl" sz="1000" dirty="0" err="1">
                  <a:solidFill>
                    <a:srgbClr val="FFFFFF"/>
                  </a:solidFill>
                </a:rPr>
                <a:t>l’étranger</a:t>
              </a:r>
              <a:endParaRPr lang="es-ES_tradnl" sz="1000" dirty="0">
                <a:solidFill>
                  <a:srgbClr val="FFFFFF"/>
                </a:solidFill>
              </a:endParaRPr>
            </a:p>
          </p:txBody>
        </p:sp>
        <p:sp>
          <p:nvSpPr>
            <p:cNvPr id="74" name="Rectangle 73"/>
            <p:cNvSpPr/>
            <p:nvPr/>
          </p:nvSpPr>
          <p:spPr bwMode="auto">
            <a:xfrm>
              <a:off x="2187575" y="4972050"/>
              <a:ext cx="2967038"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Comunicar con </a:t>
              </a:r>
              <a:r>
                <a:rPr lang="es-ES_tradnl" sz="1000" dirty="0" err="1">
                  <a:solidFill>
                    <a:srgbClr val="FFFFFF"/>
                  </a:solidFill>
                </a:rPr>
                <a:t>Pôle</a:t>
              </a:r>
              <a:r>
                <a:rPr lang="es-ES_tradnl" sz="1000" dirty="0">
                  <a:solidFill>
                    <a:srgbClr val="FFFFFF"/>
                  </a:solidFill>
                </a:rPr>
                <a:t> emploi</a:t>
              </a:r>
            </a:p>
          </p:txBody>
        </p:sp>
        <p:sp>
          <p:nvSpPr>
            <p:cNvPr id="75" name="Rectangle 74"/>
            <p:cNvSpPr/>
            <p:nvPr/>
          </p:nvSpPr>
          <p:spPr bwMode="auto">
            <a:xfrm>
              <a:off x="2187575" y="5367338"/>
              <a:ext cx="2967038"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Realizar los tramites</a:t>
              </a:r>
            </a:p>
          </p:txBody>
        </p:sp>
        <p:sp>
          <p:nvSpPr>
            <p:cNvPr id="76" name="Rectangle 75"/>
            <p:cNvSpPr/>
            <p:nvPr/>
          </p:nvSpPr>
          <p:spPr bwMode="auto">
            <a:xfrm>
              <a:off x="2187575" y="5759450"/>
              <a:ext cx="2967038" cy="382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Informase sobre los derechos y ayudas eligibles</a:t>
              </a:r>
            </a:p>
          </p:txBody>
        </p:sp>
        <p:sp>
          <p:nvSpPr>
            <p:cNvPr id="144" name="Rectangle 143"/>
            <p:cNvSpPr/>
            <p:nvPr/>
          </p:nvSpPr>
          <p:spPr bwMode="auto">
            <a:xfrm>
              <a:off x="5243513" y="4972050"/>
              <a:ext cx="1189037"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courriers</a:t>
              </a:r>
              <a:endParaRPr lang="es-ES_tradnl" sz="1000" dirty="0">
                <a:solidFill>
                  <a:srgbClr val="FFFFFF"/>
                </a:solidFill>
              </a:endParaRPr>
            </a:p>
          </p:txBody>
        </p:sp>
        <p:sp>
          <p:nvSpPr>
            <p:cNvPr id="145" name="Rectangle 144"/>
            <p:cNvSpPr/>
            <p:nvPr/>
          </p:nvSpPr>
          <p:spPr bwMode="auto">
            <a:xfrm>
              <a:off x="6483350" y="4972050"/>
              <a:ext cx="2195513"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Transmettre</a:t>
              </a:r>
              <a:r>
                <a:rPr lang="es-ES_tradnl" sz="1000" dirty="0">
                  <a:solidFill>
                    <a:srgbClr val="FFFFFF"/>
                  </a:solidFill>
                </a:rPr>
                <a:t> et </a:t>
              </a:r>
              <a:r>
                <a:rPr lang="es-ES_tradnl" sz="1000" dirty="0" err="1">
                  <a:solidFill>
                    <a:srgbClr val="FFFFFF"/>
                  </a:solidFill>
                </a:rPr>
                <a:t>suivre</a:t>
              </a:r>
              <a:r>
                <a:rPr lang="es-ES_tradnl" sz="1000" dirty="0">
                  <a:solidFill>
                    <a:srgbClr val="FFFFFF"/>
                  </a:solidFill>
                </a:rPr>
                <a:t> un </a:t>
              </a:r>
              <a:r>
                <a:rPr lang="es-ES_tradnl" sz="1000" dirty="0" err="1">
                  <a:solidFill>
                    <a:srgbClr val="FFFFFF"/>
                  </a:solidFill>
                </a:rPr>
                <a:t>document</a:t>
              </a:r>
              <a:endParaRPr lang="es-ES_tradnl" sz="1000" dirty="0">
                <a:solidFill>
                  <a:srgbClr val="FFFFFF"/>
                </a:solidFill>
              </a:endParaRPr>
            </a:p>
          </p:txBody>
        </p:sp>
        <p:sp>
          <p:nvSpPr>
            <p:cNvPr id="146" name="Rectangle 145"/>
            <p:cNvSpPr/>
            <p:nvPr/>
          </p:nvSpPr>
          <p:spPr bwMode="auto">
            <a:xfrm>
              <a:off x="8751888" y="4972050"/>
              <a:ext cx="1584325"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Mes </a:t>
              </a:r>
              <a:r>
                <a:rPr lang="es-ES_tradnl" sz="1000" dirty="0" err="1">
                  <a:solidFill>
                    <a:srgbClr val="FFFFFF"/>
                  </a:solidFill>
                </a:rPr>
                <a:t>contacts</a:t>
              </a:r>
              <a:r>
                <a:rPr lang="es-ES_tradnl" sz="1000" dirty="0">
                  <a:solidFill>
                    <a:srgbClr val="FFFFFF"/>
                  </a:solidFill>
                </a:rPr>
                <a:t> en </a:t>
              </a:r>
              <a:r>
                <a:rPr lang="es-ES_tradnl" sz="1000" dirty="0" err="1">
                  <a:solidFill>
                    <a:srgbClr val="FFFFFF"/>
                  </a:solidFill>
                </a:rPr>
                <a:t>agence</a:t>
              </a:r>
              <a:endParaRPr lang="es-ES_tradnl" sz="1000" dirty="0">
                <a:solidFill>
                  <a:srgbClr val="FFFFFF"/>
                </a:solidFill>
              </a:endParaRPr>
            </a:p>
          </p:txBody>
        </p:sp>
        <p:sp>
          <p:nvSpPr>
            <p:cNvPr id="147" name="Rectangle 146"/>
            <p:cNvSpPr/>
            <p:nvPr/>
          </p:nvSpPr>
          <p:spPr bwMode="auto">
            <a:xfrm>
              <a:off x="5233988" y="5162550"/>
              <a:ext cx="1368425"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Prise</a:t>
              </a:r>
              <a:r>
                <a:rPr lang="es-ES_tradnl" sz="1000" dirty="0">
                  <a:solidFill>
                    <a:srgbClr val="FFFFFF"/>
                  </a:solidFill>
                </a:rPr>
                <a:t> de </a:t>
              </a:r>
              <a:r>
                <a:rPr lang="es-ES_tradnl" sz="1000" dirty="0" err="1">
                  <a:solidFill>
                    <a:srgbClr val="FFFFFF"/>
                  </a:solidFill>
                </a:rPr>
                <a:t>rdv</a:t>
              </a:r>
              <a:r>
                <a:rPr lang="es-ES_tradnl" sz="1000" dirty="0">
                  <a:solidFill>
                    <a:srgbClr val="FFFFFF"/>
                  </a:solidFill>
                </a:rPr>
                <a:t> en </a:t>
              </a:r>
              <a:r>
                <a:rPr lang="es-ES_tradnl" sz="1000" dirty="0" err="1">
                  <a:solidFill>
                    <a:srgbClr val="FFFFFF"/>
                  </a:solidFill>
                </a:rPr>
                <a:t>ligne</a:t>
              </a:r>
              <a:endParaRPr lang="es-ES_tradnl" sz="1000" dirty="0">
                <a:solidFill>
                  <a:srgbClr val="FFFFFF"/>
                </a:solidFill>
              </a:endParaRPr>
            </a:p>
          </p:txBody>
        </p:sp>
        <p:sp>
          <p:nvSpPr>
            <p:cNvPr id="148" name="Rectangle 147"/>
            <p:cNvSpPr/>
            <p:nvPr/>
          </p:nvSpPr>
          <p:spPr bwMode="auto">
            <a:xfrm>
              <a:off x="6653213" y="5162550"/>
              <a:ext cx="1620837"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Déposer</a:t>
              </a:r>
              <a:r>
                <a:rPr lang="es-ES_tradnl" sz="1000" dirty="0">
                  <a:solidFill>
                    <a:srgbClr val="FFFFFF"/>
                  </a:solidFill>
                </a:rPr>
                <a:t> une </a:t>
              </a:r>
              <a:r>
                <a:rPr lang="es-ES_tradnl" sz="1000" dirty="0" err="1">
                  <a:solidFill>
                    <a:srgbClr val="FFFFFF"/>
                  </a:solidFill>
                </a:rPr>
                <a:t>réclamation</a:t>
              </a:r>
              <a:endParaRPr lang="es-ES_tradnl" sz="1000" dirty="0">
                <a:solidFill>
                  <a:srgbClr val="FFFFFF"/>
                </a:solidFill>
              </a:endParaRPr>
            </a:p>
          </p:txBody>
        </p:sp>
        <p:sp>
          <p:nvSpPr>
            <p:cNvPr id="149" name="Rectangle 148"/>
            <p:cNvSpPr/>
            <p:nvPr/>
          </p:nvSpPr>
          <p:spPr bwMode="auto">
            <a:xfrm>
              <a:off x="8310563" y="5162550"/>
              <a:ext cx="1620837"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Mon</a:t>
              </a:r>
              <a:r>
                <a:rPr lang="es-ES_tradnl" sz="1000" dirty="0">
                  <a:solidFill>
                    <a:srgbClr val="FFFFFF"/>
                  </a:solidFill>
                </a:rPr>
                <a:t> agenda </a:t>
              </a:r>
              <a:r>
                <a:rPr lang="es-ES_tradnl" sz="1000" dirty="0" err="1">
                  <a:solidFill>
                    <a:srgbClr val="FFFFFF"/>
                  </a:solidFill>
                </a:rPr>
                <a:t>Pôle</a:t>
              </a:r>
              <a:r>
                <a:rPr lang="es-ES_tradnl" sz="1000" dirty="0">
                  <a:solidFill>
                    <a:srgbClr val="FFFFFF"/>
                  </a:solidFill>
                </a:rPr>
                <a:t> emploi</a:t>
              </a:r>
            </a:p>
          </p:txBody>
        </p:sp>
        <p:sp>
          <p:nvSpPr>
            <p:cNvPr id="150" name="Rectangle 149"/>
            <p:cNvSpPr/>
            <p:nvPr/>
          </p:nvSpPr>
          <p:spPr bwMode="auto">
            <a:xfrm>
              <a:off x="5243513" y="5362575"/>
              <a:ext cx="1189037"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a:t>
              </a:r>
              <a:r>
                <a:rPr lang="es-ES_tradnl" sz="1000" dirty="0" err="1">
                  <a:solidFill>
                    <a:srgbClr val="FFFFFF"/>
                  </a:solidFill>
                </a:rPr>
                <a:t>ré</a:t>
              </a:r>
              <a:r>
                <a:rPr lang="es-ES_tradnl" sz="1000" dirty="0">
                  <a:solidFill>
                    <a:srgbClr val="FFFFFF"/>
                  </a:solidFill>
                </a:rPr>
                <a:t>) </a:t>
              </a:r>
              <a:r>
                <a:rPr lang="es-ES_tradnl" sz="1000" dirty="0" err="1">
                  <a:solidFill>
                    <a:srgbClr val="FFFFFF"/>
                  </a:solidFill>
                </a:rPr>
                <a:t>Inscription</a:t>
              </a:r>
              <a:endParaRPr lang="es-ES_tradnl" sz="1000" dirty="0">
                <a:solidFill>
                  <a:srgbClr val="FFFFFF"/>
                </a:solidFill>
              </a:endParaRPr>
            </a:p>
          </p:txBody>
        </p:sp>
        <p:sp>
          <p:nvSpPr>
            <p:cNvPr id="151" name="Rectangle 150"/>
            <p:cNvSpPr/>
            <p:nvPr/>
          </p:nvSpPr>
          <p:spPr bwMode="auto">
            <a:xfrm>
              <a:off x="6483350" y="5362575"/>
              <a:ext cx="1439863"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Demande </a:t>
              </a:r>
              <a:r>
                <a:rPr lang="es-ES_tradnl" sz="1000" dirty="0" err="1">
                  <a:solidFill>
                    <a:srgbClr val="FFFFFF"/>
                  </a:solidFill>
                </a:rPr>
                <a:t>d’allocation</a:t>
              </a:r>
              <a:endParaRPr lang="es-ES_tradnl" sz="1000" dirty="0">
                <a:solidFill>
                  <a:srgbClr val="FFFFFF"/>
                </a:solidFill>
              </a:endParaRPr>
            </a:p>
          </p:txBody>
        </p:sp>
        <p:sp>
          <p:nvSpPr>
            <p:cNvPr id="152" name="Rectangle 151"/>
            <p:cNvSpPr/>
            <p:nvPr/>
          </p:nvSpPr>
          <p:spPr bwMode="auto">
            <a:xfrm>
              <a:off x="8923338" y="5561013"/>
              <a:ext cx="1081087"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Actu</a:t>
              </a:r>
              <a:r>
                <a:rPr lang="es-ES_tradnl" sz="1000" dirty="0">
                  <a:solidFill>
                    <a:srgbClr val="FFFFFF"/>
                  </a:solidFill>
                </a:rPr>
                <a:t>. </a:t>
              </a:r>
              <a:r>
                <a:rPr lang="es-ES_tradnl" sz="1000" dirty="0" err="1">
                  <a:solidFill>
                    <a:srgbClr val="FFFFFF"/>
                  </a:solidFill>
                </a:rPr>
                <a:t>historique</a:t>
              </a:r>
              <a:endParaRPr lang="es-ES_tradnl" sz="1000" dirty="0">
                <a:solidFill>
                  <a:srgbClr val="FFFFFF"/>
                </a:solidFill>
              </a:endParaRPr>
            </a:p>
          </p:txBody>
        </p:sp>
        <p:sp>
          <p:nvSpPr>
            <p:cNvPr id="153" name="Rectangle 152"/>
            <p:cNvSpPr/>
            <p:nvPr/>
          </p:nvSpPr>
          <p:spPr bwMode="auto">
            <a:xfrm>
              <a:off x="10044113" y="5561013"/>
              <a:ext cx="973137"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Actu</a:t>
              </a:r>
              <a:r>
                <a:rPr lang="es-ES_tradnl" sz="1000" dirty="0">
                  <a:solidFill>
                    <a:srgbClr val="FFFFFF"/>
                  </a:solidFill>
                </a:rPr>
                <a:t>. </a:t>
              </a:r>
              <a:r>
                <a:rPr lang="es-ES_tradnl" sz="1000" dirty="0" err="1">
                  <a:solidFill>
                    <a:srgbClr val="FFFFFF"/>
                  </a:solidFill>
                </a:rPr>
                <a:t>enrichie</a:t>
              </a:r>
              <a:endParaRPr lang="es-ES_tradnl" sz="1000" dirty="0">
                <a:solidFill>
                  <a:srgbClr val="FFFFFF"/>
                </a:solidFill>
              </a:endParaRPr>
            </a:p>
          </p:txBody>
        </p:sp>
        <p:sp>
          <p:nvSpPr>
            <p:cNvPr id="154" name="Rectangle 153"/>
            <p:cNvSpPr/>
            <p:nvPr/>
          </p:nvSpPr>
          <p:spPr bwMode="auto">
            <a:xfrm>
              <a:off x="10379075" y="5359400"/>
              <a:ext cx="503238"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Zen</a:t>
              </a:r>
            </a:p>
          </p:txBody>
        </p:sp>
        <p:sp>
          <p:nvSpPr>
            <p:cNvPr id="155" name="Rectangle 154"/>
            <p:cNvSpPr/>
            <p:nvPr/>
          </p:nvSpPr>
          <p:spPr bwMode="auto">
            <a:xfrm>
              <a:off x="5246688" y="5557838"/>
              <a:ext cx="230346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err="1">
                  <a:solidFill>
                    <a:srgbClr val="FFFFFF"/>
                  </a:solidFill>
                </a:rPr>
                <a:t>Journal</a:t>
              </a:r>
              <a:r>
                <a:rPr lang="es-ES_tradnl" sz="1000" dirty="0">
                  <a:solidFill>
                    <a:srgbClr val="FFFFFF"/>
                  </a:solidFill>
                </a:rPr>
                <a:t> de la </a:t>
              </a:r>
              <a:r>
                <a:rPr lang="es-ES_tradnl" sz="1000" dirty="0" err="1">
                  <a:solidFill>
                    <a:srgbClr val="FFFFFF"/>
                  </a:solidFill>
                </a:rPr>
                <a:t>recherche</a:t>
              </a:r>
              <a:r>
                <a:rPr lang="es-ES_tradnl" sz="1000" dirty="0">
                  <a:solidFill>
                    <a:srgbClr val="FFFFFF"/>
                  </a:solidFill>
                </a:rPr>
                <a:t> </a:t>
              </a:r>
              <a:r>
                <a:rPr lang="es-ES_tradnl" sz="1000" dirty="0" err="1">
                  <a:solidFill>
                    <a:srgbClr val="FFFFFF"/>
                  </a:solidFill>
                </a:rPr>
                <a:t>d’emploi</a:t>
              </a:r>
              <a:endParaRPr lang="es-ES_tradnl" sz="1000" dirty="0">
                <a:solidFill>
                  <a:srgbClr val="FFFFFF"/>
                </a:solidFill>
              </a:endParaRPr>
            </a:p>
          </p:txBody>
        </p:sp>
        <p:sp>
          <p:nvSpPr>
            <p:cNvPr id="156" name="Rectangle 155"/>
            <p:cNvSpPr/>
            <p:nvPr/>
          </p:nvSpPr>
          <p:spPr bwMode="auto">
            <a:xfrm>
              <a:off x="7599363" y="5557838"/>
              <a:ext cx="126047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Mon</a:t>
              </a:r>
              <a:r>
                <a:rPr lang="es-ES_tradnl" sz="1000" dirty="0">
                  <a:solidFill>
                    <a:srgbClr val="FFFFFF"/>
                  </a:solidFill>
                </a:rPr>
                <a:t> </a:t>
              </a:r>
              <a:r>
                <a:rPr lang="es-ES_tradnl" sz="1000" dirty="0" err="1">
                  <a:solidFill>
                    <a:srgbClr val="FFFFFF"/>
                  </a:solidFill>
                </a:rPr>
                <a:t>espace</a:t>
              </a:r>
              <a:r>
                <a:rPr lang="es-ES_tradnl" sz="1000" dirty="0">
                  <a:solidFill>
                    <a:srgbClr val="FFFFFF"/>
                  </a:solidFill>
                </a:rPr>
                <a:t> (App)</a:t>
              </a:r>
            </a:p>
          </p:txBody>
        </p:sp>
        <p:sp>
          <p:nvSpPr>
            <p:cNvPr id="157" name="Rectangle 156"/>
            <p:cNvSpPr/>
            <p:nvPr/>
          </p:nvSpPr>
          <p:spPr bwMode="auto">
            <a:xfrm>
              <a:off x="5246688" y="5757863"/>
              <a:ext cx="3240087"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Estimer</a:t>
              </a:r>
              <a:r>
                <a:rPr lang="es-ES_tradnl" sz="1000" dirty="0">
                  <a:solidFill>
                    <a:srgbClr val="FFFFFF"/>
                  </a:solidFill>
                </a:rPr>
                <a:t> mes </a:t>
              </a:r>
              <a:r>
                <a:rPr lang="es-ES_tradnl" sz="1000" dirty="0" err="1">
                  <a:solidFill>
                    <a:srgbClr val="FFFFFF"/>
                  </a:solidFill>
                </a:rPr>
                <a:t>allocations</a:t>
              </a:r>
              <a:r>
                <a:rPr lang="es-ES_tradnl" sz="1000" dirty="0">
                  <a:solidFill>
                    <a:srgbClr val="FFFFFF"/>
                  </a:solidFill>
                </a:rPr>
                <a:t> : </a:t>
              </a:r>
              <a:r>
                <a:rPr lang="es-ES_tradnl" sz="1000" dirty="0" err="1">
                  <a:solidFill>
                    <a:srgbClr val="FFFFFF"/>
                  </a:solidFill>
                </a:rPr>
                <a:t>perte</a:t>
              </a:r>
              <a:r>
                <a:rPr lang="es-ES_tradnl" sz="1000" dirty="0">
                  <a:solidFill>
                    <a:srgbClr val="FFFFFF"/>
                  </a:solidFill>
                </a:rPr>
                <a:t>, reprise, </a:t>
              </a:r>
              <a:r>
                <a:rPr lang="es-ES_tradnl" sz="1000" dirty="0" err="1">
                  <a:solidFill>
                    <a:srgbClr val="FFFFFF"/>
                  </a:solidFill>
                </a:rPr>
                <a:t>intermittent</a:t>
              </a:r>
              <a:endParaRPr lang="es-ES_tradnl" sz="1000" dirty="0">
                <a:solidFill>
                  <a:srgbClr val="FFFFFF"/>
                </a:solidFill>
              </a:endParaRPr>
            </a:p>
          </p:txBody>
        </p:sp>
        <p:sp>
          <p:nvSpPr>
            <p:cNvPr id="158" name="Rectangle 157"/>
            <p:cNvSpPr/>
            <p:nvPr/>
          </p:nvSpPr>
          <p:spPr bwMode="auto">
            <a:xfrm>
              <a:off x="8545513" y="5757863"/>
              <a:ext cx="576262"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Clara</a:t>
              </a:r>
            </a:p>
          </p:txBody>
        </p:sp>
        <p:sp>
          <p:nvSpPr>
            <p:cNvPr id="159" name="Rectangle 158"/>
            <p:cNvSpPr/>
            <p:nvPr/>
          </p:nvSpPr>
          <p:spPr bwMode="auto">
            <a:xfrm>
              <a:off x="9151938" y="5757863"/>
              <a:ext cx="57626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Estime</a:t>
              </a:r>
            </a:p>
          </p:txBody>
        </p:sp>
        <p:sp>
          <p:nvSpPr>
            <p:cNvPr id="89" name="Rectangle 88"/>
            <p:cNvSpPr/>
            <p:nvPr/>
          </p:nvSpPr>
          <p:spPr bwMode="auto">
            <a:xfrm>
              <a:off x="7978775" y="5362575"/>
              <a:ext cx="1081088"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paiements</a:t>
              </a:r>
              <a:endParaRPr lang="es-ES_tradnl" sz="1000" dirty="0">
                <a:solidFill>
                  <a:srgbClr val="FFFFFF"/>
                </a:solidFill>
              </a:endParaRPr>
            </a:p>
          </p:txBody>
        </p:sp>
        <p:sp>
          <p:nvSpPr>
            <p:cNvPr id="90" name="Rectangle 89"/>
            <p:cNvSpPr/>
            <p:nvPr/>
          </p:nvSpPr>
          <p:spPr bwMode="auto">
            <a:xfrm>
              <a:off x="9104313" y="5362575"/>
              <a:ext cx="1223962"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a:t>
              </a:r>
              <a:r>
                <a:rPr lang="es-ES_tradnl" sz="1000" dirty="0" err="1">
                  <a:solidFill>
                    <a:srgbClr val="FFFFFF"/>
                  </a:solidFill>
                </a:rPr>
                <a:t>Trop</a:t>
              </a:r>
              <a:r>
                <a:rPr lang="es-ES_tradnl" sz="1000" dirty="0">
                  <a:solidFill>
                    <a:srgbClr val="FFFFFF"/>
                  </a:solidFill>
                </a:rPr>
                <a:t> </a:t>
              </a:r>
              <a:r>
                <a:rPr lang="es-ES_tradnl" sz="1000" dirty="0" err="1">
                  <a:solidFill>
                    <a:srgbClr val="FFFFFF"/>
                  </a:solidFill>
                </a:rPr>
                <a:t>perçus</a:t>
              </a:r>
              <a:endParaRPr lang="es-ES_tradnl" sz="1000" dirty="0">
                <a:solidFill>
                  <a:srgbClr val="FFFFFF"/>
                </a:solidFill>
              </a:endParaRPr>
            </a:p>
          </p:txBody>
        </p:sp>
        <p:sp>
          <p:nvSpPr>
            <p:cNvPr id="91" name="Rectangle 90"/>
            <p:cNvSpPr/>
            <p:nvPr/>
          </p:nvSpPr>
          <p:spPr bwMode="auto">
            <a:xfrm>
              <a:off x="6099175" y="5964238"/>
              <a:ext cx="1081088" cy="1714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err="1">
                  <a:solidFill>
                    <a:srgbClr val="FFFFFF"/>
                  </a:solidFill>
                </a:rPr>
                <a:t>Droits</a:t>
              </a:r>
              <a:r>
                <a:rPr lang="es-ES_tradnl" sz="1000" dirty="0">
                  <a:solidFill>
                    <a:srgbClr val="FFFFFF"/>
                  </a:solidFill>
                </a:rPr>
                <a:t> </a:t>
              </a:r>
              <a:r>
                <a:rPr lang="es-ES_tradnl" sz="1000" dirty="0" err="1">
                  <a:solidFill>
                    <a:srgbClr val="FFFFFF"/>
                  </a:solidFill>
                </a:rPr>
                <a:t>à</a:t>
              </a:r>
              <a:r>
                <a:rPr lang="es-ES_tradnl" sz="1000" dirty="0">
                  <a:solidFill>
                    <a:srgbClr val="FFFFFF"/>
                  </a:solidFill>
                </a:rPr>
                <a:t> </a:t>
              </a:r>
              <a:r>
                <a:rPr lang="es-ES_tradnl" sz="1000" dirty="0" err="1">
                  <a:solidFill>
                    <a:srgbClr val="FFFFFF"/>
                  </a:solidFill>
                </a:rPr>
                <a:t>l’erreur</a:t>
              </a:r>
              <a:endParaRPr lang="es-ES_tradnl" sz="1000" dirty="0">
                <a:solidFill>
                  <a:srgbClr val="FFFFFF"/>
                </a:solidFill>
              </a:endParaRPr>
            </a:p>
          </p:txBody>
        </p:sp>
        <p:sp>
          <p:nvSpPr>
            <p:cNvPr id="92" name="Rectangle 91"/>
            <p:cNvSpPr/>
            <p:nvPr/>
          </p:nvSpPr>
          <p:spPr bwMode="auto">
            <a:xfrm>
              <a:off x="5246688" y="5964238"/>
              <a:ext cx="812800" cy="1714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1000" dirty="0">
                  <a:solidFill>
                    <a:srgbClr val="FFFFFF"/>
                  </a:solidFill>
                </a:rPr>
                <a:t>Mes </a:t>
              </a:r>
              <a:r>
                <a:rPr lang="es-ES_tradnl" sz="1000" dirty="0" err="1">
                  <a:solidFill>
                    <a:srgbClr val="FFFFFF"/>
                  </a:solidFill>
                </a:rPr>
                <a:t>droits</a:t>
              </a:r>
              <a:endParaRPr lang="es-ES_tradnl" sz="1000" dirty="0">
                <a:solidFill>
                  <a:srgbClr val="FFFFFF"/>
                </a:solidFill>
              </a:endParaRPr>
            </a:p>
          </p:txBody>
        </p:sp>
        <p:sp>
          <p:nvSpPr>
            <p:cNvPr id="36" name="Rectangle 35"/>
            <p:cNvSpPr/>
            <p:nvPr/>
          </p:nvSpPr>
          <p:spPr bwMode="auto">
            <a:xfrm>
              <a:off x="5243513" y="2251075"/>
              <a:ext cx="1800225"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es-ES_tradnl" sz="1000" dirty="0" err="1">
                  <a:solidFill>
                    <a:srgbClr val="FFFFFF"/>
                  </a:solidFill>
                </a:rPr>
                <a:t>Mon</a:t>
              </a:r>
              <a:r>
                <a:rPr lang="es-ES_tradnl" sz="1000" dirty="0">
                  <a:solidFill>
                    <a:srgbClr val="FFFFFF"/>
                  </a:solidFill>
                </a:rPr>
                <a:t> </a:t>
              </a:r>
              <a:r>
                <a:rPr lang="es-ES_tradnl" sz="1000" dirty="0" err="1">
                  <a:solidFill>
                    <a:srgbClr val="FFFFFF"/>
                  </a:solidFill>
                </a:rPr>
                <a:t>potentiel</a:t>
              </a:r>
              <a:r>
                <a:rPr lang="es-ES_tradnl" sz="1000" dirty="0">
                  <a:solidFill>
                    <a:srgbClr val="FFFFFF"/>
                  </a:solidFill>
                </a:rPr>
                <a:t> </a:t>
              </a:r>
              <a:r>
                <a:rPr lang="es-ES_tradnl" sz="1000" dirty="0" err="1">
                  <a:solidFill>
                    <a:srgbClr val="FFFFFF"/>
                  </a:solidFill>
                </a:rPr>
                <a:t>professionnel</a:t>
              </a:r>
              <a:r>
                <a:rPr lang="es-ES_tradnl" sz="1000" dirty="0">
                  <a:solidFill>
                    <a:srgbClr val="FFFFFF"/>
                  </a:solidFill>
                </a:rPr>
                <a:t> </a:t>
              </a:r>
            </a:p>
          </p:txBody>
        </p:sp>
        <p:sp>
          <p:nvSpPr>
            <p:cNvPr id="37" name="Rectangle 36"/>
            <p:cNvSpPr/>
            <p:nvPr/>
          </p:nvSpPr>
          <p:spPr bwMode="auto">
            <a:xfrm>
              <a:off x="7091363" y="2251075"/>
              <a:ext cx="357187" cy="17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s-ES_tradnl" sz="1000" dirty="0">
                  <a:solidFill>
                    <a:srgbClr val="FFFFFF"/>
                  </a:solidFill>
                </a:rPr>
                <a:t>IMT</a:t>
              </a:r>
            </a:p>
          </p:txBody>
        </p:sp>
        <p:sp>
          <p:nvSpPr>
            <p:cNvPr id="38" name="Rectangle 37"/>
            <p:cNvSpPr/>
            <p:nvPr/>
          </p:nvSpPr>
          <p:spPr bwMode="auto">
            <a:xfrm>
              <a:off x="7527925" y="2251075"/>
              <a:ext cx="1995488"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es-ES_tradnl" sz="1000" dirty="0">
                  <a:solidFill>
                    <a:srgbClr val="FFFFFF"/>
                  </a:solidFill>
                </a:rPr>
                <a:t>MOOC – </a:t>
              </a:r>
              <a:r>
                <a:rPr lang="es-ES_tradnl" sz="1000" dirty="0" err="1">
                  <a:solidFill>
                    <a:srgbClr val="FFFFFF"/>
                  </a:solidFill>
                </a:rPr>
                <a:t>construire</a:t>
              </a:r>
              <a:r>
                <a:rPr lang="es-ES_tradnl" sz="1000" dirty="0">
                  <a:solidFill>
                    <a:srgbClr val="FFFFFF"/>
                  </a:solidFill>
                </a:rPr>
                <a:t> son </a:t>
              </a:r>
              <a:r>
                <a:rPr lang="es-ES_tradnl" sz="1000" dirty="0" err="1">
                  <a:solidFill>
                    <a:srgbClr val="FFFFFF"/>
                  </a:solidFill>
                </a:rPr>
                <a:t>projet</a:t>
              </a:r>
              <a:r>
                <a:rPr lang="es-ES_tradnl" sz="1000" dirty="0">
                  <a:solidFill>
                    <a:srgbClr val="FFFFFF"/>
                  </a:solidFill>
                </a:rPr>
                <a:t> pro</a:t>
              </a:r>
            </a:p>
          </p:txBody>
        </p:sp>
        <p:sp>
          <p:nvSpPr>
            <p:cNvPr id="93" name="Rectangle 92"/>
            <p:cNvSpPr/>
            <p:nvPr/>
          </p:nvSpPr>
          <p:spPr bwMode="auto">
            <a:xfrm>
              <a:off x="10434638" y="2251075"/>
              <a:ext cx="838200" cy="1793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1000" dirty="0" err="1">
                  <a:solidFill>
                    <a:srgbClr val="FFFFFF"/>
                  </a:solidFill>
                </a:rPr>
                <a:t>Diagoriente</a:t>
              </a:r>
              <a:endParaRPr lang="es-ES_tradnl" sz="1000" dirty="0">
                <a:solidFill>
                  <a:srgbClr val="FFFFFF"/>
                </a:solidFill>
              </a:endParaRPr>
            </a:p>
          </p:txBody>
        </p:sp>
        <p:sp>
          <p:nvSpPr>
            <p:cNvPr id="95" name="Rectangle 94"/>
            <p:cNvSpPr/>
            <p:nvPr/>
          </p:nvSpPr>
          <p:spPr bwMode="auto">
            <a:xfrm>
              <a:off x="5254625" y="3297238"/>
              <a:ext cx="3424238" cy="21431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dirty="0">
                  <a:solidFill>
                    <a:srgbClr val="FFFFFF"/>
                  </a:solidFill>
                </a:rPr>
                <a:t>Les </a:t>
              </a:r>
              <a:r>
                <a:rPr lang="es-ES_tradnl" sz="900" dirty="0" err="1">
                  <a:solidFill>
                    <a:srgbClr val="FFFFFF"/>
                  </a:solidFill>
                </a:rPr>
                <a:t>financements</a:t>
              </a:r>
              <a:r>
                <a:rPr lang="es-ES_tradnl" sz="900" dirty="0">
                  <a:solidFill>
                    <a:srgbClr val="FFFFFF"/>
                  </a:solidFill>
                </a:rPr>
                <a:t> </a:t>
              </a:r>
              <a:r>
                <a:rPr lang="es-ES_tradnl" sz="900" dirty="0" err="1">
                  <a:solidFill>
                    <a:srgbClr val="FFFFFF"/>
                  </a:solidFill>
                </a:rPr>
                <a:t>possibles</a:t>
              </a:r>
              <a:r>
                <a:rPr lang="es-ES_tradnl" sz="900" dirty="0">
                  <a:solidFill>
                    <a:srgbClr val="FFFFFF"/>
                  </a:solidFill>
                </a:rPr>
                <a:t> (</a:t>
              </a:r>
              <a:r>
                <a:rPr lang="es-ES_tradnl" sz="700" dirty="0"/>
                <a:t>AIF, AFPR, POEI, AFC, PRF, POEC, CPF</a:t>
              </a:r>
              <a:r>
                <a:rPr lang="es-ES_tradnl" sz="900" dirty="0"/>
                <a:t>)</a:t>
              </a:r>
              <a:r>
                <a:rPr lang="es-ES_tradnl" sz="900" dirty="0">
                  <a:solidFill>
                    <a:srgbClr val="FFFFFF"/>
                  </a:solidFill>
                </a:rPr>
                <a:t> </a:t>
              </a:r>
            </a:p>
          </p:txBody>
        </p:sp>
        <p:sp>
          <p:nvSpPr>
            <p:cNvPr id="78" name="Rectangle 77"/>
            <p:cNvSpPr/>
            <p:nvPr/>
          </p:nvSpPr>
          <p:spPr>
            <a:xfrm>
              <a:off x="1095375" y="1208088"/>
              <a:ext cx="981075"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sz="1050" b="1" dirty="0">
                  <a:solidFill>
                    <a:schemeClr val="tx1">
                      <a:lumMod val="50000"/>
                      <a:lumOff val="50000"/>
                    </a:schemeClr>
                  </a:solidFill>
                </a:rPr>
                <a:t>Tema</a:t>
              </a:r>
            </a:p>
          </p:txBody>
        </p:sp>
        <p:sp>
          <p:nvSpPr>
            <p:cNvPr id="118" name="Rectangle 117"/>
            <p:cNvSpPr/>
            <p:nvPr/>
          </p:nvSpPr>
          <p:spPr>
            <a:xfrm>
              <a:off x="2192338" y="1208088"/>
              <a:ext cx="982662"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sz="1050" b="1" dirty="0">
                  <a:solidFill>
                    <a:schemeClr val="tx1">
                      <a:lumMod val="50000"/>
                      <a:lumOff val="50000"/>
                    </a:schemeClr>
                  </a:solidFill>
                </a:rPr>
                <a:t>Servicio</a:t>
              </a:r>
            </a:p>
          </p:txBody>
        </p:sp>
        <p:sp>
          <p:nvSpPr>
            <p:cNvPr id="119" name="Rectangle 118"/>
            <p:cNvSpPr/>
            <p:nvPr/>
          </p:nvSpPr>
          <p:spPr>
            <a:xfrm>
              <a:off x="5253038" y="1208088"/>
              <a:ext cx="982662"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sz="1050" b="1" dirty="0">
                  <a:solidFill>
                    <a:schemeClr val="tx1">
                      <a:lumMod val="50000"/>
                      <a:lumOff val="50000"/>
                    </a:schemeClr>
                  </a:solidFill>
                </a:rPr>
                <a:t>Productos</a:t>
              </a:r>
            </a:p>
          </p:txBody>
        </p:sp>
        <p:sp>
          <p:nvSpPr>
            <p:cNvPr id="99" name="Rectangle 98"/>
            <p:cNvSpPr/>
            <p:nvPr/>
          </p:nvSpPr>
          <p:spPr bwMode="auto">
            <a:xfrm>
              <a:off x="5243513" y="3090863"/>
              <a:ext cx="1420812" cy="173037"/>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Trouver</a:t>
              </a:r>
              <a:r>
                <a:rPr lang="es-ES_tradnl" sz="1000" dirty="0">
                  <a:solidFill>
                    <a:srgbClr val="FFFFFF"/>
                  </a:solidFill>
                </a:rPr>
                <a:t> </a:t>
              </a:r>
              <a:r>
                <a:rPr lang="es-ES_tradnl" sz="1000" dirty="0" err="1">
                  <a:solidFill>
                    <a:srgbClr val="FFFFFF"/>
                  </a:solidFill>
                </a:rPr>
                <a:t>ma</a:t>
              </a:r>
              <a:r>
                <a:rPr lang="es-ES_tradnl" sz="1000" dirty="0">
                  <a:solidFill>
                    <a:srgbClr val="FFFFFF"/>
                  </a:solidFill>
                </a:rPr>
                <a:t> </a:t>
              </a:r>
              <a:r>
                <a:rPr lang="es-ES_tradnl" sz="1000" dirty="0" err="1">
                  <a:solidFill>
                    <a:srgbClr val="FFFFFF"/>
                  </a:solidFill>
                </a:rPr>
                <a:t>formation</a:t>
              </a:r>
              <a:endParaRPr lang="es-ES_tradnl" sz="1000" dirty="0">
                <a:solidFill>
                  <a:srgbClr val="FFFFFF"/>
                </a:solidFill>
              </a:endParaRPr>
            </a:p>
          </p:txBody>
        </p:sp>
        <p:sp>
          <p:nvSpPr>
            <p:cNvPr id="106" name="Rectangle 105"/>
            <p:cNvSpPr/>
            <p:nvPr/>
          </p:nvSpPr>
          <p:spPr bwMode="auto">
            <a:xfrm>
              <a:off x="9780588" y="5757863"/>
              <a:ext cx="773112"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err="1">
                  <a:solidFill>
                    <a:srgbClr val="FFFFFF"/>
                  </a:solidFill>
                </a:rPr>
                <a:t>Mobiville</a:t>
              </a:r>
              <a:endParaRPr lang="es-ES_tradnl" sz="1000" dirty="0">
                <a:solidFill>
                  <a:srgbClr val="FFFFFF"/>
                </a:solidFill>
              </a:endParaRPr>
            </a:p>
          </p:txBody>
        </p:sp>
        <p:sp>
          <p:nvSpPr>
            <p:cNvPr id="104" name="Rectangle 103"/>
            <p:cNvSpPr/>
            <p:nvPr/>
          </p:nvSpPr>
          <p:spPr bwMode="auto">
            <a:xfrm>
              <a:off x="1131888" y="4614863"/>
              <a:ext cx="982662"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100" dirty="0">
                  <a:solidFill>
                    <a:srgbClr val="FFFFFF"/>
                  </a:solidFill>
                </a:rPr>
                <a:t>Internacional</a:t>
              </a:r>
            </a:p>
          </p:txBody>
        </p:sp>
        <p:sp>
          <p:nvSpPr>
            <p:cNvPr id="105" name="Rectangle 104"/>
            <p:cNvSpPr/>
            <p:nvPr/>
          </p:nvSpPr>
          <p:spPr bwMode="auto">
            <a:xfrm>
              <a:off x="6707349" y="3090863"/>
              <a:ext cx="1223962" cy="171450"/>
            </a:xfrm>
            <a:prstGeom prst="rect">
              <a:avLst/>
            </a:prstGeom>
            <a:solidFill>
              <a:schemeClr val="accent3"/>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Ma </a:t>
              </a:r>
              <a:r>
                <a:rPr lang="es-ES_tradnl" sz="1000" dirty="0" err="1">
                  <a:solidFill>
                    <a:srgbClr val="FFFFFF"/>
                  </a:solidFill>
                </a:rPr>
                <a:t>formation</a:t>
              </a:r>
              <a:r>
                <a:rPr lang="es-ES_tradnl" sz="1000" dirty="0">
                  <a:solidFill>
                    <a:srgbClr val="FFFFFF"/>
                  </a:solidFill>
                </a:rPr>
                <a:t> APP</a:t>
              </a:r>
            </a:p>
          </p:txBody>
        </p:sp>
        <p:sp>
          <p:nvSpPr>
            <p:cNvPr id="107" name="Rectangle 106"/>
            <p:cNvSpPr/>
            <p:nvPr/>
          </p:nvSpPr>
          <p:spPr bwMode="auto">
            <a:xfrm>
              <a:off x="8715375" y="3297238"/>
              <a:ext cx="3402013" cy="21431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dirty="0">
                  <a:solidFill>
                    <a:srgbClr val="FFFFFF"/>
                  </a:solidFill>
                </a:rPr>
                <a:t>Les </a:t>
              </a:r>
              <a:r>
                <a:rPr lang="es-ES_tradnl" sz="900" dirty="0" err="1">
                  <a:solidFill>
                    <a:srgbClr val="FFFFFF"/>
                  </a:solidFill>
                </a:rPr>
                <a:t>rémunérations</a:t>
              </a:r>
              <a:r>
                <a:rPr lang="es-ES_tradnl" sz="900" dirty="0">
                  <a:solidFill>
                    <a:srgbClr val="FFFFFF"/>
                  </a:solidFill>
                </a:rPr>
                <a:t> </a:t>
              </a:r>
              <a:r>
                <a:rPr lang="es-ES_tradnl" sz="900" dirty="0" err="1">
                  <a:solidFill>
                    <a:srgbClr val="FFFFFF"/>
                  </a:solidFill>
                </a:rPr>
                <a:t>possibles</a:t>
              </a:r>
              <a:r>
                <a:rPr lang="es-ES_tradnl" sz="900" dirty="0">
                  <a:solidFill>
                    <a:srgbClr val="FFFFFF"/>
                  </a:solidFill>
                </a:rPr>
                <a:t> </a:t>
              </a:r>
              <a:r>
                <a:rPr lang="es-ES_tradnl" sz="800" dirty="0">
                  <a:solidFill>
                    <a:srgbClr val="FFFFFF"/>
                  </a:solidFill>
                </a:rPr>
                <a:t>(</a:t>
              </a:r>
              <a:r>
                <a:rPr lang="es-ES_tradnl" sz="700" dirty="0"/>
                <a:t>RFPE, RFF, ARE-F, ASS-F et RSFP)</a:t>
              </a:r>
              <a:r>
                <a:rPr lang="es-ES_tradnl" sz="700" dirty="0">
                  <a:solidFill>
                    <a:srgbClr val="FFFFFF"/>
                  </a:solidFill>
                </a:rPr>
                <a:t> </a:t>
              </a:r>
            </a:p>
          </p:txBody>
        </p:sp>
        <p:sp>
          <p:nvSpPr>
            <p:cNvPr id="109" name="Rectangle 108"/>
            <p:cNvSpPr/>
            <p:nvPr/>
          </p:nvSpPr>
          <p:spPr bwMode="auto">
            <a:xfrm>
              <a:off x="8580599" y="3101975"/>
              <a:ext cx="1811337" cy="18256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dirty="0">
                  <a:solidFill>
                    <a:srgbClr val="FFFFFF"/>
                  </a:solidFill>
                </a:rPr>
                <a:t>Rubrique Mes </a:t>
              </a:r>
              <a:r>
                <a:rPr lang="es-ES_tradnl" sz="900" dirty="0" err="1">
                  <a:solidFill>
                    <a:srgbClr val="FFFFFF"/>
                  </a:solidFill>
                </a:rPr>
                <a:t>aides</a:t>
              </a:r>
              <a:r>
                <a:rPr lang="es-ES_tradnl" sz="900" dirty="0">
                  <a:solidFill>
                    <a:srgbClr val="FFFFFF"/>
                  </a:solidFill>
                </a:rPr>
                <a:t> </a:t>
              </a:r>
              <a:r>
                <a:rPr lang="es-ES_tradnl" sz="900" dirty="0" err="1">
                  <a:solidFill>
                    <a:srgbClr val="FFFFFF"/>
                  </a:solidFill>
                </a:rPr>
                <a:t>financières</a:t>
              </a:r>
              <a:endParaRPr lang="es-ES_tradnl" sz="700" dirty="0">
                <a:solidFill>
                  <a:srgbClr val="FFFFFF"/>
                </a:solidFill>
              </a:endParaRPr>
            </a:p>
          </p:txBody>
        </p:sp>
        <p:sp>
          <p:nvSpPr>
            <p:cNvPr id="110" name="Rectangle 109"/>
            <p:cNvSpPr/>
            <p:nvPr/>
          </p:nvSpPr>
          <p:spPr bwMode="auto">
            <a:xfrm>
              <a:off x="2192338" y="3530600"/>
              <a:ext cx="2967037" cy="214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a:solidFill>
                    <a:srgbClr val="FFFFFF"/>
                  </a:solidFill>
                </a:rPr>
                <a:t>Realizar los trámites relacionados con la capacitación </a:t>
              </a:r>
            </a:p>
          </p:txBody>
        </p:sp>
        <p:sp>
          <p:nvSpPr>
            <p:cNvPr id="111" name="Rectangle 110"/>
            <p:cNvSpPr/>
            <p:nvPr/>
          </p:nvSpPr>
          <p:spPr bwMode="auto">
            <a:xfrm>
              <a:off x="5259388" y="3540125"/>
              <a:ext cx="208756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Mes demandes de </a:t>
              </a:r>
              <a:r>
                <a:rPr lang="es-ES_tradnl" sz="1000" dirty="0" err="1">
                  <a:solidFill>
                    <a:srgbClr val="FFFFFF"/>
                  </a:solidFill>
                </a:rPr>
                <a:t>financement</a:t>
              </a:r>
              <a:endParaRPr lang="es-ES_tradnl" sz="1000" dirty="0">
                <a:solidFill>
                  <a:srgbClr val="FFFFFF"/>
                </a:solidFill>
              </a:endParaRPr>
            </a:p>
          </p:txBody>
        </p:sp>
        <p:sp>
          <p:nvSpPr>
            <p:cNvPr id="112" name="Rectangle 111"/>
            <p:cNvSpPr/>
            <p:nvPr/>
          </p:nvSpPr>
          <p:spPr bwMode="auto">
            <a:xfrm>
              <a:off x="7385050" y="3535363"/>
              <a:ext cx="2087563"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_tradnl" sz="1000" dirty="0">
                  <a:solidFill>
                    <a:srgbClr val="FFFFFF"/>
                  </a:solidFill>
                </a:rPr>
                <a:t>Demande AMOB et AGEPI</a:t>
              </a:r>
            </a:p>
          </p:txBody>
        </p:sp>
        <p:sp>
          <p:nvSpPr>
            <p:cNvPr id="108" name="Rectangle 107"/>
            <p:cNvSpPr/>
            <p:nvPr/>
          </p:nvSpPr>
          <p:spPr bwMode="auto">
            <a:xfrm>
              <a:off x="9983255" y="2881313"/>
              <a:ext cx="612775" cy="171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1000" dirty="0">
                  <a:solidFill>
                    <a:srgbClr val="FFFFFF"/>
                  </a:solidFill>
                </a:rPr>
                <a:t>CPF</a:t>
              </a:r>
            </a:p>
          </p:txBody>
        </p:sp>
        <p:sp>
          <p:nvSpPr>
            <p:cNvPr id="114" name="Rectangle 113"/>
            <p:cNvSpPr/>
            <p:nvPr/>
          </p:nvSpPr>
          <p:spPr bwMode="auto">
            <a:xfrm>
              <a:off x="10415749" y="3097213"/>
              <a:ext cx="457200" cy="1873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1000" dirty="0">
                  <a:solidFill>
                    <a:srgbClr val="FFFFFF"/>
                  </a:solidFill>
                </a:rPr>
                <a:t>CPF</a:t>
              </a:r>
            </a:p>
          </p:txBody>
        </p:sp>
        <p:sp>
          <p:nvSpPr>
            <p:cNvPr id="116" name="Rectangle 115"/>
            <p:cNvSpPr/>
            <p:nvPr/>
          </p:nvSpPr>
          <p:spPr bwMode="auto">
            <a:xfrm>
              <a:off x="7878763" y="4672013"/>
              <a:ext cx="1908175" cy="1714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err="1">
                  <a:solidFill>
                    <a:srgbClr val="FFFFFF"/>
                  </a:solidFill>
                </a:rPr>
                <a:t>Portail</a:t>
              </a:r>
              <a:r>
                <a:rPr lang="es-ES_tradnl" sz="1000" dirty="0">
                  <a:solidFill>
                    <a:srgbClr val="FFFFFF"/>
                  </a:solidFill>
                </a:rPr>
                <a:t> </a:t>
              </a:r>
              <a:r>
                <a:rPr lang="es-ES_tradnl" sz="1000" dirty="0" err="1">
                  <a:solidFill>
                    <a:srgbClr val="FFFFFF"/>
                  </a:solidFill>
                </a:rPr>
                <a:t>mobilité</a:t>
              </a:r>
              <a:r>
                <a:rPr lang="es-ES_tradnl" sz="1000" dirty="0">
                  <a:solidFill>
                    <a:srgbClr val="FFFFFF"/>
                  </a:solidFill>
                </a:rPr>
                <a:t> </a:t>
              </a:r>
              <a:r>
                <a:rPr lang="es-ES_tradnl" sz="1000" dirty="0" err="1">
                  <a:solidFill>
                    <a:srgbClr val="FFFFFF"/>
                  </a:solidFill>
                </a:rPr>
                <a:t>internationale</a:t>
              </a:r>
              <a:endParaRPr lang="es-ES_tradnl" sz="1000" dirty="0">
                <a:solidFill>
                  <a:srgbClr val="FFFFFF"/>
                </a:solidFill>
              </a:endParaRPr>
            </a:p>
          </p:txBody>
        </p:sp>
        <p:sp>
          <p:nvSpPr>
            <p:cNvPr id="117" name="Rectangle 116"/>
            <p:cNvSpPr/>
            <p:nvPr/>
          </p:nvSpPr>
          <p:spPr bwMode="auto">
            <a:xfrm>
              <a:off x="9567863" y="2251075"/>
              <a:ext cx="823912" cy="173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es-ES_tradnl" sz="1000" dirty="0">
                  <a:solidFill>
                    <a:srgbClr val="FFFFFF"/>
                  </a:solidFill>
                </a:rPr>
                <a:t>Data emploi</a:t>
              </a:r>
            </a:p>
          </p:txBody>
        </p:sp>
        <p:sp>
          <p:nvSpPr>
            <p:cNvPr id="115" name="Rectangle 114"/>
            <p:cNvSpPr/>
            <p:nvPr/>
          </p:nvSpPr>
          <p:spPr bwMode="auto">
            <a:xfrm>
              <a:off x="7198592" y="5966572"/>
              <a:ext cx="1809146" cy="16610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1000" dirty="0" err="1">
                  <a:solidFill>
                    <a:srgbClr val="FFFFFF"/>
                  </a:solidFill>
                </a:rPr>
                <a:t>monallocation.pole-emploi.fr</a:t>
              </a:r>
              <a:endParaRPr lang="es-ES_tradnl" sz="1000" dirty="0">
                <a:solidFill>
                  <a:srgbClr val="FFFFFF"/>
                </a:solidFill>
              </a:endParaRPr>
            </a:p>
          </p:txBody>
        </p:sp>
      </p:grpSp>
      <p:sp>
        <p:nvSpPr>
          <p:cNvPr id="120" name="Rectangle 119"/>
          <p:cNvSpPr/>
          <p:nvPr/>
        </p:nvSpPr>
        <p:spPr bwMode="auto">
          <a:xfrm>
            <a:off x="8802468" y="6226671"/>
            <a:ext cx="1081088" cy="1714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000" dirty="0" err="1">
                <a:solidFill>
                  <a:srgbClr val="FFFFFF"/>
                </a:solidFill>
              </a:rPr>
              <a:t>MesAides</a:t>
            </a:r>
            <a:endParaRPr lang="es-ES_tradnl" sz="1000" dirty="0">
              <a:solidFill>
                <a:srgbClr val="FFFFFF"/>
              </a:solidFill>
            </a:endParaRPr>
          </a:p>
        </p:txBody>
      </p:sp>
      <p:sp>
        <p:nvSpPr>
          <p:cNvPr id="122" name="Text Placeholder 2">
            <a:extLst>
              <a:ext uri="{FF2B5EF4-FFF2-40B4-BE49-F238E27FC236}">
                <a16:creationId xmlns:a16="http://schemas.microsoft.com/office/drawing/2014/main" xmlns="" id="{505EBC27-AC51-461F-950F-F08BFEB6BD2E}"/>
              </a:ext>
            </a:extLst>
          </p:cNvPr>
          <p:cNvSpPr txBox="1">
            <a:spLocks/>
          </p:cNvSpPr>
          <p:nvPr/>
        </p:nvSpPr>
        <p:spPr>
          <a:xfrm>
            <a:off x="287338" y="252947"/>
            <a:ext cx="2530918" cy="471487"/>
          </a:xfrm>
          <a:prstGeom prst="rect">
            <a:avLst/>
          </a:prstGeom>
          <a:solidFill>
            <a:schemeClr val="accent4">
              <a:lumMod val="40000"/>
              <a:lumOff val="60000"/>
            </a:schemeClr>
          </a:solidFill>
        </p:spPr>
        <p:txBody>
          <a:bodyPr vert="horz" lIns="180000" tIns="0" rIns="180000" bIns="0" rtlCol="0" anchor="ctr" anchorCtr="0">
            <a:normAutofit/>
          </a:bodyPr>
          <a:lst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_tradnl" sz="1000" cap="all" spc="200" dirty="0">
                <a:solidFill>
                  <a:schemeClr val="bg1"/>
                </a:solidFill>
                <a:latin typeface="Pole Emploi PRO Light" panose="02000303040000020004" pitchFamily="2" charset="77"/>
              </a:rPr>
              <a:t>La oferta de servicios DIGITAL DE PÔLE EMPLOI</a:t>
            </a:r>
          </a:p>
        </p:txBody>
      </p:sp>
    </p:spTree>
    <p:extLst>
      <p:ext uri="{BB962C8B-B14F-4D97-AF65-F5344CB8AC3E}">
        <p14:creationId xmlns:p14="http://schemas.microsoft.com/office/powerpoint/2010/main" val="3513991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PoleEmploi_Couleur Interne">
      <a:dk1>
        <a:srgbClr val="18073A"/>
      </a:dk1>
      <a:lt1>
        <a:srgbClr val="FFFFFF"/>
      </a:lt1>
      <a:dk2>
        <a:srgbClr val="003C7C"/>
      </a:dk2>
      <a:lt2>
        <a:srgbClr val="E7E6E6"/>
      </a:lt2>
      <a:accent1>
        <a:srgbClr val="CD1251"/>
      </a:accent1>
      <a:accent2>
        <a:srgbClr val="16519F"/>
      </a:accent2>
      <a:accent3>
        <a:srgbClr val="0E79BF"/>
      </a:accent3>
      <a:accent4>
        <a:srgbClr val="EA5475"/>
      </a:accent4>
      <a:accent5>
        <a:srgbClr val="951641"/>
      </a:accent5>
      <a:accent6>
        <a:srgbClr val="EBD0DA"/>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Powerpoint PE - cible interne" id="{8E1037FA-B843-4DED-B5F1-E1CC876955CE}" vid="{EFAAAEF0-A6E5-481B-9B52-A5014FB10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1BAB6BC20B24685339F19F8B03D69" ma:contentTypeVersion="13" ma:contentTypeDescription="Create a new document." ma:contentTypeScope="" ma:versionID="4178387c46e9ee22b2a279a2de040ceb">
  <xsd:schema xmlns:xsd="http://www.w3.org/2001/XMLSchema" xmlns:xs="http://www.w3.org/2001/XMLSchema" xmlns:p="http://schemas.microsoft.com/office/2006/metadata/properties" xmlns:ns2="325df9c3-2bb3-4904-8c8b-ca17aa1ecd32" xmlns:ns3="8d4114fa-a781-4c26-827f-213d133eff66" targetNamespace="http://schemas.microsoft.com/office/2006/metadata/properties" ma:root="true" ma:fieldsID="ffcdf89ccde6993d7ef9c602b368eb8f" ns2:_="" ns3:_="">
    <xsd:import namespace="325df9c3-2bb3-4904-8c8b-ca17aa1ecd32"/>
    <xsd:import namespace="8d4114fa-a781-4c26-827f-213d133eff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df9c3-2bb3-4904-8c8b-ca17aa1ec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114fa-a781-4c26-827f-213d133eff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628494-5E46-4400-B454-13E6C37EB3FC}">
  <ds:schemaRefs>
    <ds:schemaRef ds:uri="http://schemas.microsoft.com/sharepoint/v3/contenttype/forms"/>
  </ds:schemaRefs>
</ds:datastoreItem>
</file>

<file path=customXml/itemProps2.xml><?xml version="1.0" encoding="utf-8"?>
<ds:datastoreItem xmlns:ds="http://schemas.openxmlformats.org/officeDocument/2006/customXml" ds:itemID="{3EDABF25-6AF1-4075-A716-C8B17BF26740}"/>
</file>

<file path=customXml/itemProps3.xml><?xml version="1.0" encoding="utf-8"?>
<ds:datastoreItem xmlns:ds="http://schemas.openxmlformats.org/officeDocument/2006/customXml" ds:itemID="{0B344327-D367-4F70-8691-B5F64E1EB06C}">
  <ds:schemaRef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6e5480ea-8858-44a9-a229-f9d45281725c"/>
    <ds:schemaRef ds:uri="http://purl.org/dc/terms/"/>
    <ds:schemaRef ds:uri="http://schemas.openxmlformats.org/package/2006/metadata/core-properties"/>
    <ds:schemaRef ds:uri="6c95808d-2429-4ba2-aeec-8de7e1c831c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Masque Powerpoint PE - cible interne</Template>
  <TotalTime>2149</TotalTime>
  <Words>3163</Words>
  <Application>Microsoft Office PowerPoint</Application>
  <PresentationFormat>Grand écran</PresentationFormat>
  <Paragraphs>525</Paragraphs>
  <Slides>21</Slides>
  <Notes>6</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5" baseType="lpstr">
      <vt:lpstr>Arial</vt:lpstr>
      <vt:lpstr>Calibri</vt:lpstr>
      <vt:lpstr>Calibri Light</vt:lpstr>
      <vt:lpstr>Montserrat Black</vt:lpstr>
      <vt:lpstr>Pole Emploi PRO</vt:lpstr>
      <vt:lpstr>Pole Emploi PRO Light</vt:lpstr>
      <vt:lpstr>Roboto</vt:lpstr>
      <vt:lpstr>Roboto Medium</vt:lpstr>
      <vt:lpstr>Segoe UI Light</vt:lpstr>
      <vt:lpstr>Source Sans Pro</vt:lpstr>
      <vt:lpstr>Verdana</vt:lpstr>
      <vt:lpstr>Wingdings</vt:lpstr>
      <vt:lpstr>Thème Office</vt:lpstr>
      <vt:lpstr>Diapositive think-cell</vt:lpstr>
      <vt:lpstr>       I VI JORNADA DE BUENAS PRÁCTICAS Y APRENDIZAJE MUTUO EN EL SNE  Innovando y experimentando para la activación laboral  </vt:lpstr>
      <vt:lpstr>El digital : 10 anos de desarrollo continuo</vt:lpstr>
      <vt:lpstr>UnA AMPLIA RESPUESTA A LAS EXPECTATIVAS DE LOS USUARIOS Y a los PROBLEMAS DE PROXIMIDAD</vt:lpstr>
      <vt:lpstr>Una diversidad de interacciones equivalente a la de LOS actores similares</vt:lpstr>
      <vt:lpstr>Présentation PowerPoint</vt:lpstr>
      <vt:lpstr>Présentation PowerPoint</vt:lpstr>
      <vt:lpstr>Servicios a los reclutadores bien distribuidos en relación con nuestra oferta de servicios</vt:lpstr>
      <vt:lpstr>Présentation PowerPoint</vt:lpstr>
      <vt:lpstr>Servicios para candidatos que cubren una amplia variedad de necesidades</vt:lpstr>
      <vt:lpstr>Estrategia de los datos : API </vt:lpstr>
      <vt:lpstr>Présentation PowerPoint</vt:lpstr>
      <vt:lpstr>LAS TRES MODALIDADES DE APERTURA</vt:lpstr>
      <vt:lpstr>Cifras y uso</vt:lpstr>
      <vt:lpstr> CENTRARSE EN LAS API MÁS CONSUMIDAS</vt:lpstr>
      <vt:lpstr> CENTRARSE EN LAS API MÁS CONSUMIDA</vt:lpstr>
      <vt:lpstr> CENTRARSE EN LAS APIs MÁS CONSUMIDAs</vt:lpstr>
      <vt:lpstr>TOP 3 de los JOB BOARD en Francia (en 2021)</vt:lpstr>
      <vt:lpstr>Estrategia IA </vt:lpstr>
      <vt:lpstr>Présentation PowerPoint</vt:lpstr>
      <vt:lpstr>Présentation PowerPoint</vt:lpstr>
      <vt:lpstr>Présentation PowerPoint</vt:lpstr>
    </vt:vector>
  </TitlesOfParts>
  <Company>Pôle Emploi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GENTY Romain</dc:creator>
  <cp:lastModifiedBy>PELVOIZIN Olivier</cp:lastModifiedBy>
  <cp:revision>124</cp:revision>
  <dcterms:created xsi:type="dcterms:W3CDTF">2022-03-23T18:38:06Z</dcterms:created>
  <dcterms:modified xsi:type="dcterms:W3CDTF">2022-05-16T13:49:39Z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0x010100D891BAB6BC20B24685339F19F8B03D69</vt:lpwstr>
  </property>
</Properties>
</file>