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44" r:id="rId1"/>
  </p:sldMasterIdLst>
  <p:notesMasterIdLst>
    <p:notesMasterId r:id="rId14"/>
  </p:notesMasterIdLst>
  <p:sldIdLst>
    <p:sldId id="256" r:id="rId2"/>
    <p:sldId id="259" r:id="rId3"/>
    <p:sldId id="257" r:id="rId4"/>
    <p:sldId id="258" r:id="rId5"/>
    <p:sldId id="270" r:id="rId6"/>
    <p:sldId id="260" r:id="rId7"/>
    <p:sldId id="268" r:id="rId8"/>
    <p:sldId id="266" r:id="rId9"/>
    <p:sldId id="262" r:id="rId10"/>
    <p:sldId id="272" r:id="rId11"/>
    <p:sldId id="271" r:id="rId12"/>
    <p:sldId id="263" r:id="rId13"/>
  </p:sldIdLst>
  <p:sldSz cx="9144000" cy="5143500" type="screen16x9"/>
  <p:notesSz cx="6858000" cy="9144000"/>
  <p:embeddedFontLst>
    <p:embeddedFont>
      <p:font typeface="Roboto" panose="020B060402020202020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C Informatica" initials="JI" lastIdx="0" clrIdx="0">
    <p:extLst>
      <p:ext uri="{19B8F6BF-5375-455C-9EA6-DF929625EA0E}">
        <p15:presenceInfo xmlns:p15="http://schemas.microsoft.com/office/powerpoint/2012/main" userId="eee0ad4b3f3e539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3" autoAdjust="0"/>
    <p:restoredTop sz="94660"/>
  </p:normalViewPr>
  <p:slideViewPr>
    <p:cSldViewPr snapToGrid="0">
      <p:cViewPr varScale="1">
        <p:scale>
          <a:sx n="98" d="100"/>
          <a:sy n="98" d="100"/>
        </p:scale>
        <p:origin x="654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1D3D92-20A2-4F9C-A0E1-2DBB60ED5104}" type="doc">
      <dgm:prSet loTypeId="urn:microsoft.com/office/officeart/2005/8/layout/hList1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FEF7071F-1BA3-425D-B0B6-F3DF8A6CDDB0}">
      <dgm:prSet phldrT="[Texto]"/>
      <dgm:spPr/>
      <dgm:t>
        <a:bodyPr/>
        <a:lstStyle/>
        <a:p>
          <a:r>
            <a:rPr lang="es-ES" dirty="0" smtClean="0"/>
            <a:t>Criterios</a:t>
          </a:r>
          <a:endParaRPr lang="es-ES" dirty="0"/>
        </a:p>
      </dgm:t>
    </dgm:pt>
    <dgm:pt modelId="{C3E05695-230C-4162-A018-9D3091B3FB25}" type="parTrans" cxnId="{56291A1F-1496-420A-866E-A9E16843C5F6}">
      <dgm:prSet/>
      <dgm:spPr/>
      <dgm:t>
        <a:bodyPr/>
        <a:lstStyle/>
        <a:p>
          <a:endParaRPr lang="es-ES"/>
        </a:p>
      </dgm:t>
    </dgm:pt>
    <dgm:pt modelId="{AB1417A6-365B-4732-8E5E-981E78AEE874}" type="sibTrans" cxnId="{56291A1F-1496-420A-866E-A9E16843C5F6}">
      <dgm:prSet/>
      <dgm:spPr/>
      <dgm:t>
        <a:bodyPr/>
        <a:lstStyle/>
        <a:p>
          <a:endParaRPr lang="es-ES"/>
        </a:p>
      </dgm:t>
    </dgm:pt>
    <dgm:pt modelId="{02CFEEDC-ED5A-44F7-BA04-91CC124B06D8}">
      <dgm:prSet phldrT="[Texto]"/>
      <dgm:spPr>
        <a:ln>
          <a:noFill/>
        </a:ln>
      </dgm:spPr>
      <dgm:t>
        <a:bodyPr/>
        <a:lstStyle/>
        <a:p>
          <a:pPr rtl="0"/>
          <a:r>
            <a:rPr lang="es-ES" dirty="0" smtClean="0"/>
            <a:t>Tener entre 14 y 30 años.</a:t>
          </a:r>
          <a:endParaRPr lang="es-ES" dirty="0"/>
        </a:p>
      </dgm:t>
    </dgm:pt>
    <dgm:pt modelId="{B498F787-EE20-48C7-A1D3-86ED5B2613AB}" type="parTrans" cxnId="{66BA8750-627D-4013-84E1-941A8B5E7F4E}">
      <dgm:prSet/>
      <dgm:spPr/>
      <dgm:t>
        <a:bodyPr/>
        <a:lstStyle/>
        <a:p>
          <a:endParaRPr lang="es-ES"/>
        </a:p>
      </dgm:t>
    </dgm:pt>
    <dgm:pt modelId="{98D2540F-EA67-410D-9E26-344141BA6015}" type="sibTrans" cxnId="{66BA8750-627D-4013-84E1-941A8B5E7F4E}">
      <dgm:prSet/>
      <dgm:spPr/>
      <dgm:t>
        <a:bodyPr/>
        <a:lstStyle/>
        <a:p>
          <a:endParaRPr lang="es-ES"/>
        </a:p>
      </dgm:t>
    </dgm:pt>
    <dgm:pt modelId="{7B92E2C8-8991-47AF-A7CD-AAC26722A030}">
      <dgm:prSet phldrT="[Texto]"/>
      <dgm:spPr/>
      <dgm:t>
        <a:bodyPr/>
        <a:lstStyle/>
        <a:p>
          <a:r>
            <a:rPr lang="es-ES" dirty="0" smtClean="0"/>
            <a:t>Funcionamiento</a:t>
          </a:r>
          <a:endParaRPr lang="es-ES" dirty="0"/>
        </a:p>
      </dgm:t>
    </dgm:pt>
    <dgm:pt modelId="{ECEC327D-D0DB-4D1C-A999-D410E99A6416}" type="parTrans" cxnId="{A2352C5E-11D6-4C4A-9C69-94FC18E499A0}">
      <dgm:prSet/>
      <dgm:spPr/>
      <dgm:t>
        <a:bodyPr/>
        <a:lstStyle/>
        <a:p>
          <a:endParaRPr lang="es-ES"/>
        </a:p>
      </dgm:t>
    </dgm:pt>
    <dgm:pt modelId="{6B49BE52-C62D-4951-8749-414723600D62}" type="sibTrans" cxnId="{A2352C5E-11D6-4C4A-9C69-94FC18E499A0}">
      <dgm:prSet/>
      <dgm:spPr/>
      <dgm:t>
        <a:bodyPr/>
        <a:lstStyle/>
        <a:p>
          <a:endParaRPr lang="es-ES"/>
        </a:p>
      </dgm:t>
    </dgm:pt>
    <dgm:pt modelId="{CFB76AC5-449C-47A5-B4ED-E8CC4F57D3B8}">
      <dgm:prSet phldrT="[Texto]"/>
      <dgm:spPr>
        <a:ln>
          <a:noFill/>
        </a:ln>
      </dgm:spPr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Formulario/ hoja de derivación.</a:t>
          </a:r>
          <a:endParaRPr lang="es-ES" dirty="0">
            <a:solidFill>
              <a:schemeClr val="tx1"/>
            </a:solidFill>
          </a:endParaRPr>
        </a:p>
      </dgm:t>
    </dgm:pt>
    <dgm:pt modelId="{B8CF76C5-6EAC-4192-B848-2EE3B312D7E1}" type="parTrans" cxnId="{73D668E9-72E0-49E4-B76D-C5809414BC7E}">
      <dgm:prSet/>
      <dgm:spPr/>
      <dgm:t>
        <a:bodyPr/>
        <a:lstStyle/>
        <a:p>
          <a:endParaRPr lang="es-ES"/>
        </a:p>
      </dgm:t>
    </dgm:pt>
    <dgm:pt modelId="{77226F61-3C1D-4FEE-815C-915F2BEF3D39}" type="sibTrans" cxnId="{73D668E9-72E0-49E4-B76D-C5809414BC7E}">
      <dgm:prSet/>
      <dgm:spPr/>
      <dgm:t>
        <a:bodyPr/>
        <a:lstStyle/>
        <a:p>
          <a:endParaRPr lang="es-ES"/>
        </a:p>
      </dgm:t>
    </dgm:pt>
    <dgm:pt modelId="{F4BABB76-BCAC-40EA-8826-C01E86A6ECD6}">
      <dgm:prSet/>
      <dgm:spPr>
        <a:ln>
          <a:noFill/>
        </a:ln>
      </dgm:spPr>
      <dgm:t>
        <a:bodyPr/>
        <a:lstStyle/>
        <a:p>
          <a:pPr rtl="0"/>
          <a:r>
            <a:rPr lang="es-ES" dirty="0" smtClean="0"/>
            <a:t>Residir en el municipio de Madrid.</a:t>
          </a:r>
          <a:endParaRPr lang="es-ES" dirty="0"/>
        </a:p>
      </dgm:t>
    </dgm:pt>
    <dgm:pt modelId="{D6DD11A1-4937-4832-B444-B645DC044226}" type="parTrans" cxnId="{B6430905-50AC-4113-B564-F1DEDA85733A}">
      <dgm:prSet/>
      <dgm:spPr/>
      <dgm:t>
        <a:bodyPr/>
        <a:lstStyle/>
        <a:p>
          <a:endParaRPr lang="es-ES"/>
        </a:p>
      </dgm:t>
    </dgm:pt>
    <dgm:pt modelId="{4092F6C0-B059-4825-951C-383C3852A34B}" type="sibTrans" cxnId="{B6430905-50AC-4113-B564-F1DEDA85733A}">
      <dgm:prSet/>
      <dgm:spPr/>
      <dgm:t>
        <a:bodyPr/>
        <a:lstStyle/>
        <a:p>
          <a:endParaRPr lang="es-ES"/>
        </a:p>
      </dgm:t>
    </dgm:pt>
    <dgm:pt modelId="{7119E2DB-6773-4C21-B821-A13E62542402}">
      <dgm:prSet/>
      <dgm:spPr>
        <a:ln>
          <a:noFill/>
        </a:ln>
      </dgm:spPr>
      <dgm:t>
        <a:bodyPr/>
        <a:lstStyle/>
        <a:p>
          <a:pPr rtl="0"/>
          <a:r>
            <a:rPr lang="es-ES" dirty="0" smtClean="0"/>
            <a:t>No estar actualmente en tratamiento o seguimiento psicológico o psiquiátrico.</a:t>
          </a:r>
          <a:endParaRPr lang="es-ES" dirty="0"/>
        </a:p>
      </dgm:t>
    </dgm:pt>
    <dgm:pt modelId="{6FA0E11B-A343-4667-A1F6-EF9012AD1192}" type="parTrans" cxnId="{146FE3CD-BEA3-4550-950C-DD00F10FA757}">
      <dgm:prSet/>
      <dgm:spPr/>
      <dgm:t>
        <a:bodyPr/>
        <a:lstStyle/>
        <a:p>
          <a:endParaRPr lang="es-ES"/>
        </a:p>
      </dgm:t>
    </dgm:pt>
    <dgm:pt modelId="{D56F81F7-029B-416E-8D78-B128A50456C1}" type="sibTrans" cxnId="{146FE3CD-BEA3-4550-950C-DD00F10FA757}">
      <dgm:prSet/>
      <dgm:spPr/>
      <dgm:t>
        <a:bodyPr/>
        <a:lstStyle/>
        <a:p>
          <a:endParaRPr lang="es-ES"/>
        </a:p>
      </dgm:t>
    </dgm:pt>
    <dgm:pt modelId="{75FA771A-D41E-4A19-A382-E8BCCE0D9895}">
      <dgm:prSet phldrT="[Texto]"/>
      <dgm:spPr>
        <a:ln>
          <a:noFill/>
        </a:ln>
      </dgm:spPr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Frecuencia: semanal /quincenal.</a:t>
          </a:r>
          <a:endParaRPr lang="es-ES" dirty="0">
            <a:solidFill>
              <a:schemeClr val="tx1"/>
            </a:solidFill>
          </a:endParaRPr>
        </a:p>
      </dgm:t>
    </dgm:pt>
    <dgm:pt modelId="{36AFC408-5C0F-4F56-9858-52F3021C55B0}" type="parTrans" cxnId="{2C20B782-DCC4-4695-ABF9-5B858298C479}">
      <dgm:prSet/>
      <dgm:spPr/>
      <dgm:t>
        <a:bodyPr/>
        <a:lstStyle/>
        <a:p>
          <a:endParaRPr lang="es-ES"/>
        </a:p>
      </dgm:t>
    </dgm:pt>
    <dgm:pt modelId="{F2603E64-3DCA-4757-9F09-DBD05A95E1F4}" type="sibTrans" cxnId="{2C20B782-DCC4-4695-ABF9-5B858298C479}">
      <dgm:prSet/>
      <dgm:spPr/>
      <dgm:t>
        <a:bodyPr/>
        <a:lstStyle/>
        <a:p>
          <a:endParaRPr lang="es-ES"/>
        </a:p>
      </dgm:t>
    </dgm:pt>
    <dgm:pt modelId="{F8BB6B75-CAF2-4BD2-B68B-60DCD6EA0127}">
      <dgm:prSet phldrT="[Texto]"/>
      <dgm:spPr>
        <a:ln>
          <a:noFill/>
        </a:ln>
      </dgm:spPr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Llamada en 24/48 horas. Incluir en lista de espera.</a:t>
          </a:r>
          <a:endParaRPr lang="es-ES" dirty="0">
            <a:solidFill>
              <a:schemeClr val="tx1"/>
            </a:solidFill>
          </a:endParaRPr>
        </a:p>
      </dgm:t>
    </dgm:pt>
    <dgm:pt modelId="{57B0778C-765B-4440-97FA-2BE67D667A3C}" type="parTrans" cxnId="{49D787A5-5D72-41A0-914C-127A4D7B32C8}">
      <dgm:prSet/>
      <dgm:spPr/>
      <dgm:t>
        <a:bodyPr/>
        <a:lstStyle/>
        <a:p>
          <a:endParaRPr lang="es-ES"/>
        </a:p>
      </dgm:t>
    </dgm:pt>
    <dgm:pt modelId="{CE46DC0C-2B42-4C94-9B87-38572BD3A075}" type="sibTrans" cxnId="{49D787A5-5D72-41A0-914C-127A4D7B32C8}">
      <dgm:prSet/>
      <dgm:spPr/>
      <dgm:t>
        <a:bodyPr/>
        <a:lstStyle/>
        <a:p>
          <a:endParaRPr lang="es-ES"/>
        </a:p>
      </dgm:t>
    </dgm:pt>
    <dgm:pt modelId="{A8AEA42F-E350-4F06-84A4-7C3BE73D54B9}">
      <dgm:prSet phldrT="[Texto]"/>
      <dgm:spPr>
        <a:ln>
          <a:noFill/>
        </a:ln>
      </dgm:spPr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Atención presencial en centro juvenil.</a:t>
          </a:r>
          <a:endParaRPr lang="es-ES" dirty="0">
            <a:solidFill>
              <a:schemeClr val="tx1"/>
            </a:solidFill>
          </a:endParaRPr>
        </a:p>
      </dgm:t>
    </dgm:pt>
    <dgm:pt modelId="{A72B225F-3071-4951-BA5D-67886663B050}" type="parTrans" cxnId="{50AAF79B-0147-4A67-B2A0-CFFC876D2FFB}">
      <dgm:prSet/>
      <dgm:spPr/>
      <dgm:t>
        <a:bodyPr/>
        <a:lstStyle/>
        <a:p>
          <a:endParaRPr lang="es-ES"/>
        </a:p>
      </dgm:t>
    </dgm:pt>
    <dgm:pt modelId="{876C42F0-F220-4029-945E-125442B6702E}" type="sibTrans" cxnId="{50AAF79B-0147-4A67-B2A0-CFFC876D2FFB}">
      <dgm:prSet/>
      <dgm:spPr/>
      <dgm:t>
        <a:bodyPr/>
        <a:lstStyle/>
        <a:p>
          <a:endParaRPr lang="es-ES"/>
        </a:p>
      </dgm:t>
    </dgm:pt>
    <dgm:pt modelId="{869A3C3E-D019-40F7-8FD0-E8408DBBC77D}">
      <dgm:prSet phldrT="[Texto]"/>
      <dgm:spPr>
        <a:ln>
          <a:noFill/>
        </a:ln>
      </dgm:spPr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Procesos de 8 sesiones, con una duración de 45/50 minutos.</a:t>
          </a:r>
          <a:endParaRPr lang="es-ES" dirty="0">
            <a:solidFill>
              <a:schemeClr val="tx1"/>
            </a:solidFill>
          </a:endParaRPr>
        </a:p>
      </dgm:t>
    </dgm:pt>
    <dgm:pt modelId="{050DDB3F-5D29-4C4B-93D5-2BC3F0792F1B}" type="parTrans" cxnId="{49CAA034-7A85-41D3-8214-F354F7FC7559}">
      <dgm:prSet/>
      <dgm:spPr/>
      <dgm:t>
        <a:bodyPr/>
        <a:lstStyle/>
        <a:p>
          <a:endParaRPr lang="es-ES"/>
        </a:p>
      </dgm:t>
    </dgm:pt>
    <dgm:pt modelId="{9894B179-DCFE-407A-95D9-8BA5282CEB23}" type="sibTrans" cxnId="{49CAA034-7A85-41D3-8214-F354F7FC7559}">
      <dgm:prSet/>
      <dgm:spPr/>
      <dgm:t>
        <a:bodyPr/>
        <a:lstStyle/>
        <a:p>
          <a:endParaRPr lang="es-ES"/>
        </a:p>
      </dgm:t>
    </dgm:pt>
    <dgm:pt modelId="{CF7B07F1-AE04-4088-B27F-CB50D87EB687}">
      <dgm:prSet/>
      <dgm:spPr>
        <a:ln>
          <a:noFill/>
        </a:ln>
      </dgm:spPr>
      <dgm:t>
        <a:bodyPr/>
        <a:lstStyle/>
        <a:p>
          <a:pPr rtl="0"/>
          <a:endParaRPr lang="es-ES" dirty="0"/>
        </a:p>
      </dgm:t>
    </dgm:pt>
    <dgm:pt modelId="{34817328-9448-4109-9491-BA5732DB34D6}" type="parTrans" cxnId="{24002B95-6401-4FFA-9DC5-5F0F86FBC90C}">
      <dgm:prSet/>
      <dgm:spPr/>
      <dgm:t>
        <a:bodyPr/>
        <a:lstStyle/>
        <a:p>
          <a:endParaRPr lang="es-ES"/>
        </a:p>
      </dgm:t>
    </dgm:pt>
    <dgm:pt modelId="{C16066A4-511E-477F-AF3A-E2420A9B7706}" type="sibTrans" cxnId="{24002B95-6401-4FFA-9DC5-5F0F86FBC90C}">
      <dgm:prSet/>
      <dgm:spPr/>
      <dgm:t>
        <a:bodyPr/>
        <a:lstStyle/>
        <a:p>
          <a:endParaRPr lang="es-ES"/>
        </a:p>
      </dgm:t>
    </dgm:pt>
    <dgm:pt modelId="{E32BB979-9151-494E-A3BA-A69E97A91E3F}">
      <dgm:prSet phldrT="[Texto]"/>
      <dgm:spPr>
        <a:ln>
          <a:noFill/>
        </a:ln>
      </dgm:spPr>
      <dgm:t>
        <a:bodyPr/>
        <a:lstStyle/>
        <a:p>
          <a:pPr rtl="0"/>
          <a:endParaRPr lang="es-ES" dirty="0"/>
        </a:p>
      </dgm:t>
    </dgm:pt>
    <dgm:pt modelId="{8F3B7A4F-90B1-4F51-8C75-414E7C25CA02}" type="parTrans" cxnId="{87387974-D750-4439-BF68-7AA98482A732}">
      <dgm:prSet/>
      <dgm:spPr/>
      <dgm:t>
        <a:bodyPr/>
        <a:lstStyle/>
        <a:p>
          <a:endParaRPr lang="es-ES"/>
        </a:p>
      </dgm:t>
    </dgm:pt>
    <dgm:pt modelId="{849F78F2-F5C1-4697-8192-B1113BE2BC6F}" type="sibTrans" cxnId="{87387974-D750-4439-BF68-7AA98482A732}">
      <dgm:prSet/>
      <dgm:spPr/>
      <dgm:t>
        <a:bodyPr/>
        <a:lstStyle/>
        <a:p>
          <a:endParaRPr lang="es-ES"/>
        </a:p>
      </dgm:t>
    </dgm:pt>
    <dgm:pt modelId="{5330D189-E1EC-43EF-A6A5-C650922CFD1F}" type="pres">
      <dgm:prSet presAssocID="{111D3D92-20A2-4F9C-A0E1-2DBB60ED510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199BA43-95FA-402D-9C68-C37E642940D4}" type="pres">
      <dgm:prSet presAssocID="{FEF7071F-1BA3-425D-B0B6-F3DF8A6CDDB0}" presName="composite" presStyleCnt="0"/>
      <dgm:spPr/>
    </dgm:pt>
    <dgm:pt modelId="{C8D74ED0-6831-4C6E-9A07-89C66E2D7906}" type="pres">
      <dgm:prSet presAssocID="{FEF7071F-1BA3-425D-B0B6-F3DF8A6CDDB0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4D07520-EC21-4FEA-89C3-253ADC41473D}" type="pres">
      <dgm:prSet presAssocID="{FEF7071F-1BA3-425D-B0B6-F3DF8A6CDDB0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0AF56A8-98DF-4132-91A8-ADEBA471B5F3}" type="pres">
      <dgm:prSet presAssocID="{AB1417A6-365B-4732-8E5E-981E78AEE874}" presName="space" presStyleCnt="0"/>
      <dgm:spPr/>
    </dgm:pt>
    <dgm:pt modelId="{9FA00202-3418-48E7-9F30-B54A366E310E}" type="pres">
      <dgm:prSet presAssocID="{7B92E2C8-8991-47AF-A7CD-AAC26722A030}" presName="composite" presStyleCnt="0"/>
      <dgm:spPr/>
    </dgm:pt>
    <dgm:pt modelId="{B3D0E1E4-5842-4D56-9A4A-614F4DF9ED91}" type="pres">
      <dgm:prSet presAssocID="{7B92E2C8-8991-47AF-A7CD-AAC26722A030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238910D-479C-42C4-8E9B-108C7DC7284B}" type="pres">
      <dgm:prSet presAssocID="{7B92E2C8-8991-47AF-A7CD-AAC26722A030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0AAF79B-0147-4A67-B2A0-CFFC876D2FFB}" srcId="{7B92E2C8-8991-47AF-A7CD-AAC26722A030}" destId="{A8AEA42F-E350-4F06-84A4-7C3BE73D54B9}" srcOrd="3" destOrd="0" parTransId="{A72B225F-3071-4951-BA5D-67886663B050}" sibTransId="{876C42F0-F220-4029-945E-125442B6702E}"/>
    <dgm:cxn modelId="{B6430905-50AC-4113-B564-F1DEDA85733A}" srcId="{FEF7071F-1BA3-425D-B0B6-F3DF8A6CDDB0}" destId="{F4BABB76-BCAC-40EA-8826-C01E86A6ECD6}" srcOrd="2" destOrd="0" parTransId="{D6DD11A1-4937-4832-B444-B645DC044226}" sibTransId="{4092F6C0-B059-4825-951C-383C3852A34B}"/>
    <dgm:cxn modelId="{DE72B488-8C80-4992-AB79-9D614493FB15}" type="presOf" srcId="{869A3C3E-D019-40F7-8FD0-E8408DBBC77D}" destId="{B238910D-479C-42C4-8E9B-108C7DC7284B}" srcOrd="0" destOrd="4" presId="urn:microsoft.com/office/officeart/2005/8/layout/hList1"/>
    <dgm:cxn modelId="{73D668E9-72E0-49E4-B76D-C5809414BC7E}" srcId="{7B92E2C8-8991-47AF-A7CD-AAC26722A030}" destId="{CFB76AC5-449C-47A5-B4ED-E8CC4F57D3B8}" srcOrd="0" destOrd="0" parTransId="{B8CF76C5-6EAC-4192-B848-2EE3B312D7E1}" sibTransId="{77226F61-3C1D-4FEE-815C-915F2BEF3D39}"/>
    <dgm:cxn modelId="{7AC4B5AB-0134-4FFD-A0E6-F972379E77A2}" type="presOf" srcId="{E32BB979-9151-494E-A3BA-A69E97A91E3F}" destId="{F4D07520-EC21-4FEA-89C3-253ADC41473D}" srcOrd="0" destOrd="1" presId="urn:microsoft.com/office/officeart/2005/8/layout/hList1"/>
    <dgm:cxn modelId="{FF9E92F5-FF86-4B3B-8242-5BE07625A61C}" type="presOf" srcId="{CFB76AC5-449C-47A5-B4ED-E8CC4F57D3B8}" destId="{B238910D-479C-42C4-8E9B-108C7DC7284B}" srcOrd="0" destOrd="0" presId="urn:microsoft.com/office/officeart/2005/8/layout/hList1"/>
    <dgm:cxn modelId="{87387974-D750-4439-BF68-7AA98482A732}" srcId="{FEF7071F-1BA3-425D-B0B6-F3DF8A6CDDB0}" destId="{E32BB979-9151-494E-A3BA-A69E97A91E3F}" srcOrd="1" destOrd="0" parTransId="{8F3B7A4F-90B1-4F51-8C75-414E7C25CA02}" sibTransId="{849F78F2-F5C1-4697-8192-B1113BE2BC6F}"/>
    <dgm:cxn modelId="{2C20B782-DCC4-4695-ABF9-5B858298C479}" srcId="{7B92E2C8-8991-47AF-A7CD-AAC26722A030}" destId="{75FA771A-D41E-4A19-A382-E8BCCE0D9895}" srcOrd="1" destOrd="0" parTransId="{36AFC408-5C0F-4F56-9858-52F3021C55B0}" sibTransId="{F2603E64-3DCA-4757-9F09-DBD05A95E1F4}"/>
    <dgm:cxn modelId="{56291A1F-1496-420A-866E-A9E16843C5F6}" srcId="{111D3D92-20A2-4F9C-A0E1-2DBB60ED5104}" destId="{FEF7071F-1BA3-425D-B0B6-F3DF8A6CDDB0}" srcOrd="0" destOrd="0" parTransId="{C3E05695-230C-4162-A018-9D3091B3FB25}" sibTransId="{AB1417A6-365B-4732-8E5E-981E78AEE874}"/>
    <dgm:cxn modelId="{5424829E-A635-4135-8B61-02D60C9D9D4E}" type="presOf" srcId="{F8BB6B75-CAF2-4BD2-B68B-60DCD6EA0127}" destId="{B238910D-479C-42C4-8E9B-108C7DC7284B}" srcOrd="0" destOrd="2" presId="urn:microsoft.com/office/officeart/2005/8/layout/hList1"/>
    <dgm:cxn modelId="{9F44029F-2902-4A0D-9B15-6BEC1A9DF0A4}" type="presOf" srcId="{02CFEEDC-ED5A-44F7-BA04-91CC124B06D8}" destId="{F4D07520-EC21-4FEA-89C3-253ADC41473D}" srcOrd="0" destOrd="0" presId="urn:microsoft.com/office/officeart/2005/8/layout/hList1"/>
    <dgm:cxn modelId="{CE34FCF7-134F-4ED8-905A-5F9F886FE007}" type="presOf" srcId="{7B92E2C8-8991-47AF-A7CD-AAC26722A030}" destId="{B3D0E1E4-5842-4D56-9A4A-614F4DF9ED91}" srcOrd="0" destOrd="0" presId="urn:microsoft.com/office/officeart/2005/8/layout/hList1"/>
    <dgm:cxn modelId="{8F2D3E25-7B44-4D75-BB1E-24F4EFDD5D9B}" type="presOf" srcId="{FEF7071F-1BA3-425D-B0B6-F3DF8A6CDDB0}" destId="{C8D74ED0-6831-4C6E-9A07-89C66E2D7906}" srcOrd="0" destOrd="0" presId="urn:microsoft.com/office/officeart/2005/8/layout/hList1"/>
    <dgm:cxn modelId="{44F7010F-4198-4E25-9748-3F28BB80921A}" type="presOf" srcId="{7119E2DB-6773-4C21-B821-A13E62542402}" destId="{F4D07520-EC21-4FEA-89C3-253ADC41473D}" srcOrd="0" destOrd="4" presId="urn:microsoft.com/office/officeart/2005/8/layout/hList1"/>
    <dgm:cxn modelId="{F7FD84E3-4550-4D6A-A471-D24D7060EFD3}" type="presOf" srcId="{F4BABB76-BCAC-40EA-8826-C01E86A6ECD6}" destId="{F4D07520-EC21-4FEA-89C3-253ADC41473D}" srcOrd="0" destOrd="2" presId="urn:microsoft.com/office/officeart/2005/8/layout/hList1"/>
    <dgm:cxn modelId="{24002B95-6401-4FFA-9DC5-5F0F86FBC90C}" srcId="{FEF7071F-1BA3-425D-B0B6-F3DF8A6CDDB0}" destId="{CF7B07F1-AE04-4088-B27F-CB50D87EB687}" srcOrd="3" destOrd="0" parTransId="{34817328-9448-4109-9491-BA5732DB34D6}" sibTransId="{C16066A4-511E-477F-AF3A-E2420A9B7706}"/>
    <dgm:cxn modelId="{69731AD0-304D-43EC-901D-87C1A9B7E627}" type="presOf" srcId="{75FA771A-D41E-4A19-A382-E8BCCE0D9895}" destId="{B238910D-479C-42C4-8E9B-108C7DC7284B}" srcOrd="0" destOrd="1" presId="urn:microsoft.com/office/officeart/2005/8/layout/hList1"/>
    <dgm:cxn modelId="{8B959E06-78D4-4005-B921-7D88102ADBE1}" type="presOf" srcId="{A8AEA42F-E350-4F06-84A4-7C3BE73D54B9}" destId="{B238910D-479C-42C4-8E9B-108C7DC7284B}" srcOrd="0" destOrd="3" presId="urn:microsoft.com/office/officeart/2005/8/layout/hList1"/>
    <dgm:cxn modelId="{146FE3CD-BEA3-4550-950C-DD00F10FA757}" srcId="{FEF7071F-1BA3-425D-B0B6-F3DF8A6CDDB0}" destId="{7119E2DB-6773-4C21-B821-A13E62542402}" srcOrd="4" destOrd="0" parTransId="{6FA0E11B-A343-4667-A1F6-EF9012AD1192}" sibTransId="{D56F81F7-029B-416E-8D78-B128A50456C1}"/>
    <dgm:cxn modelId="{4FDEFFF7-9326-433B-9A14-CA31701D1EDB}" type="presOf" srcId="{111D3D92-20A2-4F9C-A0E1-2DBB60ED5104}" destId="{5330D189-E1EC-43EF-A6A5-C650922CFD1F}" srcOrd="0" destOrd="0" presId="urn:microsoft.com/office/officeart/2005/8/layout/hList1"/>
    <dgm:cxn modelId="{EC5956ED-A6E5-4E91-A38A-649274CB6E64}" type="presOf" srcId="{CF7B07F1-AE04-4088-B27F-CB50D87EB687}" destId="{F4D07520-EC21-4FEA-89C3-253ADC41473D}" srcOrd="0" destOrd="3" presId="urn:microsoft.com/office/officeart/2005/8/layout/hList1"/>
    <dgm:cxn modelId="{66BA8750-627D-4013-84E1-941A8B5E7F4E}" srcId="{FEF7071F-1BA3-425D-B0B6-F3DF8A6CDDB0}" destId="{02CFEEDC-ED5A-44F7-BA04-91CC124B06D8}" srcOrd="0" destOrd="0" parTransId="{B498F787-EE20-48C7-A1D3-86ED5B2613AB}" sibTransId="{98D2540F-EA67-410D-9E26-344141BA6015}"/>
    <dgm:cxn modelId="{A2352C5E-11D6-4C4A-9C69-94FC18E499A0}" srcId="{111D3D92-20A2-4F9C-A0E1-2DBB60ED5104}" destId="{7B92E2C8-8991-47AF-A7CD-AAC26722A030}" srcOrd="1" destOrd="0" parTransId="{ECEC327D-D0DB-4D1C-A999-D410E99A6416}" sibTransId="{6B49BE52-C62D-4951-8749-414723600D62}"/>
    <dgm:cxn modelId="{49D787A5-5D72-41A0-914C-127A4D7B32C8}" srcId="{7B92E2C8-8991-47AF-A7CD-AAC26722A030}" destId="{F8BB6B75-CAF2-4BD2-B68B-60DCD6EA0127}" srcOrd="2" destOrd="0" parTransId="{57B0778C-765B-4440-97FA-2BE67D667A3C}" sibTransId="{CE46DC0C-2B42-4C94-9B87-38572BD3A075}"/>
    <dgm:cxn modelId="{49CAA034-7A85-41D3-8214-F354F7FC7559}" srcId="{7B92E2C8-8991-47AF-A7CD-AAC26722A030}" destId="{869A3C3E-D019-40F7-8FD0-E8408DBBC77D}" srcOrd="4" destOrd="0" parTransId="{050DDB3F-5D29-4C4B-93D5-2BC3F0792F1B}" sibTransId="{9894B179-DCFE-407A-95D9-8BA5282CEB23}"/>
    <dgm:cxn modelId="{21F8B707-7834-4045-AE7E-96E7C30A9CDF}" type="presParOf" srcId="{5330D189-E1EC-43EF-A6A5-C650922CFD1F}" destId="{E199BA43-95FA-402D-9C68-C37E642940D4}" srcOrd="0" destOrd="0" presId="urn:microsoft.com/office/officeart/2005/8/layout/hList1"/>
    <dgm:cxn modelId="{ADAFE3D2-0525-4C67-A432-B2F7786922DE}" type="presParOf" srcId="{E199BA43-95FA-402D-9C68-C37E642940D4}" destId="{C8D74ED0-6831-4C6E-9A07-89C66E2D7906}" srcOrd="0" destOrd="0" presId="urn:microsoft.com/office/officeart/2005/8/layout/hList1"/>
    <dgm:cxn modelId="{01E3DD88-05C3-4E6B-9FEB-26FBF6CFED56}" type="presParOf" srcId="{E199BA43-95FA-402D-9C68-C37E642940D4}" destId="{F4D07520-EC21-4FEA-89C3-253ADC41473D}" srcOrd="1" destOrd="0" presId="urn:microsoft.com/office/officeart/2005/8/layout/hList1"/>
    <dgm:cxn modelId="{53042961-4D50-417C-9A98-9A2DD93B3680}" type="presParOf" srcId="{5330D189-E1EC-43EF-A6A5-C650922CFD1F}" destId="{F0AF56A8-98DF-4132-91A8-ADEBA471B5F3}" srcOrd="1" destOrd="0" presId="urn:microsoft.com/office/officeart/2005/8/layout/hList1"/>
    <dgm:cxn modelId="{E1E41835-21C8-4BDA-B033-DE3547F87967}" type="presParOf" srcId="{5330D189-E1EC-43EF-A6A5-C650922CFD1F}" destId="{9FA00202-3418-48E7-9F30-B54A366E310E}" srcOrd="2" destOrd="0" presId="urn:microsoft.com/office/officeart/2005/8/layout/hList1"/>
    <dgm:cxn modelId="{4E3ACC1D-5AAB-4ECF-BE40-C411C356E579}" type="presParOf" srcId="{9FA00202-3418-48E7-9F30-B54A366E310E}" destId="{B3D0E1E4-5842-4D56-9A4A-614F4DF9ED91}" srcOrd="0" destOrd="0" presId="urn:microsoft.com/office/officeart/2005/8/layout/hList1"/>
    <dgm:cxn modelId="{C3E1C8B8-D843-4A5B-95BB-2663ABDEA505}" type="presParOf" srcId="{9FA00202-3418-48E7-9F30-B54A366E310E}" destId="{B238910D-479C-42C4-8E9B-108C7DC7284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D74ED0-6831-4C6E-9A07-89C66E2D7906}">
      <dsp:nvSpPr>
        <dsp:cNvPr id="0" name=""/>
        <dsp:cNvSpPr/>
      </dsp:nvSpPr>
      <dsp:spPr>
        <a:xfrm>
          <a:off x="32" y="141302"/>
          <a:ext cx="3094377" cy="4608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Criterios</a:t>
          </a:r>
          <a:endParaRPr lang="es-ES" sz="1600" kern="1200" dirty="0"/>
        </a:p>
      </dsp:txBody>
      <dsp:txXfrm>
        <a:off x="32" y="141302"/>
        <a:ext cx="3094377" cy="460800"/>
      </dsp:txXfrm>
    </dsp:sp>
    <dsp:sp modelId="{F4D07520-EC21-4FEA-89C3-253ADC41473D}">
      <dsp:nvSpPr>
        <dsp:cNvPr id="0" name=""/>
        <dsp:cNvSpPr/>
      </dsp:nvSpPr>
      <dsp:spPr>
        <a:xfrm>
          <a:off x="32" y="602102"/>
          <a:ext cx="3094377" cy="215208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smtClean="0"/>
            <a:t>Tener entre 14 y 30 años.</a:t>
          </a:r>
          <a:endParaRPr lang="es-ES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smtClean="0"/>
            <a:t>Residir en el municipio de Madrid.</a:t>
          </a:r>
          <a:endParaRPr lang="es-ES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smtClean="0"/>
            <a:t>No estar actualmente en tratamiento o seguimiento psicológico o psiquiátrico.</a:t>
          </a:r>
          <a:endParaRPr lang="es-ES" sz="1600" kern="1200" dirty="0"/>
        </a:p>
      </dsp:txBody>
      <dsp:txXfrm>
        <a:off x="32" y="602102"/>
        <a:ext cx="3094377" cy="2152080"/>
      </dsp:txXfrm>
    </dsp:sp>
    <dsp:sp modelId="{B3D0E1E4-5842-4D56-9A4A-614F4DF9ED91}">
      <dsp:nvSpPr>
        <dsp:cNvPr id="0" name=""/>
        <dsp:cNvSpPr/>
      </dsp:nvSpPr>
      <dsp:spPr>
        <a:xfrm>
          <a:off x="3527622" y="141302"/>
          <a:ext cx="3094377" cy="4608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Funcionamiento</a:t>
          </a:r>
          <a:endParaRPr lang="es-ES" sz="1600" kern="1200" dirty="0"/>
        </a:p>
      </dsp:txBody>
      <dsp:txXfrm>
        <a:off x="3527622" y="141302"/>
        <a:ext cx="3094377" cy="460800"/>
      </dsp:txXfrm>
    </dsp:sp>
    <dsp:sp modelId="{B238910D-479C-42C4-8E9B-108C7DC7284B}">
      <dsp:nvSpPr>
        <dsp:cNvPr id="0" name=""/>
        <dsp:cNvSpPr/>
      </dsp:nvSpPr>
      <dsp:spPr>
        <a:xfrm>
          <a:off x="3527622" y="602102"/>
          <a:ext cx="3094377" cy="2152080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smtClean="0">
              <a:solidFill>
                <a:schemeClr val="tx1"/>
              </a:solidFill>
            </a:rPr>
            <a:t>Formulario/ hoja de derivación.</a:t>
          </a:r>
          <a:endParaRPr lang="es-ES" sz="1600" kern="1200" dirty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smtClean="0">
              <a:solidFill>
                <a:schemeClr val="tx1"/>
              </a:solidFill>
            </a:rPr>
            <a:t>Frecuencia: semanal /quincenal.</a:t>
          </a:r>
          <a:endParaRPr lang="es-ES" sz="1600" kern="1200" dirty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smtClean="0">
              <a:solidFill>
                <a:schemeClr val="tx1"/>
              </a:solidFill>
            </a:rPr>
            <a:t>Llamada en 24/48 horas. Incluir en lista de espera.</a:t>
          </a:r>
          <a:endParaRPr lang="es-ES" sz="1600" kern="1200" dirty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smtClean="0">
              <a:solidFill>
                <a:schemeClr val="tx1"/>
              </a:solidFill>
            </a:rPr>
            <a:t>Atención presencial en centro juvenil.</a:t>
          </a:r>
          <a:endParaRPr lang="es-ES" sz="1600" kern="1200" dirty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smtClean="0">
              <a:solidFill>
                <a:schemeClr val="tx1"/>
              </a:solidFill>
            </a:rPr>
            <a:t>Procesos de 8 sesiones, con una duración de 45/50 minutos.</a:t>
          </a:r>
          <a:endParaRPr lang="es-ES" sz="1600" kern="1200" dirty="0">
            <a:solidFill>
              <a:schemeClr val="tx1"/>
            </a:solidFill>
          </a:endParaRPr>
        </a:p>
      </dsp:txBody>
      <dsp:txXfrm>
        <a:off x="3527622" y="602102"/>
        <a:ext cx="3094377" cy="21520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206809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64077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c26ef19e0f_0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c26ef19e0f_0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40208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c2c8101ee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c2c8101ee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6135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c26ef19e0f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2c26ef19e0f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89235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c26ef19e0f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2c26ef19e0f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5449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c26ef19e0f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2c26ef19e0f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37289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c26ef19e0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c26ef19e0f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36507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c26ef19e0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c26ef19e0f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58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c26ef19e0f_0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c26ef19e0f_0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6057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c26ef19e0f_0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c26ef19e0f_0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73335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c26ef19e0f_0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c26ef19e0f_0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9609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4/5/2024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841727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4/5/2024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87973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4/5/2024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4785681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smtClean="0"/>
              <a:t>4/5/2024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568669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4/5/2024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979973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4/5/2024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635844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4/5/2024</a:t>
            </a:fld>
            <a:endParaRPr lang="en-US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054732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4/5/2024</a:t>
            </a:fld>
            <a:endParaRPr lang="en-U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548901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4/5/2024</a:t>
            </a:fld>
            <a:endParaRPr lang="en-U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5910241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4/5/2024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866725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4/5/2024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516193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4/5/2024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95007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14.png"/><Relationship Id="rId7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14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openxmlformats.org/officeDocument/2006/relationships/image" Target="../media/image16.jpg"/><Relationship Id="rId3" Type="http://schemas.openxmlformats.org/officeDocument/2006/relationships/image" Target="../media/image1.jpg"/><Relationship Id="rId7" Type="http://schemas.openxmlformats.org/officeDocument/2006/relationships/image" Target="../media/image10.jpg"/><Relationship Id="rId12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11" Type="http://schemas.openxmlformats.org/officeDocument/2006/relationships/image" Target="../media/image14.png"/><Relationship Id="rId5" Type="http://schemas.openxmlformats.org/officeDocument/2006/relationships/image" Target="../media/image8.jpg"/><Relationship Id="rId10" Type="http://schemas.openxmlformats.org/officeDocument/2006/relationships/image" Target="../media/image13.jpg"/><Relationship Id="rId4" Type="http://schemas.openxmlformats.org/officeDocument/2006/relationships/image" Target="../media/image7.jpg"/><Relationship Id="rId9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9265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062" y="-16629"/>
            <a:ext cx="5512714" cy="519830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8" t="12774" r="378" b="20386"/>
          <a:stretch/>
        </p:blipFill>
        <p:spPr>
          <a:xfrm>
            <a:off x="6925320" y="101065"/>
            <a:ext cx="1738456" cy="1161991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Google Shape;139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40;p19"/>
          <p:cNvSpPr/>
          <p:nvPr/>
        </p:nvSpPr>
        <p:spPr>
          <a:xfrm>
            <a:off x="516274" y="470293"/>
            <a:ext cx="3595397" cy="531816"/>
          </a:xfrm>
          <a:prstGeom prst="homePlate">
            <a:avLst>
              <a:gd name="adj" fmla="val 50000"/>
            </a:avLst>
          </a:prstGeom>
          <a:solidFill>
            <a:srgbClr val="92D05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dirty="0" smtClean="0">
                <a:solidFill>
                  <a:schemeClr val="dk2"/>
                </a:solidFill>
                <a:latin typeface="+mn-lt"/>
              </a:rPr>
              <a:t>Otros talleres a profesionales del Departamento</a:t>
            </a:r>
            <a:endParaRPr dirty="0">
              <a:latin typeface="+mn-lt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t="12335" b="16826"/>
          <a:stretch/>
        </p:blipFill>
        <p:spPr>
          <a:xfrm>
            <a:off x="6739970" y="383509"/>
            <a:ext cx="1152452" cy="80637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94"/>
          <a:stretch/>
        </p:blipFill>
        <p:spPr>
          <a:xfrm>
            <a:off x="8076756" y="352806"/>
            <a:ext cx="532904" cy="78225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0336">
            <a:off x="178707" y="1612083"/>
            <a:ext cx="2615531" cy="3487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62"/>
          <a:stretch/>
        </p:blipFill>
        <p:spPr>
          <a:xfrm rot="506708">
            <a:off x="6478684" y="2003660"/>
            <a:ext cx="2432147" cy="2537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1485">
            <a:off x="2782938" y="1000924"/>
            <a:ext cx="3672401" cy="2754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33"/>
          <a:stretch/>
        </p:blipFill>
        <p:spPr>
          <a:xfrm rot="21313574">
            <a:off x="3058385" y="3605945"/>
            <a:ext cx="2683617" cy="1428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5838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499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9"/>
          <p:cNvSpPr/>
          <p:nvPr/>
        </p:nvSpPr>
        <p:spPr>
          <a:xfrm>
            <a:off x="1454109" y="377423"/>
            <a:ext cx="5749537" cy="753226"/>
          </a:xfrm>
          <a:prstGeom prst="homePlate">
            <a:avLst>
              <a:gd name="adj" fmla="val 50000"/>
            </a:avLst>
          </a:prstGeom>
          <a:ln>
            <a:noFill/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s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Coordinación con recursos del Departamento de Juventud del Ayuntamiento de Madrid y otras entidades.</a:t>
            </a:r>
            <a:endParaRPr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04800" y="304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grpSp>
        <p:nvGrpSpPr>
          <p:cNvPr id="5" name="Grupo 4"/>
          <p:cNvGrpSpPr/>
          <p:nvPr/>
        </p:nvGrpSpPr>
        <p:grpSpPr>
          <a:xfrm>
            <a:off x="1454109" y="1240727"/>
            <a:ext cx="4073186" cy="1200934"/>
            <a:chOff x="1705888" y="1354889"/>
            <a:chExt cx="4593350" cy="1369261"/>
          </a:xfrm>
        </p:grpSpPr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05888" y="1449272"/>
              <a:ext cx="756231" cy="1223343"/>
            </a:xfrm>
            <a:prstGeom prst="rect">
              <a:avLst/>
            </a:prstGeom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59793" y="1354889"/>
              <a:ext cx="1369261" cy="1369261"/>
            </a:xfrm>
            <a:prstGeom prst="rect">
              <a:avLst/>
            </a:prstGeom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59706" y="1553563"/>
              <a:ext cx="2039532" cy="973242"/>
            </a:xfrm>
            <a:prstGeom prst="rect">
              <a:avLst/>
            </a:prstGeom>
          </p:spPr>
        </p:pic>
      </p:grpSp>
      <p:pic>
        <p:nvPicPr>
          <p:cNvPr id="11" name="Imagen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2286" y="2774081"/>
            <a:ext cx="1306998" cy="130699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56365" y="2463604"/>
            <a:ext cx="1097962" cy="1570143"/>
          </a:xfrm>
          <a:prstGeom prst="rect">
            <a:avLst/>
          </a:prstGeom>
        </p:spPr>
      </p:pic>
      <p:sp>
        <p:nvSpPr>
          <p:cNvPr id="13" name="AutoShape 4" descr="Centros Municipales de Salud Comunitaria (CMSc) - Ayuntamiento de Madri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51657" y="2821412"/>
            <a:ext cx="1212335" cy="1212335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18354" y="2869002"/>
            <a:ext cx="2742794" cy="1117156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0375" y="291266"/>
            <a:ext cx="993734" cy="98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42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0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0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8" name="Google Shape;14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0"/>
          <p:cNvSpPr txBox="1"/>
          <p:nvPr/>
        </p:nvSpPr>
        <p:spPr>
          <a:xfrm>
            <a:off x="2401191" y="3058434"/>
            <a:ext cx="5859900" cy="12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2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¡MUCHAS GRACIAS!</a:t>
            </a:r>
            <a:endParaRPr sz="3200" b="1" i="1" dirty="0">
              <a:ln w="12700">
                <a:solidFill>
                  <a:schemeClr val="accent1"/>
                </a:solidFill>
                <a:prstDash val="solid"/>
              </a:ln>
              <a:solidFill>
                <a:srgbClr val="00206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i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i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i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97" b="18599"/>
          <a:stretch/>
        </p:blipFill>
        <p:spPr>
          <a:xfrm>
            <a:off x="3275299" y="1157498"/>
            <a:ext cx="2761178" cy="19053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6"/>
          <p:cNvSpPr txBox="1"/>
          <p:nvPr/>
        </p:nvSpPr>
        <p:spPr>
          <a:xfrm>
            <a:off x="4708893" y="1967681"/>
            <a:ext cx="3398066" cy="19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s" sz="1800" b="1" dirty="0">
                <a:solidFill>
                  <a:srgbClr val="0070C0"/>
                </a:solidFill>
              </a:rPr>
              <a:t>1 coordinadora: psicóloga sanitaria y coach</a:t>
            </a:r>
            <a:r>
              <a:rPr lang="es" sz="1800" b="1" dirty="0" smtClean="0">
                <a:solidFill>
                  <a:srgbClr val="0070C0"/>
                </a:solidFill>
              </a:rPr>
              <a:t>.</a:t>
            </a:r>
          </a:p>
          <a:p>
            <a:pPr lvl="0" algn="just" rtl="0">
              <a:spcBef>
                <a:spcPts val="0"/>
              </a:spcBef>
              <a:spcAft>
                <a:spcPts val="0"/>
              </a:spcAft>
            </a:pPr>
            <a:endParaRPr sz="1800" b="1" dirty="0">
              <a:solidFill>
                <a:schemeClr val="tx1"/>
              </a:solidFill>
            </a:endParaRPr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endParaRPr sz="1800" b="1" dirty="0">
              <a:solidFill>
                <a:schemeClr val="tx1"/>
              </a:solidFill>
            </a:endParaRPr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s" sz="1800" b="1" dirty="0">
                <a:solidFill>
                  <a:srgbClr val="002060"/>
                </a:solidFill>
              </a:rPr>
              <a:t>4 psicólogas/os sanitarios.</a:t>
            </a:r>
            <a:endParaRPr sz="1800" b="1" dirty="0">
              <a:solidFill>
                <a:srgbClr val="002060"/>
              </a:solidFill>
            </a:endParaRPr>
          </a:p>
        </p:txBody>
      </p:sp>
      <p:sp>
        <p:nvSpPr>
          <p:cNvPr id="113" name="Google Shape;113;p16"/>
          <p:cNvSpPr/>
          <p:nvPr/>
        </p:nvSpPr>
        <p:spPr>
          <a:xfrm>
            <a:off x="1106200" y="838525"/>
            <a:ext cx="4415400" cy="399300"/>
          </a:xfrm>
          <a:prstGeom prst="homePlate">
            <a:avLst>
              <a:gd name="adj" fmla="val 50000"/>
            </a:avLst>
          </a:prstGeom>
          <a:ln>
            <a:noFill/>
            <a:headEnd type="none" w="sm" len="sm"/>
            <a:tailEnd type="none" w="sm" len="sm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dirty="0">
                <a:solidFill>
                  <a:schemeClr val="dk2"/>
                </a:solidFill>
              </a:rPr>
              <a:t>Equipo</a:t>
            </a:r>
            <a:endParaRPr dirty="0"/>
          </a:p>
        </p:txBody>
      </p:sp>
      <p:pic>
        <p:nvPicPr>
          <p:cNvPr id="114" name="Google Shape;11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2249" y="1393709"/>
            <a:ext cx="2636919" cy="2652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5"/>
          <a:srcRect t="14305" b="16776"/>
          <a:stretch/>
        </p:blipFill>
        <p:spPr>
          <a:xfrm>
            <a:off x="6723142" y="346686"/>
            <a:ext cx="1888005" cy="129791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5" name="Google Shape;6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/>
          <p:nvPr/>
        </p:nvSpPr>
        <p:spPr>
          <a:xfrm>
            <a:off x="1082725" y="615350"/>
            <a:ext cx="55545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1016313" y="1273100"/>
            <a:ext cx="7364589" cy="21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dirty="0" smtClean="0">
                <a:solidFill>
                  <a:schemeClr val="dk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junio del </a:t>
            </a:r>
            <a:r>
              <a:rPr lang="es" sz="1800" b="1" dirty="0" smtClean="0">
                <a:solidFill>
                  <a:schemeClr val="dk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año 2021,</a:t>
            </a:r>
            <a:r>
              <a:rPr lang="es" sz="1800" dirty="0" smtClean="0">
                <a:solidFill>
                  <a:schemeClr val="dk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como consecuencia del COVID surge este servicio.</a:t>
            </a:r>
            <a:endParaRPr sz="1800" dirty="0" smtClean="0">
              <a:solidFill>
                <a:schemeClr val="dk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2"/>
              </a:solidFill>
            </a:endParaRPr>
          </a:p>
        </p:txBody>
      </p:sp>
      <p:sp>
        <p:nvSpPr>
          <p:cNvPr id="68" name="Google Shape;68;p14"/>
          <p:cNvSpPr/>
          <p:nvPr/>
        </p:nvSpPr>
        <p:spPr>
          <a:xfrm>
            <a:off x="1082725" y="744575"/>
            <a:ext cx="4415400" cy="399300"/>
          </a:xfrm>
          <a:prstGeom prst="homePlate">
            <a:avLst>
              <a:gd name="adj" fmla="val 50000"/>
            </a:avLst>
          </a:prstGeom>
          <a:ln>
            <a:noFill/>
            <a:headEnd type="none" w="sm" len="sm"/>
            <a:tailEnd type="none" w="sm" len="sm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800" dirty="0">
                <a:solidFill>
                  <a:schemeClr val="dk2"/>
                </a:solidFill>
              </a:rPr>
              <a:t>Origen del servicio:</a:t>
            </a:r>
            <a:endParaRPr dirty="0"/>
          </a:p>
        </p:txBody>
      </p:sp>
      <p:sp>
        <p:nvSpPr>
          <p:cNvPr id="2" name="Pergamino horizontal 1"/>
          <p:cNvSpPr/>
          <p:nvPr/>
        </p:nvSpPr>
        <p:spPr>
          <a:xfrm>
            <a:off x="1049517" y="1789786"/>
            <a:ext cx="7298179" cy="1437675"/>
          </a:xfrm>
          <a:prstGeom prst="horizontalScroll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Objetivo: atender las necesidades psicológicas de los jóvenes tras los efectos de la pandemia.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5992" y="533273"/>
            <a:ext cx="891466" cy="8837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6" name="Google Shape;7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5"/>
          <p:cNvSpPr txBox="1"/>
          <p:nvPr/>
        </p:nvSpPr>
        <p:spPr>
          <a:xfrm>
            <a:off x="793738" y="1288620"/>
            <a:ext cx="6399900" cy="23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dirty="0">
                <a:solidFill>
                  <a:schemeClr val="dk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Debido a las necesidades que se detectaron, se dio continuidad a este servicio, cumpliendo actualmente 3 años.</a:t>
            </a:r>
            <a:endParaRPr sz="1800" dirty="0">
              <a:solidFill>
                <a:schemeClr val="dk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8" name="Google Shape;78;p15"/>
          <p:cNvSpPr/>
          <p:nvPr/>
        </p:nvSpPr>
        <p:spPr>
          <a:xfrm>
            <a:off x="868075" y="789347"/>
            <a:ext cx="4415400" cy="399300"/>
          </a:xfrm>
          <a:prstGeom prst="homePlate">
            <a:avLst>
              <a:gd name="adj" fmla="val 50000"/>
            </a:avLst>
          </a:prstGeom>
          <a:solidFill>
            <a:schemeClr val="accent6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dirty="0">
                <a:solidFill>
                  <a:schemeClr val="bg1"/>
                </a:solidFill>
                <a:latin typeface="+mn-lt"/>
              </a:rPr>
              <a:t>Continuidad del servicio:</a:t>
            </a:r>
            <a:endParaRPr sz="2000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79" name="Google Shape;79;p15"/>
          <p:cNvGrpSpPr/>
          <p:nvPr/>
        </p:nvGrpSpPr>
        <p:grpSpPr>
          <a:xfrm>
            <a:off x="4513729" y="2807191"/>
            <a:ext cx="2281023" cy="786589"/>
            <a:chOff x="4526679" y="2800065"/>
            <a:chExt cx="2281023" cy="786589"/>
          </a:xfrm>
        </p:grpSpPr>
        <p:sp>
          <p:nvSpPr>
            <p:cNvPr id="80" name="Google Shape;80;p15"/>
            <p:cNvSpPr/>
            <p:nvPr/>
          </p:nvSpPr>
          <p:spPr>
            <a:xfrm>
              <a:off x="4849302" y="3079475"/>
              <a:ext cx="1958400" cy="133500"/>
            </a:xfrm>
            <a:prstGeom prst="rect">
              <a:avLst/>
            </a:prstGeom>
            <a:solidFill>
              <a:srgbClr val="0E94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1" name="Google Shape;81;p15"/>
            <p:cNvGrpSpPr/>
            <p:nvPr/>
          </p:nvGrpSpPr>
          <p:grpSpPr>
            <a:xfrm>
              <a:off x="4526679" y="2800065"/>
              <a:ext cx="692700" cy="786589"/>
              <a:chOff x="4526679" y="2800065"/>
              <a:chExt cx="692700" cy="786589"/>
            </a:xfrm>
          </p:grpSpPr>
          <p:grpSp>
            <p:nvGrpSpPr>
              <p:cNvPr id="82" name="Google Shape;82;p15"/>
              <p:cNvGrpSpPr/>
              <p:nvPr/>
            </p:nvGrpSpPr>
            <p:grpSpPr>
              <a:xfrm>
                <a:off x="4808316" y="2800065"/>
                <a:ext cx="92400" cy="411825"/>
                <a:chOff x="845575" y="2563700"/>
                <a:chExt cx="92400" cy="411825"/>
              </a:xfrm>
            </p:grpSpPr>
            <p:cxnSp>
              <p:nvCxnSpPr>
                <p:cNvPr id="83" name="Google Shape;83;p15"/>
                <p:cNvCxnSpPr/>
                <p:nvPr/>
              </p:nvCxnSpPr>
              <p:spPr>
                <a:xfrm>
                  <a:off x="891775" y="2616125"/>
                  <a:ext cx="0" cy="359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84" name="Google Shape;84;p15"/>
                <p:cNvSpPr/>
                <p:nvPr/>
              </p:nvSpPr>
              <p:spPr>
                <a:xfrm>
                  <a:off x="845575" y="2563700"/>
                  <a:ext cx="92400" cy="924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5" name="Google Shape;85;p15"/>
              <p:cNvSpPr txBox="1"/>
              <p:nvPr/>
            </p:nvSpPr>
            <p:spPr>
              <a:xfrm>
                <a:off x="4526679" y="3215253"/>
                <a:ext cx="692700" cy="37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rPr lang="es" sz="1200" b="1">
                    <a:latin typeface="Roboto"/>
                    <a:ea typeface="Roboto"/>
                    <a:cs typeface="Roboto"/>
                    <a:sym typeface="Roboto"/>
                  </a:rPr>
                  <a:t>2023</a:t>
                </a:r>
                <a:endParaRPr sz="1200" b="1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grpSp>
        <p:nvGrpSpPr>
          <p:cNvPr id="86" name="Google Shape;86;p15"/>
          <p:cNvGrpSpPr/>
          <p:nvPr/>
        </p:nvGrpSpPr>
        <p:grpSpPr>
          <a:xfrm>
            <a:off x="483041" y="2807191"/>
            <a:ext cx="2395009" cy="786599"/>
            <a:chOff x="495991" y="2800065"/>
            <a:chExt cx="2395009" cy="786599"/>
          </a:xfrm>
        </p:grpSpPr>
        <p:sp>
          <p:nvSpPr>
            <p:cNvPr id="87" name="Google Shape;87;p15"/>
            <p:cNvSpPr/>
            <p:nvPr/>
          </p:nvSpPr>
          <p:spPr>
            <a:xfrm>
              <a:off x="932600" y="3079475"/>
              <a:ext cx="1958400" cy="133500"/>
            </a:xfrm>
            <a:prstGeom prst="rect">
              <a:avLst/>
            </a:prstGeom>
            <a:solidFill>
              <a:srgbClr val="0E94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" name="Google Shape;88;p15"/>
            <p:cNvGrpSpPr/>
            <p:nvPr/>
          </p:nvGrpSpPr>
          <p:grpSpPr>
            <a:xfrm>
              <a:off x="495991" y="2800065"/>
              <a:ext cx="871200" cy="786599"/>
              <a:chOff x="495991" y="2800065"/>
              <a:chExt cx="871200" cy="786599"/>
            </a:xfrm>
          </p:grpSpPr>
          <p:sp>
            <p:nvSpPr>
              <p:cNvPr id="89" name="Google Shape;89;p15"/>
              <p:cNvSpPr txBox="1"/>
              <p:nvPr/>
            </p:nvSpPr>
            <p:spPr>
              <a:xfrm>
                <a:off x="495991" y="3215263"/>
                <a:ext cx="871200" cy="37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rPr lang="es" sz="1200" b="1">
                    <a:latin typeface="Roboto"/>
                    <a:ea typeface="Roboto"/>
                    <a:cs typeface="Roboto"/>
                    <a:sym typeface="Roboto"/>
                  </a:rPr>
                  <a:t>2021</a:t>
                </a:r>
                <a:endParaRPr sz="1200" b="1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grpSp>
            <p:nvGrpSpPr>
              <p:cNvPr id="90" name="Google Shape;90;p15"/>
              <p:cNvGrpSpPr/>
              <p:nvPr/>
            </p:nvGrpSpPr>
            <p:grpSpPr>
              <a:xfrm>
                <a:off x="881025" y="2800065"/>
                <a:ext cx="92400" cy="411825"/>
                <a:chOff x="845575" y="2563700"/>
                <a:chExt cx="92400" cy="411825"/>
              </a:xfrm>
            </p:grpSpPr>
            <p:cxnSp>
              <p:nvCxnSpPr>
                <p:cNvPr id="91" name="Google Shape;91;p15"/>
                <p:cNvCxnSpPr/>
                <p:nvPr/>
              </p:nvCxnSpPr>
              <p:spPr>
                <a:xfrm>
                  <a:off x="891775" y="2616125"/>
                  <a:ext cx="0" cy="359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92" name="Google Shape;92;p15"/>
                <p:cNvSpPr/>
                <p:nvPr/>
              </p:nvSpPr>
              <p:spPr>
                <a:xfrm>
                  <a:off x="845575" y="2563700"/>
                  <a:ext cx="92400" cy="924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93" name="Google Shape;93;p15"/>
          <p:cNvGrpSpPr/>
          <p:nvPr/>
        </p:nvGrpSpPr>
        <p:grpSpPr>
          <a:xfrm>
            <a:off x="2512645" y="2709722"/>
            <a:ext cx="2323757" cy="788696"/>
            <a:chOff x="2525595" y="2702596"/>
            <a:chExt cx="2323757" cy="788696"/>
          </a:xfrm>
        </p:grpSpPr>
        <p:sp>
          <p:nvSpPr>
            <p:cNvPr id="94" name="Google Shape;94;p15"/>
            <p:cNvSpPr/>
            <p:nvPr/>
          </p:nvSpPr>
          <p:spPr>
            <a:xfrm>
              <a:off x="2890952" y="3079475"/>
              <a:ext cx="1958400" cy="133500"/>
            </a:xfrm>
            <a:prstGeom prst="rect">
              <a:avLst/>
            </a:prstGeom>
            <a:solidFill>
              <a:srgbClr val="085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5" name="Google Shape;95;p15"/>
            <p:cNvGrpSpPr/>
            <p:nvPr/>
          </p:nvGrpSpPr>
          <p:grpSpPr>
            <a:xfrm>
              <a:off x="2525595" y="2702596"/>
              <a:ext cx="745800" cy="788696"/>
              <a:chOff x="2525595" y="2702596"/>
              <a:chExt cx="745800" cy="788696"/>
            </a:xfrm>
          </p:grpSpPr>
          <p:sp>
            <p:nvSpPr>
              <p:cNvPr id="96" name="Google Shape;96;p15"/>
              <p:cNvSpPr txBox="1"/>
              <p:nvPr/>
            </p:nvSpPr>
            <p:spPr>
              <a:xfrm>
                <a:off x="2525595" y="2702596"/>
                <a:ext cx="745800" cy="37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rPr lang="es" sz="1200" b="1">
                    <a:latin typeface="Roboto"/>
                    <a:ea typeface="Roboto"/>
                    <a:cs typeface="Roboto"/>
                    <a:sym typeface="Roboto"/>
                  </a:rPr>
                  <a:t>2022</a:t>
                </a:r>
                <a:endParaRPr sz="1200" b="1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grpSp>
            <p:nvGrpSpPr>
              <p:cNvPr id="97" name="Google Shape;97;p15"/>
              <p:cNvGrpSpPr/>
              <p:nvPr/>
            </p:nvGrpSpPr>
            <p:grpSpPr>
              <a:xfrm rot="10800000">
                <a:off x="2849073" y="3079467"/>
                <a:ext cx="92400" cy="411825"/>
                <a:chOff x="2070100" y="2563700"/>
                <a:chExt cx="92400" cy="411825"/>
              </a:xfrm>
            </p:grpSpPr>
            <p:cxnSp>
              <p:nvCxnSpPr>
                <p:cNvPr id="98" name="Google Shape;98;p15"/>
                <p:cNvCxnSpPr/>
                <p:nvPr/>
              </p:nvCxnSpPr>
              <p:spPr>
                <a:xfrm>
                  <a:off x="2116300" y="2616125"/>
                  <a:ext cx="0" cy="359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99" name="Google Shape;99;p15"/>
                <p:cNvSpPr/>
                <p:nvPr/>
              </p:nvSpPr>
              <p:spPr>
                <a:xfrm>
                  <a:off x="2070100" y="2563700"/>
                  <a:ext cx="92400" cy="924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100" name="Google Shape;100;p15"/>
          <p:cNvGrpSpPr/>
          <p:nvPr/>
        </p:nvGrpSpPr>
        <p:grpSpPr>
          <a:xfrm>
            <a:off x="6422613" y="2709687"/>
            <a:ext cx="2152150" cy="788696"/>
            <a:chOff x="6435810" y="2702596"/>
            <a:chExt cx="2721140" cy="788696"/>
          </a:xfrm>
        </p:grpSpPr>
        <p:sp>
          <p:nvSpPr>
            <p:cNvPr id="101" name="Google Shape;101;p15"/>
            <p:cNvSpPr/>
            <p:nvPr/>
          </p:nvSpPr>
          <p:spPr>
            <a:xfrm>
              <a:off x="6807650" y="3079475"/>
              <a:ext cx="2349300" cy="133500"/>
            </a:xfrm>
            <a:prstGeom prst="rect">
              <a:avLst/>
            </a:prstGeom>
            <a:solidFill>
              <a:srgbClr val="085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2" name="Google Shape;102;p15"/>
            <p:cNvGrpSpPr/>
            <p:nvPr/>
          </p:nvGrpSpPr>
          <p:grpSpPr>
            <a:xfrm>
              <a:off x="6435810" y="2702596"/>
              <a:ext cx="745800" cy="788696"/>
              <a:chOff x="6435810" y="2702596"/>
              <a:chExt cx="745800" cy="788696"/>
            </a:xfrm>
          </p:grpSpPr>
          <p:grpSp>
            <p:nvGrpSpPr>
              <p:cNvPr id="103" name="Google Shape;103;p15"/>
              <p:cNvGrpSpPr/>
              <p:nvPr/>
            </p:nvGrpSpPr>
            <p:grpSpPr>
              <a:xfrm rot="10800000">
                <a:off x="6760035" y="3079467"/>
                <a:ext cx="92400" cy="411825"/>
                <a:chOff x="2070100" y="2563700"/>
                <a:chExt cx="92400" cy="411825"/>
              </a:xfrm>
            </p:grpSpPr>
            <p:cxnSp>
              <p:nvCxnSpPr>
                <p:cNvPr id="104" name="Google Shape;104;p15"/>
                <p:cNvCxnSpPr/>
                <p:nvPr/>
              </p:nvCxnSpPr>
              <p:spPr>
                <a:xfrm>
                  <a:off x="2116300" y="2616125"/>
                  <a:ext cx="0" cy="359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105" name="Google Shape;105;p15"/>
                <p:cNvSpPr/>
                <p:nvPr/>
              </p:nvSpPr>
              <p:spPr>
                <a:xfrm>
                  <a:off x="2070100" y="2563700"/>
                  <a:ext cx="92400" cy="924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06" name="Google Shape;106;p15"/>
              <p:cNvSpPr txBox="1"/>
              <p:nvPr/>
            </p:nvSpPr>
            <p:spPr>
              <a:xfrm>
                <a:off x="6435810" y="2702596"/>
                <a:ext cx="745800" cy="37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rPr lang="es" sz="1200" b="1">
                    <a:latin typeface="Roboto"/>
                    <a:ea typeface="Roboto"/>
                    <a:cs typeface="Roboto"/>
                    <a:sym typeface="Roboto"/>
                  </a:rPr>
                  <a:t>2024</a:t>
                </a:r>
                <a:endParaRPr sz="1200" b="1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4900" y="497793"/>
            <a:ext cx="991025" cy="9824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7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17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1" name="Google Shape;12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7"/>
          <p:cNvSpPr/>
          <p:nvPr/>
        </p:nvSpPr>
        <p:spPr>
          <a:xfrm>
            <a:off x="838142" y="535519"/>
            <a:ext cx="4533000" cy="2700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 smtClean="0"/>
              <a:t>Ubicación estratégica del servicio: Centros Juveniles</a:t>
            </a:r>
            <a:endParaRPr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890" y="932312"/>
            <a:ext cx="1334976" cy="1896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56" y="1109350"/>
            <a:ext cx="2246601" cy="1684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841" y="1064054"/>
            <a:ext cx="2128311" cy="1596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520" y="3034343"/>
            <a:ext cx="1635361" cy="1223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413" y="3184115"/>
            <a:ext cx="2210002" cy="1359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114" y="865187"/>
            <a:ext cx="1335305" cy="18597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157" y="1694139"/>
            <a:ext cx="1806042" cy="18060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55847" y="410032"/>
            <a:ext cx="690305" cy="68183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54" y="2764713"/>
            <a:ext cx="2001463" cy="15010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857" y="2829247"/>
            <a:ext cx="1283979" cy="1714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69362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7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17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1" name="Google Shape;12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0906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7"/>
          <p:cNvSpPr/>
          <p:nvPr/>
        </p:nvSpPr>
        <p:spPr>
          <a:xfrm>
            <a:off x="1094450" y="732775"/>
            <a:ext cx="4533000" cy="270000"/>
          </a:xfrm>
          <a:prstGeom prst="homePlate">
            <a:avLst>
              <a:gd name="adj" fmla="val 50000"/>
            </a:avLst>
          </a:prstGeom>
          <a:solidFill>
            <a:srgbClr val="FFC00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 smtClean="0">
                <a:latin typeface="+mn-lt"/>
              </a:rPr>
              <a:t>CRITERIOS Y FUNCIONAMIENTO </a:t>
            </a:r>
            <a:r>
              <a:rPr lang="es" dirty="0">
                <a:latin typeface="+mn-lt"/>
              </a:rPr>
              <a:t>DEL SERVICIO</a:t>
            </a:r>
            <a:endParaRPr dirty="0">
              <a:latin typeface="+mn-lt"/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068435390"/>
              </p:ext>
            </p:extLst>
          </p:nvPr>
        </p:nvGraphicFramePr>
        <p:xfrm>
          <a:off x="1081624" y="1113101"/>
          <a:ext cx="6622033" cy="28954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42280" y="296503"/>
            <a:ext cx="993734" cy="981541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3059720" y="4008586"/>
            <a:ext cx="2802056" cy="379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Carácter preventivo</a:t>
            </a:r>
            <a:endParaRPr lang="es-E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436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04800" y="304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99462">
            <a:off x="3905673" y="1453670"/>
            <a:ext cx="3046093" cy="3018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ángulo 9"/>
          <p:cNvSpPr/>
          <p:nvPr/>
        </p:nvSpPr>
        <p:spPr>
          <a:xfrm>
            <a:off x="1558976" y="1326888"/>
            <a:ext cx="240499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s-E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Sesiones individualizadas</a:t>
            </a:r>
            <a:endParaRPr lang="es-E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</a:endParaRPr>
          </a:p>
        </p:txBody>
      </p:sp>
      <p:sp>
        <p:nvSpPr>
          <p:cNvPr id="11" name="Google Shape;140;p19"/>
          <p:cNvSpPr/>
          <p:nvPr/>
        </p:nvSpPr>
        <p:spPr>
          <a:xfrm>
            <a:off x="579987" y="457200"/>
            <a:ext cx="2459242" cy="399300"/>
          </a:xfrm>
          <a:prstGeom prst="homePlate">
            <a:avLst>
              <a:gd name="adj" fmla="val 50000"/>
            </a:avLst>
          </a:prstGeom>
          <a:solidFill>
            <a:srgbClr val="92D05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dirty="0" smtClean="0">
                <a:solidFill>
                  <a:schemeClr val="dk2"/>
                </a:solidFill>
                <a:latin typeface="+mn-lt"/>
              </a:rPr>
              <a:t>Formatos del servicio</a:t>
            </a:r>
            <a:endParaRPr dirty="0">
              <a:latin typeface="+mn-lt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9681" y="359151"/>
            <a:ext cx="1247614" cy="123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33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04800" y="304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0939">
            <a:off x="3714276" y="1372249"/>
            <a:ext cx="3733180" cy="2960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Google Shape;140;p19"/>
          <p:cNvSpPr/>
          <p:nvPr/>
        </p:nvSpPr>
        <p:spPr>
          <a:xfrm>
            <a:off x="487889" y="451390"/>
            <a:ext cx="2728957" cy="399300"/>
          </a:xfrm>
          <a:prstGeom prst="homePlate">
            <a:avLst>
              <a:gd name="adj" fmla="val 50000"/>
            </a:avLst>
          </a:prstGeom>
          <a:solidFill>
            <a:srgbClr val="92D05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dirty="0" smtClean="0">
                <a:solidFill>
                  <a:schemeClr val="dk2"/>
                </a:solidFill>
                <a:latin typeface="+mn-lt"/>
              </a:rPr>
              <a:t>Formatos del servicio</a:t>
            </a:r>
            <a:endParaRPr dirty="0">
              <a:latin typeface="+mn-lt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1246409" y="1204710"/>
            <a:ext cx="246786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s-E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Grupos de </a:t>
            </a:r>
          </a:p>
          <a:p>
            <a:pPr algn="r"/>
            <a:r>
              <a:rPr lang="es-E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apoyo psicológico</a:t>
            </a:r>
            <a:endParaRPr lang="es-E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5596" y="390708"/>
            <a:ext cx="993734" cy="98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014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9"/>
          <p:cNvSpPr/>
          <p:nvPr/>
        </p:nvSpPr>
        <p:spPr>
          <a:xfrm>
            <a:off x="559301" y="454651"/>
            <a:ext cx="2374673" cy="399300"/>
          </a:xfrm>
          <a:prstGeom prst="homePlate">
            <a:avLst>
              <a:gd name="adj" fmla="val 50000"/>
            </a:avLst>
          </a:prstGeom>
          <a:solidFill>
            <a:srgbClr val="92D05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dirty="0" smtClean="0">
                <a:solidFill>
                  <a:schemeClr val="dk2"/>
                </a:solidFill>
                <a:latin typeface="+mn-lt"/>
              </a:rPr>
              <a:t>Formatos del servicio</a:t>
            </a:r>
            <a:endParaRPr dirty="0">
              <a:latin typeface="+mn-lt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04800" y="304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" name="Rectángulo 14"/>
          <p:cNvSpPr/>
          <p:nvPr/>
        </p:nvSpPr>
        <p:spPr>
          <a:xfrm>
            <a:off x="3387317" y="1621728"/>
            <a:ext cx="305659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Talleres en colaboración</a:t>
            </a:r>
          </a:p>
          <a:p>
            <a:pPr algn="ctr"/>
            <a:r>
              <a:rPr lang="es-ES" sz="1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 con las </a:t>
            </a:r>
          </a:p>
          <a:p>
            <a:pPr algn="ctr"/>
            <a:r>
              <a:rPr lang="es-ES" sz="1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Oficinas de </a:t>
            </a:r>
          </a:p>
          <a:p>
            <a:pPr algn="ctr"/>
            <a:r>
              <a:rPr lang="es-ES" sz="1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Información Juvenil</a:t>
            </a:r>
            <a:endParaRPr lang="es-ES" sz="1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3737" y="2992638"/>
            <a:ext cx="1130964" cy="111708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7114">
            <a:off x="6001283" y="1780565"/>
            <a:ext cx="2621342" cy="2843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379" y="2992638"/>
            <a:ext cx="796801" cy="13695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3250">
            <a:off x="842045" y="1399101"/>
            <a:ext cx="2955643" cy="27523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271</TotalTime>
  <Words>207</Words>
  <Application>Microsoft Office PowerPoint</Application>
  <PresentationFormat>Presentación en pantalla (16:9)</PresentationFormat>
  <Paragraphs>41</Paragraphs>
  <Slides>12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8" baseType="lpstr">
      <vt:lpstr>Roboto</vt:lpstr>
      <vt:lpstr>Calibri Light</vt:lpstr>
      <vt:lpstr>Arial</vt:lpstr>
      <vt:lpstr>Calibri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JC Informatica</dc:creator>
  <cp:lastModifiedBy>ALVAREZ MERLO, ARANCHA</cp:lastModifiedBy>
  <cp:revision>29</cp:revision>
  <dcterms:modified xsi:type="dcterms:W3CDTF">2024-04-05T09:45:48Z</dcterms:modified>
</cp:coreProperties>
</file>