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56" r:id="rId6"/>
    <p:sldId id="258" r:id="rId7"/>
    <p:sldId id="259" r:id="rId8"/>
    <p:sldId id="260" r:id="rId9"/>
    <p:sldId id="261" r:id="rId10"/>
    <p:sldId id="392" r:id="rId11"/>
    <p:sldId id="399" r:id="rId12"/>
    <p:sldId id="391" r:id="rId13"/>
    <p:sldId id="401" r:id="rId14"/>
    <p:sldId id="400" r:id="rId15"/>
    <p:sldId id="402" r:id="rId16"/>
    <p:sldId id="403" r:id="rId17"/>
    <p:sldId id="404" r:id="rId18"/>
    <p:sldId id="397" r:id="rId19"/>
    <p:sldId id="406" r:id="rId20"/>
    <p:sldId id="265" r:id="rId21"/>
    <p:sldId id="407" r:id="rId22"/>
    <p:sldId id="264" r:id="rId23"/>
    <p:sldId id="262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6388" autoAdjust="0"/>
  </p:normalViewPr>
  <p:slideViewPr>
    <p:cSldViewPr snapToGrid="0">
      <p:cViewPr varScale="1">
        <p:scale>
          <a:sx n="64" d="100"/>
          <a:sy n="64" d="100"/>
        </p:scale>
        <p:origin x="1002" y="66"/>
      </p:cViewPr>
      <p:guideLst/>
    </p:cSldViewPr>
  </p:slideViewPr>
  <p:outlineViewPr>
    <p:cViewPr>
      <p:scale>
        <a:sx n="33" d="100"/>
        <a:sy n="33" d="100"/>
      </p:scale>
      <p:origin x="0" y="-1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la Puig, Ana" userId="e368d33a-e5fe-4326-95ed-1ffc8732cf66" providerId="ADAL" clId="{B5B0E866-7EB2-4AF1-958E-79F83B27B816}"/>
    <pc:docChg chg="delSld modSld">
      <pc:chgData name="Casla Puig, Ana" userId="e368d33a-e5fe-4326-95ed-1ffc8732cf66" providerId="ADAL" clId="{B5B0E866-7EB2-4AF1-958E-79F83B27B816}" dt="2024-03-20T10:35:09.401" v="4" actId="255"/>
      <pc:docMkLst>
        <pc:docMk/>
      </pc:docMkLst>
      <pc:sldChg chg="del">
        <pc:chgData name="Casla Puig, Ana" userId="e368d33a-e5fe-4326-95ed-1ffc8732cf66" providerId="ADAL" clId="{B5B0E866-7EB2-4AF1-958E-79F83B27B816}" dt="2024-03-20T10:33:28.616" v="0" actId="47"/>
        <pc:sldMkLst>
          <pc:docMk/>
          <pc:sldMk cId="3946386715" sldId="394"/>
        </pc:sldMkLst>
      </pc:sldChg>
      <pc:sldChg chg="del">
        <pc:chgData name="Casla Puig, Ana" userId="e368d33a-e5fe-4326-95ed-1ffc8732cf66" providerId="ADAL" clId="{B5B0E866-7EB2-4AF1-958E-79F83B27B816}" dt="2024-03-20T10:33:31.721" v="1" actId="47"/>
        <pc:sldMkLst>
          <pc:docMk/>
          <pc:sldMk cId="1237130327" sldId="395"/>
        </pc:sldMkLst>
      </pc:sldChg>
      <pc:sldChg chg="del">
        <pc:chgData name="Casla Puig, Ana" userId="e368d33a-e5fe-4326-95ed-1ffc8732cf66" providerId="ADAL" clId="{B5B0E866-7EB2-4AF1-958E-79F83B27B816}" dt="2024-03-20T10:33:34.789" v="2" actId="47"/>
        <pc:sldMkLst>
          <pc:docMk/>
          <pc:sldMk cId="124598200" sldId="398"/>
        </pc:sldMkLst>
      </pc:sldChg>
      <pc:sldChg chg="modSp mod">
        <pc:chgData name="Casla Puig, Ana" userId="e368d33a-e5fe-4326-95ed-1ffc8732cf66" providerId="ADAL" clId="{B5B0E866-7EB2-4AF1-958E-79F83B27B816}" dt="2024-03-20T10:35:09.401" v="4" actId="255"/>
        <pc:sldMkLst>
          <pc:docMk/>
          <pc:sldMk cId="2582078704" sldId="404"/>
        </pc:sldMkLst>
        <pc:spChg chg="mod">
          <ac:chgData name="Casla Puig, Ana" userId="e368d33a-e5fe-4326-95ed-1ffc8732cf66" providerId="ADAL" clId="{B5B0E866-7EB2-4AF1-958E-79F83B27B816}" dt="2024-03-20T10:35:09.401" v="4" actId="255"/>
          <ac:spMkLst>
            <pc:docMk/>
            <pc:sldMk cId="2582078704" sldId="404"/>
            <ac:spMk id="6" creationId="{2328B29A-D788-39D5-0AE2-275F64504188}"/>
          </ac:spMkLst>
        </pc:spChg>
        <pc:spChg chg="mod">
          <ac:chgData name="Casla Puig, Ana" userId="e368d33a-e5fe-4326-95ed-1ffc8732cf66" providerId="ADAL" clId="{B5B0E866-7EB2-4AF1-958E-79F83B27B816}" dt="2024-03-20T10:34:55.478" v="3" actId="20577"/>
          <ac:spMkLst>
            <pc:docMk/>
            <pc:sldMk cId="2582078704" sldId="404"/>
            <ac:spMk id="9" creationId="{529DC4A6-12E4-8765-B81D-EFB6EC795A9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[7]EVOLUTIVO!$S$14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07200818305056E-3"/>
                  <c:y val="-5.8514749836570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13-47CC-A83E-76D29516A243}"/>
                </c:ext>
              </c:extLst>
            </c:dLbl>
            <c:dLbl>
              <c:idx val="1"/>
              <c:layout>
                <c:manualLayout>
                  <c:x val="-3.2279495271408712E-17"/>
                  <c:y val="-5.163066162050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13-47CC-A83E-76D29516A243}"/>
                </c:ext>
              </c:extLst>
            </c:dLbl>
            <c:dLbl>
              <c:idx val="2"/>
              <c:layout>
                <c:manualLayout>
                  <c:x val="1.760720081830441E-3"/>
                  <c:y val="-4.4746573404436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13-47CC-A83E-76D29516A243}"/>
                </c:ext>
              </c:extLst>
            </c:dLbl>
            <c:dLbl>
              <c:idx val="3"/>
              <c:layout>
                <c:manualLayout>
                  <c:x val="3.5214401636610112E-3"/>
                  <c:y val="-7.9167014484772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13-47CC-A83E-76D29516A243}"/>
                </c:ext>
              </c:extLst>
            </c:dLbl>
            <c:dLbl>
              <c:idx val="4"/>
              <c:layout>
                <c:manualLayout>
                  <c:x val="0"/>
                  <c:y val="-3.4420441080335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13-47CC-A83E-76D29516A243}"/>
                </c:ext>
              </c:extLst>
            </c:dLbl>
            <c:dLbl>
              <c:idx val="5"/>
              <c:layout>
                <c:manualLayout>
                  <c:x val="-2.4650081145627077E-2"/>
                  <c:y val="-3.0978396972302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13-47CC-A83E-76D29516A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[7]EVOLUTIVO!$V$15:$V$20</c:f>
                <c:numCache>
                  <c:formatCode>General</c:formatCode>
                  <c:ptCount val="6"/>
                  <c:pt idx="0">
                    <c:v>4.8368929623293977E-2</c:v>
                  </c:pt>
                  <c:pt idx="1">
                    <c:v>3.8779575873320371E-2</c:v>
                  </c:pt>
                  <c:pt idx="2">
                    <c:v>3.1805022286050255E-2</c:v>
                  </c:pt>
                  <c:pt idx="3">
                    <c:v>4.6774043546154442E-2</c:v>
                  </c:pt>
                  <c:pt idx="4">
                    <c:v>3.9421442775189552E-2</c:v>
                  </c:pt>
                  <c:pt idx="5">
                    <c:v>2.8986523616501197E-2</c:v>
                  </c:pt>
                </c:numCache>
              </c:numRef>
            </c:plus>
            <c:minus>
              <c:numRef>
                <c:f>[7]EVOLUTIVO!$W$15:$W$20</c:f>
                <c:numCache>
                  <c:formatCode>General</c:formatCode>
                  <c:ptCount val="6"/>
                  <c:pt idx="0">
                    <c:v>4.7682930062954432E-2</c:v>
                  </c:pt>
                  <c:pt idx="1">
                    <c:v>3.7467734014185072E-2</c:v>
                  </c:pt>
                  <c:pt idx="2">
                    <c:v>3.0215379992026392E-2</c:v>
                  </c:pt>
                  <c:pt idx="3">
                    <c:v>4.2728104503480607E-2</c:v>
                  </c:pt>
                  <c:pt idx="4">
                    <c:v>3.6513644266555068E-2</c:v>
                  </c:pt>
                  <c:pt idx="5">
                    <c:v>2.6065786038060562E-2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[7]EVOLUTIVO!$Q$15:$R$20</c:f>
              <c:multiLvlStrCache>
                <c:ptCount val="6"/>
                <c:lvl>
                  <c:pt idx="0">
                    <c:v>15 a 29</c:v>
                  </c:pt>
                  <c:pt idx="1">
                    <c:v>30 a 44</c:v>
                  </c:pt>
                  <c:pt idx="2">
                    <c:v>45 a 64</c:v>
                  </c:pt>
                  <c:pt idx="3">
                    <c:v>15 a 29</c:v>
                  </c:pt>
                  <c:pt idx="4">
                    <c:v>30 a 44</c:v>
                  </c:pt>
                  <c:pt idx="5">
                    <c:v>45 a 64</c:v>
                  </c:pt>
                </c:lvl>
                <c:lvl>
                  <c:pt idx="0">
                    <c:v>Mujer</c:v>
                  </c:pt>
                  <c:pt idx="3">
                    <c:v>Hombre</c:v>
                  </c:pt>
                </c:lvl>
              </c:multiLvlStrCache>
            </c:multiLvlStrRef>
          </c:cat>
          <c:val>
            <c:numRef>
              <c:f>[7]EVOLUTIVO!$S$15:$S$20</c:f>
              <c:numCache>
                <c:formatCode>###0.0%</c:formatCode>
                <c:ptCount val="6"/>
                <c:pt idx="0">
                  <c:v>0.45121951219512196</c:v>
                </c:pt>
                <c:pt idx="1">
                  <c:v>0.36184210526315785</c:v>
                </c:pt>
                <c:pt idx="2">
                  <c:v>0.2793017456359102</c:v>
                </c:pt>
                <c:pt idx="3">
                  <c:v>0.24929971988795518</c:v>
                </c:pt>
                <c:pt idx="4">
                  <c:v>0.24949698189134806</c:v>
                </c:pt>
                <c:pt idx="5">
                  <c:v>0.15851851851851853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13-47CC-A83E-76D29516A243}"/>
            </c:ext>
          </c:extLst>
        </c:ser>
        <c:ser>
          <c:idx val="1"/>
          <c:order val="1"/>
          <c:tx>
            <c:strRef>
              <c:f>[7]EVOLUTIVO!$X$14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139747635704356E-17"/>
                  <c:y val="-3.4420441080335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13-47CC-A83E-76D29516A243}"/>
                </c:ext>
              </c:extLst>
            </c:dLbl>
            <c:dLbl>
              <c:idx val="1"/>
              <c:layout>
                <c:manualLayout>
                  <c:x val="5.2821602454914849E-3"/>
                  <c:y val="-3.7862485188369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13-47CC-A83E-76D29516A243}"/>
                </c:ext>
              </c:extLst>
            </c:dLbl>
            <c:dLbl>
              <c:idx val="2"/>
              <c:layout>
                <c:manualLayout>
                  <c:x val="0"/>
                  <c:y val="-3.0978396972302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13-47CC-A83E-76D29516A243}"/>
                </c:ext>
              </c:extLst>
            </c:dLbl>
            <c:dLbl>
              <c:idx val="3"/>
              <c:layout>
                <c:manualLayout>
                  <c:x val="0"/>
                  <c:y val="-3.7862485188369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13-47CC-A83E-76D29516A243}"/>
                </c:ext>
              </c:extLst>
            </c:dLbl>
            <c:dLbl>
              <c:idx val="4"/>
              <c:layout>
                <c:manualLayout>
                  <c:x val="0"/>
                  <c:y val="-4.4746573404436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13-47CC-A83E-76D29516A243}"/>
                </c:ext>
              </c:extLst>
            </c:dLbl>
            <c:dLbl>
              <c:idx val="5"/>
              <c:layout>
                <c:manualLayout>
                  <c:x val="0"/>
                  <c:y val="-3.7862485188369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13-47CC-A83E-76D29516A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[7]EVOLUTIVO!$AA$15:$AA$20</c:f>
                <c:numCache>
                  <c:formatCode>General</c:formatCode>
                  <c:ptCount val="6"/>
                  <c:pt idx="0">
                    <c:v>3.294631376930296E-2</c:v>
                  </c:pt>
                  <c:pt idx="1">
                    <c:v>2.5885404478821261E-2</c:v>
                  </c:pt>
                  <c:pt idx="2">
                    <c:v>2.1969611214992524E-2</c:v>
                  </c:pt>
                  <c:pt idx="3">
                    <c:v>3.0510665486157412E-2</c:v>
                  </c:pt>
                  <c:pt idx="4">
                    <c:v>2.370935996516646E-2</c:v>
                  </c:pt>
                  <c:pt idx="5">
                    <c:v>2.0250789005306635E-2</c:v>
                  </c:pt>
                </c:numCache>
              </c:numRef>
            </c:plus>
            <c:minus>
              <c:numRef>
                <c:f>[7]EVOLUTIVO!$AB$15:$AB$20</c:f>
                <c:numCache>
                  <c:formatCode>General</c:formatCode>
                  <c:ptCount val="6"/>
                  <c:pt idx="0">
                    <c:v>3.2204612515043418E-2</c:v>
                  </c:pt>
                  <c:pt idx="1">
                    <c:v>2.4868582310445642E-2</c:v>
                  </c:pt>
                  <c:pt idx="2">
                    <c:v>2.0486401188754472E-2</c:v>
                  </c:pt>
                  <c:pt idx="3">
                    <c:v>2.8249818257492509E-2</c:v>
                  </c:pt>
                  <c:pt idx="4">
                    <c:v>2.1523929879713855E-2</c:v>
                  </c:pt>
                  <c:pt idx="5">
                    <c:v>1.885348246872548E-2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[7]EVOLUTIVO!$Q$15:$R$20</c:f>
              <c:multiLvlStrCache>
                <c:ptCount val="6"/>
                <c:lvl>
                  <c:pt idx="0">
                    <c:v>15 a 29</c:v>
                  </c:pt>
                  <c:pt idx="1">
                    <c:v>30 a 44</c:v>
                  </c:pt>
                  <c:pt idx="2">
                    <c:v>45 a 64</c:v>
                  </c:pt>
                  <c:pt idx="3">
                    <c:v>15 a 29</c:v>
                  </c:pt>
                  <c:pt idx="4">
                    <c:v>30 a 44</c:v>
                  </c:pt>
                  <c:pt idx="5">
                    <c:v>45 a 64</c:v>
                  </c:pt>
                </c:lvl>
                <c:lvl>
                  <c:pt idx="0">
                    <c:v>Mujer</c:v>
                  </c:pt>
                  <c:pt idx="3">
                    <c:v>Hombre</c:v>
                  </c:pt>
                </c:lvl>
              </c:multiLvlStrCache>
            </c:multiLvlStrRef>
          </c:cat>
          <c:val>
            <c:numRef>
              <c:f>[7]EVOLUTIVO!$X$15:$X$20</c:f>
              <c:numCache>
                <c:formatCode>###0.0%</c:formatCode>
                <c:ptCount val="6"/>
                <c:pt idx="0">
                  <c:v>0.31170252655989805</c:v>
                </c:pt>
                <c:pt idx="1">
                  <c:v>0.28406973330563734</c:v>
                </c:pt>
                <c:pt idx="2">
                  <c:v>0.22359814493556429</c:v>
                </c:pt>
                <c:pt idx="3">
                  <c:v>0.21642438921480636</c:v>
                </c:pt>
                <c:pt idx="4">
                  <c:v>0.18708890716479129</c:v>
                </c:pt>
                <c:pt idx="5">
                  <c:v>0.15136333152711656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613-47CC-A83E-76D29516A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4224408"/>
        <c:axId val="634223096"/>
      </c:barChart>
      <c:catAx>
        <c:axId val="63422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4223096"/>
        <c:crosses val="autoZero"/>
        <c:auto val="1"/>
        <c:lblAlgn val="ctr"/>
        <c:lblOffset val="100"/>
        <c:noMultiLvlLbl val="0"/>
      </c:catAx>
      <c:valAx>
        <c:axId val="63422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422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7C-4B7F-B19C-69BE877E05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7C-4B7F-B19C-69BE877E05F8}"/>
              </c:ext>
            </c:extLst>
          </c:dPt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C-4B7F-B19C-69BE877E05F8}"/>
                </c:ext>
              </c:extLst>
            </c:dLbl>
            <c:dLbl>
              <c:idx val="1"/>
              <c:layout>
                <c:manualLayout>
                  <c:x val="-5.0925337632079971E-17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7C-4B7F-B19C-69BE877E05F8}"/>
                </c:ext>
              </c:extLst>
            </c:dLbl>
            <c:dLbl>
              <c:idx val="2"/>
              <c:layout>
                <c:manualLayout>
                  <c:x val="0"/>
                  <c:y val="-5.0925925925925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7C-4B7F-B19C-69BE877E05F8}"/>
                </c:ext>
              </c:extLst>
            </c:dLbl>
            <c:dLbl>
              <c:idx val="3"/>
              <c:layout>
                <c:manualLayout>
                  <c:x val="0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7C-4B7F-B19C-69BE877E0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'[Comparativo soledad 17-21.xlsx]Hoja1'!$G$3:$G$6</c:f>
                <c:numCache>
                  <c:formatCode>General</c:formatCode>
                  <c:ptCount val="4"/>
                  <c:pt idx="0">
                    <c:v>8.4852880142879672E-3</c:v>
                  </c:pt>
                  <c:pt idx="1">
                    <c:v>9.4940525173898976E-3</c:v>
                  </c:pt>
                  <c:pt idx="2">
                    <c:v>9.8963307159737057E-3</c:v>
                  </c:pt>
                  <c:pt idx="3">
                    <c:v>1.1306742334237507E-2</c:v>
                  </c:pt>
                </c:numCache>
              </c:numRef>
            </c:plus>
            <c:minus>
              <c:numRef>
                <c:f>'[Comparativo soledad 17-21.xlsx]Hoja1'!$F$3:$F$6</c:f>
                <c:numCache>
                  <c:formatCode>General</c:formatCode>
                  <c:ptCount val="4"/>
                  <c:pt idx="0">
                    <c:v>7.8634876971476197E-3</c:v>
                  </c:pt>
                  <c:pt idx="1">
                    <c:v>9.2243324267952814E-3</c:v>
                  </c:pt>
                  <c:pt idx="2">
                    <c:v>9.2342768840722317E-3</c:v>
                  </c:pt>
                  <c:pt idx="3">
                    <c:v>1.0753243726001033E-2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'[Comparativo soledad 17-21.xlsx]Hoja1'!$A$3:$B$6</c:f>
              <c:multiLvlStrCache>
                <c:ptCount val="4"/>
                <c:lvl>
                  <c:pt idx="0">
                    <c:v>Hombre</c:v>
                  </c:pt>
                  <c:pt idx="1">
                    <c:v>Mujer</c:v>
                  </c:pt>
                  <c:pt idx="2">
                    <c:v>Hombre</c:v>
                  </c:pt>
                  <c:pt idx="3">
                    <c:v>Mujer</c:v>
                  </c:pt>
                </c:lvl>
                <c:lvl>
                  <c:pt idx="0">
                    <c:v>Año 2017</c:v>
                  </c:pt>
                  <c:pt idx="2">
                    <c:v>Año 2021</c:v>
                  </c:pt>
                </c:lvl>
              </c:multiLvlStrCache>
            </c:multiLvlStrRef>
          </c:cat>
          <c:val>
            <c:numRef>
              <c:f>'[Comparativo soledad 17-21.xlsx]Hoja1'!$C$3:$C$6</c:f>
              <c:numCache>
                <c:formatCode>###0.0%</c:formatCode>
                <c:ptCount val="4"/>
                <c:pt idx="0">
                  <c:v>7.6135610356218839E-2</c:v>
                </c:pt>
                <c:pt idx="1">
                  <c:v>0.12470019683997378</c:v>
                </c:pt>
                <c:pt idx="2">
                  <c:v>0.10055245204467259</c:v>
                </c:pt>
                <c:pt idx="3">
                  <c:v>0.16941855711776038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7C-4B7F-B19C-69BE877E05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2349664"/>
        <c:axId val="1012348704"/>
      </c:barChart>
      <c:catAx>
        <c:axId val="10123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s-ES"/>
          </a:p>
        </c:txPr>
        <c:crossAx val="1012348704"/>
        <c:crosses val="autoZero"/>
        <c:auto val="1"/>
        <c:lblAlgn val="ctr"/>
        <c:lblOffset val="100"/>
        <c:noMultiLvlLbl val="0"/>
      </c:catAx>
      <c:valAx>
        <c:axId val="101234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23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48184275473022E-2"/>
          <c:y val="0.11156162632585138"/>
          <c:w val="0.88629469004426087"/>
          <c:h val="0.6934078271421064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A30-42BE-B472-CD999D4A5C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A30-42BE-B472-CD999D4A5C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A30-42BE-B472-CD999D4A5C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A30-42BE-B472-CD999D4A5CC4}"/>
              </c:ext>
            </c:extLst>
          </c:dPt>
          <c:dLbls>
            <c:dLbl>
              <c:idx val="0"/>
              <c:layout>
                <c:manualLayout>
                  <c:x val="-2.3518344308560784E-3"/>
                  <c:y val="-5.6704469646430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0-42BE-B472-CD999D4A5CC4}"/>
                </c:ext>
              </c:extLst>
            </c:dLbl>
            <c:dLbl>
              <c:idx val="1"/>
              <c:layout>
                <c:manualLayout>
                  <c:x val="0"/>
                  <c:y val="-4.002668445630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2BE-B472-CD999D4A5CC4}"/>
                </c:ext>
              </c:extLst>
            </c:dLbl>
            <c:dLbl>
              <c:idx val="2"/>
              <c:layout>
                <c:manualLayout>
                  <c:x val="0"/>
                  <c:y val="-2.668445630420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30-42BE-B472-CD999D4A5CC4}"/>
                </c:ext>
              </c:extLst>
            </c:dLbl>
            <c:dLbl>
              <c:idx val="3"/>
              <c:layout>
                <c:manualLayout>
                  <c:x val="-8.6232932961189039E-17"/>
                  <c:y val="-4.66977985323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30-42BE-B472-CD999D4A5CC4}"/>
                </c:ext>
              </c:extLst>
            </c:dLbl>
            <c:dLbl>
              <c:idx val="4"/>
              <c:layout>
                <c:manualLayout>
                  <c:x val="2.3518344308560675E-3"/>
                  <c:y val="-5.6704469646430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30-42BE-B472-CD999D4A5CC4}"/>
                </c:ext>
              </c:extLst>
            </c:dLbl>
            <c:dLbl>
              <c:idx val="5"/>
              <c:layout>
                <c:manualLayout>
                  <c:x val="-2.3518344308560675E-3"/>
                  <c:y val="-6.337558372248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30-42BE-B472-CD999D4A5CC4}"/>
                </c:ext>
              </c:extLst>
            </c:dLbl>
            <c:dLbl>
              <c:idx val="6"/>
              <c:layout>
                <c:manualLayout>
                  <c:x val="0"/>
                  <c:y val="-5.003335557038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30-42BE-B472-CD999D4A5CC4}"/>
                </c:ext>
              </c:extLst>
            </c:dLbl>
            <c:dLbl>
              <c:idx val="7"/>
              <c:layout>
                <c:manualLayout>
                  <c:x val="-7.0555032925682035E-3"/>
                  <c:y val="-4.6697798532354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30-42BE-B472-CD999D4A5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Sheet1!$AA$88:$AA$95</c:f>
                <c:numCache>
                  <c:formatCode>General</c:formatCode>
                  <c:ptCount val="8"/>
                  <c:pt idx="0">
                    <c:v>1.6696542603774553E-2</c:v>
                  </c:pt>
                  <c:pt idx="1">
                    <c:v>1.2920161281909079E-2</c:v>
                  </c:pt>
                  <c:pt idx="2">
                    <c:v>1.111848220906185E-2</c:v>
                  </c:pt>
                  <c:pt idx="3">
                    <c:v>1.3207379261061705E-2</c:v>
                  </c:pt>
                  <c:pt idx="4">
                    <c:v>2.0631027775001864E-2</c:v>
                  </c:pt>
                  <c:pt idx="5">
                    <c:v>1.5121152071502025E-2</c:v>
                  </c:pt>
                  <c:pt idx="6">
                    <c:v>1.2244334961287087E-2</c:v>
                  </c:pt>
                  <c:pt idx="7">
                    <c:v>1.5575892787759213E-2</c:v>
                  </c:pt>
                </c:numCache>
              </c:numRef>
            </c:plus>
            <c:minus>
              <c:numRef>
                <c:f>Sheet1!$AB$88:$AB$95</c:f>
                <c:numCache>
                  <c:formatCode>General</c:formatCode>
                  <c:ptCount val="8"/>
                  <c:pt idx="0">
                    <c:v>1.5754967616447971E-2</c:v>
                  </c:pt>
                  <c:pt idx="1">
                    <c:v>1.2276640558575733E-2</c:v>
                  </c:pt>
                  <c:pt idx="2">
                    <c:v>1.024487191871036E-2</c:v>
                  </c:pt>
                  <c:pt idx="3">
                    <c:v>1.1823927098970927E-2</c:v>
                  </c:pt>
                  <c:pt idx="4">
                    <c:v>1.9924273538788895E-2</c:v>
                  </c:pt>
                  <c:pt idx="5">
                    <c:v>1.4254544431935884E-2</c:v>
                  </c:pt>
                  <c:pt idx="6">
                    <c:v>1.1559594504620518E-2</c:v>
                  </c:pt>
                  <c:pt idx="7">
                    <c:v>1.436851909235029E-2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Sheet1!$V$88:$V$95</c:f>
              <c:strCache>
                <c:ptCount val="8"/>
                <c:pt idx="0">
                  <c:v>15 a 29</c:v>
                </c:pt>
                <c:pt idx="1">
                  <c:v>30 a 44</c:v>
                </c:pt>
                <c:pt idx="2">
                  <c:v>45 a 64</c:v>
                </c:pt>
                <c:pt idx="3">
                  <c:v>65 y más</c:v>
                </c:pt>
                <c:pt idx="4">
                  <c:v>15 a 29</c:v>
                </c:pt>
                <c:pt idx="5">
                  <c:v>30 a 44</c:v>
                </c:pt>
                <c:pt idx="6">
                  <c:v>45 a 64</c:v>
                </c:pt>
                <c:pt idx="7">
                  <c:v>65 y más</c:v>
                </c:pt>
              </c:strCache>
            </c:strRef>
          </c:cat>
          <c:val>
            <c:numRef>
              <c:f>Sheet1!$X$88:$X$95</c:f>
              <c:numCache>
                <c:formatCode>###0.0%</c:formatCode>
                <c:ptCount val="8"/>
                <c:pt idx="0">
                  <c:v>0.11995818035081558</c:v>
                </c:pt>
                <c:pt idx="1">
                  <c:v>0.11046853860672692</c:v>
                </c:pt>
                <c:pt idx="2">
                  <c:v>9.2212848889268853E-2</c:v>
                </c:pt>
                <c:pt idx="3">
                  <c:v>9.4288132849796244E-2</c:v>
                </c:pt>
                <c:pt idx="4">
                  <c:v>0.19422146873050589</c:v>
                </c:pt>
                <c:pt idx="5">
                  <c:v>0.13750435037938966</c:v>
                </c:pt>
                <c:pt idx="6">
                  <c:v>0.11767680793368406</c:v>
                </c:pt>
                <c:pt idx="7">
                  <c:v>0.12377079067574411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30-42BE-B472-CD999D4A5C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27131184"/>
        <c:axId val="149892576"/>
      </c:barChart>
      <c:catAx>
        <c:axId val="1271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892576"/>
        <c:crosses val="autoZero"/>
        <c:auto val="1"/>
        <c:lblAlgn val="ctr"/>
        <c:lblOffset val="100"/>
        <c:noMultiLvlLbl val="0"/>
      </c:catAx>
      <c:valAx>
        <c:axId val="1498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1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4-4BCD-815B-73F9B4C378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Sheet1!$L$135:$L$136</c:f>
                <c:numCache>
                  <c:formatCode>General</c:formatCode>
                  <c:ptCount val="2"/>
                  <c:pt idx="0">
                    <c:v>1.544468264521992E-2</c:v>
                  </c:pt>
                  <c:pt idx="1">
                    <c:v>1.5174193256721535E-2</c:v>
                  </c:pt>
                </c:numCache>
              </c:numRef>
            </c:plus>
            <c:minus>
              <c:numRef>
                <c:f>Sheet1!$K$135:$K$136</c:f>
                <c:numCache>
                  <c:formatCode>General</c:formatCode>
                  <c:ptCount val="2"/>
                  <c:pt idx="0">
                    <c:v>1.46540633672195E-2</c:v>
                  </c:pt>
                  <c:pt idx="1">
                    <c:v>1.5107555482781254E-2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Sheet1!$G$135:$G$136</c:f>
              <c:strCache>
                <c:ptCount val="2"/>
                <c:pt idx="0">
                  <c:v>Hombre (n=2884)</c:v>
                </c:pt>
                <c:pt idx="1">
                  <c:v>Mujer (n=3530)</c:v>
                </c:pt>
              </c:strCache>
            </c:strRef>
          </c:cat>
          <c:val>
            <c:numRef>
              <c:f>Sheet1!$H$135:$H$136</c:f>
              <c:numCache>
                <c:formatCode>###0.0%</c:formatCode>
                <c:ptCount val="2"/>
                <c:pt idx="0">
                  <c:v>0.21729450630424429</c:v>
                </c:pt>
                <c:pt idx="1">
                  <c:v>0.30211196546818964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04-4BCD-815B-73F9B4C378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1532016"/>
        <c:axId val="1511505136"/>
      </c:barChart>
      <c:catAx>
        <c:axId val="151153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11505136"/>
        <c:crosses val="autoZero"/>
        <c:auto val="1"/>
        <c:lblAlgn val="ctr"/>
        <c:lblOffset val="100"/>
        <c:noMultiLvlLbl val="0"/>
      </c:catAx>
      <c:valAx>
        <c:axId val="151150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1153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bg1"/>
          </a:solidFill>
        </a:defRPr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3857315598548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3F-4CFC-A6FC-BD616D376F98}"/>
                </c:ext>
              </c:extLst>
            </c:dLbl>
            <c:dLbl>
              <c:idx val="1"/>
              <c:layout>
                <c:manualLayout>
                  <c:x val="0"/>
                  <c:y val="-3.3857315598548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3F-4CFC-A6FC-BD616D376F98}"/>
                </c:ext>
              </c:extLst>
            </c:dLbl>
            <c:dLbl>
              <c:idx val="2"/>
              <c:layout>
                <c:manualLayout>
                  <c:x val="-9.8498974063391756E-17"/>
                  <c:y val="-3.3857315598549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3F-4CFC-A6FC-BD616D376F98}"/>
                </c:ext>
              </c:extLst>
            </c:dLbl>
            <c:dLbl>
              <c:idx val="3"/>
              <c:layout>
                <c:manualLayout>
                  <c:x val="0"/>
                  <c:y val="-2.9020556227327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3F-4CFC-A6FC-BD616D376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Sheet1!$H$194:$H$197</c:f>
                <c:numCache>
                  <c:formatCode>General</c:formatCode>
                  <c:ptCount val="4"/>
                  <c:pt idx="0">
                    <c:v>2.5912341941969119E-2</c:v>
                  </c:pt>
                  <c:pt idx="1">
                    <c:v>2.1951058530656598E-2</c:v>
                  </c:pt>
                  <c:pt idx="2">
                    <c:v>1.8511162791942676E-2</c:v>
                  </c:pt>
                  <c:pt idx="3">
                    <c:v>2.3686881378319757E-2</c:v>
                  </c:pt>
                </c:numCache>
              </c:numRef>
            </c:plus>
            <c:minus>
              <c:numRef>
                <c:f>Sheet1!$I$194:$I$197</c:f>
                <c:numCache>
                  <c:formatCode>General</c:formatCode>
                  <c:ptCount val="4"/>
                  <c:pt idx="0">
                    <c:v>2.4405461566496034E-2</c:v>
                  </c:pt>
                  <c:pt idx="1">
                    <c:v>2.0843247840262147E-2</c:v>
                  </c:pt>
                  <c:pt idx="2">
                    <c:v>1.7366800242928637E-2</c:v>
                  </c:pt>
                  <c:pt idx="3">
                    <c:v>2.2614598202692709E-2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Sheet1!$B$194:$B$197</c:f>
              <c:strCache>
                <c:ptCount val="4"/>
                <c:pt idx="0">
                  <c:v>15 a 29 (n=1327)</c:v>
                </c:pt>
                <c:pt idx="1">
                  <c:v>30 a 44 (n=1713)</c:v>
                </c:pt>
                <c:pt idx="2">
                  <c:v>45 a 64 (n=2090)</c:v>
                </c:pt>
                <c:pt idx="3">
                  <c:v>65 y más (n=1286)</c:v>
                </c:pt>
              </c:strCache>
            </c:strRef>
          </c:cat>
          <c:val>
            <c:numRef>
              <c:f>Sheet1!$D$194:$D$197</c:f>
              <c:numCache>
                <c:formatCode>###0.0%</c:formatCode>
                <c:ptCount val="4"/>
                <c:pt idx="0">
                  <c:v>0.32316068315218793</c:v>
                </c:pt>
                <c:pt idx="1">
                  <c:v>0.28602212291337448</c:v>
                </c:pt>
                <c:pt idx="2">
                  <c:v>0.22623067633869018</c:v>
                </c:pt>
                <c:pt idx="3">
                  <c:v>0.23489656147030058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3F-4CFC-A6FC-BD616D376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1817888"/>
        <c:axId val="711823792"/>
      </c:barChart>
      <c:catAx>
        <c:axId val="71181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1823792"/>
        <c:crosses val="autoZero"/>
        <c:auto val="1"/>
        <c:lblAlgn val="ctr"/>
        <c:lblOffset val="100"/>
        <c:noMultiLvlLbl val="0"/>
      </c:catAx>
      <c:valAx>
        <c:axId val="71182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181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4590781421757"/>
          <c:y val="4.2374896043869695E-2"/>
          <c:w val="0.86569261585850377"/>
          <c:h val="0.80057940162976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%malestar asociado a soledad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E-4BF0-90F3-D93C654E9C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CE-4BF0-90F3-D93C654E9C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E-4BF0-90F3-D93C654E9CA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CE-4BF0-90F3-D93C654E9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Hoja1!$A$2:$B$9</c:f>
              <c:multiLvlStrCache>
                <c:ptCount val="8"/>
                <c:lvl>
                  <c:pt idx="0">
                    <c:v>15 a 29 </c:v>
                  </c:pt>
                  <c:pt idx="1">
                    <c:v>30 a 44 </c:v>
                  </c:pt>
                  <c:pt idx="2">
                    <c:v>45 a 64 </c:v>
                  </c:pt>
                  <c:pt idx="3">
                    <c:v>65 y más</c:v>
                  </c:pt>
                  <c:pt idx="4">
                    <c:v>15 a 29 </c:v>
                  </c:pt>
                  <c:pt idx="5">
                    <c:v>30 a 44 </c:v>
                  </c:pt>
                  <c:pt idx="6">
                    <c:v>45 a 64 </c:v>
                  </c:pt>
                  <c:pt idx="7">
                    <c:v>65 y más</c:v>
                  </c:pt>
                </c:lvl>
                <c:lvl>
                  <c:pt idx="0">
                    <c:v>Hombres</c:v>
                  </c:pt>
                  <c:pt idx="4">
                    <c:v>Mujeres</c:v>
                  </c:pt>
                </c:lvl>
              </c:multiLvlStrCache>
            </c:multiLvlStrRef>
          </c:cat>
          <c:val>
            <c:numRef>
              <c:f>Hoja1!$C$2:$C$9</c:f>
              <c:numCache>
                <c:formatCode>0.00%</c:formatCode>
                <c:ptCount val="8"/>
                <c:pt idx="0">
                  <c:v>0.27800000000000002</c:v>
                </c:pt>
                <c:pt idx="1">
                  <c:v>0.23699999999999999</c:v>
                </c:pt>
                <c:pt idx="2" formatCode="0%">
                  <c:v>0.18</c:v>
                </c:pt>
                <c:pt idx="3">
                  <c:v>0.17899999999999999</c:v>
                </c:pt>
                <c:pt idx="4">
                  <c:v>0.36399999999999999</c:v>
                </c:pt>
                <c:pt idx="5">
                  <c:v>0.33100000000000002</c:v>
                </c:pt>
                <c:pt idx="6">
                  <c:v>0.26400000000000001</c:v>
                </c:pt>
                <c:pt idx="7" formatCode="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CE-4BF0-90F3-D93C654E9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1580672"/>
        <c:axId val="6515788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Hoja1!$A$1:$A$9</c15:sqref>
                        </c15:formulaRef>
                      </c:ext>
                    </c:extLst>
                    <c:strCache>
                      <c:ptCount val="9"/>
                      <c:pt idx="0">
                        <c:v>Sexo</c:v>
                      </c:pt>
                      <c:pt idx="1">
                        <c:v>Hombres</c:v>
                      </c:pt>
                      <c:pt idx="5">
                        <c:v>Mujeres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Hoja1!$C$2:$C$9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0.27800000000000002</c:v>
                      </c:pt>
                      <c:pt idx="1">
                        <c:v>0.23699999999999999</c:v>
                      </c:pt>
                      <c:pt idx="2" formatCode="0%">
                        <c:v>0.18</c:v>
                      </c:pt>
                      <c:pt idx="3">
                        <c:v>0.17899999999999999</c:v>
                      </c:pt>
                      <c:pt idx="4">
                        <c:v>0.36399999999999999</c:v>
                      </c:pt>
                      <c:pt idx="5">
                        <c:v>0.33100000000000002</c:v>
                      </c:pt>
                      <c:pt idx="6">
                        <c:v>0.26400000000000001</c:v>
                      </c:pt>
                      <c:pt idx="7" formatCode="0%">
                        <c:v>0.27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94CE-4BF0-90F3-D93C654E9CA8}"/>
                  </c:ext>
                </c:extLst>
              </c15:ser>
            </c15:filteredBarSeries>
          </c:ext>
        </c:extLst>
      </c:barChart>
      <c:catAx>
        <c:axId val="6515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1578872"/>
        <c:crosses val="autoZero"/>
        <c:auto val="1"/>
        <c:lblAlgn val="ctr"/>
        <c:lblOffset val="100"/>
        <c:noMultiLvlLbl val="0"/>
      </c:catAx>
      <c:valAx>
        <c:axId val="65157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158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Hoja1!$A$20:$B$22</c:f>
              <c:multiLvlStrCache>
                <c:ptCount val="3"/>
                <c:lvl>
                  <c:pt idx="0">
                    <c:v>15 a 29 </c:v>
                  </c:pt>
                  <c:pt idx="1">
                    <c:v>30 a 44 </c:v>
                  </c:pt>
                  <c:pt idx="2">
                    <c:v>45 a 64 </c:v>
                  </c:pt>
                </c:lvl>
                <c:lvl>
                  <c:pt idx="0">
                    <c:v>Mujeres</c:v>
                  </c:pt>
                </c:lvl>
              </c:multiLvlStrCache>
            </c:multiLvlStrRef>
          </c:cat>
          <c:val>
            <c:numRef>
              <c:f>Hoja1!$C$20:$C$22</c:f>
              <c:numCache>
                <c:formatCode>0.00%</c:formatCode>
                <c:ptCount val="3"/>
                <c:pt idx="0">
                  <c:v>0.49</c:v>
                </c:pt>
                <c:pt idx="1">
                  <c:v>0.48</c:v>
                </c:pt>
                <c:pt idx="2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8-417C-8834-920EEFC58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117848"/>
        <c:axId val="333118208"/>
      </c:barChart>
      <c:catAx>
        <c:axId val="33311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3118208"/>
        <c:crosses val="autoZero"/>
        <c:auto val="1"/>
        <c:lblAlgn val="ctr"/>
        <c:lblOffset val="100"/>
        <c:noMultiLvlLbl val="0"/>
      </c:catAx>
      <c:valAx>
        <c:axId val="3331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311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Hoja1!$B$36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Hoja1!$A$37:$A$40</c:f>
              <c:strCache>
                <c:ptCount val="4"/>
                <c:pt idx="0">
                  <c:v>15 a 29 </c:v>
                </c:pt>
                <c:pt idx="1">
                  <c:v>30 a 44 </c:v>
                </c:pt>
                <c:pt idx="2">
                  <c:v>45 a 64 </c:v>
                </c:pt>
                <c:pt idx="3">
                  <c:v>65 y más</c:v>
                </c:pt>
              </c:strCache>
            </c:strRef>
          </c:cat>
          <c:val>
            <c:numRef>
              <c:f>Hoja1!$B$37:$B$40</c:f>
              <c:numCache>
                <c:formatCode>General</c:formatCode>
                <c:ptCount val="4"/>
                <c:pt idx="0">
                  <c:v>14.94</c:v>
                </c:pt>
                <c:pt idx="1">
                  <c:v>12.03</c:v>
                </c:pt>
                <c:pt idx="2">
                  <c:v>11.5</c:v>
                </c:pt>
                <c:pt idx="3">
                  <c:v>11.05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2-4044-9AAF-D94F1174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601568"/>
        <c:axId val="492602648"/>
      </c:barChart>
      <c:catAx>
        <c:axId val="4926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2602648"/>
        <c:crosses val="autoZero"/>
        <c:auto val="1"/>
        <c:lblAlgn val="ctr"/>
        <c:lblOffset val="100"/>
        <c:noMultiLvlLbl val="0"/>
      </c:catAx>
      <c:valAx>
        <c:axId val="49260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26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A6028-0F0A-40AC-9F7A-5C47E3492C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50D6F-BBEE-40CD-8020-FEF50A4136EE}">
      <dgm:prSet custT="1"/>
      <dgm:spPr>
        <a:xfrm>
          <a:off x="212587" y="13712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Las principales causas de muerte y enfermedad están relacionadas con los hábitos, por tanto, son evitables</a:t>
          </a:r>
          <a:endParaRPr lang="en-US" sz="1400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5F1DF8C2-F654-403B-A642-CCAC0963D9B1}" type="parTrans" cxnId="{DB31F769-9CA2-4F5B-A98C-37470A3114F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D37ACD5-EBD0-44FA-8EBC-05E39292EBCE}" type="sibTrans" cxnId="{DB31F769-9CA2-4F5B-A98C-37470A3114F7}">
      <dgm:prSet/>
      <dgm:spPr>
        <a:xfrm>
          <a:off x="5111227" y="650727"/>
          <a:ext cx="557766" cy="557766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04DD73B7-6493-4ED7-B524-D790F1179C96}">
      <dgm:prSet custT="1"/>
      <dgm:spPr>
        <a:xfrm>
          <a:off x="500205" y="1001118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rgbClr val="4F81BD">
                  <a:lumMod val="50000"/>
                </a:srgbClr>
              </a:solidFill>
              <a:latin typeface="Gill Sans MT"/>
              <a:ea typeface="+mn-ea"/>
              <a:cs typeface="+mn-cs"/>
            </a:rPr>
            <a:t>Desarrollamos actuaciones:</a:t>
          </a:r>
          <a:endParaRPr lang="en-US" sz="140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</dgm:t>
    </dgm:pt>
    <dgm:pt modelId="{A3A8F8D2-7ECC-476C-B27A-CAD3FF7387DD}" type="parTrans" cxnId="{0B54BFCF-2154-43D5-BA76-26A1F41D488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A58816C-6EC4-409D-B3EB-43C170DEA57B}" type="sibTrans" cxnId="{0B54BFCF-2154-43D5-BA76-26A1F41D488A}">
      <dgm:prSet/>
      <dgm:spPr>
        <a:xfrm>
          <a:off x="5611433" y="1646125"/>
          <a:ext cx="557766" cy="557766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453C5703-62B8-4350-87AF-68E738FDCCBA}">
      <dgm:prSet custT="1"/>
      <dgm:spPr>
        <a:xfrm>
          <a:off x="500205" y="1001118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1050" b="1" dirty="0">
              <a:solidFill>
                <a:srgbClr val="4F81BD">
                  <a:lumMod val="50000"/>
                </a:srgbClr>
              </a:solidFill>
              <a:latin typeface="Gill Sans MT"/>
              <a:ea typeface="+mn-ea"/>
              <a:cs typeface="+mn-cs"/>
            </a:rPr>
            <a:t>Para que las personas adquieran hábitos saludables</a:t>
          </a:r>
          <a:endParaRPr lang="en-US" sz="105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</dgm:t>
    </dgm:pt>
    <dgm:pt modelId="{A07FCAD8-A17F-4CAA-BFA7-8E9C5518C6C4}" type="parTrans" cxnId="{4611790B-2D57-48ED-A895-60784B317E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66F5682-31E3-460E-838C-E7C87D602695}" type="sibTrans" cxnId="{4611790B-2D57-48ED-A895-60784B317E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7E1446A-9B72-49DC-BA33-B67270B4DEB8}">
      <dgm:prSet custT="1"/>
      <dgm:spPr>
        <a:xfrm>
          <a:off x="500205" y="1001118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sz="1050" b="1" dirty="0">
              <a:solidFill>
                <a:srgbClr val="4F81BD">
                  <a:lumMod val="50000"/>
                </a:srgbClr>
              </a:solidFill>
              <a:latin typeface="Gill Sans MT"/>
              <a:ea typeface="+mn-ea"/>
              <a:cs typeface="+mn-cs"/>
            </a:rPr>
            <a:t>Para producir cambios en el entorno que apoyen y faciliten los hábitos saludables</a:t>
          </a:r>
          <a:endParaRPr lang="en-US" sz="105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</dgm:t>
    </dgm:pt>
    <dgm:pt modelId="{E42A0BC5-D383-43BD-A440-DFF17D8DF0E1}" type="parTrans" cxnId="{F019AC06-22D6-4934-A79D-EFDAD1BA07F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0B4B810-5719-4C2F-A832-BA012016CCFE}" type="sibTrans" cxnId="{F019AC06-22D6-4934-A79D-EFDAD1BA07F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08B02F4-7DCB-4D9C-A8CF-1F4A2A307A76}">
      <dgm:prSet custT="1"/>
      <dgm:spPr>
        <a:xfrm>
          <a:off x="1000410" y="2002237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200" b="1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Siempre con enfoque de DSS</a:t>
          </a:r>
          <a:endParaRPr lang="en-US" sz="1200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gm:t>
    </dgm:pt>
    <dgm:pt modelId="{AABEBBDB-0146-44E1-B0C2-274144A8F6CF}" type="parTrans" cxnId="{59483C4B-4AEB-40BA-B10E-D202A8D2A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52CBA76-DE9E-4733-8B8D-5AFD15F7B4C2}" type="sibTrans" cxnId="{59483C4B-4AEB-40BA-B10E-D202A8D2A9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665A89-96AC-4693-89F3-DEB11B55468C}">
      <dgm:prSet/>
      <dgm:spPr>
        <a:xfrm>
          <a:off x="500205" y="1001118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90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</dgm:t>
    </dgm:pt>
    <dgm:pt modelId="{C4E41D04-8359-4CBA-89A5-41AFF6282706}" type="parTrans" cxnId="{2E365FB9-5440-4E18-B199-0108DFB02C64}">
      <dgm:prSet/>
      <dgm:spPr/>
      <dgm:t>
        <a:bodyPr/>
        <a:lstStyle/>
        <a:p>
          <a:endParaRPr lang="es-ES"/>
        </a:p>
      </dgm:t>
    </dgm:pt>
    <dgm:pt modelId="{3E5FEA48-355C-4DDC-B4C1-C770454F8920}" type="sibTrans" cxnId="{2E365FB9-5440-4E18-B199-0108DFB02C64}">
      <dgm:prSet/>
      <dgm:spPr/>
      <dgm:t>
        <a:bodyPr/>
        <a:lstStyle/>
        <a:p>
          <a:endParaRPr lang="es-ES"/>
        </a:p>
      </dgm:t>
    </dgm:pt>
    <dgm:pt modelId="{A8BD6E88-1A63-4BE0-BD64-79CAAA45BB2C}" type="pres">
      <dgm:prSet presAssocID="{BE0A6028-0F0A-40AC-9F7A-5C47E3492C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B05B47-D8B8-422E-BF97-24F23D6003E1}" type="pres">
      <dgm:prSet presAssocID="{BE0A6028-0F0A-40AC-9F7A-5C47E3492C86}" presName="dummyMaxCanvas" presStyleCnt="0">
        <dgm:presLayoutVars/>
      </dgm:prSet>
      <dgm:spPr/>
    </dgm:pt>
    <dgm:pt modelId="{D8BE7D15-7169-4B66-9B55-CDA184E3016B}" type="pres">
      <dgm:prSet presAssocID="{BE0A6028-0F0A-40AC-9F7A-5C47E3492C86}" presName="ThreeNodes_1" presStyleLbl="node1" presStyleIdx="0" presStyleCnt="3" custLinFactNeighborX="3750" custLinFactNeighborY="1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F3309-23F4-4768-B7D8-E9F31ADB57A3}" type="pres">
      <dgm:prSet presAssocID="{BE0A6028-0F0A-40AC-9F7A-5C47E3492C8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228A81-9B1C-49EB-B839-746552BF791D}" type="pres">
      <dgm:prSet presAssocID="{BE0A6028-0F0A-40AC-9F7A-5C47E3492C8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E1CA5F-96C8-44FC-8553-932C07029CF4}" type="pres">
      <dgm:prSet presAssocID="{BE0A6028-0F0A-40AC-9F7A-5C47E3492C8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A0A290-6960-4952-8986-8FD8AC2EAA5C}" type="pres">
      <dgm:prSet presAssocID="{BE0A6028-0F0A-40AC-9F7A-5C47E3492C8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CDF343-D107-4269-9DA4-47BF7875705B}" type="pres">
      <dgm:prSet presAssocID="{BE0A6028-0F0A-40AC-9F7A-5C47E3492C8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F95B1-FBD8-4E2C-BB0A-E8181559366A}" type="pres">
      <dgm:prSet presAssocID="{BE0A6028-0F0A-40AC-9F7A-5C47E3492C8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BF02D-343B-455A-8DB9-6F4733F9425E}" type="pres">
      <dgm:prSet presAssocID="{BE0A6028-0F0A-40AC-9F7A-5C47E3492C8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1FFB8A-9D7E-4100-9126-41C77B0F58E9}" type="presOf" srcId="{23665A89-96AC-4693-89F3-DEB11B55468C}" destId="{21FF3309-23F4-4768-B7D8-E9F31ADB57A3}" srcOrd="0" destOrd="2" presId="urn:microsoft.com/office/officeart/2005/8/layout/vProcess5"/>
    <dgm:cxn modelId="{B32CCB48-5051-4580-958B-9C097E4CF687}" type="presOf" srcId="{453C5703-62B8-4350-87AF-68E738FDCCBA}" destId="{FA4F95B1-FBD8-4E2C-BB0A-E8181559366A}" srcOrd="1" destOrd="1" presId="urn:microsoft.com/office/officeart/2005/8/layout/vProcess5"/>
    <dgm:cxn modelId="{9071469A-2462-4A7F-9044-E738863E7FA9}" type="presOf" srcId="{04DD73B7-6493-4ED7-B524-D790F1179C96}" destId="{FA4F95B1-FBD8-4E2C-BB0A-E8181559366A}" srcOrd="1" destOrd="0" presId="urn:microsoft.com/office/officeart/2005/8/layout/vProcess5"/>
    <dgm:cxn modelId="{59483C4B-4AEB-40BA-B10E-D202A8D2A953}" srcId="{BE0A6028-0F0A-40AC-9F7A-5C47E3492C86}" destId="{708B02F4-7DCB-4D9C-A8CF-1F4A2A307A76}" srcOrd="2" destOrd="0" parTransId="{AABEBBDB-0146-44E1-B0C2-274144A8F6CF}" sibTransId="{952CBA76-DE9E-4733-8B8D-5AFD15F7B4C2}"/>
    <dgm:cxn modelId="{4611790B-2D57-48ED-A895-60784B317E7D}" srcId="{04DD73B7-6493-4ED7-B524-D790F1179C96}" destId="{453C5703-62B8-4350-87AF-68E738FDCCBA}" srcOrd="0" destOrd="0" parTransId="{A07FCAD8-A17F-4CAA-BFA7-8E9C5518C6C4}" sibTransId="{A66F5682-31E3-460E-838C-E7C87D602695}"/>
    <dgm:cxn modelId="{B97C300D-1894-4405-B542-A4E97B470626}" type="presOf" srcId="{BE0A6028-0F0A-40AC-9F7A-5C47E3492C86}" destId="{A8BD6E88-1A63-4BE0-BD64-79CAAA45BB2C}" srcOrd="0" destOrd="0" presId="urn:microsoft.com/office/officeart/2005/8/layout/vProcess5"/>
    <dgm:cxn modelId="{A6447157-DAC9-490D-9F65-3AA15475F464}" type="presOf" srcId="{D2050D6F-BBEE-40CD-8020-FEF50A4136EE}" destId="{39CDF343-D107-4269-9DA4-47BF7875705B}" srcOrd="1" destOrd="0" presId="urn:microsoft.com/office/officeart/2005/8/layout/vProcess5"/>
    <dgm:cxn modelId="{FA8B885C-D24F-466D-A4F6-B71C0354863E}" type="presOf" srcId="{D2050D6F-BBEE-40CD-8020-FEF50A4136EE}" destId="{D8BE7D15-7169-4B66-9B55-CDA184E3016B}" srcOrd="0" destOrd="0" presId="urn:microsoft.com/office/officeart/2005/8/layout/vProcess5"/>
    <dgm:cxn modelId="{B7AEB038-9D66-43EF-BBC4-7C9C9C74203A}" type="presOf" srcId="{453C5703-62B8-4350-87AF-68E738FDCCBA}" destId="{21FF3309-23F4-4768-B7D8-E9F31ADB57A3}" srcOrd="0" destOrd="1" presId="urn:microsoft.com/office/officeart/2005/8/layout/vProcess5"/>
    <dgm:cxn modelId="{8EC1A366-8E14-4034-8218-A20CCD7D547F}" type="presOf" srcId="{8A58816C-6EC4-409D-B3EB-43C170DEA57B}" destId="{E7A0A290-6960-4952-8986-8FD8AC2EAA5C}" srcOrd="0" destOrd="0" presId="urn:microsoft.com/office/officeart/2005/8/layout/vProcess5"/>
    <dgm:cxn modelId="{2E365FB9-5440-4E18-B199-0108DFB02C64}" srcId="{04DD73B7-6493-4ED7-B524-D790F1179C96}" destId="{23665A89-96AC-4693-89F3-DEB11B55468C}" srcOrd="1" destOrd="0" parTransId="{C4E41D04-8359-4CBA-89A5-41AFF6282706}" sibTransId="{3E5FEA48-355C-4DDC-B4C1-C770454F8920}"/>
    <dgm:cxn modelId="{9FE1A2C5-3ED9-4E0E-8F1B-715AC6BA2E6C}" type="presOf" srcId="{FD37ACD5-EBD0-44FA-8EBC-05E39292EBCE}" destId="{D4E1CA5F-96C8-44FC-8553-932C07029CF4}" srcOrd="0" destOrd="0" presId="urn:microsoft.com/office/officeart/2005/8/layout/vProcess5"/>
    <dgm:cxn modelId="{1A75FDDF-B9AB-4759-A8F0-B5DA09A66BA5}" type="presOf" srcId="{708B02F4-7DCB-4D9C-A8CF-1F4A2A307A76}" destId="{9DABF02D-343B-455A-8DB9-6F4733F9425E}" srcOrd="1" destOrd="0" presId="urn:microsoft.com/office/officeart/2005/8/layout/vProcess5"/>
    <dgm:cxn modelId="{4362F0DC-9E15-45CC-B9E8-0E6EF4B8EE6D}" type="presOf" srcId="{708B02F4-7DCB-4D9C-A8CF-1F4A2A307A76}" destId="{8D228A81-9B1C-49EB-B839-746552BF791D}" srcOrd="0" destOrd="0" presId="urn:microsoft.com/office/officeart/2005/8/layout/vProcess5"/>
    <dgm:cxn modelId="{0B54BFCF-2154-43D5-BA76-26A1F41D488A}" srcId="{BE0A6028-0F0A-40AC-9F7A-5C47E3492C86}" destId="{04DD73B7-6493-4ED7-B524-D790F1179C96}" srcOrd="1" destOrd="0" parTransId="{A3A8F8D2-7ECC-476C-B27A-CAD3FF7387DD}" sibTransId="{8A58816C-6EC4-409D-B3EB-43C170DEA57B}"/>
    <dgm:cxn modelId="{DB31F769-9CA2-4F5B-A98C-37470A3114F7}" srcId="{BE0A6028-0F0A-40AC-9F7A-5C47E3492C86}" destId="{D2050D6F-BBEE-40CD-8020-FEF50A4136EE}" srcOrd="0" destOrd="0" parTransId="{5F1DF8C2-F654-403B-A642-CCAC0963D9B1}" sibTransId="{FD37ACD5-EBD0-44FA-8EBC-05E39292EBCE}"/>
    <dgm:cxn modelId="{5C0648CA-02FD-4210-90C9-A06126C51345}" type="presOf" srcId="{23665A89-96AC-4693-89F3-DEB11B55468C}" destId="{FA4F95B1-FBD8-4E2C-BB0A-E8181559366A}" srcOrd="1" destOrd="2" presId="urn:microsoft.com/office/officeart/2005/8/layout/vProcess5"/>
    <dgm:cxn modelId="{F019AC06-22D6-4934-A79D-EFDAD1BA07F7}" srcId="{04DD73B7-6493-4ED7-B524-D790F1179C96}" destId="{C7E1446A-9B72-49DC-BA33-B67270B4DEB8}" srcOrd="2" destOrd="0" parTransId="{E42A0BC5-D383-43BD-A440-DFF17D8DF0E1}" sibTransId="{C0B4B810-5719-4C2F-A832-BA012016CCFE}"/>
    <dgm:cxn modelId="{710BBE1F-A972-4A19-A162-67DE7AE3D2F0}" type="presOf" srcId="{C7E1446A-9B72-49DC-BA33-B67270B4DEB8}" destId="{21FF3309-23F4-4768-B7D8-E9F31ADB57A3}" srcOrd="0" destOrd="3" presId="urn:microsoft.com/office/officeart/2005/8/layout/vProcess5"/>
    <dgm:cxn modelId="{0F1775AE-DAD1-4B28-A73E-CE5BD29E1CAC}" type="presOf" srcId="{04DD73B7-6493-4ED7-B524-D790F1179C96}" destId="{21FF3309-23F4-4768-B7D8-E9F31ADB57A3}" srcOrd="0" destOrd="0" presId="urn:microsoft.com/office/officeart/2005/8/layout/vProcess5"/>
    <dgm:cxn modelId="{DD58AE2B-AB5B-43D8-82FB-F2965F349C94}" type="presOf" srcId="{C7E1446A-9B72-49DC-BA33-B67270B4DEB8}" destId="{FA4F95B1-FBD8-4E2C-BB0A-E8181559366A}" srcOrd="1" destOrd="3" presId="urn:microsoft.com/office/officeart/2005/8/layout/vProcess5"/>
    <dgm:cxn modelId="{98EB8F3E-A724-4E3F-AACA-4C0513AA75AE}" type="presParOf" srcId="{A8BD6E88-1A63-4BE0-BD64-79CAAA45BB2C}" destId="{B9B05B47-D8B8-422E-BF97-24F23D6003E1}" srcOrd="0" destOrd="0" presId="urn:microsoft.com/office/officeart/2005/8/layout/vProcess5"/>
    <dgm:cxn modelId="{DD8EAD88-5D8D-4665-8D8F-68F694EC8D60}" type="presParOf" srcId="{A8BD6E88-1A63-4BE0-BD64-79CAAA45BB2C}" destId="{D8BE7D15-7169-4B66-9B55-CDA184E3016B}" srcOrd="1" destOrd="0" presId="urn:microsoft.com/office/officeart/2005/8/layout/vProcess5"/>
    <dgm:cxn modelId="{CA0D62C2-C47F-492D-9C0F-4E2E4CD0E3F3}" type="presParOf" srcId="{A8BD6E88-1A63-4BE0-BD64-79CAAA45BB2C}" destId="{21FF3309-23F4-4768-B7D8-E9F31ADB57A3}" srcOrd="2" destOrd="0" presId="urn:microsoft.com/office/officeart/2005/8/layout/vProcess5"/>
    <dgm:cxn modelId="{4888D48D-A02B-45CF-8505-91E9B4CC539F}" type="presParOf" srcId="{A8BD6E88-1A63-4BE0-BD64-79CAAA45BB2C}" destId="{8D228A81-9B1C-49EB-B839-746552BF791D}" srcOrd="3" destOrd="0" presId="urn:microsoft.com/office/officeart/2005/8/layout/vProcess5"/>
    <dgm:cxn modelId="{3DBA9926-C713-4C70-8E88-8F80E3983EE5}" type="presParOf" srcId="{A8BD6E88-1A63-4BE0-BD64-79CAAA45BB2C}" destId="{D4E1CA5F-96C8-44FC-8553-932C07029CF4}" srcOrd="4" destOrd="0" presId="urn:microsoft.com/office/officeart/2005/8/layout/vProcess5"/>
    <dgm:cxn modelId="{8D355304-EAEB-4C95-8946-ACAF709EC9DC}" type="presParOf" srcId="{A8BD6E88-1A63-4BE0-BD64-79CAAA45BB2C}" destId="{E7A0A290-6960-4952-8986-8FD8AC2EAA5C}" srcOrd="5" destOrd="0" presId="urn:microsoft.com/office/officeart/2005/8/layout/vProcess5"/>
    <dgm:cxn modelId="{DBC993BA-C584-47F6-BBD0-542634430AF8}" type="presParOf" srcId="{A8BD6E88-1A63-4BE0-BD64-79CAAA45BB2C}" destId="{39CDF343-D107-4269-9DA4-47BF7875705B}" srcOrd="6" destOrd="0" presId="urn:microsoft.com/office/officeart/2005/8/layout/vProcess5"/>
    <dgm:cxn modelId="{EEF27B1C-455A-479A-ADCB-AF3387C743EA}" type="presParOf" srcId="{A8BD6E88-1A63-4BE0-BD64-79CAAA45BB2C}" destId="{FA4F95B1-FBD8-4E2C-BB0A-E8181559366A}" srcOrd="7" destOrd="0" presId="urn:microsoft.com/office/officeart/2005/8/layout/vProcess5"/>
    <dgm:cxn modelId="{E54EB679-29CF-48EC-A23A-6C8CF45AFC48}" type="presParOf" srcId="{A8BD6E88-1A63-4BE0-BD64-79CAAA45BB2C}" destId="{9DABF02D-343B-455A-8DB9-6F4733F942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94798-426D-4C61-8A18-F2F289E1A9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79EB55-86CF-4F69-AFAD-86477D1E052C}">
      <dgm:prSet phldrT="[Texto]"/>
      <dgm:spPr/>
      <dgm:t>
        <a:bodyPr/>
        <a:lstStyle/>
        <a:p>
          <a:r>
            <a:rPr lang="es-ES" dirty="0"/>
            <a:t>2008</a:t>
          </a:r>
        </a:p>
      </dgm:t>
    </dgm:pt>
    <dgm:pt modelId="{C78FF466-6B80-48B6-8270-5B93AF2969DE}" type="parTrans" cxnId="{95834CBE-3074-443A-AF8A-1768978C899D}">
      <dgm:prSet/>
      <dgm:spPr/>
      <dgm:t>
        <a:bodyPr/>
        <a:lstStyle/>
        <a:p>
          <a:endParaRPr lang="es-ES"/>
        </a:p>
      </dgm:t>
    </dgm:pt>
    <dgm:pt modelId="{18655235-235F-4447-9871-F8FD97894D93}" type="sibTrans" cxnId="{95834CBE-3074-443A-AF8A-1768978C899D}">
      <dgm:prSet/>
      <dgm:spPr/>
      <dgm:t>
        <a:bodyPr/>
        <a:lstStyle/>
        <a:p>
          <a:endParaRPr lang="es-ES"/>
        </a:p>
      </dgm:t>
    </dgm:pt>
    <dgm:pt modelId="{AA6FA2C9-B40A-4BCE-932C-3C4A7FA7F0F1}">
      <dgm:prSet phldrT="[Texto]"/>
      <dgm:spPr/>
      <dgm:t>
        <a:bodyPr/>
        <a:lstStyle/>
        <a:p>
          <a:r>
            <a:rPr lang="es-ES" dirty="0"/>
            <a:t>2014</a:t>
          </a:r>
        </a:p>
      </dgm:t>
    </dgm:pt>
    <dgm:pt modelId="{E923B164-821B-42E1-99D9-F42A283DE31E}" type="parTrans" cxnId="{10403DDB-149E-44DE-A778-827A6EAD2BB2}">
      <dgm:prSet/>
      <dgm:spPr/>
      <dgm:t>
        <a:bodyPr/>
        <a:lstStyle/>
        <a:p>
          <a:endParaRPr lang="es-ES"/>
        </a:p>
      </dgm:t>
    </dgm:pt>
    <dgm:pt modelId="{3795B0FD-D611-4E90-8A29-CB42C0ECFD21}" type="sibTrans" cxnId="{10403DDB-149E-44DE-A778-827A6EAD2BB2}">
      <dgm:prSet/>
      <dgm:spPr/>
      <dgm:t>
        <a:bodyPr/>
        <a:lstStyle/>
        <a:p>
          <a:endParaRPr lang="es-ES"/>
        </a:p>
      </dgm:t>
    </dgm:pt>
    <dgm:pt modelId="{AFAEB118-D6EA-4BBC-A9D8-AC6607FE29B9}">
      <dgm:prSet phldrT="[Texto]"/>
      <dgm:spPr/>
      <dgm:t>
        <a:bodyPr/>
        <a:lstStyle/>
        <a:p>
          <a:r>
            <a:rPr lang="es-ES" dirty="0"/>
            <a:t>2018</a:t>
          </a:r>
        </a:p>
      </dgm:t>
    </dgm:pt>
    <dgm:pt modelId="{54F0764B-A889-44AF-8302-410467EEF83F}" type="parTrans" cxnId="{DE90E07C-B088-4CB2-9A5D-7D3A79D95C33}">
      <dgm:prSet/>
      <dgm:spPr/>
      <dgm:t>
        <a:bodyPr/>
        <a:lstStyle/>
        <a:p>
          <a:endParaRPr lang="es-ES"/>
        </a:p>
      </dgm:t>
    </dgm:pt>
    <dgm:pt modelId="{0814A796-E873-4487-B8B7-AEF5F7CF84B5}" type="sibTrans" cxnId="{DE90E07C-B088-4CB2-9A5D-7D3A79D95C33}">
      <dgm:prSet/>
      <dgm:spPr/>
      <dgm:t>
        <a:bodyPr/>
        <a:lstStyle/>
        <a:p>
          <a:endParaRPr lang="es-ES"/>
        </a:p>
      </dgm:t>
    </dgm:pt>
    <dgm:pt modelId="{B9B86119-9D7E-4F30-9DB5-4ECB4A34A213}" type="pres">
      <dgm:prSet presAssocID="{0D694798-426D-4C61-8A18-F2F289E1A9D9}" presName="Name0" presStyleCnt="0">
        <dgm:presLayoutVars>
          <dgm:dir/>
          <dgm:animLvl val="lvl"/>
          <dgm:resizeHandles val="exact"/>
        </dgm:presLayoutVars>
      </dgm:prSet>
      <dgm:spPr/>
    </dgm:pt>
    <dgm:pt modelId="{3AFEE403-3ADF-4071-8FFC-545F8511CB50}" type="pres">
      <dgm:prSet presAssocID="{D979EB55-86CF-4F69-AFAD-86477D1E052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D7AB0D-7B48-4569-BAC9-67DA66D803E6}" type="pres">
      <dgm:prSet presAssocID="{18655235-235F-4447-9871-F8FD97894D93}" presName="parTxOnlySpace" presStyleCnt="0"/>
      <dgm:spPr/>
    </dgm:pt>
    <dgm:pt modelId="{CBCEE871-8BDC-410D-A611-FA0EA11E817B}" type="pres">
      <dgm:prSet presAssocID="{AA6FA2C9-B40A-4BCE-932C-3C4A7FA7F0F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E917D-450A-4164-BF18-88FC23150D58}" type="pres">
      <dgm:prSet presAssocID="{3795B0FD-D611-4E90-8A29-CB42C0ECFD21}" presName="parTxOnlySpace" presStyleCnt="0"/>
      <dgm:spPr/>
    </dgm:pt>
    <dgm:pt modelId="{B5B72353-8B2E-43D3-8634-AAAFAF97B5B4}" type="pres">
      <dgm:prSet presAssocID="{AFAEB118-D6EA-4BBC-A9D8-AC6607FE2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50D208-61D2-48E7-B02C-05D7DF8D0050}" type="presOf" srcId="{0D694798-426D-4C61-8A18-F2F289E1A9D9}" destId="{B9B86119-9D7E-4F30-9DB5-4ECB4A34A213}" srcOrd="0" destOrd="0" presId="urn:microsoft.com/office/officeart/2005/8/layout/chevron1"/>
    <dgm:cxn modelId="{95834CBE-3074-443A-AF8A-1768978C899D}" srcId="{0D694798-426D-4C61-8A18-F2F289E1A9D9}" destId="{D979EB55-86CF-4F69-AFAD-86477D1E052C}" srcOrd="0" destOrd="0" parTransId="{C78FF466-6B80-48B6-8270-5B93AF2969DE}" sibTransId="{18655235-235F-4447-9871-F8FD97894D93}"/>
    <dgm:cxn modelId="{10403DDB-149E-44DE-A778-827A6EAD2BB2}" srcId="{0D694798-426D-4C61-8A18-F2F289E1A9D9}" destId="{AA6FA2C9-B40A-4BCE-932C-3C4A7FA7F0F1}" srcOrd="1" destOrd="0" parTransId="{E923B164-821B-42E1-99D9-F42A283DE31E}" sibTransId="{3795B0FD-D611-4E90-8A29-CB42C0ECFD21}"/>
    <dgm:cxn modelId="{DE74EF69-D628-4ACA-A558-426708EA9E1A}" type="presOf" srcId="{D979EB55-86CF-4F69-AFAD-86477D1E052C}" destId="{3AFEE403-3ADF-4071-8FFC-545F8511CB50}" srcOrd="0" destOrd="0" presId="urn:microsoft.com/office/officeart/2005/8/layout/chevron1"/>
    <dgm:cxn modelId="{E1A94844-93D5-414E-9414-628573C3E153}" type="presOf" srcId="{AA6FA2C9-B40A-4BCE-932C-3C4A7FA7F0F1}" destId="{CBCEE871-8BDC-410D-A611-FA0EA11E817B}" srcOrd="0" destOrd="0" presId="urn:microsoft.com/office/officeart/2005/8/layout/chevron1"/>
    <dgm:cxn modelId="{DE90E07C-B088-4CB2-9A5D-7D3A79D95C33}" srcId="{0D694798-426D-4C61-8A18-F2F289E1A9D9}" destId="{AFAEB118-D6EA-4BBC-A9D8-AC6607FE29B9}" srcOrd="2" destOrd="0" parTransId="{54F0764B-A889-44AF-8302-410467EEF83F}" sibTransId="{0814A796-E873-4487-B8B7-AEF5F7CF84B5}"/>
    <dgm:cxn modelId="{144CC97D-F2CB-4D4D-A666-70F38ED3F492}" type="presOf" srcId="{AFAEB118-D6EA-4BBC-A9D8-AC6607FE29B9}" destId="{B5B72353-8B2E-43D3-8634-AAAFAF97B5B4}" srcOrd="0" destOrd="0" presId="urn:microsoft.com/office/officeart/2005/8/layout/chevron1"/>
    <dgm:cxn modelId="{739BEE19-866E-4908-A2FE-BD78E6E8CDCB}" type="presParOf" srcId="{B9B86119-9D7E-4F30-9DB5-4ECB4A34A213}" destId="{3AFEE403-3ADF-4071-8FFC-545F8511CB50}" srcOrd="0" destOrd="0" presId="urn:microsoft.com/office/officeart/2005/8/layout/chevron1"/>
    <dgm:cxn modelId="{8781BEA4-36C2-4C38-9378-B885E8C62EDD}" type="presParOf" srcId="{B9B86119-9D7E-4F30-9DB5-4ECB4A34A213}" destId="{D9D7AB0D-7B48-4569-BAC9-67DA66D803E6}" srcOrd="1" destOrd="0" presId="urn:microsoft.com/office/officeart/2005/8/layout/chevron1"/>
    <dgm:cxn modelId="{747E8D3F-9C80-4650-BFB5-360AD90E6D40}" type="presParOf" srcId="{B9B86119-9D7E-4F30-9DB5-4ECB4A34A213}" destId="{CBCEE871-8BDC-410D-A611-FA0EA11E817B}" srcOrd="2" destOrd="0" presId="urn:microsoft.com/office/officeart/2005/8/layout/chevron1"/>
    <dgm:cxn modelId="{703C01F8-7D03-478A-9C21-07CDA2CD1F89}" type="presParOf" srcId="{B9B86119-9D7E-4F30-9DB5-4ECB4A34A213}" destId="{741E917D-450A-4164-BF18-88FC23150D58}" srcOrd="3" destOrd="0" presId="urn:microsoft.com/office/officeart/2005/8/layout/chevron1"/>
    <dgm:cxn modelId="{7341FE95-3D74-4F28-8444-C9F2260E79C9}" type="presParOf" srcId="{B9B86119-9D7E-4F30-9DB5-4ECB4A34A213}" destId="{B5B72353-8B2E-43D3-8634-AAAFAF97B5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7AAD8-D4F1-4F8A-9042-E3921FE41B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5AC665-AC3A-4109-B762-5438F5BF8E2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Promoción de la salud mental.</a:t>
          </a:r>
        </a:p>
      </dgm:t>
    </dgm:pt>
    <dgm:pt modelId="{F7758173-59DF-4ACF-898A-51C7E34ADB07}" type="parTrans" cxnId="{4638ED88-CC92-4EEF-A7B1-1CCCAEEAA41C}">
      <dgm:prSet/>
      <dgm:spPr/>
      <dgm:t>
        <a:bodyPr/>
        <a:lstStyle/>
        <a:p>
          <a:endParaRPr lang="es-ES"/>
        </a:p>
      </dgm:t>
    </dgm:pt>
    <dgm:pt modelId="{DEE85E04-BE6F-40FA-AF6A-48B715292EC6}" type="sibTrans" cxnId="{4638ED88-CC92-4EEF-A7B1-1CCCAEEAA41C}">
      <dgm:prSet/>
      <dgm:spPr/>
      <dgm:t>
        <a:bodyPr/>
        <a:lstStyle/>
        <a:p>
          <a:endParaRPr lang="es-ES"/>
        </a:p>
      </dgm:t>
    </dgm:pt>
    <dgm:pt modelId="{9EDB769D-C832-4404-A4D6-6421DF9BC39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Creación de redes de apoyo social satisfactorias. </a:t>
          </a:r>
        </a:p>
      </dgm:t>
    </dgm:pt>
    <dgm:pt modelId="{88E75D5D-8B67-430A-BB57-92918682E526}" type="parTrans" cxnId="{36E8A490-606A-4A58-AA95-945181E843E6}">
      <dgm:prSet/>
      <dgm:spPr/>
      <dgm:t>
        <a:bodyPr/>
        <a:lstStyle/>
        <a:p>
          <a:endParaRPr lang="es-ES"/>
        </a:p>
      </dgm:t>
    </dgm:pt>
    <dgm:pt modelId="{988CA309-F570-41FF-95BB-11CE51E38423}" type="sibTrans" cxnId="{36E8A490-606A-4A58-AA95-945181E843E6}">
      <dgm:prSet/>
      <dgm:spPr/>
      <dgm:t>
        <a:bodyPr/>
        <a:lstStyle/>
        <a:p>
          <a:endParaRPr lang="es-ES"/>
        </a:p>
      </dgm:t>
    </dgm:pt>
    <dgm:pt modelId="{445E2830-E21B-4255-B221-354D9A731BF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Prevención de la violencia, especialmente la de género.</a:t>
          </a:r>
        </a:p>
      </dgm:t>
    </dgm:pt>
    <dgm:pt modelId="{186EF576-3CB1-4EFB-B165-C839B72EAA6D}" type="parTrans" cxnId="{E5005081-CFD6-44D1-A0C5-CEBFA9DC1A87}">
      <dgm:prSet/>
      <dgm:spPr/>
      <dgm:t>
        <a:bodyPr/>
        <a:lstStyle/>
        <a:p>
          <a:endParaRPr lang="es-ES"/>
        </a:p>
      </dgm:t>
    </dgm:pt>
    <dgm:pt modelId="{EAE9ECBB-5AE9-48DA-B3E4-2FE63236AB0B}" type="sibTrans" cxnId="{E5005081-CFD6-44D1-A0C5-CEBFA9DC1A87}">
      <dgm:prSet/>
      <dgm:spPr/>
      <dgm:t>
        <a:bodyPr/>
        <a:lstStyle/>
        <a:p>
          <a:endParaRPr lang="es-ES"/>
        </a:p>
      </dgm:t>
    </dgm:pt>
    <dgm:pt modelId="{CAA1F7CA-E538-42BC-88F8-71AED893C5AD}" type="pres">
      <dgm:prSet presAssocID="{C797AAD8-D4F1-4F8A-9042-E3921FE41B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D8A7C0-8BAE-4100-8EE6-9E0820EF5AA5}" type="pres">
      <dgm:prSet presAssocID="{CD5AC665-AC3A-4109-B762-5438F5BF8E27}" presName="parentLin" presStyleCnt="0"/>
      <dgm:spPr/>
    </dgm:pt>
    <dgm:pt modelId="{C6A14117-280C-48A5-8BA3-FA1F776228E7}" type="pres">
      <dgm:prSet presAssocID="{CD5AC665-AC3A-4109-B762-5438F5BF8E2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CC8DD4E-8EE9-402B-A976-727F5728F288}" type="pres">
      <dgm:prSet presAssocID="{CD5AC665-AC3A-4109-B762-5438F5BF8E27}" presName="parentText" presStyleLbl="node1" presStyleIdx="0" presStyleCnt="3" custScaleX="12299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59911-0380-4B01-9590-CCA886977785}" type="pres">
      <dgm:prSet presAssocID="{CD5AC665-AC3A-4109-B762-5438F5BF8E27}" presName="negativeSpace" presStyleCnt="0"/>
      <dgm:spPr/>
    </dgm:pt>
    <dgm:pt modelId="{3EB73957-7CE5-4EDE-9437-83AD60A466AA}" type="pres">
      <dgm:prSet presAssocID="{CD5AC665-AC3A-4109-B762-5438F5BF8E27}" presName="childText" presStyleLbl="conFgAcc1" presStyleIdx="0" presStyleCnt="3">
        <dgm:presLayoutVars>
          <dgm:bulletEnabled val="1"/>
        </dgm:presLayoutVars>
      </dgm:prSet>
      <dgm:spPr/>
    </dgm:pt>
    <dgm:pt modelId="{17DBBE47-3AA3-43D5-A122-E904CF2EDE8C}" type="pres">
      <dgm:prSet presAssocID="{DEE85E04-BE6F-40FA-AF6A-48B715292EC6}" presName="spaceBetweenRectangles" presStyleCnt="0"/>
      <dgm:spPr/>
    </dgm:pt>
    <dgm:pt modelId="{118C4C9E-59A4-47B5-B2B3-F536B889F05B}" type="pres">
      <dgm:prSet presAssocID="{9EDB769D-C832-4404-A4D6-6421DF9BC394}" presName="parentLin" presStyleCnt="0"/>
      <dgm:spPr/>
    </dgm:pt>
    <dgm:pt modelId="{DFA5DE1D-8A4F-4A09-BA48-98A2A2135363}" type="pres">
      <dgm:prSet presAssocID="{9EDB769D-C832-4404-A4D6-6421DF9BC39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C9503E9-E845-493D-B708-0A5A8487C3ED}" type="pres">
      <dgm:prSet presAssocID="{9EDB769D-C832-4404-A4D6-6421DF9BC394}" presName="parentText" presStyleLbl="node1" presStyleIdx="1" presStyleCnt="3" custScaleX="12462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F24B1-2152-4F4C-A645-4F63E67919DA}" type="pres">
      <dgm:prSet presAssocID="{9EDB769D-C832-4404-A4D6-6421DF9BC394}" presName="negativeSpace" presStyleCnt="0"/>
      <dgm:spPr/>
    </dgm:pt>
    <dgm:pt modelId="{1E1FA803-1C1B-4B29-9F66-56ED867A1121}" type="pres">
      <dgm:prSet presAssocID="{9EDB769D-C832-4404-A4D6-6421DF9BC394}" presName="childText" presStyleLbl="conFgAcc1" presStyleIdx="1" presStyleCnt="3">
        <dgm:presLayoutVars>
          <dgm:bulletEnabled val="1"/>
        </dgm:presLayoutVars>
      </dgm:prSet>
      <dgm:spPr/>
    </dgm:pt>
    <dgm:pt modelId="{AB731F14-F8C9-45FF-A41D-909576A2A4EB}" type="pres">
      <dgm:prSet presAssocID="{988CA309-F570-41FF-95BB-11CE51E38423}" presName="spaceBetweenRectangles" presStyleCnt="0"/>
      <dgm:spPr/>
    </dgm:pt>
    <dgm:pt modelId="{385CAC92-1AD4-4F0F-9B0E-B51562AD196B}" type="pres">
      <dgm:prSet presAssocID="{445E2830-E21B-4255-B221-354D9A731BF9}" presName="parentLin" presStyleCnt="0"/>
      <dgm:spPr/>
    </dgm:pt>
    <dgm:pt modelId="{475F5888-5D51-4FA5-958F-36DC4EE05250}" type="pres">
      <dgm:prSet presAssocID="{445E2830-E21B-4255-B221-354D9A731BF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B212DD97-D10E-4FC8-9750-6D2301A6CC34}" type="pres">
      <dgm:prSet presAssocID="{445E2830-E21B-4255-B221-354D9A731BF9}" presName="parentText" presStyleLbl="node1" presStyleIdx="2" presStyleCnt="3" custScaleX="123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FB192-1D01-4906-861D-015A74DC4A07}" type="pres">
      <dgm:prSet presAssocID="{445E2830-E21B-4255-B221-354D9A731BF9}" presName="negativeSpace" presStyleCnt="0"/>
      <dgm:spPr/>
    </dgm:pt>
    <dgm:pt modelId="{29678A1A-8481-4D89-8A4E-CC312C163FEA}" type="pres">
      <dgm:prSet presAssocID="{445E2830-E21B-4255-B221-354D9A731B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8B3CB2-360B-47C6-A589-4FB9DB1936B4}" type="presOf" srcId="{9EDB769D-C832-4404-A4D6-6421DF9BC394}" destId="{DFA5DE1D-8A4F-4A09-BA48-98A2A2135363}" srcOrd="0" destOrd="0" presId="urn:microsoft.com/office/officeart/2005/8/layout/list1"/>
    <dgm:cxn modelId="{58C6F7F0-1587-4AEC-9C91-A64147A3E6C0}" type="presOf" srcId="{9EDB769D-C832-4404-A4D6-6421DF9BC394}" destId="{4C9503E9-E845-493D-B708-0A5A8487C3ED}" srcOrd="1" destOrd="0" presId="urn:microsoft.com/office/officeart/2005/8/layout/list1"/>
    <dgm:cxn modelId="{5DC2E78C-48D9-4939-B8C8-E997C1238B57}" type="presOf" srcId="{445E2830-E21B-4255-B221-354D9A731BF9}" destId="{475F5888-5D51-4FA5-958F-36DC4EE05250}" srcOrd="0" destOrd="0" presId="urn:microsoft.com/office/officeart/2005/8/layout/list1"/>
    <dgm:cxn modelId="{36E8A490-606A-4A58-AA95-945181E843E6}" srcId="{C797AAD8-D4F1-4F8A-9042-E3921FE41B47}" destId="{9EDB769D-C832-4404-A4D6-6421DF9BC394}" srcOrd="1" destOrd="0" parTransId="{88E75D5D-8B67-430A-BB57-92918682E526}" sibTransId="{988CA309-F570-41FF-95BB-11CE51E38423}"/>
    <dgm:cxn modelId="{4638ED88-CC92-4EEF-A7B1-1CCCAEEAA41C}" srcId="{C797AAD8-D4F1-4F8A-9042-E3921FE41B47}" destId="{CD5AC665-AC3A-4109-B762-5438F5BF8E27}" srcOrd="0" destOrd="0" parTransId="{F7758173-59DF-4ACF-898A-51C7E34ADB07}" sibTransId="{DEE85E04-BE6F-40FA-AF6A-48B715292EC6}"/>
    <dgm:cxn modelId="{E5005081-CFD6-44D1-A0C5-CEBFA9DC1A87}" srcId="{C797AAD8-D4F1-4F8A-9042-E3921FE41B47}" destId="{445E2830-E21B-4255-B221-354D9A731BF9}" srcOrd="2" destOrd="0" parTransId="{186EF576-3CB1-4EFB-B165-C839B72EAA6D}" sibTransId="{EAE9ECBB-5AE9-48DA-B3E4-2FE63236AB0B}"/>
    <dgm:cxn modelId="{1AC03F44-3937-47EF-9896-AAB720B18100}" type="presOf" srcId="{C797AAD8-D4F1-4F8A-9042-E3921FE41B47}" destId="{CAA1F7CA-E538-42BC-88F8-71AED893C5AD}" srcOrd="0" destOrd="0" presId="urn:microsoft.com/office/officeart/2005/8/layout/list1"/>
    <dgm:cxn modelId="{42C71298-0366-46A0-9F0F-8F453FF03A1C}" type="presOf" srcId="{445E2830-E21B-4255-B221-354D9A731BF9}" destId="{B212DD97-D10E-4FC8-9750-6D2301A6CC34}" srcOrd="1" destOrd="0" presId="urn:microsoft.com/office/officeart/2005/8/layout/list1"/>
    <dgm:cxn modelId="{2F18C093-B8E8-49F0-9047-E315AD83DB51}" type="presOf" srcId="{CD5AC665-AC3A-4109-B762-5438F5BF8E27}" destId="{C6A14117-280C-48A5-8BA3-FA1F776228E7}" srcOrd="0" destOrd="0" presId="urn:microsoft.com/office/officeart/2005/8/layout/list1"/>
    <dgm:cxn modelId="{4C2F12F0-08A2-45C3-BDD2-C2BA9971D041}" type="presOf" srcId="{CD5AC665-AC3A-4109-B762-5438F5BF8E27}" destId="{ACC8DD4E-8EE9-402B-A976-727F5728F288}" srcOrd="1" destOrd="0" presId="urn:microsoft.com/office/officeart/2005/8/layout/list1"/>
    <dgm:cxn modelId="{15256119-C1CC-4275-A009-B954D6FA4E84}" type="presParOf" srcId="{CAA1F7CA-E538-42BC-88F8-71AED893C5AD}" destId="{45D8A7C0-8BAE-4100-8EE6-9E0820EF5AA5}" srcOrd="0" destOrd="0" presId="urn:microsoft.com/office/officeart/2005/8/layout/list1"/>
    <dgm:cxn modelId="{E724F0EE-87F1-4BC7-90F8-2BDE0B3FE975}" type="presParOf" srcId="{45D8A7C0-8BAE-4100-8EE6-9E0820EF5AA5}" destId="{C6A14117-280C-48A5-8BA3-FA1F776228E7}" srcOrd="0" destOrd="0" presId="urn:microsoft.com/office/officeart/2005/8/layout/list1"/>
    <dgm:cxn modelId="{5EB29B4C-CD73-4E55-82C2-9DE0E1BD963C}" type="presParOf" srcId="{45D8A7C0-8BAE-4100-8EE6-9E0820EF5AA5}" destId="{ACC8DD4E-8EE9-402B-A976-727F5728F288}" srcOrd="1" destOrd="0" presId="urn:microsoft.com/office/officeart/2005/8/layout/list1"/>
    <dgm:cxn modelId="{E923A08B-F9C4-4A36-8462-02B1FB3B27B2}" type="presParOf" srcId="{CAA1F7CA-E538-42BC-88F8-71AED893C5AD}" destId="{D1359911-0380-4B01-9590-CCA886977785}" srcOrd="1" destOrd="0" presId="urn:microsoft.com/office/officeart/2005/8/layout/list1"/>
    <dgm:cxn modelId="{396484BB-0690-4ACC-8F98-5084F1A50954}" type="presParOf" srcId="{CAA1F7CA-E538-42BC-88F8-71AED893C5AD}" destId="{3EB73957-7CE5-4EDE-9437-83AD60A466AA}" srcOrd="2" destOrd="0" presId="urn:microsoft.com/office/officeart/2005/8/layout/list1"/>
    <dgm:cxn modelId="{1B557420-A261-4B00-AA97-68C64911053A}" type="presParOf" srcId="{CAA1F7CA-E538-42BC-88F8-71AED893C5AD}" destId="{17DBBE47-3AA3-43D5-A122-E904CF2EDE8C}" srcOrd="3" destOrd="0" presId="urn:microsoft.com/office/officeart/2005/8/layout/list1"/>
    <dgm:cxn modelId="{6B424AE2-F2EA-43B5-8662-0C9527B3D6C2}" type="presParOf" srcId="{CAA1F7CA-E538-42BC-88F8-71AED893C5AD}" destId="{118C4C9E-59A4-47B5-B2B3-F536B889F05B}" srcOrd="4" destOrd="0" presId="urn:microsoft.com/office/officeart/2005/8/layout/list1"/>
    <dgm:cxn modelId="{A60EA0B9-0D9A-4C84-9D69-B33B6E0D6F21}" type="presParOf" srcId="{118C4C9E-59A4-47B5-B2B3-F536B889F05B}" destId="{DFA5DE1D-8A4F-4A09-BA48-98A2A2135363}" srcOrd="0" destOrd="0" presId="urn:microsoft.com/office/officeart/2005/8/layout/list1"/>
    <dgm:cxn modelId="{AC37E514-7A79-4BA6-9B22-8C5BFDC5C9FF}" type="presParOf" srcId="{118C4C9E-59A4-47B5-B2B3-F536B889F05B}" destId="{4C9503E9-E845-493D-B708-0A5A8487C3ED}" srcOrd="1" destOrd="0" presId="urn:microsoft.com/office/officeart/2005/8/layout/list1"/>
    <dgm:cxn modelId="{D6767664-9878-4911-9F0A-4E5F5398FD18}" type="presParOf" srcId="{CAA1F7CA-E538-42BC-88F8-71AED893C5AD}" destId="{2E9F24B1-2152-4F4C-A645-4F63E67919DA}" srcOrd="5" destOrd="0" presId="urn:microsoft.com/office/officeart/2005/8/layout/list1"/>
    <dgm:cxn modelId="{C04E0E87-92C8-4684-B6DC-1B5566AD9315}" type="presParOf" srcId="{CAA1F7CA-E538-42BC-88F8-71AED893C5AD}" destId="{1E1FA803-1C1B-4B29-9F66-56ED867A1121}" srcOrd="6" destOrd="0" presId="urn:microsoft.com/office/officeart/2005/8/layout/list1"/>
    <dgm:cxn modelId="{5D5B50F6-5C67-4A28-B39A-A89278C62F26}" type="presParOf" srcId="{CAA1F7CA-E538-42BC-88F8-71AED893C5AD}" destId="{AB731F14-F8C9-45FF-A41D-909576A2A4EB}" srcOrd="7" destOrd="0" presId="urn:microsoft.com/office/officeart/2005/8/layout/list1"/>
    <dgm:cxn modelId="{645406CE-E3B9-4116-B746-B2543728ECBE}" type="presParOf" srcId="{CAA1F7CA-E538-42BC-88F8-71AED893C5AD}" destId="{385CAC92-1AD4-4F0F-9B0E-B51562AD196B}" srcOrd="8" destOrd="0" presId="urn:microsoft.com/office/officeart/2005/8/layout/list1"/>
    <dgm:cxn modelId="{F42A78CE-8C65-42B9-99FA-396574071CD5}" type="presParOf" srcId="{385CAC92-1AD4-4F0F-9B0E-B51562AD196B}" destId="{475F5888-5D51-4FA5-958F-36DC4EE05250}" srcOrd="0" destOrd="0" presId="urn:microsoft.com/office/officeart/2005/8/layout/list1"/>
    <dgm:cxn modelId="{9B7172E0-D3A1-4064-8921-AC2B3A64BAC4}" type="presParOf" srcId="{385CAC92-1AD4-4F0F-9B0E-B51562AD196B}" destId="{B212DD97-D10E-4FC8-9750-6D2301A6CC34}" srcOrd="1" destOrd="0" presId="urn:microsoft.com/office/officeart/2005/8/layout/list1"/>
    <dgm:cxn modelId="{5F0922DC-0AF2-471C-9C21-BE4D7299E708}" type="presParOf" srcId="{CAA1F7CA-E538-42BC-88F8-71AED893C5AD}" destId="{36FFB192-1D01-4906-861D-015A74DC4A07}" srcOrd="9" destOrd="0" presId="urn:microsoft.com/office/officeart/2005/8/layout/list1"/>
    <dgm:cxn modelId="{4101DE80-AC5E-47C0-9530-6EA71A5F4276}" type="presParOf" srcId="{CAA1F7CA-E538-42BC-88F8-71AED893C5AD}" destId="{29678A1A-8481-4D89-8A4E-CC312C163F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E7D15-7169-4B66-9B55-CDA184E3016B}">
      <dsp:nvSpPr>
        <dsp:cNvPr id="0" name=""/>
        <dsp:cNvSpPr/>
      </dsp:nvSpPr>
      <dsp:spPr>
        <a:xfrm>
          <a:off x="212587" y="13712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Las principales causas de muerte y enfermedad están relacionadas con los hábitos, por tanto, son evitables</a:t>
          </a:r>
          <a:endParaRPr lang="en-US" sz="1400" kern="1200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>
        <a:off x="237720" y="38845"/>
        <a:ext cx="4743035" cy="807836"/>
      </dsp:txXfrm>
    </dsp:sp>
    <dsp:sp modelId="{21FF3309-23F4-4768-B7D8-E9F31ADB57A3}">
      <dsp:nvSpPr>
        <dsp:cNvPr id="0" name=""/>
        <dsp:cNvSpPr/>
      </dsp:nvSpPr>
      <dsp:spPr>
        <a:xfrm>
          <a:off x="500205" y="1001118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4F81BD">
                  <a:lumMod val="50000"/>
                </a:srgbClr>
              </a:solidFill>
              <a:latin typeface="Gill Sans MT"/>
              <a:ea typeface="+mn-ea"/>
              <a:cs typeface="+mn-cs"/>
            </a:rPr>
            <a:t>Desarrollamos actuaciones:</a:t>
          </a:r>
          <a:endParaRPr lang="en-US" sz="1400" kern="120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solidFill>
                <a:srgbClr val="4F81BD">
                  <a:lumMod val="50000"/>
                </a:srgbClr>
              </a:solidFill>
              <a:latin typeface="Gill Sans MT"/>
              <a:ea typeface="+mn-ea"/>
              <a:cs typeface="+mn-cs"/>
            </a:rPr>
            <a:t>Para que las personas adquieran hábitos saludables</a:t>
          </a:r>
          <a:endParaRPr lang="en-US" sz="1050" kern="120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b="1" kern="1200" dirty="0">
              <a:solidFill>
                <a:srgbClr val="4F81BD">
                  <a:lumMod val="50000"/>
                </a:srgbClr>
              </a:solidFill>
              <a:latin typeface="Gill Sans MT"/>
              <a:ea typeface="+mn-ea"/>
              <a:cs typeface="+mn-cs"/>
            </a:rPr>
            <a:t>Para producir cambios en el entorno que apoyen y faciliten los hábitos saludables</a:t>
          </a:r>
          <a:endParaRPr lang="en-US" sz="1050" kern="1200" dirty="0">
            <a:solidFill>
              <a:srgbClr val="4F81BD">
                <a:lumMod val="50000"/>
              </a:srgbClr>
            </a:solidFill>
            <a:latin typeface="Gill Sans MT"/>
            <a:ea typeface="+mn-ea"/>
            <a:cs typeface="+mn-cs"/>
          </a:endParaRPr>
        </a:p>
      </dsp:txBody>
      <dsp:txXfrm>
        <a:off x="525338" y="1026251"/>
        <a:ext cx="4560756" cy="807836"/>
      </dsp:txXfrm>
    </dsp:sp>
    <dsp:sp modelId="{8D228A81-9B1C-49EB-B839-746552BF791D}">
      <dsp:nvSpPr>
        <dsp:cNvPr id="0" name=""/>
        <dsp:cNvSpPr/>
      </dsp:nvSpPr>
      <dsp:spPr>
        <a:xfrm>
          <a:off x="1000410" y="2002237"/>
          <a:ext cx="5668994" cy="858102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Siempre con enfoque de DSS</a:t>
          </a:r>
          <a:endParaRPr lang="en-US" sz="1200" kern="1200" dirty="0">
            <a:solidFill>
              <a:sysClr val="window" lastClr="FFFFFF"/>
            </a:solidFill>
            <a:latin typeface="Gill Sans MT"/>
            <a:ea typeface="+mn-ea"/>
            <a:cs typeface="+mn-cs"/>
          </a:endParaRPr>
        </a:p>
      </dsp:txBody>
      <dsp:txXfrm>
        <a:off x="1025543" y="2027370"/>
        <a:ext cx="4560756" cy="807836"/>
      </dsp:txXfrm>
    </dsp:sp>
    <dsp:sp modelId="{D4E1CA5F-96C8-44FC-8553-932C07029CF4}">
      <dsp:nvSpPr>
        <dsp:cNvPr id="0" name=""/>
        <dsp:cNvSpPr/>
      </dsp:nvSpPr>
      <dsp:spPr>
        <a:xfrm>
          <a:off x="5111227" y="650727"/>
          <a:ext cx="557766" cy="557766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5236724" y="650727"/>
        <a:ext cx="306772" cy="419719"/>
      </dsp:txXfrm>
    </dsp:sp>
    <dsp:sp modelId="{E7A0A290-6960-4952-8986-8FD8AC2EAA5C}">
      <dsp:nvSpPr>
        <dsp:cNvPr id="0" name=""/>
        <dsp:cNvSpPr/>
      </dsp:nvSpPr>
      <dsp:spPr>
        <a:xfrm>
          <a:off x="5611433" y="1646125"/>
          <a:ext cx="557766" cy="557766"/>
        </a:xfrm>
        <a:prstGeom prst="downArrow">
          <a:avLst>
            <a:gd name="adj1" fmla="val 55000"/>
            <a:gd name="adj2" fmla="val 45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5736930" y="1646125"/>
        <a:ext cx="306772" cy="419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EE403-3ADF-4071-8FFC-545F8511CB50}">
      <dsp:nvSpPr>
        <dsp:cNvPr id="0" name=""/>
        <dsp:cNvSpPr/>
      </dsp:nvSpPr>
      <dsp:spPr>
        <a:xfrm>
          <a:off x="1050" y="292612"/>
          <a:ext cx="1280135" cy="512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2008</a:t>
          </a:r>
        </a:p>
      </dsp:txBody>
      <dsp:txXfrm>
        <a:off x="257077" y="292612"/>
        <a:ext cx="768081" cy="512054"/>
      </dsp:txXfrm>
    </dsp:sp>
    <dsp:sp modelId="{CBCEE871-8BDC-410D-A611-FA0EA11E817B}">
      <dsp:nvSpPr>
        <dsp:cNvPr id="0" name=""/>
        <dsp:cNvSpPr/>
      </dsp:nvSpPr>
      <dsp:spPr>
        <a:xfrm>
          <a:off x="1153172" y="292612"/>
          <a:ext cx="1280135" cy="512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2014</a:t>
          </a:r>
        </a:p>
      </dsp:txBody>
      <dsp:txXfrm>
        <a:off x="1409199" y="292612"/>
        <a:ext cx="768081" cy="512054"/>
      </dsp:txXfrm>
    </dsp:sp>
    <dsp:sp modelId="{B5B72353-8B2E-43D3-8634-AAAFAF97B5B4}">
      <dsp:nvSpPr>
        <dsp:cNvPr id="0" name=""/>
        <dsp:cNvSpPr/>
      </dsp:nvSpPr>
      <dsp:spPr>
        <a:xfrm>
          <a:off x="2305294" y="292612"/>
          <a:ext cx="1280135" cy="512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2018</a:t>
          </a:r>
        </a:p>
      </dsp:txBody>
      <dsp:txXfrm>
        <a:off x="2561321" y="292612"/>
        <a:ext cx="768081" cy="512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73957-7CE5-4EDE-9437-83AD60A466AA}">
      <dsp:nvSpPr>
        <dsp:cNvPr id="0" name=""/>
        <dsp:cNvSpPr/>
      </dsp:nvSpPr>
      <dsp:spPr>
        <a:xfrm>
          <a:off x="0" y="522318"/>
          <a:ext cx="654547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8DD4E-8EE9-402B-A976-727F5728F288}">
      <dsp:nvSpPr>
        <dsp:cNvPr id="0" name=""/>
        <dsp:cNvSpPr/>
      </dsp:nvSpPr>
      <dsp:spPr>
        <a:xfrm>
          <a:off x="327273" y="5718"/>
          <a:ext cx="5635374" cy="103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182" tIns="0" rIns="173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Promoción de la salud mental.</a:t>
          </a:r>
        </a:p>
      </dsp:txBody>
      <dsp:txXfrm>
        <a:off x="377710" y="56155"/>
        <a:ext cx="5534500" cy="932326"/>
      </dsp:txXfrm>
    </dsp:sp>
    <dsp:sp modelId="{1E1FA803-1C1B-4B29-9F66-56ED867A1121}">
      <dsp:nvSpPr>
        <dsp:cNvPr id="0" name=""/>
        <dsp:cNvSpPr/>
      </dsp:nvSpPr>
      <dsp:spPr>
        <a:xfrm>
          <a:off x="0" y="2109919"/>
          <a:ext cx="654547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503E9-E845-493D-B708-0A5A8487C3ED}">
      <dsp:nvSpPr>
        <dsp:cNvPr id="0" name=""/>
        <dsp:cNvSpPr/>
      </dsp:nvSpPr>
      <dsp:spPr>
        <a:xfrm>
          <a:off x="327273" y="1593319"/>
          <a:ext cx="5709921" cy="103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182" tIns="0" rIns="173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Creación de redes de apoyo social satisfactorias. </a:t>
          </a:r>
        </a:p>
      </dsp:txBody>
      <dsp:txXfrm>
        <a:off x="377710" y="1643756"/>
        <a:ext cx="5609047" cy="932326"/>
      </dsp:txXfrm>
    </dsp:sp>
    <dsp:sp modelId="{29678A1A-8481-4D89-8A4E-CC312C163FEA}">
      <dsp:nvSpPr>
        <dsp:cNvPr id="0" name=""/>
        <dsp:cNvSpPr/>
      </dsp:nvSpPr>
      <dsp:spPr>
        <a:xfrm>
          <a:off x="0" y="3697519"/>
          <a:ext cx="654547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2DD97-D10E-4FC8-9750-6D2301A6CC34}">
      <dsp:nvSpPr>
        <dsp:cNvPr id="0" name=""/>
        <dsp:cNvSpPr/>
      </dsp:nvSpPr>
      <dsp:spPr>
        <a:xfrm>
          <a:off x="327273" y="3180919"/>
          <a:ext cx="5648066" cy="1033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182" tIns="0" rIns="17318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Prevención de la violencia, especialmente la de género.</a:t>
          </a:r>
        </a:p>
      </dsp:txBody>
      <dsp:txXfrm>
        <a:off x="377710" y="3231356"/>
        <a:ext cx="5547192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0.23063</cdr:x>
      <cdr:y>0.88826</cdr:y>
    </cdr:from>
    <cdr:to>
      <cdr:x>0.43602</cdr:x>
      <cdr:y>0.98529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245141" y="2271974"/>
          <a:ext cx="1108831" cy="248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Año</a:t>
          </a:r>
          <a:r>
            <a:rPr lang="es-ES" sz="1000" b="1" baseline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2017</a:t>
          </a:r>
          <a:endParaRPr lang="es-ES" sz="1000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0.6837</cdr:x>
      <cdr:y>0.89008</cdr:y>
    </cdr:from>
    <cdr:to>
      <cdr:x>0.99157</cdr:x>
      <cdr:y>0.98529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345112" y="2354631"/>
          <a:ext cx="1506308" cy="251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Año</a:t>
          </a:r>
          <a:r>
            <a:rPr lang="es-ES" sz="1000" b="1" baseline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2021</a:t>
          </a:r>
          <a:endParaRPr lang="es-ES" sz="1000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0.52122</cdr:x>
      <cdr:y>0.80178</cdr:y>
    </cdr:from>
    <cdr:to>
      <cdr:x>0.52122</cdr:x>
      <cdr:y>1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A29770-0B34-4091-B537-4D964F016F27}"/>
            </a:ext>
          </a:extLst>
        </cdr:cNvPr>
        <cdr:cNvCxnSpPr/>
      </cdr:nvCxnSpPr>
      <cdr:spPr>
        <a:xfrm xmlns:a="http://schemas.openxmlformats.org/drawingml/2006/main" flipV="1">
          <a:off x="2721294" y="2050774"/>
          <a:ext cx="0" cy="5070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4EF4-B1FC-40C4-8F59-D27406DDFC45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2037-E261-45F3-B935-E7763D693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68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los estudios de salud anteriores de 2008 y 2014 la edad no es un factor significativo.</a:t>
            </a:r>
            <a:r>
              <a:rPr lang="es-ES" baseline="0" dirty="0"/>
              <a:t> Sí lo es ser mujer, clases sociales más desfavorecida y hábitos sedentarios.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2037-E261-45F3-B935-E7763D6937B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63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confirma que la soledad es un sentimiento que se produce a lo largo del ciclo vital; no obstante, estos resultados apuntan hacia la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población joven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un grupo de especial riesgo. </a:t>
            </a:r>
          </a:p>
          <a:p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mujeres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manifiestan con mayor frecuencia sentirse solas, así como informan en mayor proporción de experimentarlo con malestar.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claro patrón de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desigualdad social,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repercute, especialmente, en las mujeres: el grupo de distritos con menor desarrollo y las personas que pertenecen a la clase social desfavorecida se ven más afectadas por la soledad.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2037-E261-45F3-B935-E7763D6937B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28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considera violencia física, psicológica (amenazas) y control de actividad diaria: con quien puede ir, dónde…en el último año.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2037-E261-45F3-B935-E7763D6937B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53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Necesidad de contar con adultos</a:t>
            </a:r>
            <a:r>
              <a:rPr lang="es-ES" baseline="0" dirty="0"/>
              <a:t> disponibles. Apoyar en malestares emocionales y resolución de conflictos o aceptación </a:t>
            </a:r>
            <a:r>
              <a:rPr lang="es-ES" baseline="0"/>
              <a:t>de circunstancias.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2037-E261-45F3-B935-E7763D6937B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46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2037-E261-45F3-B935-E7763D6937B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0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12BEE-0BC9-E0EF-00EF-AFE3828B1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60DDA5-1F7E-EDD8-630A-F28666CA4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3E6A07-53A4-47AB-5EB5-BD2BA303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5DCA5-4249-DC66-63AB-1026875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176BC8-8906-3B99-3961-7DEC2F8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58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6AF6A-53C1-D936-47B3-3DF7D0EC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AD22DE-FCAA-0B09-C213-E968A3A27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F4C4E-CE40-9AC7-99AF-501C3178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A1770-071F-C256-822A-2C148742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1B3FC-720B-97D6-55A9-AE7F5892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0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7A13A3-33E6-B6EF-464A-F2F8C750E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A9BE26-F13C-CDFA-10D6-7FE63AE79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6D16B7-8892-9EB7-175B-B3B2BEA0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2A61C-2468-9260-62BD-972E0735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3E161C-46D4-6295-FB2B-052D188D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3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9D5A9-A066-7E3C-0DBB-A9EBE0C5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9925F-B0A0-9D73-B04D-755F72E3E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81455-2934-73C2-846C-1D4CA0835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4E511-1D94-5B33-CEB3-5F395AE6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94A1B-C8AC-7615-0A56-EE8E6409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56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4C04B-04A5-0A65-FF8C-FFF2DAA5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C01B5-576C-18F4-A415-5F08826CF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1E131-A82C-A812-1399-438935B5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015AA2-AFBD-4631-AD07-66ED979B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E5418-76A8-5637-EED8-39615A0D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41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70721-69DA-C7C4-C18A-AFD291C3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A7B87-EA52-CBB1-2217-AA8B01F77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E53A26-1F51-72AD-7F13-08479A81E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8A977B-B72D-F3F5-5F96-D728B68C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93D662-2484-698E-6DF6-64BC171F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927209-100F-D834-F727-D46612EE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46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8EEC2-E5DC-BA47-BB78-A8E5FEEB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097575-1DA2-1B88-95A8-06D1AB62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59954C-224F-D7BB-5573-44185CA6D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4BC286-7916-898D-47A5-E05DC9DB4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B1BDAE-094C-9B66-6E8B-408271AF6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E3196B-5A73-C074-0B47-678F7213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FD2144-6063-10D0-9D38-EACE2310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B1A835-E0E8-5369-2F57-A554A356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4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6FF67-2E52-562A-B0DB-0EDDB51E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FE9E22-C78D-E5FE-7C04-4C527A51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7F06DB-D451-E449-3B0B-2B58EB10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CC88F8-B901-72FC-5F52-66723393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6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7E3F33-639A-DCD8-1797-B63B553C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8107EF-DBF4-FC65-A469-4514105E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93720C-06AD-116C-1319-B38A9BCD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81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79191-FA6E-A978-409A-F5698E56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2663-B005-D337-A09B-4013CF88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F617E-0868-9340-10B3-A7302F4E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142516-451F-86D3-51D8-24828326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BC366-BEDF-4776-A327-2C86B0B7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1DE1-1B92-C37A-F673-20BEC37E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44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93568-F315-6805-C94B-3BB37BC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1A4C05-5D81-5038-1329-93F3C2399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DB091B-BCF8-50CF-C725-D131F51C4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D1AB5F-04EE-4917-7130-9EF1C9EE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76F26A-4601-3303-09DF-434CCC8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2C96F-04E0-15DB-16CD-C88937C3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2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1EEAFC-BC10-3064-2FFD-FFD3FB05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FC773-4D90-DA10-0394-5C42E501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558CE9-F804-17EE-9A52-125D6340F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5518-C588-4160-BDA2-B836DC43BE34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1C693-6C74-DFAD-E496-EF3D77E6B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734BA-C08D-871B-DD76-14C90416A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1887-2FD1-4BE2-B7FA-4993BB03D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1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dridsalud.es/publicacionness/estudio-de-salud-de-la-ciudad-de-madrid-2022-resumen-ejecutiv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C3BA4D-1C4D-BEFD-CB10-B6AF7BEFE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44EFA6-16B5-B331-692B-B45F8B563918}"/>
              </a:ext>
            </a:extLst>
          </p:cNvPr>
          <p:cNvSpPr txBox="1"/>
          <p:nvPr/>
        </p:nvSpPr>
        <p:spPr>
          <a:xfrm>
            <a:off x="6096000" y="2844955"/>
            <a:ext cx="5429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Malestares detectados en jóvenes desde </a:t>
            </a:r>
            <a:r>
              <a:rPr lang="es-ES" sz="2800" b="0" i="1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CMSc</a:t>
            </a:r>
            <a:r>
              <a:rPr lang="es-ES" sz="28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 Centro Joven de Madrid Salud 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52DCB8-095F-FD80-C038-9804EFDEB3B1}"/>
              </a:ext>
            </a:extLst>
          </p:cNvPr>
          <p:cNvSpPr txBox="1"/>
          <p:nvPr/>
        </p:nvSpPr>
        <p:spPr>
          <a:xfrm>
            <a:off x="528753" y="2394662"/>
            <a:ext cx="4029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PANORAMA DE LA SALUD MENTAL Y EL BIENESTAR EMOCIONAL DE LA JUVENTUD </a:t>
            </a:r>
            <a:r>
              <a:rPr lang="es-E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pic>
        <p:nvPicPr>
          <p:cNvPr id="10" name="2 Imagen">
            <a:extLst>
              <a:ext uri="{FF2B5EF4-FFF2-40B4-BE49-F238E27FC236}">
                <a16:creationId xmlns:a16="http://schemas.microsoft.com/office/drawing/2014/main" id="{35E311A6-CF24-E9A9-A2C2-72E33834D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39" y="952499"/>
            <a:ext cx="1496708" cy="4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15EE6C86-FE4E-EC03-59F1-617AA4E29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4"/>
            <a:ext cx="12192000" cy="6858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9C909E6-D9FD-2176-2C8E-EE950521F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3841"/>
              </p:ext>
            </p:extLst>
          </p:nvPr>
        </p:nvGraphicFramePr>
        <p:xfrm>
          <a:off x="769864" y="1891810"/>
          <a:ext cx="4756567" cy="304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98C1EF-5D9F-72AE-2297-24FF85A7E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764398"/>
              </p:ext>
            </p:extLst>
          </p:nvPr>
        </p:nvGraphicFramePr>
        <p:xfrm>
          <a:off x="6305990" y="1891810"/>
          <a:ext cx="4918423" cy="29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61759F2-8A90-EBD2-88A9-9BCEA1D6256C}"/>
              </a:ext>
            </a:extLst>
          </p:cNvPr>
          <p:cNvSpPr txBox="1"/>
          <p:nvPr/>
        </p:nvSpPr>
        <p:spPr>
          <a:xfrm>
            <a:off x="2734172" y="6019111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Encuestas de Salud de la Ciudad de Madrid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53649A-C0F9-8D04-AEE8-E81F6CCF2BDC}"/>
              </a:ext>
            </a:extLst>
          </p:cNvPr>
          <p:cNvSpPr txBox="1"/>
          <p:nvPr/>
        </p:nvSpPr>
        <p:spPr>
          <a:xfrm>
            <a:off x="1095570" y="1345589"/>
            <a:ext cx="4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rgbClr val="0033A0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Prevalencia del malestar asociado a la soledad por sexo</a:t>
            </a:r>
            <a:endParaRPr lang="es-ES" sz="1400" b="1" dirty="0">
              <a:solidFill>
                <a:srgbClr val="0033A0"/>
              </a:solidFill>
              <a:latin typeface="Lat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D283B9-FFD8-08C8-C9D9-1DE166CF23B0}"/>
              </a:ext>
            </a:extLst>
          </p:cNvPr>
          <p:cNvSpPr txBox="1"/>
          <p:nvPr/>
        </p:nvSpPr>
        <p:spPr>
          <a:xfrm>
            <a:off x="6246159" y="1345588"/>
            <a:ext cx="4978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rgbClr val="0033A0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Prevalencia del malestar asociado a la soledad por grupos de edad</a:t>
            </a:r>
            <a:endParaRPr lang="es-ES" sz="1400" b="1" dirty="0">
              <a:solidFill>
                <a:srgbClr val="0033A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1069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8FF4C103-AE4E-437A-8327-81D42083C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7"/>
            <a:ext cx="12192000" cy="685800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D00A9BD-E1C7-7642-F901-4DE195CCE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69362"/>
              </p:ext>
            </p:extLst>
          </p:nvPr>
        </p:nvGraphicFramePr>
        <p:xfrm>
          <a:off x="712348" y="1478966"/>
          <a:ext cx="4989815" cy="359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11CCAC0-AD4E-2918-BAB3-A03A01F2D1CE}"/>
              </a:ext>
            </a:extLst>
          </p:cNvPr>
          <p:cNvSpPr txBox="1"/>
          <p:nvPr/>
        </p:nvSpPr>
        <p:spPr>
          <a:xfrm>
            <a:off x="6096000" y="1695203"/>
            <a:ext cx="440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33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Prevalencia</a:t>
            </a:r>
            <a:r>
              <a:rPr lang="es-ES" dirty="0"/>
              <a:t> </a:t>
            </a:r>
            <a:r>
              <a:rPr lang="es-ES" b="1" dirty="0">
                <a:solidFill>
                  <a:srgbClr val="0033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de malestar asociado a la soledad según sexo y edad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1390E9-CFCC-A37F-5156-5B4C25ADD00F}"/>
              </a:ext>
            </a:extLst>
          </p:cNvPr>
          <p:cNvSpPr txBox="1"/>
          <p:nvPr/>
        </p:nvSpPr>
        <p:spPr>
          <a:xfrm>
            <a:off x="5481523" y="4208690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Fuentes: Encuestas de Salud de la Ciudad de Madrid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2406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B7B2C1A-000F-BD00-208A-53AFB5879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630751-C0A9-F06A-D85F-F2A8790C736A}"/>
              </a:ext>
            </a:extLst>
          </p:cNvPr>
          <p:cNvSpPr txBox="1"/>
          <p:nvPr/>
        </p:nvSpPr>
        <p:spPr>
          <a:xfrm>
            <a:off x="3668302" y="658307"/>
            <a:ext cx="4669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D05E"/>
                </a:solidFill>
              </a:rPr>
              <a:t>Violencia general y de género: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2F881D-4E2B-0EDD-C15A-8C52F3F70FB3}"/>
              </a:ext>
            </a:extLst>
          </p:cNvPr>
          <p:cNvSpPr txBox="1"/>
          <p:nvPr/>
        </p:nvSpPr>
        <p:spPr>
          <a:xfrm>
            <a:off x="576753" y="3714642"/>
            <a:ext cx="597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33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La existencia de violencia incluye: calle y/o espacios públicos, ámbito escolar, familiar, laboral y ciberacoso.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53AE14-00DD-4A07-F640-D6B60F30232A}"/>
              </a:ext>
            </a:extLst>
          </p:cNvPr>
          <p:cNvSpPr txBox="1"/>
          <p:nvPr/>
        </p:nvSpPr>
        <p:spPr>
          <a:xfrm>
            <a:off x="3313675" y="4968089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Fuentes: Encuestas de Salud de la Ciudad de Madrid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2F81F54-16B1-A030-437B-A84F9BC5E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238830"/>
              </p:ext>
            </p:extLst>
          </p:nvPr>
        </p:nvGraphicFramePr>
        <p:xfrm>
          <a:off x="6676843" y="1678681"/>
          <a:ext cx="4815723" cy="309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770B5C4-7BF9-A0D2-830B-5E81235BFD14}"/>
              </a:ext>
            </a:extLst>
          </p:cNvPr>
          <p:cNvSpPr txBox="1"/>
          <p:nvPr/>
        </p:nvSpPr>
        <p:spPr>
          <a:xfrm>
            <a:off x="7207646" y="1309349"/>
            <a:ext cx="440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33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Violencia sufrida </a:t>
            </a:r>
            <a:r>
              <a:rPr lang="es-ES" b="1" dirty="0" err="1">
                <a:solidFill>
                  <a:srgbClr val="0033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autopercibida</a:t>
            </a:r>
            <a:endParaRPr lang="es-ES" b="1" dirty="0">
              <a:solidFill>
                <a:srgbClr val="0033A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4C2ABB-8EE2-FC2F-6D3A-D8BEFB054C11}"/>
              </a:ext>
            </a:extLst>
          </p:cNvPr>
          <p:cNvSpPr txBox="1"/>
          <p:nvPr/>
        </p:nvSpPr>
        <p:spPr>
          <a:xfrm>
            <a:off x="576753" y="1582134"/>
            <a:ext cx="5645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just"/>
            <a:r>
              <a:rPr lang="es-ES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Ser mujer conlleva un mayor riesgo de sufrir violencia en cualquier entorno, salvo en el educativo.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4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7FD4442-4D59-4003-E5AF-F564ED0EF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78DB4B-9C72-6598-CBBD-9924EE379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" t="34071" r="29635" b="14308"/>
          <a:stretch/>
        </p:blipFill>
        <p:spPr>
          <a:xfrm>
            <a:off x="1800834" y="1453069"/>
            <a:ext cx="8198777" cy="35401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93A70E-3554-F566-9E15-78E5743FE396}"/>
              </a:ext>
            </a:extLst>
          </p:cNvPr>
          <p:cNvSpPr txBox="1"/>
          <p:nvPr/>
        </p:nvSpPr>
        <p:spPr>
          <a:xfrm>
            <a:off x="1742675" y="545543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Mujeres con relación de pareja o contacto con expareja en los últimos 12 meses.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A83668-D7AD-D426-E2FC-4CC61C4E638D}"/>
              </a:ext>
            </a:extLst>
          </p:cNvPr>
          <p:cNvSpPr txBox="1"/>
          <p:nvPr/>
        </p:nvSpPr>
        <p:spPr>
          <a:xfrm>
            <a:off x="2851338" y="5269588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Fuentes: Encuestas de Salud de la Ciudad de Madrid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B07DBC-F165-21D9-7364-68F0B20ED590}"/>
              </a:ext>
            </a:extLst>
          </p:cNvPr>
          <p:cNvSpPr txBox="1"/>
          <p:nvPr/>
        </p:nvSpPr>
        <p:spPr>
          <a:xfrm>
            <a:off x="3681863" y="1138253"/>
            <a:ext cx="4978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rgbClr val="0033A0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%Control de la actividad diaria</a:t>
            </a:r>
            <a:endParaRPr lang="es-ES" sz="1400" b="1" dirty="0">
              <a:solidFill>
                <a:srgbClr val="0033A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5468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15EE6C86-FE4E-EC03-59F1-617AA4E2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E2B7BAB-75C2-FF6C-2833-C4A9356B2EFA}"/>
              </a:ext>
            </a:extLst>
          </p:cNvPr>
          <p:cNvSpPr txBox="1"/>
          <p:nvPr/>
        </p:nvSpPr>
        <p:spPr>
          <a:xfrm>
            <a:off x="2442679" y="770830"/>
            <a:ext cx="7328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D05E"/>
                </a:solidFill>
              </a:rPr>
              <a:t>Calidad y cantidad de las relaciones sociales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28B29A-D788-39D5-0AE2-275F64504188}"/>
              </a:ext>
            </a:extLst>
          </p:cNvPr>
          <p:cNvSpPr txBox="1"/>
          <p:nvPr/>
        </p:nvSpPr>
        <p:spPr>
          <a:xfrm>
            <a:off x="613158" y="2013312"/>
            <a:ext cx="4978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0033A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Horas dedicadas semanalmente a relaciones con amigos y familiares como actividad principal por grupos de edad</a:t>
            </a:r>
            <a:endParaRPr lang="es-ES" sz="1600" b="1" dirty="0">
              <a:solidFill>
                <a:srgbClr val="0033A0"/>
              </a:solidFill>
              <a:latin typeface="Lato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738E4FA-02C8-D696-1EBA-D604970A7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878265"/>
              </p:ext>
            </p:extLst>
          </p:nvPr>
        </p:nvGraphicFramePr>
        <p:xfrm>
          <a:off x="6204569" y="16300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29DC4A6-12E4-8765-B81D-EFB6EC795A97}"/>
              </a:ext>
            </a:extLst>
          </p:cNvPr>
          <p:cNvSpPr txBox="1"/>
          <p:nvPr/>
        </p:nvSpPr>
        <p:spPr>
          <a:xfrm>
            <a:off x="705679" y="4180512"/>
            <a:ext cx="450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No se han encontrado diferencias entre sexos.</a:t>
            </a:r>
          </a:p>
        </p:txBody>
      </p:sp>
    </p:spTree>
    <p:extLst>
      <p:ext uri="{BB962C8B-B14F-4D97-AF65-F5344CB8AC3E}">
        <p14:creationId xmlns:p14="http://schemas.microsoft.com/office/powerpoint/2010/main" val="258207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43E2747-696C-4326-63F1-B704F7F69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06875150-6360-2D0E-9A01-6DE8E101C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617893"/>
              </p:ext>
            </p:extLst>
          </p:nvPr>
        </p:nvGraphicFramePr>
        <p:xfrm>
          <a:off x="493074" y="780836"/>
          <a:ext cx="7993381" cy="503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4" imgW="8815580" imgH="6011177" progId="Excel.Chart.8">
                  <p:embed/>
                </p:oleObj>
              </mc:Choice>
              <mc:Fallback>
                <p:oleObj name="Gráfico" r:id="rId4" imgW="8815580" imgH="6011177" progId="Excel.Chart.8">
                  <p:embed/>
                  <p:pic>
                    <p:nvPicPr>
                      <p:cNvPr id="3" name="Gráfico 1">
                        <a:extLst>
                          <a:ext uri="{FF2B5EF4-FFF2-40B4-BE49-F238E27FC236}">
                            <a16:creationId xmlns:a16="http://schemas.microsoft.com/office/drawing/2014/main" id="{06875150-6360-2D0E-9A01-6DE8E101CB4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4" y="780836"/>
                        <a:ext cx="7993381" cy="5039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53F5334-581E-399E-EA24-1B4ADE6E974E}"/>
              </a:ext>
            </a:extLst>
          </p:cNvPr>
          <p:cNvSpPr txBox="1"/>
          <p:nvPr/>
        </p:nvSpPr>
        <p:spPr>
          <a:xfrm>
            <a:off x="8650756" y="1152116"/>
            <a:ext cx="319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Intervención</a:t>
            </a:r>
          </a:p>
          <a:p>
            <a:r>
              <a:rPr lang="es-ES" sz="24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Individual en Centro Joven</a:t>
            </a:r>
          </a:p>
        </p:txBody>
      </p:sp>
    </p:spTree>
    <p:extLst>
      <p:ext uri="{BB962C8B-B14F-4D97-AF65-F5344CB8AC3E}">
        <p14:creationId xmlns:p14="http://schemas.microsoft.com/office/powerpoint/2010/main" val="217570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BA58F600-668F-D2E0-6286-D469A6FEB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D5BD2E6B-F678-7860-CE93-A9DF12AFFC3B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2036" r="1168" b="1899"/>
          <a:stretch/>
        </p:blipFill>
        <p:spPr>
          <a:xfrm>
            <a:off x="482885" y="1809442"/>
            <a:ext cx="8414535" cy="4428162"/>
          </a:xfrm>
          <a:prstGeom prst="rect">
            <a:avLst/>
          </a:prstGeom>
          <a:effectLst/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721EC6D-0E44-7FBD-FFCD-A94FA7A27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295883"/>
              </p:ext>
            </p:extLst>
          </p:nvPr>
        </p:nvGraphicFramePr>
        <p:xfrm>
          <a:off x="6780944" y="439220"/>
          <a:ext cx="4784333" cy="317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6" imgW="4286139" imgH="3746675" progId="Excel.Chart.8">
                  <p:embed/>
                </p:oleObj>
              </mc:Choice>
              <mc:Fallback>
                <p:oleObj name="Chart" r:id="rId6" imgW="4286139" imgH="3746675" progId="Excel.Chart.8">
                  <p:embed/>
                  <p:pic>
                    <p:nvPicPr>
                      <p:cNvPr id="4" name="Marcador de contenido 3">
                        <a:extLst>
                          <a:ext uri="{FF2B5EF4-FFF2-40B4-BE49-F238E27FC236}">
                            <a16:creationId xmlns:a16="http://schemas.microsoft.com/office/drawing/2014/main" id="{1721EC6D-0E44-7FBD-FFCD-A94FA7A2789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944" y="439220"/>
                        <a:ext cx="4784333" cy="3177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157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BA58F600-668F-D2E0-6286-D469A6FE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A93271A-F27B-FB66-F55B-D7B58DCD9536}"/>
              </a:ext>
            </a:extLst>
          </p:cNvPr>
          <p:cNvSpPr txBox="1"/>
          <p:nvPr/>
        </p:nvSpPr>
        <p:spPr>
          <a:xfrm>
            <a:off x="1028270" y="719459"/>
            <a:ext cx="5067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D05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5A0D9F-C7D2-224E-01EC-602CC4B5ADCE}"/>
              </a:ext>
            </a:extLst>
          </p:cNvPr>
          <p:cNvSpPr txBox="1"/>
          <p:nvPr/>
        </p:nvSpPr>
        <p:spPr>
          <a:xfrm>
            <a:off x="523461" y="1725545"/>
            <a:ext cx="108758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Grupos de riesgo de mala salud mental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bajo bienestar: mujeres, las personas jóvenes y los grupos con menor nivel socioeconómico.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957F46-554B-9EF0-7925-039B2399DC0E}"/>
              </a:ext>
            </a:extLst>
          </p:cNvPr>
          <p:cNvSpPr txBox="1"/>
          <p:nvPr/>
        </p:nvSpPr>
        <p:spPr>
          <a:xfrm>
            <a:off x="523461" y="2604457"/>
            <a:ext cx="10875892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factores que mejor predicen el riesgo de mala salud mental en menores de 65 años fueron: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 joven, sentirse solo/a y mostrarse insatisfecho/a con la propia vida social.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D1C735-E231-731E-0028-65E4800603A6}"/>
              </a:ext>
            </a:extLst>
          </p:cNvPr>
          <p:cNvSpPr txBox="1"/>
          <p:nvPr/>
        </p:nvSpPr>
        <p:spPr>
          <a:xfrm>
            <a:off x="523460" y="3492263"/>
            <a:ext cx="10875893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riesgo de mala salud mental se relaciona con dedicar más tiempo del que la persona cree que debiera a las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redes sociales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En la juventud, podría ser de utilidad para el diseño de nuevas estrategias de prevención y promoción de la salud mental.</a:t>
            </a:r>
          </a:p>
        </p:txBody>
      </p:sp>
    </p:spTree>
    <p:extLst>
      <p:ext uri="{BB962C8B-B14F-4D97-AF65-F5344CB8AC3E}">
        <p14:creationId xmlns:p14="http://schemas.microsoft.com/office/powerpoint/2010/main" val="23745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43E2747-696C-4326-63F1-B704F7F6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18440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FB0388C-83C1-21B9-B29C-0EB01DEDA409}"/>
              </a:ext>
            </a:extLst>
          </p:cNvPr>
          <p:cNvSpPr txBox="1"/>
          <p:nvPr/>
        </p:nvSpPr>
        <p:spPr>
          <a:xfrm>
            <a:off x="623264" y="2569287"/>
            <a:ext cx="10711897" cy="156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las mujeres que han sufrido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violencia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género en el último año por parte de sus parejas o exparejas, el porcentaje más alto era de las mujeres de 15-29 años. La forma más extendida de maltrato fue la del control de la actividad diaria. Más de la mitad de las víctimas de violencia de género presentaron riesgo de mala salud mental.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2DBC44-54FF-1993-C4FB-50576337104F}"/>
              </a:ext>
            </a:extLst>
          </p:cNvPr>
          <p:cNvSpPr txBox="1"/>
          <p:nvPr/>
        </p:nvSpPr>
        <p:spPr>
          <a:xfrm>
            <a:off x="588478" y="978669"/>
            <a:ext cx="10642324" cy="66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hallazgos sobre el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sentimiento de soledad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reflejan el  mismo patrón: mujeres, jóvenes con menor nivel socioeconómico.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929AEB-BA46-C3BD-46D8-9597CB4F6701}"/>
              </a:ext>
            </a:extLst>
          </p:cNvPr>
          <p:cNvSpPr txBox="1"/>
          <p:nvPr/>
        </p:nvSpPr>
        <p:spPr>
          <a:xfrm>
            <a:off x="658051" y="1823675"/>
            <a:ext cx="10711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relaciones sociales insatisfactorias o escasas y la soledad no deseada son factores 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riesgo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muy relevantes para la salud general y particularmente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la salud mental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411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E521FA3A-9AAC-0D47-1C4D-A597D395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759489-B7D6-5752-2966-6FB7E4512FF8}"/>
              </a:ext>
            </a:extLst>
          </p:cNvPr>
          <p:cNvSpPr txBox="1"/>
          <p:nvPr/>
        </p:nvSpPr>
        <p:spPr>
          <a:xfrm>
            <a:off x="849366" y="490859"/>
            <a:ext cx="5067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D05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Posibles acciones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4A5F30E-D075-A7F1-E1AB-DB070C057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243653"/>
              </p:ext>
            </p:extLst>
          </p:nvPr>
        </p:nvGraphicFramePr>
        <p:xfrm>
          <a:off x="1236871" y="1295407"/>
          <a:ext cx="6545470" cy="458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329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F84C5EF4-752E-4655-E858-25A475C7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F8C1546-9112-4869-6331-802C599650A1}"/>
              </a:ext>
            </a:extLst>
          </p:cNvPr>
          <p:cNvSpPr/>
          <p:nvPr/>
        </p:nvSpPr>
        <p:spPr>
          <a:xfrm>
            <a:off x="522199" y="641603"/>
            <a:ext cx="4636210" cy="5252301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5CF217-9AC1-B5DC-B862-3521ABC07E01}"/>
              </a:ext>
            </a:extLst>
          </p:cNvPr>
          <p:cNvSpPr txBox="1"/>
          <p:nvPr/>
        </p:nvSpPr>
        <p:spPr>
          <a:xfrm>
            <a:off x="692937" y="742723"/>
            <a:ext cx="4039405" cy="9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12" dirty="0">
                <a:latin typeface="Verdana" panose="020B0604030504040204" pitchFamily="34" charset="0"/>
                <a:ea typeface="Verdana" panose="020B0604030504040204" pitchFamily="34" charset="0"/>
              </a:rPr>
              <a:t>MADRID SALUD EN EL AYUNTAMIENTO DE MADRID</a:t>
            </a:r>
          </a:p>
          <a:p>
            <a:pPr algn="ctr"/>
            <a:r>
              <a:rPr lang="es-ES" sz="1412" dirty="0">
                <a:latin typeface="Verdana" panose="020B0604030504040204" pitchFamily="34" charset="0"/>
                <a:ea typeface="Verdana" panose="020B0604030504040204" pitchFamily="34" charset="0"/>
              </a:rPr>
              <a:t>ÁREA DE GOBIERNO VICEALCALDÍA, PORTAVOZ, SEGURIDAD Y EMERGENCIAS </a:t>
            </a:r>
          </a:p>
        </p:txBody>
      </p:sp>
      <p:sp>
        <p:nvSpPr>
          <p:cNvPr id="4" name="Marcador de texto 54">
            <a:extLst>
              <a:ext uri="{FF2B5EF4-FFF2-40B4-BE49-F238E27FC236}">
                <a16:creationId xmlns:a16="http://schemas.microsoft.com/office/drawing/2014/main" id="{B6993F1D-14E9-B9D5-92E9-2DB3974AF268}"/>
              </a:ext>
            </a:extLst>
          </p:cNvPr>
          <p:cNvSpPr txBox="1">
            <a:spLocks/>
          </p:cNvSpPr>
          <p:nvPr/>
        </p:nvSpPr>
        <p:spPr>
          <a:xfrm>
            <a:off x="5243176" y="536601"/>
            <a:ext cx="6255887" cy="206122"/>
          </a:xfrm>
          <a:prstGeom prst="rect">
            <a:avLst/>
          </a:prstGeom>
        </p:spPr>
        <p:txBody>
          <a:bodyPr vert="horz" lIns="53788" tIns="26894" rIns="53788" bIns="26894" rtlCol="0">
            <a:noAutofit/>
          </a:bodyPr>
          <a:lstStyle>
            <a:lvl1pPr marL="0" indent="0" algn="r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352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933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550" dirty="0">
                <a:solidFill>
                  <a:schemeClr val="accent1">
                    <a:lumMod val="75000"/>
                  </a:schemeClr>
                </a:solidFill>
              </a:rPr>
              <a:t>Subdirección General de Prevención y promoción de la Salud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ED5778-F579-67A4-7C57-3F7BC2ED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39" y="1279324"/>
            <a:ext cx="3903722" cy="4726726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A3791EBF-8BDA-D0DD-0295-AA488BF4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9" y="2124769"/>
            <a:ext cx="2250663" cy="4236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endParaRPr lang="en-US" sz="1500" cap="all" dirty="0">
              <a:ln w="0"/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1050"/>
              </a:lnSpc>
            </a:pPr>
            <a:r>
              <a:rPr lang="en-US" sz="15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ALCALDÍA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BD5918C6-14D7-F976-81EB-B4CE17F3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733" y="2158970"/>
            <a:ext cx="1798064" cy="353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50" cap="all" dirty="0">
                <a:ln w="0"/>
                <a:solidFill>
                  <a:schemeClr val="bg2">
                    <a:lumMod val="10000"/>
                  </a:schemeClr>
                </a:solidFill>
                <a:latin typeface="Mukta" panose="020B0000000000000000"/>
              </a:rPr>
              <a:t>Coordinación general de la </a:t>
            </a:r>
            <a:r>
              <a:rPr lang="en-US" sz="1050" cap="all" dirty="0" err="1">
                <a:ln w="0"/>
                <a:solidFill>
                  <a:schemeClr val="bg2">
                    <a:lumMod val="10000"/>
                  </a:schemeClr>
                </a:solidFill>
                <a:latin typeface="Mukta" panose="020B0000000000000000"/>
              </a:rPr>
              <a:t>alcaldía</a:t>
            </a:r>
            <a:endParaRPr lang="en-US" sz="1050" cap="all" dirty="0">
              <a:ln w="0"/>
              <a:solidFill>
                <a:schemeClr val="bg2">
                  <a:lumMod val="10000"/>
                </a:schemeClr>
              </a:solidFill>
              <a:latin typeface="Mukta" panose="020B000000000000000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A45020C5-92FA-E569-D287-AC4A44C38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53" y="3729938"/>
            <a:ext cx="1378763" cy="53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7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de Gobierno de cultura turismo y deporte</a:t>
            </a: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FEC1FC8B-7892-E906-0388-8898FC0C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023" y="2657901"/>
            <a:ext cx="1439835" cy="7124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900" b="1" cap="all" dirty="0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Organismo autónomo</a:t>
            </a:r>
          </a:p>
          <a:p>
            <a:pPr algn="ctr">
              <a:lnSpc>
                <a:spcPts val="975"/>
              </a:lnSpc>
            </a:pPr>
            <a:endParaRPr lang="es-ES" sz="900" b="1" cap="all" dirty="0">
              <a:ln w="0"/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75"/>
              </a:lnSpc>
            </a:pPr>
            <a:r>
              <a:rPr lang="es-ES" sz="900" b="1" cap="all" dirty="0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Madrid salud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7207542F-EF45-A8ED-632F-0050F860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37" y="2967778"/>
            <a:ext cx="1378762" cy="53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7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de Gobierno de obras y </a:t>
            </a:r>
            <a:r>
              <a:rPr lang="es-ES" sz="700" cap="all" dirty="0" err="1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equipamientoS</a:t>
            </a:r>
            <a:endParaRPr lang="es-ES" sz="700" cap="all" dirty="0">
              <a:ln w="0"/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120B28CE-811E-3329-3D35-ADBCB5F4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17" y="4551954"/>
            <a:ext cx="1378762" cy="53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700" cap="all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de Gobierno de POLÍTICAS DE VIVIENDA</a:t>
            </a:r>
            <a:endParaRPr lang="es-ES" sz="700" cap="all" dirty="0">
              <a:ln w="0"/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973F6C0D-521C-BCB4-62E5-3E99CD6F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119" y="2750722"/>
            <a:ext cx="1378762" cy="53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6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de Gobierno de VICEACALDÍA,PORTAVOZ, seguridad y emergencia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C05FE608-5E82-5695-B112-D994E57B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523" y="3429000"/>
            <a:ext cx="1378762" cy="53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7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de Gobierno de POLITICAS SOCIALES, familia E Igualdad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3B8D0EAF-02CA-1094-AE81-C6BEEB39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523" y="4149080"/>
            <a:ext cx="1378762" cy="53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7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de Gobierno de </a:t>
            </a:r>
            <a:r>
              <a:rPr lang="es-ES" sz="700" cap="all" dirty="0" err="1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urbanISMO</a:t>
            </a:r>
            <a:r>
              <a:rPr lang="es-ES" sz="7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MEDIO AMBIENTE Y MOVILIDAD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D9856A86-AF0F-0F6D-3EF4-6D160D38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523" y="4869160"/>
            <a:ext cx="1378762" cy="5332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975"/>
              </a:lnSpc>
            </a:pPr>
            <a:r>
              <a:rPr lang="es-ES" sz="700" cap="all" dirty="0">
                <a:ln w="0"/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de Gobierno de economía, innovación y empleo</a:t>
            </a:r>
          </a:p>
        </p:txBody>
      </p:sp>
    </p:spTree>
    <p:extLst>
      <p:ext uri="{BB962C8B-B14F-4D97-AF65-F5344CB8AC3E}">
        <p14:creationId xmlns:p14="http://schemas.microsoft.com/office/powerpoint/2010/main" val="409397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75E597-7E46-C009-C74D-5EE3E3275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5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2E5CFEF-11C1-8EC2-CE01-3F800F38BDB9}"/>
              </a:ext>
            </a:extLst>
          </p:cNvPr>
          <p:cNvSpPr/>
          <p:nvPr/>
        </p:nvSpPr>
        <p:spPr>
          <a:xfrm>
            <a:off x="2544933" y="1285798"/>
            <a:ext cx="599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0C06AB-3CED-BC28-2A05-F7564AA27790}"/>
              </a:ext>
            </a:extLst>
          </p:cNvPr>
          <p:cNvSpPr txBox="1"/>
          <p:nvPr/>
        </p:nvSpPr>
        <p:spPr>
          <a:xfrm>
            <a:off x="176875" y="5400396"/>
            <a:ext cx="4035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 Casla Puig</a:t>
            </a:r>
          </a:p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Referente programa Promoción Salud Mental</a:t>
            </a:r>
          </a:p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caslapa@madrid.es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5EF7A4-9967-DE51-6D90-1B8536CF5B01}"/>
              </a:ext>
            </a:extLst>
          </p:cNvPr>
          <p:cNvSpPr txBox="1"/>
          <p:nvPr/>
        </p:nvSpPr>
        <p:spPr>
          <a:xfrm>
            <a:off x="986716" y="2565877"/>
            <a:ext cx="9106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https://madridsalud.es/publicacionness/estudio-de-salud-de-la-ciudad-de-madrid-2022-resumen-ejecutivo/</a:t>
            </a:r>
            <a:r>
              <a:rPr lang="es-E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97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E84DB4-22A7-8199-AC3B-D0056006B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5" y="0"/>
            <a:ext cx="12192000" cy="6858000"/>
          </a:xfrm>
          <a:prstGeom prst="rect">
            <a:avLst/>
          </a:prstGeom>
        </p:spPr>
      </p:pic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6EE9B1F3-A4B9-AB32-3ADD-4FAE6FB2D15F}"/>
              </a:ext>
            </a:extLst>
          </p:cNvPr>
          <p:cNvSpPr/>
          <p:nvPr/>
        </p:nvSpPr>
        <p:spPr>
          <a:xfrm>
            <a:off x="230561" y="1098451"/>
            <a:ext cx="8136904" cy="4392487"/>
          </a:xfrm>
          <a:prstGeom prst="flowChartAlternateProcess">
            <a:avLst/>
          </a:prstGeom>
          <a:solidFill>
            <a:srgbClr val="1F497D">
              <a:lumMod val="20000"/>
              <a:lumOff val="80000"/>
              <a:alpha val="9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3" name="CuadroTexto 2">
            <a:extLst>
              <a:ext uri="{FF2B5EF4-FFF2-40B4-BE49-F238E27FC236}">
                <a16:creationId xmlns:a16="http://schemas.microsoft.com/office/drawing/2014/main" id="{964FAAE6-8DF0-8026-1815-A005EC672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56743"/>
              </p:ext>
            </p:extLst>
          </p:nvPr>
        </p:nvGraphicFramePr>
        <p:xfrm>
          <a:off x="891540" y="1998830"/>
          <a:ext cx="6669405" cy="28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F7E8363-C3ED-7216-4076-3C151104F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067" y="4191601"/>
            <a:ext cx="3152549" cy="5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EA69748-17E2-A949-5478-23C328017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9E5D3F1-9B34-3F77-B2AC-E16BD6109038}"/>
              </a:ext>
            </a:extLst>
          </p:cNvPr>
          <p:cNvSpPr/>
          <p:nvPr/>
        </p:nvSpPr>
        <p:spPr>
          <a:xfrm>
            <a:off x="1218779" y="725701"/>
            <a:ext cx="4463374" cy="5360774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24EB01-F238-7458-F970-7564DC695165}"/>
              </a:ext>
            </a:extLst>
          </p:cNvPr>
          <p:cNvSpPr txBox="1"/>
          <p:nvPr/>
        </p:nvSpPr>
        <p:spPr>
          <a:xfrm>
            <a:off x="1446422" y="946344"/>
            <a:ext cx="4008086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76" dirty="0">
                <a:solidFill>
                  <a:prstClr val="white"/>
                </a:solidFill>
                <a:latin typeface="Gill Sans MT" panose="020B0502020104020203" pitchFamily="34" charset="0"/>
                <a:cs typeface="Mukta" panose="020B0000000000000000" charset="0"/>
              </a:rPr>
              <a:t>16 CENTROS MUNICIPALES DE SALUD COMUNITARIA DISTRIBUIDOS POR TODO EL TERRITORIO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A468EB-5CFC-9D59-BF4E-7ECAAC60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00" y="2130135"/>
            <a:ext cx="3796331" cy="37815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A5A10C-4808-17A9-AF41-2342FB9CAC1F}"/>
              </a:ext>
            </a:extLst>
          </p:cNvPr>
          <p:cNvSpPr txBox="1"/>
          <p:nvPr/>
        </p:nvSpPr>
        <p:spPr>
          <a:xfrm>
            <a:off x="6563367" y="725701"/>
            <a:ext cx="4094466" cy="9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76" dirty="0">
                <a:solidFill>
                  <a:prstClr val="black"/>
                </a:solidFill>
                <a:latin typeface="Gill Sans MT" panose="020B0502020104020203" pitchFamily="34" charset="0"/>
              </a:rPr>
              <a:t>5  CENTROS ESPECIFICOS: </a:t>
            </a:r>
            <a:r>
              <a:rPr lang="es-ES" sz="1176" b="1" dirty="0">
                <a:solidFill>
                  <a:prstClr val="black"/>
                </a:solidFill>
                <a:latin typeface="Gill Sans MT" panose="020B0502020104020203" pitchFamily="34" charset="0"/>
              </a:rPr>
              <a:t>CENTRO JOVEN</a:t>
            </a:r>
            <a:r>
              <a:rPr lang="es-ES" sz="1176" dirty="0">
                <a:solidFill>
                  <a:prstClr val="black"/>
                </a:solidFill>
                <a:latin typeface="Gill Sans MT" panose="020B0502020104020203" pitchFamily="34" charset="0"/>
              </a:rPr>
              <a:t>, CENTRO DE PREVENCIÓN DE DETERIORO COGNITIVO, VACUNACIÓN INTERNACIONAL, SALUD BUCODENTAL, CENTRO DE APOYO A LA SEGURIDAD, ESPECIALIDADES MEDICAS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E8047B-AFAD-7D7F-DB98-8728EC93B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l="46132" t="7615" r="2359" b="1795"/>
          <a:stretch/>
        </p:blipFill>
        <p:spPr>
          <a:xfrm>
            <a:off x="7148581" y="1722769"/>
            <a:ext cx="3271048" cy="37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9B0EF37-33CC-1D06-5674-30EBACFF6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C193CB-0216-88E3-884F-0151DC910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6" t="41630" r="72333" b="12889"/>
          <a:stretch/>
        </p:blipFill>
        <p:spPr>
          <a:xfrm>
            <a:off x="934720" y="914400"/>
            <a:ext cx="2051096" cy="287528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1AA235-4FCA-C968-CAB8-878D4FBEB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813534"/>
              </p:ext>
            </p:extLst>
          </p:nvPr>
        </p:nvGraphicFramePr>
        <p:xfrm>
          <a:off x="525168" y="4503441"/>
          <a:ext cx="3586480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FDE891A-2685-3A41-5224-323CD2160AFE}"/>
              </a:ext>
            </a:extLst>
          </p:cNvPr>
          <p:cNvSpPr txBox="1"/>
          <p:nvPr/>
        </p:nvSpPr>
        <p:spPr>
          <a:xfrm>
            <a:off x="3400448" y="1687907"/>
            <a:ext cx="83039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Conocer los principales problemas de salud, evolución.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Hábitos y estilos de vida de la ciudadanía: determinantes sociales que condicionan.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Aportar evidencias encaminadas a mejorar la salud y facilitar la planificación de las políticas municipales en este ámbito. 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E3F232-8D69-6652-455C-0ED4352325B9}"/>
              </a:ext>
            </a:extLst>
          </p:cNvPr>
          <p:cNvSpPr txBox="1"/>
          <p:nvPr/>
        </p:nvSpPr>
        <p:spPr>
          <a:xfrm>
            <a:off x="781073" y="4048987"/>
            <a:ext cx="7000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Fuente principal: Encuesta de Salud de la Ciudad de Madrid 2021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201AA0-BB8D-49C7-8F51-559D9D9B155C}"/>
              </a:ext>
            </a:extLst>
          </p:cNvPr>
          <p:cNvSpPr txBox="1"/>
          <p:nvPr/>
        </p:nvSpPr>
        <p:spPr>
          <a:xfrm>
            <a:off x="3433797" y="914400"/>
            <a:ext cx="140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D05E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27847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F84C5EF4-752E-4655-E858-25A475C7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8086F17-2D6C-7FEE-C7DD-9714ACDA8EAF}"/>
              </a:ext>
            </a:extLst>
          </p:cNvPr>
          <p:cNvSpPr txBox="1"/>
          <p:nvPr/>
        </p:nvSpPr>
        <p:spPr>
          <a:xfrm>
            <a:off x="1933575" y="1861053"/>
            <a:ext cx="7391400" cy="331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 tratados en la anterior edición: 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soledad no deseada.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Otros de nueva incorporación y de especial interés por su efecto en la salud: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violencia general y la violencia de género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calidad y la cantidad de las relaciones sociales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7CDD20-CE09-7911-1EC8-041CE91D5403}"/>
              </a:ext>
            </a:extLst>
          </p:cNvPr>
          <p:cNvSpPr txBox="1"/>
          <p:nvPr/>
        </p:nvSpPr>
        <p:spPr>
          <a:xfrm>
            <a:off x="1538322" y="970763"/>
            <a:ext cx="289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D05E"/>
                </a:solidFill>
              </a:rPr>
              <a:t>Emergentes surgidos:</a:t>
            </a:r>
          </a:p>
        </p:txBody>
      </p:sp>
    </p:spTree>
    <p:extLst>
      <p:ext uri="{BB962C8B-B14F-4D97-AF65-F5344CB8AC3E}">
        <p14:creationId xmlns:p14="http://schemas.microsoft.com/office/powerpoint/2010/main" val="346234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F84C5EF4-752E-4655-E858-25A475C7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A7A308-58ED-CBF3-B394-BEDE14FF4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96" t="43704" r="12916" b="25251"/>
          <a:stretch/>
        </p:blipFill>
        <p:spPr>
          <a:xfrm>
            <a:off x="6006031" y="1066800"/>
            <a:ext cx="5143143" cy="3352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0CB373-1FE3-208A-19BF-B03A3CDF9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85" t="22500" r="35078" b="15139"/>
          <a:stretch/>
        </p:blipFill>
        <p:spPr>
          <a:xfrm>
            <a:off x="622454" y="1307355"/>
            <a:ext cx="4463895" cy="46829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C660D0-6455-9AF3-2D6D-E3038E1F1739}"/>
              </a:ext>
            </a:extLst>
          </p:cNvPr>
          <p:cNvSpPr txBox="1"/>
          <p:nvPr/>
        </p:nvSpPr>
        <p:spPr>
          <a:xfrm>
            <a:off x="3762011" y="6066462"/>
            <a:ext cx="4877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Encuesta de Salud de la Ciudad de Madrid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5CA353-DC90-8ACA-244E-E987B4CA4CB4}"/>
              </a:ext>
            </a:extLst>
          </p:cNvPr>
          <p:cNvSpPr txBox="1"/>
          <p:nvPr/>
        </p:nvSpPr>
        <p:spPr>
          <a:xfrm>
            <a:off x="1202501" y="636894"/>
            <a:ext cx="2236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D05E"/>
                </a:solidFill>
              </a:rPr>
              <a:t>Salud mental:</a:t>
            </a:r>
          </a:p>
        </p:txBody>
      </p:sp>
    </p:spTree>
    <p:extLst>
      <p:ext uri="{BB962C8B-B14F-4D97-AF65-F5344CB8AC3E}">
        <p14:creationId xmlns:p14="http://schemas.microsoft.com/office/powerpoint/2010/main" val="365567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9BA2077E-48E5-B7F7-1938-17AF9D2B3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7D1CB2-02AF-2E61-1166-D441B8D93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413130"/>
              </p:ext>
            </p:extLst>
          </p:nvPr>
        </p:nvGraphicFramePr>
        <p:xfrm>
          <a:off x="1909974" y="1528069"/>
          <a:ext cx="6938751" cy="317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95F4C2F-3E9D-7D1E-178E-4DDD9C8A436B}"/>
              </a:ext>
            </a:extLst>
          </p:cNvPr>
          <p:cNvSpPr txBox="1"/>
          <p:nvPr/>
        </p:nvSpPr>
        <p:spPr>
          <a:xfrm>
            <a:off x="1565094" y="799456"/>
            <a:ext cx="8568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33A0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Prevalencia de riesgo de mala salud mental en personas entre 15 y 65 años por sexo y edad en 2017 y 2021</a:t>
            </a:r>
            <a:endParaRPr lang="es-ES" sz="1100" b="1" dirty="0">
              <a:solidFill>
                <a:srgbClr val="0033A0"/>
              </a:solidFill>
              <a:latin typeface="Lato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A36D8-D0F7-854C-FD1D-2986D11F21B7}"/>
              </a:ext>
            </a:extLst>
          </p:cNvPr>
          <p:cNvSpPr txBox="1"/>
          <p:nvPr/>
        </p:nvSpPr>
        <p:spPr>
          <a:xfrm>
            <a:off x="3238029" y="4845979"/>
            <a:ext cx="4877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Encuesta de Salud de la Ciudad de Madrid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9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6B7B2C1A-000F-BD00-208A-53AFB5879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EB1D85-0E81-686C-29DD-CAE18FC8AEE8}"/>
              </a:ext>
            </a:extLst>
          </p:cNvPr>
          <p:cNvSpPr txBox="1"/>
          <p:nvPr/>
        </p:nvSpPr>
        <p:spPr>
          <a:xfrm>
            <a:off x="4264199" y="658307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D05E"/>
                </a:solidFill>
              </a:rPr>
              <a:t>Soledad no deseada: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05AA04-6C5D-885D-6DD9-868C251F5D3C}"/>
              </a:ext>
            </a:extLst>
          </p:cNvPr>
          <p:cNvSpPr txBox="1"/>
          <p:nvPr/>
        </p:nvSpPr>
        <p:spPr>
          <a:xfrm>
            <a:off x="1288093" y="1280635"/>
            <a:ext cx="9615814" cy="62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el sexo y la edad, la prevalencia de soledad predomina en las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mujeres para todos los grupos de edad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en las personas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jóvenes de 15 a 29 años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ya sean mujeres u hombres.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D807CDF-8877-00FD-BC2C-7ED45D217F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013699"/>
              </p:ext>
            </p:extLst>
          </p:nvPr>
        </p:nvGraphicFramePr>
        <p:xfrm>
          <a:off x="949316" y="24531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B2C758F-4DF4-B220-6F56-8FC079E0920B}"/>
              </a:ext>
            </a:extLst>
          </p:cNvPr>
          <p:cNvSpPr txBox="1"/>
          <p:nvPr/>
        </p:nvSpPr>
        <p:spPr>
          <a:xfrm>
            <a:off x="1127513" y="2040384"/>
            <a:ext cx="4020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Prevalencia del sentimiento de soledad por sexo en los años 2017 y 2021  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C0B943-B993-1AC8-22AF-20461EF18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678425"/>
              </p:ext>
            </p:extLst>
          </p:nvPr>
        </p:nvGraphicFramePr>
        <p:xfrm>
          <a:off x="5772783" y="2462162"/>
          <a:ext cx="5625434" cy="274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E443B58-9D16-C3A3-6C32-A245425F3AE2}"/>
              </a:ext>
            </a:extLst>
          </p:cNvPr>
          <p:cNvSpPr txBox="1"/>
          <p:nvPr/>
        </p:nvSpPr>
        <p:spPr>
          <a:xfrm>
            <a:off x="6275717" y="2040384"/>
            <a:ext cx="4348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0033A0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Prevalencia del sentimiento de soledad por grupos de edad en los años 2017 y 2021</a:t>
            </a:r>
            <a:endParaRPr lang="es-ES" sz="1200" b="1" dirty="0">
              <a:solidFill>
                <a:srgbClr val="0033A0"/>
              </a:solidFill>
              <a:latin typeface="Lato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2C4AC3-74C3-624F-391C-CF83068C4AA1}"/>
              </a:ext>
            </a:extLst>
          </p:cNvPr>
          <p:cNvSpPr txBox="1"/>
          <p:nvPr/>
        </p:nvSpPr>
        <p:spPr>
          <a:xfrm>
            <a:off x="2851338" y="5269588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Fuentes: Encuestas de Salud de la Ciudad de Madrid 2017 y 2021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59973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rporativo">
    <a:dk1>
      <a:sysClr val="windowText" lastClr="000000"/>
    </a:dk1>
    <a:lt1>
      <a:srgbClr val="FFFFFF"/>
    </a:lt1>
    <a:dk2>
      <a:srgbClr val="0033A0"/>
    </a:dk2>
    <a:lt2>
      <a:srgbClr val="E7EDFF"/>
    </a:lt2>
    <a:accent1>
      <a:srgbClr val="0000E1"/>
    </a:accent1>
    <a:accent2>
      <a:srgbClr val="DEB400"/>
    </a:accent2>
    <a:accent3>
      <a:srgbClr val="00B4DE"/>
    </a:accent3>
    <a:accent4>
      <a:srgbClr val="F63D00"/>
    </a:accent4>
    <a:accent5>
      <a:srgbClr val="D9D9D9"/>
    </a:accent5>
    <a:accent6>
      <a:srgbClr val="00B050"/>
    </a:accent6>
    <a:hlink>
      <a:srgbClr val="0000FF"/>
    </a:hlink>
    <a:folHlink>
      <a:srgbClr val="800080"/>
    </a:folHlink>
  </a:clrScheme>
  <a:fontScheme name="Personalizado Lato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rporativo">
    <a:dk1>
      <a:sysClr val="windowText" lastClr="000000"/>
    </a:dk1>
    <a:lt1>
      <a:srgbClr val="FFFFFF"/>
    </a:lt1>
    <a:dk2>
      <a:srgbClr val="0033A0"/>
    </a:dk2>
    <a:lt2>
      <a:srgbClr val="E7EDFF"/>
    </a:lt2>
    <a:accent1>
      <a:srgbClr val="0000E1"/>
    </a:accent1>
    <a:accent2>
      <a:srgbClr val="DEB400"/>
    </a:accent2>
    <a:accent3>
      <a:srgbClr val="00B4DE"/>
    </a:accent3>
    <a:accent4>
      <a:srgbClr val="F63D00"/>
    </a:accent4>
    <a:accent5>
      <a:srgbClr val="D9D9D9"/>
    </a:accent5>
    <a:accent6>
      <a:srgbClr val="00B050"/>
    </a:accent6>
    <a:hlink>
      <a:srgbClr val="0000FF"/>
    </a:hlink>
    <a:folHlink>
      <a:srgbClr val="800080"/>
    </a:folHlink>
  </a:clrScheme>
  <a:fontScheme name="Personalizado Lato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orporativo">
    <a:dk1>
      <a:sysClr val="windowText" lastClr="000000"/>
    </a:dk1>
    <a:lt1>
      <a:srgbClr val="FFFFFF"/>
    </a:lt1>
    <a:dk2>
      <a:srgbClr val="0033A0"/>
    </a:dk2>
    <a:lt2>
      <a:srgbClr val="E7EDFF"/>
    </a:lt2>
    <a:accent1>
      <a:srgbClr val="0000E1"/>
    </a:accent1>
    <a:accent2>
      <a:srgbClr val="DEB400"/>
    </a:accent2>
    <a:accent3>
      <a:srgbClr val="00B4DE"/>
    </a:accent3>
    <a:accent4>
      <a:srgbClr val="F63D00"/>
    </a:accent4>
    <a:accent5>
      <a:srgbClr val="D9D9D9"/>
    </a:accent5>
    <a:accent6>
      <a:srgbClr val="00B050"/>
    </a:accent6>
    <a:hlink>
      <a:srgbClr val="0000FF"/>
    </a:hlink>
    <a:folHlink>
      <a:srgbClr val="800080"/>
    </a:folHlink>
  </a:clrScheme>
  <a:fontScheme name="Personalizado Lato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orporativo">
    <a:dk1>
      <a:sysClr val="windowText" lastClr="000000"/>
    </a:dk1>
    <a:lt1>
      <a:srgbClr val="FFFFFF"/>
    </a:lt1>
    <a:dk2>
      <a:srgbClr val="0033A0"/>
    </a:dk2>
    <a:lt2>
      <a:srgbClr val="E7EDFF"/>
    </a:lt2>
    <a:accent1>
      <a:srgbClr val="0000E1"/>
    </a:accent1>
    <a:accent2>
      <a:srgbClr val="DEB400"/>
    </a:accent2>
    <a:accent3>
      <a:srgbClr val="00B4DE"/>
    </a:accent3>
    <a:accent4>
      <a:srgbClr val="F63D00"/>
    </a:accent4>
    <a:accent5>
      <a:srgbClr val="D9D9D9"/>
    </a:accent5>
    <a:accent6>
      <a:srgbClr val="00B050"/>
    </a:accent6>
    <a:hlink>
      <a:srgbClr val="0000FF"/>
    </a:hlink>
    <a:folHlink>
      <a:srgbClr val="800080"/>
    </a:folHlink>
  </a:clrScheme>
  <a:fontScheme name="Personalizado Lato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36BFB3CA81A248B65F143CF4142523" ma:contentTypeVersion="16" ma:contentTypeDescription="Crear nuevo documento." ma:contentTypeScope="" ma:versionID="d13ea5b0ccebc0bb73eb56b18ca0e104">
  <xsd:schema xmlns:xsd="http://www.w3.org/2001/XMLSchema" xmlns:xs="http://www.w3.org/2001/XMLSchema" xmlns:p="http://schemas.microsoft.com/office/2006/metadata/properties" xmlns:ns3="e399b09c-92ab-4471-b67b-030b10a8f573" xmlns:ns4="a9d2fd10-b973-4a65-aaeb-286e5befdf3d" targetNamespace="http://schemas.microsoft.com/office/2006/metadata/properties" ma:root="true" ma:fieldsID="a79304d36962b2f688342397e05a93ba" ns3:_="" ns4:_="">
    <xsd:import namespace="e399b09c-92ab-4471-b67b-030b10a8f573"/>
    <xsd:import namespace="a9d2fd10-b973-4a65-aaeb-286e5befdf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9b09c-92ab-4471-b67b-030b10a8f5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2fd10-b973-4a65-aaeb-286e5befd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d2fd10-b973-4a65-aaeb-286e5befdf3d" xsi:nil="true"/>
  </documentManagement>
</p:properties>
</file>

<file path=customXml/itemProps1.xml><?xml version="1.0" encoding="utf-8"?>
<ds:datastoreItem xmlns:ds="http://schemas.openxmlformats.org/officeDocument/2006/customXml" ds:itemID="{D3B5C9F3-D02F-493D-B823-D208AAA5F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0B7E15-E393-4573-BEEA-FB8E9B510A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9b09c-92ab-4471-b67b-030b10a8f573"/>
    <ds:schemaRef ds:uri="a9d2fd10-b973-4a65-aaeb-286e5befd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DB2E41-760F-4390-9928-73B33FBADCB9}">
  <ds:schemaRefs>
    <ds:schemaRef ds:uri="e399b09c-92ab-4471-b67b-030b10a8f573"/>
    <ds:schemaRef ds:uri="http://schemas.openxmlformats.org/package/2006/metadata/core-properties"/>
    <ds:schemaRef ds:uri="http://schemas.microsoft.com/office/2006/documentManagement/types"/>
    <ds:schemaRef ds:uri="a9d2fd10-b973-4a65-aaeb-286e5befdf3d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1068</Words>
  <Application>Microsoft Office PowerPoint</Application>
  <PresentationFormat>Panorámica</PresentationFormat>
  <Paragraphs>101</Paragraphs>
  <Slides>20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Lato</vt:lpstr>
      <vt:lpstr>Lato Black</vt:lpstr>
      <vt:lpstr>Mukta</vt:lpstr>
      <vt:lpstr>Times New Roman</vt:lpstr>
      <vt:lpstr>Verdana</vt:lpstr>
      <vt:lpstr>Wingdings</vt:lpstr>
      <vt:lpstr>Tema de Office</vt:lpstr>
      <vt:lpstr>Gráfico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Casla Puig, Ana</dc:creator>
  <cp:lastModifiedBy>ALVAREZ MERLO, ARANCHA</cp:lastModifiedBy>
  <cp:revision>3</cp:revision>
  <dcterms:created xsi:type="dcterms:W3CDTF">2024-02-21T08:05:11Z</dcterms:created>
  <dcterms:modified xsi:type="dcterms:W3CDTF">2024-04-05T09:15:40Z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0x010100F436BFB3CA81A248B65F143CF4142523</vt:lpwstr>
  </property>
</Properties>
</file>