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144000" cy="6858000" type="screen4x3"/>
  <p:notesSz cx="7099300" cy="102235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3288-0E57-4EB5-9815-F8D73FCE749F}" type="datetimeFigureOut">
              <a:rPr lang="es-ES" smtClean="0"/>
              <a:pPr/>
              <a:t>22/04/2024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E8E63-ABFA-4FD4-B3C4-DF34C6B640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3288-0E57-4EB5-9815-F8D73FCE749F}" type="datetimeFigureOut">
              <a:rPr lang="es-ES" smtClean="0"/>
              <a:pPr/>
              <a:t>22/04/2024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E8E63-ABFA-4FD4-B3C4-DF34C6B640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3288-0E57-4EB5-9815-F8D73FCE749F}" type="datetimeFigureOut">
              <a:rPr lang="es-ES" smtClean="0"/>
              <a:pPr/>
              <a:t>22/04/2024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E8E63-ABFA-4FD4-B3C4-DF34C6B640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3288-0E57-4EB5-9815-F8D73FCE749F}" type="datetimeFigureOut">
              <a:rPr lang="es-ES" smtClean="0"/>
              <a:pPr/>
              <a:t>22/04/2024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E8E63-ABFA-4FD4-B3C4-DF34C6B640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3288-0E57-4EB5-9815-F8D73FCE749F}" type="datetimeFigureOut">
              <a:rPr lang="es-ES" smtClean="0"/>
              <a:pPr/>
              <a:t>22/04/2024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E8E63-ABFA-4FD4-B3C4-DF34C6B640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3288-0E57-4EB5-9815-F8D73FCE749F}" type="datetimeFigureOut">
              <a:rPr lang="es-ES" smtClean="0"/>
              <a:pPr/>
              <a:t>22/04/2024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E8E63-ABFA-4FD4-B3C4-DF34C6B640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3288-0E57-4EB5-9815-F8D73FCE749F}" type="datetimeFigureOut">
              <a:rPr lang="es-ES" smtClean="0"/>
              <a:pPr/>
              <a:t>22/04/2024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E8E63-ABFA-4FD4-B3C4-DF34C6B640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3288-0E57-4EB5-9815-F8D73FCE749F}" type="datetimeFigureOut">
              <a:rPr lang="es-ES" smtClean="0"/>
              <a:pPr/>
              <a:t>22/04/2024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E8E63-ABFA-4FD4-B3C4-DF34C6B640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3288-0E57-4EB5-9815-F8D73FCE749F}" type="datetimeFigureOut">
              <a:rPr lang="es-ES" smtClean="0"/>
              <a:pPr/>
              <a:t>22/04/2024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E8E63-ABFA-4FD4-B3C4-DF34C6B640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3288-0E57-4EB5-9815-F8D73FCE749F}" type="datetimeFigureOut">
              <a:rPr lang="es-ES" smtClean="0"/>
              <a:pPr/>
              <a:t>22/04/2024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E8E63-ABFA-4FD4-B3C4-DF34C6B640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3288-0E57-4EB5-9815-F8D73FCE749F}" type="datetimeFigureOut">
              <a:rPr lang="es-ES" smtClean="0"/>
              <a:pPr/>
              <a:t>22/04/2024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E8E63-ABFA-4FD4-B3C4-DF34C6B6405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3423288-0E57-4EB5-9815-F8D73FCE749F}" type="datetimeFigureOut">
              <a:rPr lang="es-ES" smtClean="0"/>
              <a:pPr/>
              <a:t>22/04/2024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24E8E63-ABFA-4FD4-B3C4-DF34C6B640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 descr="http://puertadehierro.salud.madrid.org/opencms/export/sites/default/portalcam/majadahonda/ucom/imagen/logotipos2/Hospital_Universitario_Puerta_de_Hierro_Majadahonda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"/>
            <a:ext cx="1285852" cy="364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357158" y="74236"/>
            <a:ext cx="8215370" cy="6786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sz="2400" b="1" dirty="0" smtClean="0">
              <a:solidFill>
                <a:srgbClr val="990000"/>
              </a:solidFill>
              <a:latin typeface="Verdana" pitchFamily="34" charset="0"/>
            </a:endParaRPr>
          </a:p>
          <a:p>
            <a:pPr algn="ctr"/>
            <a:endParaRPr lang="es-ES" sz="2400" b="1" dirty="0">
              <a:solidFill>
                <a:srgbClr val="990000"/>
              </a:solidFill>
              <a:latin typeface="Verdana" pitchFamily="34" charset="0"/>
            </a:endParaRPr>
          </a:p>
          <a:p>
            <a:pPr algn="ctr"/>
            <a:r>
              <a:rPr lang="es-ES" sz="2400" b="1" dirty="0" smtClean="0">
                <a:solidFill>
                  <a:srgbClr val="990000"/>
                </a:solidFill>
                <a:latin typeface="Verdana" pitchFamily="34" charset="0"/>
              </a:rPr>
              <a:t>HORARIO DE VISITAS EN URPA</a:t>
            </a:r>
            <a:r>
              <a:rPr lang="es-ES" sz="2400" b="1" dirty="0" smtClean="0">
                <a:solidFill>
                  <a:srgbClr val="00576E"/>
                </a:solidFill>
                <a:latin typeface="Verdana" pitchFamily="34" charset="0"/>
              </a:rPr>
              <a:t/>
            </a:r>
            <a:br>
              <a:rPr lang="es-ES" sz="2400" b="1" dirty="0" smtClean="0">
                <a:solidFill>
                  <a:srgbClr val="00576E"/>
                </a:solidFill>
                <a:latin typeface="Verdana" pitchFamily="34" charset="0"/>
              </a:rPr>
            </a:br>
            <a:r>
              <a:rPr lang="es-ES" sz="2000" b="1" dirty="0" smtClean="0">
                <a:solidFill>
                  <a:srgbClr val="00192F"/>
                </a:solidFill>
                <a:latin typeface="Verdana" pitchFamily="34" charset="0"/>
              </a:rPr>
              <a:t>(Unidad de Recuperación Post-anestésica)</a:t>
            </a:r>
            <a:br>
              <a:rPr lang="es-ES" sz="2000" b="1" dirty="0" smtClean="0">
                <a:solidFill>
                  <a:srgbClr val="00192F"/>
                </a:solidFill>
                <a:latin typeface="Verdana" pitchFamily="34" charset="0"/>
              </a:rPr>
            </a:br>
            <a:r>
              <a:rPr lang="es-ES" dirty="0" smtClean="0">
                <a:solidFill>
                  <a:srgbClr val="00192F"/>
                </a:solidFill>
                <a:latin typeface="Verdana" pitchFamily="34" charset="0"/>
              </a:rPr>
              <a:t>Horario orientativo sujeto a la organización de la Unidad </a:t>
            </a:r>
            <a:br>
              <a:rPr lang="es-ES" dirty="0" smtClean="0">
                <a:solidFill>
                  <a:srgbClr val="00192F"/>
                </a:solidFill>
                <a:latin typeface="Verdana" pitchFamily="34" charset="0"/>
              </a:rPr>
            </a:br>
            <a:r>
              <a:rPr lang="es-ES" b="1" dirty="0" smtClean="0">
                <a:latin typeface="Verdana" pitchFamily="34" charset="0"/>
              </a:rPr>
              <a:t>Solo podrán acceder un máximo de 2 familiares en cada horario de visitas</a:t>
            </a:r>
            <a:r>
              <a:rPr lang="es-ES" dirty="0" smtClean="0"/>
              <a:t> </a:t>
            </a:r>
          </a:p>
          <a:p>
            <a:pPr algn="ctr"/>
            <a:r>
              <a:rPr lang="es-ES" sz="1700" dirty="0">
                <a:solidFill>
                  <a:srgbClr val="00192F"/>
                </a:solidFill>
                <a:latin typeface="Verdana" pitchFamily="34" charset="0"/>
              </a:rPr>
              <a:t>ENTRADA A URPA POR LA PUERTA DEL ÁREA QUIRÚRGICA (MÓDULO 4</a:t>
            </a:r>
            <a:r>
              <a:rPr lang="es-ES" sz="1700" dirty="0" smtClean="0">
                <a:solidFill>
                  <a:srgbClr val="00192F"/>
                </a:solidFill>
                <a:latin typeface="Verdana" pitchFamily="34" charset="0"/>
              </a:rPr>
              <a:t>),</a:t>
            </a:r>
            <a:endParaRPr lang="es-ES" sz="1700" dirty="0">
              <a:solidFill>
                <a:srgbClr val="00192F"/>
              </a:solidFill>
            </a:endParaRPr>
          </a:p>
          <a:p>
            <a:pPr algn="ctr"/>
            <a:r>
              <a:rPr lang="es-ES" sz="1700" dirty="0" smtClean="0">
                <a:solidFill>
                  <a:srgbClr val="00192F"/>
                </a:solidFill>
              </a:rPr>
              <a:t>CUANDO EL PACIENTE SALGA, DESPUÉS DE SER INFORMADO POR SU MÉDICO (5 MINUTOS)</a:t>
            </a:r>
            <a:endParaRPr lang="es-ES" sz="1700" dirty="0">
              <a:solidFill>
                <a:srgbClr val="00192F"/>
              </a:solidFill>
            </a:endParaRPr>
          </a:p>
          <a:p>
            <a:pPr>
              <a:buFont typeface="Wingdings" pitchFamily="2" charset="2"/>
              <a:buNone/>
            </a:pPr>
            <a:endParaRPr lang="es-ES" dirty="0" smtClean="0"/>
          </a:p>
          <a:p>
            <a:pPr lvl="1"/>
            <a:r>
              <a:rPr lang="es-ES" b="1" dirty="0" smtClean="0">
                <a:latin typeface="Verdana" pitchFamily="34" charset="0"/>
              </a:rPr>
              <a:t>   </a:t>
            </a:r>
            <a:r>
              <a:rPr lang="es-ES" b="1" u="sng" dirty="0" smtClean="0">
                <a:latin typeface="Verdana" pitchFamily="34" charset="0"/>
              </a:rPr>
              <a:t>Mañana:</a:t>
            </a:r>
            <a:r>
              <a:rPr lang="es-ES" sz="1600" dirty="0" smtClean="0">
                <a:latin typeface="Verdana" pitchFamily="34" charset="0"/>
              </a:rPr>
              <a:t/>
            </a:r>
            <a:br>
              <a:rPr lang="es-ES" sz="1600" dirty="0" smtClean="0">
                <a:latin typeface="Verdana" pitchFamily="34" charset="0"/>
              </a:rPr>
            </a:br>
            <a:r>
              <a:rPr lang="es-ES" sz="1600" dirty="0" smtClean="0">
                <a:solidFill>
                  <a:srgbClr val="FF5050"/>
                </a:solidFill>
                <a:latin typeface="Verdana" pitchFamily="34" charset="0"/>
              </a:rPr>
              <a:t>   </a:t>
            </a:r>
            <a:r>
              <a:rPr lang="es-ES" b="1" u="sng" dirty="0" smtClean="0">
                <a:solidFill>
                  <a:srgbClr val="990000"/>
                </a:solidFill>
                <a:latin typeface="Verdana" pitchFamily="34" charset="0"/>
              </a:rPr>
              <a:t>11:00 a 11:15 horas</a:t>
            </a:r>
          </a:p>
          <a:p>
            <a:pPr lvl="1"/>
            <a:r>
              <a:rPr lang="es-ES" b="1" dirty="0" smtClean="0">
                <a:latin typeface="Verdana" pitchFamily="34" charset="0"/>
              </a:rPr>
              <a:t>   </a:t>
            </a:r>
            <a:r>
              <a:rPr lang="es-ES" b="1" u="sng" dirty="0" smtClean="0">
                <a:latin typeface="Verdana" pitchFamily="34" charset="0"/>
              </a:rPr>
              <a:t>Tarde:</a:t>
            </a:r>
            <a:r>
              <a:rPr lang="es-ES" sz="1200" b="1" dirty="0" smtClean="0">
                <a:latin typeface="Verdana" pitchFamily="34" charset="0"/>
              </a:rPr>
              <a:t>	    </a:t>
            </a:r>
          </a:p>
          <a:p>
            <a:endParaRPr lang="es-ES" sz="1200" b="1" dirty="0" smtClean="0">
              <a:latin typeface="Verdana" pitchFamily="34" charset="0"/>
            </a:endParaRPr>
          </a:p>
          <a:p>
            <a:pPr lvl="1"/>
            <a:r>
              <a:rPr lang="es-ES" b="1" dirty="0" smtClean="0">
                <a:solidFill>
                  <a:srgbClr val="990000"/>
                </a:solidFill>
                <a:latin typeface="Verdana" pitchFamily="34" charset="0"/>
              </a:rPr>
              <a:t>   </a:t>
            </a:r>
            <a:r>
              <a:rPr lang="es-ES" b="1" u="sng" dirty="0" smtClean="0">
                <a:solidFill>
                  <a:srgbClr val="990000"/>
                </a:solidFill>
                <a:latin typeface="Verdana" pitchFamily="34" charset="0"/>
              </a:rPr>
              <a:t>20:00 a 20:15 horas </a:t>
            </a:r>
          </a:p>
          <a:p>
            <a:pPr lvl="1"/>
            <a:endParaRPr lang="es-ES" b="1" u="sng" dirty="0" smtClean="0">
              <a:solidFill>
                <a:srgbClr val="990000"/>
              </a:solidFill>
              <a:latin typeface="Verdana" pitchFamily="34" charset="0"/>
            </a:endParaRPr>
          </a:p>
          <a:p>
            <a:pPr lvl="1"/>
            <a:r>
              <a:rPr lang="es-ES" sz="1700" b="1" u="sng" dirty="0" smtClean="0">
                <a:solidFill>
                  <a:srgbClr val="990000"/>
                </a:solidFill>
                <a:latin typeface="Verdana" pitchFamily="34" charset="0"/>
              </a:rPr>
              <a:t>LA VISITA ES DE SOLO UN FAMILIAR POR PACIENTE</a:t>
            </a:r>
          </a:p>
          <a:p>
            <a:pPr lvl="1"/>
            <a:r>
              <a:rPr lang="es-ES" sz="1700" b="1" u="sng" dirty="0" smtClean="0">
                <a:solidFill>
                  <a:srgbClr val="990000"/>
                </a:solidFill>
                <a:latin typeface="Verdana" pitchFamily="34" charset="0"/>
              </a:rPr>
              <a:t>NO ESTÁ PERMITIDO EL INTERCAMBIO ENTRE FAMILIARES</a:t>
            </a:r>
          </a:p>
          <a:p>
            <a:r>
              <a:rPr lang="es-ES" sz="1200" dirty="0" smtClean="0">
                <a:latin typeface="Verdana" pitchFamily="34" charset="0"/>
              </a:rPr>
              <a:t/>
            </a:r>
            <a:br>
              <a:rPr lang="es-ES" sz="1200" dirty="0" smtClean="0">
                <a:latin typeface="Verdana" pitchFamily="34" charset="0"/>
              </a:rPr>
            </a:br>
            <a:r>
              <a:rPr lang="es-ES" sz="1200" b="1" i="1" dirty="0" smtClean="0"/>
              <a:t>FUERA DE ESTOS HORARIOS</a:t>
            </a:r>
            <a:r>
              <a:rPr lang="es-ES" sz="1200" dirty="0" smtClean="0"/>
              <a:t>, EL CIRUJANO PROPORCIONARÁ INFORMACIÓN SOBRE EL PACIENTE, AL FINALIZAR LA INTERVENCIÓN QUIRÚRGICA, </a:t>
            </a:r>
          </a:p>
          <a:p>
            <a:r>
              <a:rPr lang="es-ES" sz="1200" dirty="0" smtClean="0">
                <a:latin typeface="Verdana" pitchFamily="34" charset="0"/>
              </a:rPr>
              <a:t>LOS FAMILIARES PODRÁN PASAR CON EL PACIENTE DURANTE 5 MINUTOS, CUANDO EL PACIENTE SE ENCUENTRE EN LA URPA</a:t>
            </a:r>
          </a:p>
          <a:p>
            <a:endParaRPr lang="es-ES" sz="1200" b="1" u="sng" dirty="0" smtClean="0">
              <a:solidFill>
                <a:srgbClr val="990000"/>
              </a:solidFill>
              <a:latin typeface="Verdana" pitchFamily="34" charset="0"/>
            </a:endParaRPr>
          </a:p>
          <a:p>
            <a:pPr algn="r"/>
            <a:r>
              <a:rPr lang="es-ES" sz="1200" b="1" u="sng" dirty="0" smtClean="0">
                <a:solidFill>
                  <a:srgbClr val="990000"/>
                </a:solidFill>
                <a:latin typeface="Verdana" pitchFamily="34" charset="0"/>
              </a:rPr>
              <a:t>Agradecemos su colaboración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</TotalTime>
  <Words>142</Words>
  <Application>Microsoft Office PowerPoint</Application>
  <PresentationFormat>Presentación en pantalla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Verdana</vt:lpstr>
      <vt:lpstr>Wingdings</vt:lpstr>
      <vt:lpstr>Wingdings 2</vt:lpstr>
      <vt:lpstr>Aspecto</vt:lpstr>
      <vt:lpstr>Presentación de PowerPoint</vt:lpstr>
    </vt:vector>
  </TitlesOfParts>
  <Company>ICM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51364242K</dc:creator>
  <cp:lastModifiedBy>Chiva Ballesteros.Rocio</cp:lastModifiedBy>
  <cp:revision>4</cp:revision>
  <cp:lastPrinted>2022-10-05T09:23:59Z</cp:lastPrinted>
  <dcterms:created xsi:type="dcterms:W3CDTF">2017-07-04T11:19:40Z</dcterms:created>
  <dcterms:modified xsi:type="dcterms:W3CDTF">2024-04-22T12:25:35Z</dcterms:modified>
</cp:coreProperties>
</file>