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10080625" cy="7091363"/>
  <p:notesSz cx="6797675" cy="9926638"/>
  <p:defaultTextStyle>
    <a:defPPr>
      <a:defRPr lang="es-ES"/>
    </a:defPPr>
    <a:lvl1pPr marL="0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1pPr>
    <a:lvl2pPr marL="472791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2pPr>
    <a:lvl3pPr marL="945583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3pPr>
    <a:lvl4pPr marL="1418374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4pPr>
    <a:lvl5pPr marL="1891166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5pPr>
    <a:lvl6pPr marL="2363958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6pPr>
    <a:lvl7pPr marL="2836750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7pPr>
    <a:lvl8pPr marL="3309541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8pPr>
    <a:lvl9pPr marL="3782333" algn="l" defTabSz="945583" rtl="0" eaLnBrk="1" latinLnBrk="0" hangingPunct="1">
      <a:defRPr sz="18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0" y="84"/>
      </p:cViewPr>
      <p:guideLst>
        <p:guide orient="horz" pos="221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3054-C6D3-4DD8-8547-6C6E0DD6E0D2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241425"/>
            <a:ext cx="47625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B969-F177-49F2-9B2F-B40433AEA6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45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1pPr>
    <a:lvl2pPr marL="472791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2pPr>
    <a:lvl3pPr marL="945583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3pPr>
    <a:lvl4pPr marL="1418374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4pPr>
    <a:lvl5pPr marL="1891166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5pPr>
    <a:lvl6pPr marL="2363958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2836750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3309541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3782333" algn="l" defTabSz="945583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19175" y="1241425"/>
            <a:ext cx="47593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B969-F177-49F2-9B2F-B40433AEA62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47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19175" y="1241425"/>
            <a:ext cx="47593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B969-F177-49F2-9B2F-B40433AEA62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48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8" y="1160556"/>
            <a:ext cx="8568531" cy="2468845"/>
          </a:xfrm>
        </p:spPr>
        <p:txBody>
          <a:bodyPr anchor="b"/>
          <a:lstStyle>
            <a:lvl1pPr algn="ctr">
              <a:defRPr sz="620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9" y="3724608"/>
            <a:ext cx="7560469" cy="1712104"/>
          </a:xfrm>
        </p:spPr>
        <p:txBody>
          <a:bodyPr/>
          <a:lstStyle>
            <a:lvl1pPr marL="0" indent="0" algn="ctr">
              <a:buNone/>
              <a:defRPr sz="2482"/>
            </a:lvl1pPr>
            <a:lvl2pPr marL="472745" indent="0" algn="ctr">
              <a:buNone/>
              <a:defRPr sz="2068"/>
            </a:lvl2pPr>
            <a:lvl3pPr marL="945490" indent="0" algn="ctr">
              <a:buNone/>
              <a:defRPr sz="1861"/>
            </a:lvl3pPr>
            <a:lvl4pPr marL="1418234" indent="0" algn="ctr">
              <a:buNone/>
              <a:defRPr sz="1654"/>
            </a:lvl4pPr>
            <a:lvl5pPr marL="1890979" indent="0" algn="ctr">
              <a:buNone/>
              <a:defRPr sz="1654"/>
            </a:lvl5pPr>
            <a:lvl6pPr marL="2363724" indent="0" algn="ctr">
              <a:buNone/>
              <a:defRPr sz="1654"/>
            </a:lvl6pPr>
            <a:lvl7pPr marL="2836469" indent="0" algn="ctr">
              <a:buNone/>
              <a:defRPr sz="1654"/>
            </a:lvl7pPr>
            <a:lvl8pPr marL="3309214" indent="0" algn="ctr">
              <a:buNone/>
              <a:defRPr sz="1654"/>
            </a:lvl8pPr>
            <a:lvl9pPr marL="3781958" indent="0" algn="ctr">
              <a:buNone/>
              <a:defRPr sz="165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36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1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77550"/>
            <a:ext cx="2173635" cy="600960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77550"/>
            <a:ext cx="6394896" cy="6009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8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68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4" y="1767919"/>
            <a:ext cx="8694539" cy="2949810"/>
          </a:xfrm>
        </p:spPr>
        <p:txBody>
          <a:bodyPr anchor="b"/>
          <a:lstStyle>
            <a:lvl1pPr>
              <a:defRPr sz="620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4" y="4745635"/>
            <a:ext cx="8694539" cy="1551235"/>
          </a:xfrm>
        </p:spPr>
        <p:txBody>
          <a:bodyPr/>
          <a:lstStyle>
            <a:lvl1pPr marL="0" indent="0">
              <a:buNone/>
              <a:defRPr sz="2482">
                <a:solidFill>
                  <a:schemeClr val="tx1"/>
                </a:solidFill>
              </a:defRPr>
            </a:lvl1pPr>
            <a:lvl2pPr marL="472745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2pPr>
            <a:lvl3pPr marL="945490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3pPr>
            <a:lvl4pPr marL="141823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97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372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646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921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1958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1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87747"/>
            <a:ext cx="4284266" cy="44994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7" y="1887747"/>
            <a:ext cx="4284266" cy="44994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9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377552"/>
            <a:ext cx="8694539" cy="13706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738369"/>
            <a:ext cx="4264576" cy="851948"/>
          </a:xfrm>
        </p:spPr>
        <p:txBody>
          <a:bodyPr anchor="b"/>
          <a:lstStyle>
            <a:lvl1pPr marL="0" indent="0">
              <a:buNone/>
              <a:defRPr sz="2482" b="1"/>
            </a:lvl1pPr>
            <a:lvl2pPr marL="472745" indent="0">
              <a:buNone/>
              <a:defRPr sz="2068" b="1"/>
            </a:lvl2pPr>
            <a:lvl3pPr marL="945490" indent="0">
              <a:buNone/>
              <a:defRPr sz="1861" b="1"/>
            </a:lvl3pPr>
            <a:lvl4pPr marL="1418234" indent="0">
              <a:buNone/>
              <a:defRPr sz="1654" b="1"/>
            </a:lvl4pPr>
            <a:lvl5pPr marL="1890979" indent="0">
              <a:buNone/>
              <a:defRPr sz="1654" b="1"/>
            </a:lvl5pPr>
            <a:lvl6pPr marL="2363724" indent="0">
              <a:buNone/>
              <a:defRPr sz="1654" b="1"/>
            </a:lvl6pPr>
            <a:lvl7pPr marL="2836469" indent="0">
              <a:buNone/>
              <a:defRPr sz="1654" b="1"/>
            </a:lvl7pPr>
            <a:lvl8pPr marL="3309214" indent="0">
              <a:buNone/>
              <a:defRPr sz="1654" b="1"/>
            </a:lvl8pPr>
            <a:lvl9pPr marL="3781958" indent="0">
              <a:buNone/>
              <a:defRPr sz="16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90318"/>
            <a:ext cx="4264576" cy="38099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8" y="1738369"/>
            <a:ext cx="4285579" cy="851948"/>
          </a:xfrm>
        </p:spPr>
        <p:txBody>
          <a:bodyPr anchor="b"/>
          <a:lstStyle>
            <a:lvl1pPr marL="0" indent="0">
              <a:buNone/>
              <a:defRPr sz="2482" b="1"/>
            </a:lvl1pPr>
            <a:lvl2pPr marL="472745" indent="0">
              <a:buNone/>
              <a:defRPr sz="2068" b="1"/>
            </a:lvl2pPr>
            <a:lvl3pPr marL="945490" indent="0">
              <a:buNone/>
              <a:defRPr sz="1861" b="1"/>
            </a:lvl3pPr>
            <a:lvl4pPr marL="1418234" indent="0">
              <a:buNone/>
              <a:defRPr sz="1654" b="1"/>
            </a:lvl4pPr>
            <a:lvl5pPr marL="1890979" indent="0">
              <a:buNone/>
              <a:defRPr sz="1654" b="1"/>
            </a:lvl5pPr>
            <a:lvl6pPr marL="2363724" indent="0">
              <a:buNone/>
              <a:defRPr sz="1654" b="1"/>
            </a:lvl6pPr>
            <a:lvl7pPr marL="2836469" indent="0">
              <a:buNone/>
              <a:defRPr sz="1654" b="1"/>
            </a:lvl7pPr>
            <a:lvl8pPr marL="3309214" indent="0">
              <a:buNone/>
              <a:defRPr sz="1654" b="1"/>
            </a:lvl8pPr>
            <a:lvl9pPr marL="3781958" indent="0">
              <a:buNone/>
              <a:defRPr sz="16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8" y="2590318"/>
            <a:ext cx="4285579" cy="38099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7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65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03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72759"/>
            <a:ext cx="3251264" cy="1654651"/>
          </a:xfrm>
        </p:spPr>
        <p:txBody>
          <a:bodyPr anchor="b"/>
          <a:lstStyle>
            <a:lvl1pPr>
              <a:defRPr sz="33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21026"/>
            <a:ext cx="5103316" cy="5039464"/>
          </a:xfrm>
        </p:spPr>
        <p:txBody>
          <a:bodyPr/>
          <a:lstStyle>
            <a:lvl1pPr>
              <a:defRPr sz="3309"/>
            </a:lvl1pPr>
            <a:lvl2pPr>
              <a:defRPr sz="2895"/>
            </a:lvl2pPr>
            <a:lvl3pPr>
              <a:defRPr sz="2482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127409"/>
            <a:ext cx="3251264" cy="3941288"/>
          </a:xfrm>
        </p:spPr>
        <p:txBody>
          <a:bodyPr/>
          <a:lstStyle>
            <a:lvl1pPr marL="0" indent="0">
              <a:buNone/>
              <a:defRPr sz="1654"/>
            </a:lvl1pPr>
            <a:lvl2pPr marL="472745" indent="0">
              <a:buNone/>
              <a:defRPr sz="1448"/>
            </a:lvl2pPr>
            <a:lvl3pPr marL="945490" indent="0">
              <a:buNone/>
              <a:defRPr sz="1241"/>
            </a:lvl3pPr>
            <a:lvl4pPr marL="1418234" indent="0">
              <a:buNone/>
              <a:defRPr sz="1034"/>
            </a:lvl4pPr>
            <a:lvl5pPr marL="1890979" indent="0">
              <a:buNone/>
              <a:defRPr sz="1034"/>
            </a:lvl5pPr>
            <a:lvl6pPr marL="2363724" indent="0">
              <a:buNone/>
              <a:defRPr sz="1034"/>
            </a:lvl6pPr>
            <a:lvl7pPr marL="2836469" indent="0">
              <a:buNone/>
              <a:defRPr sz="1034"/>
            </a:lvl7pPr>
            <a:lvl8pPr marL="3309214" indent="0">
              <a:buNone/>
              <a:defRPr sz="1034"/>
            </a:lvl8pPr>
            <a:lvl9pPr marL="3781958" indent="0">
              <a:buNone/>
              <a:defRPr sz="10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45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72759"/>
            <a:ext cx="3251264" cy="1654651"/>
          </a:xfrm>
        </p:spPr>
        <p:txBody>
          <a:bodyPr anchor="b"/>
          <a:lstStyle>
            <a:lvl1pPr>
              <a:defRPr sz="33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21026"/>
            <a:ext cx="5103316" cy="5039464"/>
          </a:xfrm>
        </p:spPr>
        <p:txBody>
          <a:bodyPr anchor="t"/>
          <a:lstStyle>
            <a:lvl1pPr marL="0" indent="0">
              <a:buNone/>
              <a:defRPr sz="3309"/>
            </a:lvl1pPr>
            <a:lvl2pPr marL="472745" indent="0">
              <a:buNone/>
              <a:defRPr sz="2895"/>
            </a:lvl2pPr>
            <a:lvl3pPr marL="945490" indent="0">
              <a:buNone/>
              <a:defRPr sz="2482"/>
            </a:lvl3pPr>
            <a:lvl4pPr marL="1418234" indent="0">
              <a:buNone/>
              <a:defRPr sz="2068"/>
            </a:lvl4pPr>
            <a:lvl5pPr marL="1890979" indent="0">
              <a:buNone/>
              <a:defRPr sz="2068"/>
            </a:lvl5pPr>
            <a:lvl6pPr marL="2363724" indent="0">
              <a:buNone/>
              <a:defRPr sz="2068"/>
            </a:lvl6pPr>
            <a:lvl7pPr marL="2836469" indent="0">
              <a:buNone/>
              <a:defRPr sz="2068"/>
            </a:lvl7pPr>
            <a:lvl8pPr marL="3309214" indent="0">
              <a:buNone/>
              <a:defRPr sz="2068"/>
            </a:lvl8pPr>
            <a:lvl9pPr marL="3781958" indent="0">
              <a:buNone/>
              <a:defRPr sz="206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127409"/>
            <a:ext cx="3251264" cy="3941288"/>
          </a:xfrm>
        </p:spPr>
        <p:txBody>
          <a:bodyPr/>
          <a:lstStyle>
            <a:lvl1pPr marL="0" indent="0">
              <a:buNone/>
              <a:defRPr sz="1654"/>
            </a:lvl1pPr>
            <a:lvl2pPr marL="472745" indent="0">
              <a:buNone/>
              <a:defRPr sz="1448"/>
            </a:lvl2pPr>
            <a:lvl3pPr marL="945490" indent="0">
              <a:buNone/>
              <a:defRPr sz="1241"/>
            </a:lvl3pPr>
            <a:lvl4pPr marL="1418234" indent="0">
              <a:buNone/>
              <a:defRPr sz="1034"/>
            </a:lvl4pPr>
            <a:lvl5pPr marL="1890979" indent="0">
              <a:buNone/>
              <a:defRPr sz="1034"/>
            </a:lvl5pPr>
            <a:lvl6pPr marL="2363724" indent="0">
              <a:buNone/>
              <a:defRPr sz="1034"/>
            </a:lvl6pPr>
            <a:lvl7pPr marL="2836469" indent="0">
              <a:buNone/>
              <a:defRPr sz="1034"/>
            </a:lvl7pPr>
            <a:lvl8pPr marL="3309214" indent="0">
              <a:buNone/>
              <a:defRPr sz="1034"/>
            </a:lvl8pPr>
            <a:lvl9pPr marL="3781958" indent="0">
              <a:buNone/>
              <a:defRPr sz="10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62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4" y="377552"/>
            <a:ext cx="8694539" cy="1370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4" y="1887747"/>
            <a:ext cx="8694539" cy="449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4" y="6572645"/>
            <a:ext cx="2268141" cy="377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F477-5795-4043-8D96-E9F0E7E6A65B}" type="datetimeFigureOut">
              <a:rPr lang="es-ES" smtClean="0"/>
              <a:pPr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8" y="6572645"/>
            <a:ext cx="3402211" cy="377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2" y="6572645"/>
            <a:ext cx="2268141" cy="377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2FD5-9E11-4CE9-885D-043051EC9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7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45490" rtl="0" eaLnBrk="1" latinLnBrk="0" hangingPunct="1">
        <a:lnSpc>
          <a:spcPct val="90000"/>
        </a:lnSpc>
        <a:spcBef>
          <a:spcPct val="0"/>
        </a:spcBef>
        <a:buNone/>
        <a:defRPr sz="4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372" indent="-236372" algn="l" defTabSz="945490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5" kern="1200">
          <a:solidFill>
            <a:schemeClr val="tx1"/>
          </a:solidFill>
          <a:latin typeface="+mn-lt"/>
          <a:ea typeface="+mn-ea"/>
          <a:cs typeface="+mn-cs"/>
        </a:defRPr>
      </a:lvl1pPr>
      <a:lvl2pPr marL="709117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2" kern="1200">
          <a:solidFill>
            <a:schemeClr val="tx1"/>
          </a:solidFill>
          <a:latin typeface="+mn-lt"/>
          <a:ea typeface="+mn-ea"/>
          <a:cs typeface="+mn-cs"/>
        </a:defRPr>
      </a:lvl2pPr>
      <a:lvl3pPr marL="1181862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8" kern="1200">
          <a:solidFill>
            <a:schemeClr val="tx1"/>
          </a:solidFill>
          <a:latin typeface="+mn-lt"/>
          <a:ea typeface="+mn-ea"/>
          <a:cs typeface="+mn-cs"/>
        </a:defRPr>
      </a:lvl3pPr>
      <a:lvl4pPr marL="1654607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4pPr>
      <a:lvl5pPr marL="2127352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5pPr>
      <a:lvl6pPr marL="2600096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6pPr>
      <a:lvl7pPr marL="3072841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7pPr>
      <a:lvl8pPr marL="3545586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8pPr>
      <a:lvl9pPr marL="4018331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1pPr>
      <a:lvl2pPr marL="472745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2pPr>
      <a:lvl3pPr marL="945490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3pPr>
      <a:lvl4pPr marL="1418234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4pPr>
      <a:lvl5pPr marL="1890979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5pPr>
      <a:lvl6pPr marL="2363724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6pPr>
      <a:lvl7pPr marL="2836469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7pPr>
      <a:lvl8pPr marL="3309214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8pPr>
      <a:lvl9pPr marL="3781958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28" y="5101116"/>
            <a:ext cx="1323457" cy="12330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7350789" y="811551"/>
            <a:ext cx="2500896" cy="99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6962" tIns="0" rIns="66962" bIns="0" anchor="t" anchorCtr="0" upright="1">
            <a:noAutofit/>
          </a:bodyPr>
          <a:lstStyle/>
          <a:p>
            <a:pPr algn="ctr"/>
            <a:r>
              <a:rPr lang="es-ES" sz="1800" b="1" dirty="0" smtClean="0">
                <a:latin typeface="Helvetica Neue" panose="02000503000000020004" pitchFamily="2"/>
                <a:ea typeface="Times New Roman" panose="02020603050405020304" pitchFamily="18" charset="0"/>
              </a:rPr>
              <a:t>Información para pacientes con fractura de cadera</a:t>
            </a:r>
            <a:endParaRPr lang="es-ES" sz="1800" b="1" dirty="0">
              <a:latin typeface="Helvetica Neue" panose="02000503000000020004" pitchFamily="2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32"/>
              </a:spcAft>
            </a:pP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78" y="149868"/>
            <a:ext cx="2795059" cy="4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6348" y="6544234"/>
            <a:ext cx="833536" cy="41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lum bright="-1000" contrast="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83" y="3588786"/>
            <a:ext cx="1389802" cy="12326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24985" y="194691"/>
            <a:ext cx="2372404" cy="789283"/>
          </a:xfrm>
          <a:prstGeom prst="roundRect">
            <a:avLst>
              <a:gd name="adj" fmla="val 16667"/>
            </a:avLst>
          </a:prstGeom>
          <a:solidFill>
            <a:srgbClr val="ABD7FF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rot="0" vert="horz" wrap="square" lIns="66962" tIns="33480" rIns="66962" bIns="3348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732"/>
              </a:spcAft>
            </a:pPr>
            <a:r>
              <a:rPr lang="es-ES" sz="1400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Recomendaciones posturales </a:t>
            </a:r>
            <a:r>
              <a:rPr lang="es-ES" sz="1400" b="1" dirty="0" smtClean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después de </a:t>
            </a:r>
            <a:r>
              <a:rPr lang="es-ES" sz="1400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400" b="1" dirty="0" smtClean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cirugía</a:t>
            </a:r>
            <a:endParaRPr lang="es-ES" sz="1400" b="1" dirty="0">
              <a:latin typeface="Helvetica Neue" panose="02000503000000020004" pitchFamily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20489" y="1019486"/>
            <a:ext cx="2834378" cy="61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6962" tIns="66962" rIns="66962" bIns="66962" rtlCol="0" anchor="t" anchorCtr="0" upright="1">
            <a:noAutofit/>
          </a:bodyPr>
          <a:lstStyle/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No cruzar las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piernas ni dormir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con una almohada entre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No sentarse en asientos muy bajos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Si el inodoro de su domicilio es bajo, puede adquirir un elevador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Puede ser necesario que le ayuden con los calcetines y el calzado si tiene inclinarse mucho hacia delante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Usar bastones o andador según le vayan indicando en las revisiones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Usar siempre que sea posible calzado cerrado y con suela de goma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Evite girar en redondo para cambiar de dirección. Es preferible que lo haga dando pasitos cortos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Para los escalones es preferible usar primero la pierna sana y no pasar a la siguiente hasta no tener los dos pies en el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escalón                        </a:t>
            </a:r>
          </a:p>
          <a:p>
            <a:pPr algn="just" defTabSz="945490">
              <a:lnSpc>
                <a:spcPts val="1400"/>
              </a:lnSpc>
              <a:spcAft>
                <a:spcPts val="600"/>
              </a:spcAft>
            </a:pPr>
            <a:endParaRPr lang="es-ES" sz="1050" dirty="0" smtClean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Primero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sentarse y meter las dos piernas a la vez con ayuda 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Para salir, sacar ambas piernas al mismo tiempo, con ayuda, y luego incorporarse</a:t>
            </a:r>
          </a:p>
          <a:p>
            <a: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Colocarse en el asiento del acompañante con el asiento hacia atrás para poder llevar las piernas estiradas 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577532" y="1079782"/>
            <a:ext cx="2893114" cy="59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6962" tIns="66962" rIns="66962" bIns="66962" rtlCol="0" anchor="t" anchorCtr="0" upright="1">
            <a:noAutofit/>
          </a:bodyPr>
          <a:lstStyle>
            <a:defPPr>
              <a:defRPr lang="es-ES"/>
            </a:defPPr>
            <a:lvl1pPr marL="171450" indent="-171450" algn="just" defTabSz="94549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5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s-ES" dirty="0"/>
              <a:t>Si tras la intervención presenta alguno de estos signos o síntomas, es conveniente que acuda al Servicio de Urgencias del Hospital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Temperatura </a:t>
            </a:r>
            <a:r>
              <a:rPr lang="es-ES" dirty="0"/>
              <a:t>igual o superior a 38º</a:t>
            </a:r>
          </a:p>
          <a:p>
            <a:r>
              <a:rPr lang="es-ES" dirty="0" smtClean="0"/>
              <a:t>Dolor </a:t>
            </a:r>
            <a:r>
              <a:rPr lang="es-ES" dirty="0"/>
              <a:t>que no remite o que empeora pese al tratamiento médico ya pautado</a:t>
            </a:r>
          </a:p>
          <a:p>
            <a:r>
              <a:rPr lang="es-ES" dirty="0"/>
              <a:t>Enrojecimiento, hinchazón, apósitos manchados de líquido, sangre o pus</a:t>
            </a:r>
          </a:p>
          <a:p>
            <a:r>
              <a:rPr lang="es-ES" dirty="0"/>
              <a:t>Incontinencia de orina o heces</a:t>
            </a:r>
          </a:p>
          <a:p>
            <a:r>
              <a:rPr lang="es-ES" dirty="0"/>
              <a:t>Disfunción eréctil</a:t>
            </a:r>
          </a:p>
          <a:p>
            <a:r>
              <a:rPr lang="es-ES" dirty="0"/>
              <a:t>Sensación de pierna bloqueada y problemas para moverla en alguna dirección</a:t>
            </a:r>
          </a:p>
          <a:p>
            <a:r>
              <a:rPr lang="es-ES" dirty="0"/>
              <a:t>Si ha recibido un golpe en la pierna operada y nota que no la puede mover </a:t>
            </a: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3717189" y="205234"/>
            <a:ext cx="2539555" cy="691493"/>
          </a:xfrm>
          <a:prstGeom prst="roundRect">
            <a:avLst>
              <a:gd name="adj" fmla="val 16667"/>
            </a:avLst>
          </a:prstGeom>
          <a:solidFill>
            <a:srgbClr val="ABD7FF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rot="0" vert="horz" wrap="square" lIns="66962" tIns="33480" rIns="66962" bIns="3348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732"/>
              </a:spcAft>
            </a:pPr>
            <a:endParaRPr lang="es-ES" sz="488" b="1" dirty="0">
              <a:latin typeface="Helvetica Neue" panose="02000503000000020004" pitchFamily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32"/>
              </a:spcAft>
            </a:pPr>
            <a:r>
              <a:rPr lang="es-ES" sz="1172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Signos de alarma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50" y="293315"/>
            <a:ext cx="616185" cy="52696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4985" y="5022395"/>
            <a:ext cx="907886" cy="246221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C000"/>
                </a:solidFill>
                <a:latin typeface="Helvetica Neue" panose="02000503000000020004" pitchFamily="2"/>
              </a:rPr>
              <a:t>En el coche:</a:t>
            </a:r>
            <a:endParaRPr lang="es-ES" sz="1000" b="1" dirty="0">
              <a:solidFill>
                <a:srgbClr val="FFC000"/>
              </a:solidFill>
              <a:latin typeface="Helvetica Neue" panose="02000503000000020004" pitchFamily="2"/>
            </a:endParaRPr>
          </a:p>
        </p:txBody>
      </p:sp>
      <p:pic>
        <p:nvPicPr>
          <p:cNvPr id="1026" name="91728CE8-78BF-47E9-9504-37858F1BF08A" descr="91728CE8-78BF-47E9-9504-37858F1BF08A"/>
          <p:cNvPicPr>
            <a:picLocks noChangeAspect="1" noChangeArrowheads="1"/>
          </p:cNvPicPr>
          <p:nvPr/>
        </p:nvPicPr>
        <p:blipFill>
          <a:blip r:embed="rId9" cstate="print">
            <a:lum bright="-1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89" y="4306739"/>
            <a:ext cx="1299847" cy="139930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1922C8A-3EAD-44F1-8DB6-7CA6CBE2DA05" descr="D1922C8A-3EAD-44F1-8DB6-7CA6CBE2DA0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03" y="1801904"/>
            <a:ext cx="2810762" cy="202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7299957" y="1808150"/>
            <a:ext cx="2602560" cy="13442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66962" tIns="0" rIns="66962" bIns="0" anchor="t" anchorCtr="0" upright="1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s-ES" sz="2400" b="1" dirty="0" smtClean="0">
                <a:latin typeface="Helvetica Neue" panose="02000503000000020004" pitchFamily="2"/>
                <a:ea typeface="Times New Roman" panose="02020603050405020304" pitchFamily="18" charset="0"/>
              </a:rPr>
              <a:t>¿Cómo evitar nuevas fracturas?</a:t>
            </a:r>
            <a:endParaRPr lang="es-ES" sz="2400" b="1" dirty="0">
              <a:latin typeface="Helvetica Neue" panose="02000503000000020004" pitchFamily="2"/>
              <a:ea typeface="Times New Roman" panose="02020603050405020304" pitchFamily="18" charset="0"/>
            </a:endParaRPr>
          </a:p>
          <a:p>
            <a:pPr algn="ctr"/>
            <a:r>
              <a:rPr lang="es-ES" sz="1100" b="1" dirty="0" smtClean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TRA/TRA/DPT/001     </a:t>
            </a:r>
            <a:endParaRPr lang="es-ES" sz="1100" b="1" dirty="0">
              <a:latin typeface="Helvetica Neue" panose="02000503000000020004" pitchFamily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Aprobado por </a:t>
            </a:r>
            <a:r>
              <a:rPr lang="es-ES" sz="1100" b="1" dirty="0" smtClean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 el Comité Técnico de Coordinación de la Información  en octubre de 2018</a:t>
            </a:r>
            <a:endParaRPr lang="es-ES" sz="1100" b="1" dirty="0">
              <a:latin typeface="Helvetica Neue" panose="02000503000000020004" pitchFamily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32"/>
              </a:spcAft>
            </a:pPr>
            <a:endParaRPr lang="es-ES" sz="80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32"/>
              </a:spcAft>
            </a:pPr>
            <a:r>
              <a:rPr lang="es-ES" sz="80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87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3883303" y="159878"/>
            <a:ext cx="2331066" cy="848597"/>
          </a:xfrm>
          <a:prstGeom prst="roundRect">
            <a:avLst>
              <a:gd name="adj" fmla="val 16667"/>
            </a:avLst>
          </a:prstGeom>
          <a:solidFill>
            <a:srgbClr val="ABD7FF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rot="0" vert="horz" wrap="square" lIns="66962" tIns="33480" rIns="66962" bIns="3348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732"/>
              </a:spcAft>
            </a:pPr>
            <a:r>
              <a:rPr lang="es-ES" sz="1400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La importancia del tratamiento de la osteoporosis</a:t>
            </a:r>
          </a:p>
        </p:txBody>
      </p:sp>
      <p:sp>
        <p:nvSpPr>
          <p:cNvPr id="13" name="Text Box 5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1566" y="812661"/>
            <a:ext cx="2896894" cy="63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6962" tIns="66962" rIns="66962" bIns="66962" rtlCol="0" anchor="t" anchorCtr="0" upright="1">
            <a:noAutofit/>
          </a:bodyPr>
          <a:lstStyle/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El equipo de profesionales que trabaja en su  tratamiento y recuperación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facilitará toda la información necesaria para lograr los mejores resultados tras su fractura de cadera y también para prevenir nuevas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fracturas.</a:t>
            </a:r>
            <a:endParaRPr lang="es-ES" sz="1050" dirty="0">
              <a:solidFill>
                <a:srgbClr val="FFFFF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Una fractura por fragilidad es la que se produce tras un golpe no muy fuerte o un movimiento no muy brusco pero que rompe el hueso a causa de la osteoporosis.</a:t>
            </a: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La osteoporosis es una enfermedad que supone la pérdida de hueso en cantidad y calidad, produciendo un aumento de riesgo de fracturas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s-ES" sz="1000" dirty="0">
              <a:solidFill>
                <a:srgbClr val="FFFFF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s-ES" sz="100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s-ES" sz="100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s-ES" sz="100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s-ES" sz="100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personas mayores, una primera caída suele ser un indicio de fragilidad ósea, y en consecuencia, deben tomarse las medidas necesarias para evitar nuevas caídas.</a:t>
            </a: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Por esta razón, es fundamental que ante cualquier duda sobre su proceso, consulte con el personal que le atiende durante el ingreso y durante las revisiones posteriores en consulta.  </a:t>
            </a:r>
            <a:endParaRPr lang="es-ES" sz="1050" dirty="0">
              <a:solidFill>
                <a:srgbClr val="FFFFF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800" b="1" dirty="0">
                <a:solidFill>
                  <a:srgbClr val="C00000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solidFill>
                <a:srgbClr val="FFFFF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1000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latin typeface="Helvetica Neue" panose="02000503000000020004" pitchFamily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6486" b="8669"/>
          <a:stretch/>
        </p:blipFill>
        <p:spPr>
          <a:xfrm>
            <a:off x="845962" y="3451251"/>
            <a:ext cx="1601405" cy="1357435"/>
          </a:xfrm>
          <a:prstGeom prst="rect">
            <a:avLst/>
          </a:prstGeom>
        </p:spPr>
      </p:pic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87047" y="236290"/>
            <a:ext cx="2473406" cy="460904"/>
          </a:xfrm>
          <a:prstGeom prst="roundRect">
            <a:avLst>
              <a:gd name="adj" fmla="val 16667"/>
            </a:avLst>
          </a:prstGeom>
          <a:solidFill>
            <a:srgbClr val="ABD7FF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rot="0" vert="horz" wrap="square" lIns="66962" tIns="33480" rIns="66962" bIns="3348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732"/>
              </a:spcAft>
            </a:pPr>
            <a:r>
              <a:rPr lang="es-ES" sz="1400" b="1" dirty="0" smtClean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Fractura por fragilidad</a:t>
            </a:r>
            <a:endParaRPr lang="es-ES" sz="1400" b="1" dirty="0">
              <a:latin typeface="Helvetica Neue" panose="02000503000000020004" pitchFamily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661191" y="1089522"/>
            <a:ext cx="2858388" cy="57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6962" tIns="66962" rIns="66962" bIns="66962" rtlCol="0" anchor="t" anchorCtr="0" upright="1">
            <a:noAutofit/>
          </a:bodyPr>
          <a:lstStyle/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Para mejorar la resistencia de sus huesos ante  futuros golpes o caídas, puede que el equipo médico le haya pautado un tratamiento farmacológico para la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osteoporosis.</a:t>
            </a: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 smtClean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tratamientos pueden ser orales (en pastillas) o inyectados. La frecuencia de su aplicación también es variable. Los hay diarios, semanales, mensuales, semestrales o anuales.</a:t>
            </a: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Es muy importante seguir el </a:t>
            </a:r>
            <a:r>
              <a:rPr lang="es-ES" sz="1050" b="1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cumplimiento estricto de las pautas respecto a las dosis y frecuencia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 de las tomas,  ya que de ello depende el que mejore la resistencia y calidad de los huesos, y por lo tanto, disminuya el riesgo de sufrir una nueva fractura. </a:t>
            </a:r>
          </a:p>
          <a:p>
            <a:pPr algn="just" defTabSz="945490">
              <a:lnSpc>
                <a:spcPts val="1400"/>
              </a:lnSpc>
              <a:spcAft>
                <a:spcPts val="600"/>
              </a:spcAft>
              <a:tabLst>
                <a:tab pos="334810" algn="l"/>
              </a:tabLs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Ante cualquier duda sobre la frecuencia y dosis del tratamiento pautado, consulte con el personal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sanitario.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792133" y="2195182"/>
            <a:ext cx="2596503" cy="14927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ES" sz="11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MUY IMPORTANTE 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Helvetica Neue" panose="02000503000000020004" pitchFamily="2"/>
              </a:rPr>
              <a:t>UN  </a:t>
            </a:r>
            <a:r>
              <a:rPr lang="es-ES" sz="1000" b="1" dirty="0">
                <a:solidFill>
                  <a:schemeClr val="bg1"/>
                </a:solidFill>
                <a:latin typeface="Helvetica Neue" panose="02000503000000020004" pitchFamily="2"/>
              </a:rPr>
              <a:t>BUEN  CUMPLIMIENTO  DEL</a:t>
            </a:r>
          </a:p>
          <a:p>
            <a:pPr algn="ctr"/>
            <a:r>
              <a:rPr lang="es-ES" sz="1000" b="1" dirty="0">
                <a:solidFill>
                  <a:schemeClr val="bg1"/>
                </a:solidFill>
                <a:latin typeface="Helvetica Neue" panose="02000503000000020004" pitchFamily="2"/>
              </a:rPr>
              <a:t> TRATAMIENTO  PARA  LA OSTEPOROSIS AYUDA A REDUCIR  EL RIESGO  DE  SUFRIR  UNA  NUEVA FRACTURA  POR  FRAGILIDAD</a:t>
            </a:r>
          </a:p>
          <a:p>
            <a:pPr algn="ctr">
              <a:lnSpc>
                <a:spcPct val="150000"/>
              </a:lnSpc>
            </a:pPr>
            <a:endParaRPr lang="es-ES" sz="1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19925" y="1008475"/>
            <a:ext cx="2876550" cy="60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6962" tIns="66962" rIns="66962" bIns="66962" rtlCol="0" anchor="t" anchorCtr="0" upright="1">
            <a:noAutofit/>
          </a:bodyPr>
          <a:lstStyle/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Mantener una </a:t>
            </a:r>
            <a:r>
              <a:rPr lang="es-ES" sz="105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dieta rica en calcio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mediante la ingesta diaria de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lácteos.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Conseguir buenos niveles de vitamina D, </a:t>
            </a:r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s-ES" sz="105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olvidar la exposición al sol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, con cremas de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protección.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Para alcanzar buenos niveles de calcio y                  Vitamina D puede ser necesario tomar algún suplemento por vía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oral.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S" sz="105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ejercicio físico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tolerancia.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tomar más de cuatro tazas de café al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día.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5490">
              <a:lnSpc>
                <a:spcPts val="1400"/>
              </a:lnSpc>
              <a:spcBef>
                <a:spcPts val="292"/>
              </a:spcBef>
              <a:spcAft>
                <a:spcPts val="600"/>
              </a:spcAft>
            </a:pPr>
            <a:r>
              <a:rPr lang="es-ES" sz="105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Controlar los déficit sensoriales o motores </a:t>
            </a:r>
            <a:r>
              <a:rPr lang="es-ES" sz="1050" dirty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(empleo de gafas, audífonos o apoyos a la marcha como por ejemplo, el bastón </a:t>
            </a:r>
            <a:r>
              <a:rPr lang="es-ES" sz="1050" dirty="0" smtClean="0">
                <a:solidFill>
                  <a:srgbClr val="21201F"/>
                </a:solidFill>
                <a:latin typeface="Helvetica Neue" panose="02000503000000020004" pitchFamily="2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050" dirty="0">
              <a:solidFill>
                <a:srgbClr val="21201F"/>
              </a:solidFill>
              <a:latin typeface="Helvetica Neue" panose="02000503000000020004" pitchFamily="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4414" r="13243" b="37459"/>
          <a:stretch/>
        </p:blipFill>
        <p:spPr>
          <a:xfrm>
            <a:off x="7472536" y="3180865"/>
            <a:ext cx="1938164" cy="127020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230700" y="5653280"/>
            <a:ext cx="2583422" cy="11233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100" b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ES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MUY </a:t>
            </a:r>
            <a:r>
              <a:rPr lang="es-ES" sz="11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 </a:t>
            </a:r>
            <a:endParaRPr lang="es-ES" sz="1000" b="1" dirty="0">
              <a:solidFill>
                <a:schemeClr val="bg1"/>
              </a:solidFill>
              <a:latin typeface="Helvetica Neue" panose="02000503000000020004" pitchFamily="2"/>
            </a:endParaRPr>
          </a:p>
          <a:p>
            <a:pPr algn="ctr"/>
            <a:r>
              <a:rPr lang="es-ES" sz="1000" b="1" dirty="0">
                <a:solidFill>
                  <a:schemeClr val="bg1"/>
                </a:solidFill>
                <a:latin typeface="Helvetica Neue" panose="02000503000000020004" pitchFamily="2"/>
              </a:rPr>
              <a:t>PARA  EVITAR  NUEVAS  CAÍDAS : 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 </a:t>
            </a:r>
            <a:r>
              <a:rPr lang="es-E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SITUACIONES DE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RIESGO EN EL </a:t>
            </a:r>
            <a:r>
              <a:rPr lang="es-E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</a:t>
            </a:r>
            <a:r>
              <a:rPr lang="es-E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E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</a:t>
            </a:r>
          </a:p>
          <a:p>
            <a:pPr algn="ctr"/>
            <a:endParaRPr lang="es-ES" sz="1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AutoShape 54"/>
          <p:cNvSpPr>
            <a:spLocks noChangeArrowheads="1"/>
          </p:cNvSpPr>
          <p:nvPr/>
        </p:nvSpPr>
        <p:spPr bwMode="auto">
          <a:xfrm>
            <a:off x="7277101" y="220165"/>
            <a:ext cx="2384622" cy="601460"/>
          </a:xfrm>
          <a:prstGeom prst="roundRect">
            <a:avLst>
              <a:gd name="adj" fmla="val 16667"/>
            </a:avLst>
          </a:prstGeom>
          <a:solidFill>
            <a:srgbClr val="ABD7FF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rot="0" vert="horz" wrap="square" lIns="66962" tIns="33480" rIns="66962" bIns="3348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732"/>
              </a:spcAft>
            </a:pPr>
            <a:r>
              <a:rPr lang="es-ES" sz="1400" b="1" dirty="0">
                <a:latin typeface="Helvetica Neue" panose="02000503000000020004" pitchFamily="2"/>
                <a:ea typeface="Calibri" panose="020F0502020204030204" pitchFamily="34" charset="0"/>
                <a:cs typeface="Times New Roman" panose="02020603050405020304" pitchFamily="18" charset="0"/>
              </a:rPr>
              <a:t>¿Cómo prevenir nuevas fracturas?</a:t>
            </a:r>
          </a:p>
          <a:p>
            <a:pPr algn="ctr">
              <a:lnSpc>
                <a:spcPct val="115000"/>
              </a:lnSpc>
              <a:spcAft>
                <a:spcPts val="732"/>
              </a:spcAft>
            </a:pPr>
            <a:r>
              <a:rPr lang="es-ES" sz="80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1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718</Words>
  <Application>Microsoft Office PowerPoint</Application>
  <PresentationFormat>Personalizado</PresentationFormat>
  <Paragraphs>106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Times New Roman</vt:lpstr>
      <vt:lpstr>Verdana</vt:lpstr>
      <vt:lpstr>Tema de Office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Consejeria de Sanidad</dc:creator>
  <cp:lastModifiedBy>Consejeria de Sanidad</cp:lastModifiedBy>
  <cp:revision>74</cp:revision>
  <cp:lastPrinted>2018-09-26T07:46:38Z</cp:lastPrinted>
  <dcterms:created xsi:type="dcterms:W3CDTF">2018-06-27T07:21:15Z</dcterms:created>
  <dcterms:modified xsi:type="dcterms:W3CDTF">2019-07-11T07:08:30Z</dcterms:modified>
</cp:coreProperties>
</file>