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5"/>
  </p:notesMasterIdLst>
  <p:handoutMasterIdLst>
    <p:handoutMasterId r:id="rId6"/>
  </p:handoutMasterIdLst>
  <p:sldIdLst>
    <p:sldId id="436" r:id="rId2"/>
    <p:sldId id="437" r:id="rId3"/>
    <p:sldId id="397" r:id="rId4"/>
  </p:sldIdLst>
  <p:sldSz cx="10691813" cy="7559675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IRCUITOS PACIENTE ADULTO" id="{2C6339F6-BD47-48DF-B3BB-8007A214FA01}">
          <p14:sldIdLst>
            <p14:sldId id="436"/>
            <p14:sldId id="437"/>
            <p14:sldId id="39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2AE5EE"/>
    <a:srgbClr val="FFFFCC"/>
    <a:srgbClr val="DCDCDC"/>
    <a:srgbClr val="CCCC00"/>
    <a:srgbClr val="1130ED"/>
    <a:srgbClr val="FFFF66"/>
    <a:srgbClr val="DAC2EC"/>
    <a:srgbClr val="ECDFF5"/>
    <a:srgbClr val="E1CD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2" autoAdjust="0"/>
    <p:restoredTop sz="96395" autoAdjust="0"/>
  </p:normalViewPr>
  <p:slideViewPr>
    <p:cSldViewPr snapToGrid="0" showGuides="1">
      <p:cViewPr varScale="1">
        <p:scale>
          <a:sx n="111" d="100"/>
          <a:sy n="111" d="100"/>
        </p:scale>
        <p:origin x="1080" y="108"/>
      </p:cViewPr>
      <p:guideLst>
        <p:guide orient="horz" pos="2381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9748"/>
    </p:cViewPr>
  </p:sorter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3076363" cy="513508"/>
          </a:xfrm>
          <a:prstGeom prst="rect">
            <a:avLst/>
          </a:prstGeom>
        </p:spPr>
        <p:txBody>
          <a:bodyPr vert="horz" lIns="94778" tIns="47389" rIns="94778" bIns="4738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021296" y="1"/>
            <a:ext cx="3076363" cy="513508"/>
          </a:xfrm>
          <a:prstGeom prst="rect">
            <a:avLst/>
          </a:prstGeom>
        </p:spPr>
        <p:txBody>
          <a:bodyPr vert="horz" lIns="94778" tIns="47389" rIns="94778" bIns="47389" rtlCol="0"/>
          <a:lstStyle>
            <a:lvl1pPr algn="r">
              <a:defRPr sz="1200"/>
            </a:lvl1pPr>
          </a:lstStyle>
          <a:p>
            <a:fld id="{784336EC-CA0A-4099-A4B1-70866B27254F}" type="datetimeFigureOut">
              <a:rPr lang="es-ES" smtClean="0"/>
              <a:t>08/10/2024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3" y="9721107"/>
            <a:ext cx="3076363" cy="513507"/>
          </a:xfrm>
          <a:prstGeom prst="rect">
            <a:avLst/>
          </a:prstGeom>
        </p:spPr>
        <p:txBody>
          <a:bodyPr vert="horz" lIns="94778" tIns="47389" rIns="94778" bIns="4738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21296" y="9721107"/>
            <a:ext cx="3076363" cy="513507"/>
          </a:xfrm>
          <a:prstGeom prst="rect">
            <a:avLst/>
          </a:prstGeom>
        </p:spPr>
        <p:txBody>
          <a:bodyPr vert="horz" lIns="94778" tIns="47389" rIns="94778" bIns="47389" rtlCol="0" anchor="b"/>
          <a:lstStyle>
            <a:lvl1pPr algn="r">
              <a:defRPr sz="1200"/>
            </a:lvl1pPr>
          </a:lstStyle>
          <a:p>
            <a:fld id="{E5375CC2-D671-4A05-AC38-6F491B512F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2769576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3076363" cy="513508"/>
          </a:xfrm>
          <a:prstGeom prst="rect">
            <a:avLst/>
          </a:prstGeom>
        </p:spPr>
        <p:txBody>
          <a:bodyPr vert="horz" lIns="94778" tIns="47389" rIns="94778" bIns="4738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021296" y="1"/>
            <a:ext cx="3076363" cy="513508"/>
          </a:xfrm>
          <a:prstGeom prst="rect">
            <a:avLst/>
          </a:prstGeom>
        </p:spPr>
        <p:txBody>
          <a:bodyPr vert="horz" lIns="94778" tIns="47389" rIns="94778" bIns="47389" rtlCol="0"/>
          <a:lstStyle>
            <a:lvl1pPr algn="r">
              <a:defRPr sz="1200"/>
            </a:lvl1pPr>
          </a:lstStyle>
          <a:p>
            <a:fld id="{0D71C9C3-69E5-4B0A-BCA3-6089DBC26FFA}" type="datetimeFigureOut">
              <a:rPr lang="es-ES" smtClean="0"/>
              <a:t>08/10/2024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1279525"/>
            <a:ext cx="48831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78" tIns="47389" rIns="94778" bIns="47389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9930" y="4925408"/>
            <a:ext cx="5679440" cy="4029879"/>
          </a:xfrm>
          <a:prstGeom prst="rect">
            <a:avLst/>
          </a:prstGeom>
        </p:spPr>
        <p:txBody>
          <a:bodyPr vert="horz" lIns="94778" tIns="47389" rIns="94778" bIns="47389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3" y="9721107"/>
            <a:ext cx="3076363" cy="513507"/>
          </a:xfrm>
          <a:prstGeom prst="rect">
            <a:avLst/>
          </a:prstGeom>
        </p:spPr>
        <p:txBody>
          <a:bodyPr vert="horz" lIns="94778" tIns="47389" rIns="94778" bIns="4738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1296" y="9721107"/>
            <a:ext cx="3076363" cy="513507"/>
          </a:xfrm>
          <a:prstGeom prst="rect">
            <a:avLst/>
          </a:prstGeom>
        </p:spPr>
        <p:txBody>
          <a:bodyPr vert="horz" lIns="94778" tIns="47389" rIns="94778" bIns="47389" rtlCol="0" anchor="b"/>
          <a:lstStyle>
            <a:lvl1pPr algn="r">
              <a:defRPr sz="1200"/>
            </a:lvl1pPr>
          </a:lstStyle>
          <a:p>
            <a:fld id="{C68509DB-AC01-4291-BE2B-80C1C47911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306216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s-ES" dirty="0" smtClean="0"/>
              <a:t>Haga clic para editar el estilo de subtítulo del patrón</a:t>
            </a:r>
            <a:endParaRPr lang="en-US" dirty="0"/>
          </a:p>
        </p:txBody>
      </p:sp>
      <p:cxnSp>
        <p:nvCxnSpPr>
          <p:cNvPr id="7" name="Conector recto 6"/>
          <p:cNvCxnSpPr/>
          <p:nvPr userDrawn="1"/>
        </p:nvCxnSpPr>
        <p:spPr>
          <a:xfrm>
            <a:off x="0" y="6920560"/>
            <a:ext cx="10691813" cy="1448"/>
          </a:xfrm>
          <a:prstGeom prst="line">
            <a:avLst/>
          </a:prstGeom>
          <a:ln w="38100">
            <a:solidFill>
              <a:srgbClr val="F5AD7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ítulo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10" name="Marcador de fech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76A1B-A3F1-4DF5-9A9C-92AA08E205C7}" type="datetime1">
              <a:rPr lang="es-ES" smtClean="0"/>
              <a:t>08/10/2024</a:t>
            </a:fld>
            <a:endParaRPr lang="es-ES" dirty="0"/>
          </a:p>
        </p:txBody>
      </p:sp>
      <p:sp>
        <p:nvSpPr>
          <p:cNvPr id="11" name="Marcador de pie de página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P.D.AU.PR.</a:t>
            </a:r>
            <a:endParaRPr lang="es-ES" dirty="0"/>
          </a:p>
        </p:txBody>
      </p:sp>
      <p:sp>
        <p:nvSpPr>
          <p:cNvPr id="14" name="Marcador de número de diapositiva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06ED-DE91-4DA0-BF11-1E9698942882}" type="slidenum">
              <a:rPr lang="es-ES" smtClean="0"/>
              <a:t>‹Nº›</a:t>
            </a:fld>
            <a:endParaRPr lang="es-ES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6234" y="134573"/>
            <a:ext cx="3291847" cy="697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707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2E7D0-A9D8-446F-B0D7-2CC4DC5B0275}" type="datetime1">
              <a:rPr lang="es-ES" smtClean="0"/>
              <a:t>08/10/2024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P.D.AU.PR.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06ED-DE91-4DA0-BF11-1E969894288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53400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577EC-329A-447F-9E8B-D9A61DA636ED}" type="datetime1">
              <a:rPr lang="es-ES" smtClean="0"/>
              <a:t>08/10/2024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P.D.AU.PR.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06ED-DE91-4DA0-BF11-1E969894288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02649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76A1B-A3F1-4DF5-9A9C-92AA08E205C7}" type="datetime1">
              <a:rPr lang="es-ES" smtClean="0"/>
              <a:t>08/10/2024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P.D.AU.PR.</a:t>
            </a:r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06ED-DE91-4DA0-BF11-1E9698942882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10" name="Títul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4005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37B4D-6FDC-4BF1-93C7-93BF19766A78}" type="datetime1">
              <a:rPr lang="es-ES" smtClean="0"/>
              <a:t>08/10/2024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P.D.AU.PR.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06ED-DE91-4DA0-BF11-1E969894288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2701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EA81-B64F-4907-A663-1C1AB9AC2FDD}" type="datetime1">
              <a:rPr lang="es-ES" smtClean="0"/>
              <a:t>08/10/2024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P.D.AU.PR.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06ED-DE91-4DA0-BF11-1E969894288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04166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A7BFF-1215-4E8F-954A-A8F44695F732}" type="datetime1">
              <a:rPr lang="es-ES" smtClean="0"/>
              <a:t>08/10/2024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P.D.AU.PR.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06ED-DE91-4DA0-BF11-1E969894288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83860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F09BB-89FE-431B-B743-FA267C8C67AF}" type="datetime1">
              <a:rPr lang="es-ES" smtClean="0"/>
              <a:t>08/10/2024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P.D.AU.PR.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06ED-DE91-4DA0-BF11-1E969894288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6384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0166F-360E-417B-9F60-E72312061DB9}" type="datetime1">
              <a:rPr lang="es-ES" smtClean="0"/>
              <a:t>08/10/2024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P.D.AU.PR.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06ED-DE91-4DA0-BF11-1E969894288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9980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27910-3ED3-4D4A-AE7D-82CBD4C5DB9E}" type="datetime1">
              <a:rPr lang="es-ES" smtClean="0"/>
              <a:t>08/10/2024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P.D.AU.PR.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06ED-DE91-4DA0-BF11-1E969894288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3176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5F92D-0F30-425E-8820-725D40A4A644}" type="datetime1">
              <a:rPr lang="es-ES" smtClean="0"/>
              <a:t>08/10/2024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P.D.AU.PR.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06ED-DE91-4DA0-BF11-1E969894288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22247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76A1B-A3F1-4DF5-9A9C-92AA08E205C7}" type="datetime1">
              <a:rPr lang="es-ES" smtClean="0"/>
              <a:t>08/10/2024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 smtClean="0"/>
              <a:t>P.D.AU.PR.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B06ED-DE91-4DA0-BF11-1E969894288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6012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-1" y="923330"/>
            <a:ext cx="7151571" cy="664838"/>
          </a:xfrm>
          <a:prstGeom prst="rect">
            <a:avLst/>
          </a:prstGeom>
          <a:solidFill>
            <a:srgbClr val="009B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7313"/>
            <a:r>
              <a:rPr lang="es-ES" sz="16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DESDE EXTERIOR HOSPITAL GENERAL-VESTÍBULO PRINCIPAL   </a:t>
            </a:r>
            <a:endParaRPr lang="es-ES" sz="16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/>
            <a:r>
              <a:rPr lang="es-ES" sz="16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AL SERVICIO DE ADMISIÓN PARA TRAMITACIÓN DE INGRESO</a:t>
            </a:r>
            <a:endParaRPr lang="es-E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7151571" y="928624"/>
            <a:ext cx="3540242" cy="659544"/>
          </a:xfrm>
          <a:prstGeom prst="rect">
            <a:avLst/>
          </a:prstGeom>
          <a:solidFill>
            <a:srgbClr val="66BE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00">
              <a:defRPr/>
            </a:pPr>
            <a:r>
              <a:rPr lang="es-ES" sz="2400" b="1" dirty="0" smtClean="0">
                <a:solidFill>
                  <a:schemeClr val="bg1"/>
                </a:solidFill>
              </a:rPr>
              <a:t>Planta Baja</a:t>
            </a:r>
          </a:p>
        </p:txBody>
      </p:sp>
      <p:sp>
        <p:nvSpPr>
          <p:cNvPr id="7" name="Rectángulo 6"/>
          <p:cNvSpPr/>
          <p:nvPr/>
        </p:nvSpPr>
        <p:spPr>
          <a:xfrm>
            <a:off x="1" y="-36629"/>
            <a:ext cx="7151569" cy="10464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182563">
              <a:tabLst>
                <a:tab pos="-457200" algn="l"/>
              </a:tabLst>
            </a:pPr>
            <a:endParaRPr lang="es-ES" sz="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182563">
              <a:tabLst>
                <a:tab pos="-457200" algn="l"/>
              </a:tabLst>
            </a:pPr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ES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INGRESOS PROGRAMADOS</a:t>
            </a:r>
          </a:p>
          <a:p>
            <a:pPr marL="182563">
              <a:tabLst>
                <a:tab pos="-457200" algn="l"/>
              </a:tabLst>
            </a:pPr>
            <a:r>
              <a:rPr lang="es-ES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HOSPITALIZACIÓN PACIENTE ADULTO </a:t>
            </a:r>
            <a:endParaRPr lang="es-ES" b="1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182563">
              <a:tabLst>
                <a:tab pos="-457200" algn="l"/>
              </a:tabLst>
            </a:pPr>
            <a:r>
              <a:rPr lang="es-ES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HEMATOLOGÍA </a:t>
            </a:r>
            <a:endParaRPr lang="es-ES" sz="105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18" y="1778438"/>
            <a:ext cx="5288109" cy="2356172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0905" y="4419268"/>
            <a:ext cx="4013983" cy="2267467"/>
          </a:xfrm>
          <a:prstGeom prst="rect">
            <a:avLst/>
          </a:prstGeom>
          <a:ln w="12700">
            <a:solidFill>
              <a:srgbClr val="0070C0"/>
            </a:solidFill>
          </a:ln>
        </p:spPr>
      </p:pic>
      <p:sp>
        <p:nvSpPr>
          <p:cNvPr id="22" name="Llamada rectangular 21"/>
          <p:cNvSpPr/>
          <p:nvPr/>
        </p:nvSpPr>
        <p:spPr>
          <a:xfrm>
            <a:off x="241459" y="1691560"/>
            <a:ext cx="5481083" cy="2529928"/>
          </a:xfrm>
          <a:prstGeom prst="wedgeRectCallout">
            <a:avLst>
              <a:gd name="adj1" fmla="val 44009"/>
              <a:gd name="adj2" fmla="val 75801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cxnSp>
        <p:nvCxnSpPr>
          <p:cNvPr id="23" name="Conector recto 22"/>
          <p:cNvCxnSpPr/>
          <p:nvPr/>
        </p:nvCxnSpPr>
        <p:spPr>
          <a:xfrm>
            <a:off x="4840162" y="1700704"/>
            <a:ext cx="0" cy="1326777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/>
          <p:cNvCxnSpPr/>
          <p:nvPr/>
        </p:nvCxnSpPr>
        <p:spPr>
          <a:xfrm flipH="1">
            <a:off x="1168913" y="3018337"/>
            <a:ext cx="3707824" cy="0"/>
          </a:xfrm>
          <a:prstGeom prst="straightConnector1">
            <a:avLst/>
          </a:prstGeom>
          <a:ln w="635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n 10" descr="Recorte de pantalla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940" y="4590288"/>
            <a:ext cx="309296" cy="329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41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-1" y="923329"/>
            <a:ext cx="7215613" cy="1021059"/>
          </a:xfrm>
          <a:prstGeom prst="rect">
            <a:avLst/>
          </a:prstGeom>
          <a:solidFill>
            <a:srgbClr val="009B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7313"/>
            <a:r>
              <a:rPr lang="es-ES" sz="16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DESDE EL SERVICIO DE ADMISIÓN, TRAS TRAMITACIÓN DE INGRESO</a:t>
            </a:r>
          </a:p>
          <a:p>
            <a:pPr marL="87313"/>
            <a:r>
              <a:rPr lang="es-ES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PLANTA DE HOSPITALIZACIÓN HEMATOLOGÍA </a:t>
            </a:r>
          </a:p>
          <a:p>
            <a:pPr marL="87313"/>
            <a:r>
              <a:rPr lang="es-ES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PLANTA </a:t>
            </a:r>
            <a:r>
              <a:rPr lang="es-E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s-ES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MÓDULOS A-B</a:t>
            </a:r>
            <a:endParaRPr lang="es-E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7151571" y="928624"/>
            <a:ext cx="3540242" cy="659544"/>
          </a:xfrm>
          <a:prstGeom prst="rect">
            <a:avLst/>
          </a:prstGeom>
          <a:solidFill>
            <a:srgbClr val="66BE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00">
              <a:defRPr/>
            </a:pPr>
            <a:r>
              <a:rPr lang="es-ES" sz="2400" b="1" dirty="0" smtClean="0">
                <a:solidFill>
                  <a:schemeClr val="bg1"/>
                </a:solidFill>
              </a:rPr>
              <a:t>Planta Baja</a:t>
            </a:r>
          </a:p>
        </p:txBody>
      </p:sp>
      <p:sp>
        <p:nvSpPr>
          <p:cNvPr id="7" name="Rectángulo 6"/>
          <p:cNvSpPr/>
          <p:nvPr/>
        </p:nvSpPr>
        <p:spPr>
          <a:xfrm>
            <a:off x="1" y="-36629"/>
            <a:ext cx="7151569" cy="10464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182563">
              <a:tabLst>
                <a:tab pos="-457200" algn="l"/>
              </a:tabLst>
            </a:pPr>
            <a:endParaRPr lang="es-ES" sz="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182563">
              <a:tabLst>
                <a:tab pos="-457200" algn="l"/>
              </a:tabLst>
            </a:pPr>
            <a:r>
              <a:rPr lang="es-ES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INGRESOS PROGRAMADOS</a:t>
            </a:r>
          </a:p>
          <a:p>
            <a:pPr marL="182563">
              <a:tabLst>
                <a:tab pos="-457200" algn="l"/>
              </a:tabLst>
            </a:pPr>
            <a:r>
              <a:rPr lang="es-ES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HOSPITALIZACIÓN PACIENTE ADULTO </a:t>
            </a:r>
          </a:p>
          <a:p>
            <a:pPr marL="182563">
              <a:tabLst>
                <a:tab pos="-457200" algn="l"/>
              </a:tabLst>
            </a:pPr>
            <a:r>
              <a:rPr lang="es-ES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HEMATOLOGÍA </a:t>
            </a:r>
            <a:endParaRPr lang="es-ES" sz="105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grpSp>
        <p:nvGrpSpPr>
          <p:cNvPr id="39" name="Grupo 38"/>
          <p:cNvGrpSpPr/>
          <p:nvPr/>
        </p:nvGrpSpPr>
        <p:grpSpPr>
          <a:xfrm>
            <a:off x="-1" y="2971274"/>
            <a:ext cx="10612331" cy="2185261"/>
            <a:chOff x="79482" y="3009374"/>
            <a:chExt cx="10612331" cy="2185261"/>
          </a:xfrm>
        </p:grpSpPr>
        <p:grpSp>
          <p:nvGrpSpPr>
            <p:cNvPr id="40" name="Grupo 39"/>
            <p:cNvGrpSpPr/>
            <p:nvPr/>
          </p:nvGrpSpPr>
          <p:grpSpPr>
            <a:xfrm>
              <a:off x="79482" y="3009374"/>
              <a:ext cx="10612331" cy="2185261"/>
              <a:chOff x="79482" y="3027481"/>
              <a:chExt cx="10612331" cy="2185261"/>
            </a:xfrm>
          </p:grpSpPr>
          <p:pic>
            <p:nvPicPr>
              <p:cNvPr id="43" name="Imagen 4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9482" y="3027481"/>
                <a:ext cx="10612331" cy="2076740"/>
              </a:xfrm>
              <a:prstGeom prst="rect">
                <a:avLst/>
              </a:prstGeom>
              <a:ln>
                <a:solidFill>
                  <a:srgbClr val="00B0F0"/>
                </a:solidFill>
              </a:ln>
            </p:spPr>
          </p:pic>
          <p:grpSp>
            <p:nvGrpSpPr>
              <p:cNvPr id="44" name="Grupo 43"/>
              <p:cNvGrpSpPr/>
              <p:nvPr/>
            </p:nvGrpSpPr>
            <p:grpSpPr>
              <a:xfrm>
                <a:off x="1547885" y="4021129"/>
                <a:ext cx="1149311" cy="1191613"/>
                <a:chOff x="1547885" y="4021129"/>
                <a:chExt cx="1149311" cy="1191613"/>
              </a:xfrm>
            </p:grpSpPr>
            <p:cxnSp>
              <p:nvCxnSpPr>
                <p:cNvPr id="46" name="Conector recto de flecha 45"/>
                <p:cNvCxnSpPr/>
                <p:nvPr/>
              </p:nvCxnSpPr>
              <p:spPr>
                <a:xfrm>
                  <a:off x="2007226" y="4021129"/>
                  <a:ext cx="10759" cy="18106"/>
                </a:xfrm>
                <a:prstGeom prst="straightConnector1">
                  <a:avLst/>
                </a:prstGeom>
                <a:ln w="63500">
                  <a:solidFill>
                    <a:srgbClr val="00B050"/>
                  </a:solidFill>
                  <a:headEnd type="non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ector recto de flecha 47"/>
                <p:cNvCxnSpPr/>
                <p:nvPr/>
              </p:nvCxnSpPr>
              <p:spPr>
                <a:xfrm flipH="1">
                  <a:off x="2007226" y="4021129"/>
                  <a:ext cx="10758" cy="398573"/>
                </a:xfrm>
                <a:prstGeom prst="straightConnector1">
                  <a:avLst/>
                </a:prstGeom>
                <a:ln w="60325">
                  <a:solidFill>
                    <a:srgbClr val="00B05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" name="Rectángulo 49"/>
                <p:cNvSpPr/>
                <p:nvPr/>
              </p:nvSpPr>
              <p:spPr>
                <a:xfrm>
                  <a:off x="1547885" y="4689522"/>
                  <a:ext cx="1149311" cy="523220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accent2"/>
                  </a:solidFill>
                </a:ln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s-ES" sz="1400" b="1" dirty="0" smtClean="0">
                      <a:solidFill>
                        <a:srgbClr val="FF66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Ascensores Módulos A-B</a:t>
                  </a:r>
                  <a:endParaRPr lang="es-ES" sz="1400" b="1" dirty="0">
                    <a:solidFill>
                      <a:srgbClr val="FF66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p:grpSp>
        </p:grpSp>
        <p:cxnSp>
          <p:nvCxnSpPr>
            <p:cNvPr id="41" name="Conector recto de flecha 40"/>
            <p:cNvCxnSpPr/>
            <p:nvPr/>
          </p:nvCxnSpPr>
          <p:spPr>
            <a:xfrm flipV="1">
              <a:off x="1266825" y="4021128"/>
              <a:ext cx="751159" cy="214771"/>
            </a:xfrm>
            <a:prstGeom prst="straightConnector1">
              <a:avLst/>
            </a:prstGeom>
            <a:ln w="60325">
              <a:solidFill>
                <a:srgbClr val="00B05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Conector recto de flecha 41"/>
            <p:cNvCxnSpPr/>
            <p:nvPr/>
          </p:nvCxnSpPr>
          <p:spPr>
            <a:xfrm flipV="1">
              <a:off x="1189698" y="4124671"/>
              <a:ext cx="470272" cy="116352"/>
            </a:xfrm>
            <a:prstGeom prst="straightConnector1">
              <a:avLst/>
            </a:prstGeom>
            <a:ln w="60325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2064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-1" y="923329"/>
            <a:ext cx="7151571" cy="895945"/>
          </a:xfrm>
          <a:prstGeom prst="rect">
            <a:avLst/>
          </a:prstGeom>
          <a:solidFill>
            <a:srgbClr val="009B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7313"/>
            <a:r>
              <a:rPr lang="es-ES" sz="16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DESDE </a:t>
            </a:r>
            <a:r>
              <a:rPr lang="es-ES" sz="16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EXTERIOR HOSPITAL GENERAL-VESTÍBULO PRINCIPAL   </a:t>
            </a:r>
            <a:endParaRPr lang="es-E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/>
            <a:r>
              <a:rPr lang="es-ES" sz="16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ES" sz="16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A PLANTA DE HOSPITALIZACIÓN HEMATOLOGÍA ADULTOS</a:t>
            </a:r>
          </a:p>
          <a:p>
            <a:pPr marL="0" lvl="1"/>
            <a:r>
              <a:rPr lang="es-ES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PLANTA 8 MÓDULOS A-B</a:t>
            </a:r>
            <a:endParaRPr lang="es-E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7151569" y="928624"/>
            <a:ext cx="3540242" cy="890650"/>
          </a:xfrm>
          <a:prstGeom prst="rect">
            <a:avLst/>
          </a:prstGeom>
          <a:solidFill>
            <a:srgbClr val="66BE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00">
              <a:defRPr/>
            </a:pPr>
            <a:r>
              <a:rPr lang="es-ES" sz="2400" b="1" dirty="0" smtClean="0">
                <a:solidFill>
                  <a:schemeClr val="bg1"/>
                </a:solidFill>
              </a:rPr>
              <a:t>Planta Baja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-1" y="0"/>
            <a:ext cx="7151569" cy="1046440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lvl="0" defTabSz="914400">
              <a:defRPr/>
            </a:pPr>
            <a:endParaRPr lang="es-ES" sz="800" b="1" dirty="0" smtClean="0">
              <a:solidFill>
                <a:prstClr val="white"/>
              </a:solidFill>
            </a:endParaRPr>
          </a:p>
          <a:p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    CIRCUITO ACOMPAÑANTES / FAMILIARES / VISITAS </a:t>
            </a:r>
          </a:p>
          <a:p>
            <a:pPr marL="182563">
              <a:tabLst>
                <a:tab pos="-457200" algn="l"/>
              </a:tabLst>
            </a:pPr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 HOSPITALIZACIÓN </a:t>
            </a:r>
            <a:r>
              <a:rPr lang="es-ES" b="1" dirty="0">
                <a:solidFill>
                  <a:schemeClr val="accent5">
                    <a:lumMod val="75000"/>
                  </a:schemeClr>
                </a:solidFill>
              </a:rPr>
              <a:t>PACIENTE ADULTO </a:t>
            </a:r>
          </a:p>
          <a:p>
            <a:pPr marL="182563">
              <a:tabLst>
                <a:tab pos="-457200" algn="l"/>
              </a:tabLst>
            </a:pPr>
            <a:r>
              <a:rPr lang="es-E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HEMATOLOGÍA</a:t>
            </a:r>
            <a:endParaRPr lang="es-ES" sz="1000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grpSp>
        <p:nvGrpSpPr>
          <p:cNvPr id="15" name="Grupo 14"/>
          <p:cNvGrpSpPr/>
          <p:nvPr/>
        </p:nvGrpSpPr>
        <p:grpSpPr>
          <a:xfrm>
            <a:off x="79482" y="2720967"/>
            <a:ext cx="10612331" cy="2473668"/>
            <a:chOff x="79482" y="2739074"/>
            <a:chExt cx="10612331" cy="2473668"/>
          </a:xfrm>
        </p:grpSpPr>
        <p:pic>
          <p:nvPicPr>
            <p:cNvPr id="16" name="Imagen 1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9482" y="3027481"/>
              <a:ext cx="10612331" cy="2076740"/>
            </a:xfrm>
            <a:prstGeom prst="rect">
              <a:avLst/>
            </a:prstGeom>
            <a:ln>
              <a:solidFill>
                <a:srgbClr val="00B0F0"/>
              </a:solidFill>
            </a:ln>
          </p:spPr>
        </p:pic>
        <p:grpSp>
          <p:nvGrpSpPr>
            <p:cNvPr id="17" name="Grupo 16"/>
            <p:cNvGrpSpPr/>
            <p:nvPr/>
          </p:nvGrpSpPr>
          <p:grpSpPr>
            <a:xfrm>
              <a:off x="1547885" y="2739074"/>
              <a:ext cx="3818991" cy="2473668"/>
              <a:chOff x="1547885" y="2739074"/>
              <a:chExt cx="3818991" cy="2473668"/>
            </a:xfrm>
          </p:grpSpPr>
          <p:cxnSp>
            <p:nvCxnSpPr>
              <p:cNvPr id="18" name="Conector recto 17"/>
              <p:cNvCxnSpPr/>
              <p:nvPr/>
            </p:nvCxnSpPr>
            <p:spPr>
              <a:xfrm>
                <a:off x="5366876" y="2739074"/>
                <a:ext cx="0" cy="1326777"/>
              </a:xfrm>
              <a:prstGeom prst="line">
                <a:avLst/>
              </a:prstGeom>
              <a:ln w="635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Conector recto de flecha 18"/>
              <p:cNvCxnSpPr/>
              <p:nvPr/>
            </p:nvCxnSpPr>
            <p:spPr>
              <a:xfrm flipH="1">
                <a:off x="2017985" y="4030654"/>
                <a:ext cx="3348891" cy="18106"/>
              </a:xfrm>
              <a:prstGeom prst="straightConnector1">
                <a:avLst/>
              </a:prstGeom>
              <a:ln w="63500">
                <a:solidFill>
                  <a:srgbClr val="00B050"/>
                </a:solidFill>
                <a:headEnd type="non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Conector recto de flecha 20"/>
              <p:cNvCxnSpPr/>
              <p:nvPr/>
            </p:nvCxnSpPr>
            <p:spPr>
              <a:xfrm>
                <a:off x="2017984" y="4021129"/>
                <a:ext cx="1316" cy="388003"/>
              </a:xfrm>
              <a:prstGeom prst="straightConnector1">
                <a:avLst/>
              </a:prstGeom>
              <a:ln w="60325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Rectángulo 22"/>
              <p:cNvSpPr/>
              <p:nvPr/>
            </p:nvSpPr>
            <p:spPr>
              <a:xfrm>
                <a:off x="1547885" y="4689522"/>
                <a:ext cx="1149311" cy="523220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accent2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s-ES" sz="1400" b="1" dirty="0" smtClean="0">
                    <a:solidFill>
                      <a:srgbClr val="FF66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Ascensores Módulos A-B</a:t>
                </a:r>
                <a:endParaRPr lang="es-ES" sz="1400" b="1" dirty="0">
                  <a:solidFill>
                    <a:srgbClr val="FF66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145551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7273</TotalTime>
  <Words>93</Words>
  <Application>Microsoft Office PowerPoint</Application>
  <PresentationFormat>Personalizado</PresentationFormat>
  <Paragraphs>25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</vt:vector>
  </TitlesOfParts>
  <Company>Comunidad de Madrid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Manzanes Villoria.Eva Maria</dc:creator>
  <cp:lastModifiedBy>Vilela Sánchez.Nuria</cp:lastModifiedBy>
  <cp:revision>506</cp:revision>
  <cp:lastPrinted>2024-10-04T10:09:04Z</cp:lastPrinted>
  <dcterms:created xsi:type="dcterms:W3CDTF">2024-07-10T08:42:26Z</dcterms:created>
  <dcterms:modified xsi:type="dcterms:W3CDTF">2024-10-08T11:14:08Z</dcterms:modified>
</cp:coreProperties>
</file>