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4" r:id="rId14"/>
    <p:sldId id="275" r:id="rId15"/>
    <p:sldId id="276" r:id="rId16"/>
    <p:sldId id="279" r:id="rId17"/>
  </p:sldIdLst>
  <p:sldSz cx="6858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0"/>
  </p:normalViewPr>
  <p:slideViewPr>
    <p:cSldViewPr snapToGrid="0">
      <p:cViewPr>
        <p:scale>
          <a:sx n="170" d="100"/>
          <a:sy n="170" d="100"/>
        </p:scale>
        <p:origin x="1184" y="-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3519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619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0"/>
          <p:cNvSpPr/>
          <p:nvPr/>
        </p:nvSpPr>
        <p:spPr>
          <a:xfrm>
            <a:off x="-19" y="-1"/>
            <a:ext cx="6858001" cy="2571602"/>
          </a:xfrm>
          <a:prstGeom prst="rect">
            <a:avLst/>
          </a:prstGeom>
          <a:solidFill>
            <a:srgbClr val="00BEF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/>
            </a:pPr>
            <a:endParaRPr/>
          </a:p>
        </p:txBody>
      </p:sp>
      <p:pic>
        <p:nvPicPr>
          <p:cNvPr id="14" name="Shape 11" descr="Shap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o del título"/>
          <p:cNvSpPr txBox="1">
            <a:spLocks noGrp="1"/>
          </p:cNvSpPr>
          <p:nvPr>
            <p:ph type="title"/>
          </p:nvPr>
        </p:nvSpPr>
        <p:spPr>
          <a:xfrm>
            <a:off x="854399" y="645549"/>
            <a:ext cx="5149352" cy="19263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t>Texto del título</a:t>
            </a:r>
          </a:p>
        </p:txBody>
      </p:sp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314700" y="4444712"/>
            <a:ext cx="1600200" cy="322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31"/>
          <p:cNvSpPr/>
          <p:nvPr/>
        </p:nvSpPr>
        <p:spPr>
          <a:xfrm>
            <a:off x="-19" y="-1"/>
            <a:ext cx="6858001" cy="1312502"/>
          </a:xfrm>
          <a:prstGeom prst="rect">
            <a:avLst/>
          </a:prstGeom>
          <a:solidFill>
            <a:srgbClr val="00BEF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/>
            </a:pPr>
            <a:endParaRPr/>
          </a:p>
        </p:txBody>
      </p:sp>
      <p:pic>
        <p:nvPicPr>
          <p:cNvPr id="24" name="Shape 32" descr="Shap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o del título"/>
          <p:cNvSpPr txBox="1">
            <a:spLocks noGrp="1"/>
          </p:cNvSpPr>
          <p:nvPr>
            <p:ph type="title"/>
          </p:nvPr>
        </p:nvSpPr>
        <p:spPr>
          <a:xfrm>
            <a:off x="757650" y="648724"/>
            <a:ext cx="5348476" cy="671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del título</a:t>
            </a:r>
          </a:p>
        </p:txBody>
      </p:sp>
      <p:sp>
        <p:nvSpPr>
          <p:cNvPr id="2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57650" y="1443000"/>
            <a:ext cx="2596051" cy="27645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66700">
              <a:spcBef>
                <a:spcPts val="400"/>
              </a:spcBef>
              <a:buSzPts val="1500"/>
              <a:defRPr sz="1500"/>
            </a:lvl1pPr>
            <a:lvl2pPr marL="685800" indent="-266700">
              <a:spcBef>
                <a:spcPts val="400"/>
              </a:spcBef>
              <a:buSzPts val="1500"/>
              <a:defRPr sz="1500"/>
            </a:lvl2pPr>
            <a:lvl3pPr marL="1028700" indent="-266700">
              <a:spcBef>
                <a:spcPts val="400"/>
              </a:spcBef>
              <a:buSzPts val="1500"/>
              <a:defRPr sz="1500"/>
            </a:lvl3pPr>
            <a:lvl4pPr marL="1371600" indent="-266700">
              <a:spcBef>
                <a:spcPts val="400"/>
              </a:spcBef>
              <a:buSzPts val="1500"/>
              <a:defRPr sz="1500"/>
            </a:lvl4pPr>
            <a:lvl5pPr marL="1714500" indent="-266700">
              <a:spcBef>
                <a:spcPts val="400"/>
              </a:spcBef>
              <a:buSzPts val="1500"/>
              <a:defRPr sz="15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7" name="Shape 35"/>
          <p:cNvSpPr txBox="1">
            <a:spLocks noGrp="1"/>
          </p:cNvSpPr>
          <p:nvPr>
            <p:ph type="body" sz="half" idx="21"/>
          </p:nvPr>
        </p:nvSpPr>
        <p:spPr>
          <a:xfrm>
            <a:off x="3510093" y="1443000"/>
            <a:ext cx="2596051" cy="2764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266700">
              <a:spcBef>
                <a:spcPts val="400"/>
              </a:spcBef>
              <a:buSzPts val="1500"/>
              <a:defRPr sz="1500"/>
            </a:pPr>
            <a:endParaRPr/>
          </a:p>
        </p:txBody>
      </p:sp>
      <p:sp>
        <p:nvSpPr>
          <p:cNvPr id="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rot="10800000" flipH="1">
            <a:off x="-19" y="1289850"/>
            <a:ext cx="6858000" cy="3856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pic>
        <p:nvPicPr>
          <p:cNvPr id="64" name="Shape 6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5824819" y="648725"/>
            <a:ext cx="411525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6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3"/>
          <p:cNvSpPr/>
          <p:nvPr/>
        </p:nvSpPr>
        <p:spPr>
          <a:xfrm rot="10800000" flipH="1">
            <a:off x="-19" y="1289850"/>
            <a:ext cx="6858001" cy="3856800"/>
          </a:xfrm>
          <a:prstGeom prst="rect">
            <a:avLst/>
          </a:prstGeom>
          <a:solidFill>
            <a:srgbClr val="00BEF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/>
            </a:pPr>
            <a:endParaRPr/>
          </a:p>
        </p:txBody>
      </p:sp>
      <p:pic>
        <p:nvPicPr>
          <p:cNvPr id="3" name="Shape 64" descr="Shap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13657" y="997575"/>
            <a:ext cx="322687" cy="3225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b">
            <a:spAutoFit/>
          </a:bodyPr>
          <a:lstStyle>
            <a:lvl1pPr algn="r">
              <a:defRPr sz="900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342900" y="0"/>
            <a:ext cx="61722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/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4572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»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9144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»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3716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»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8288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●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2860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○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7432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■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2004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●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6576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○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41148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BEF2"/>
        </a:buClr>
        <a:buSzPts val="2400"/>
        <a:buFont typeface="Helvetica"/>
        <a:buChar char="■"/>
        <a:tabLst/>
        <a:defRPr sz="2400" b="0" i="0" u="none" strike="noStrike" cap="none" spc="0" baseline="0">
          <a:solidFill>
            <a:srgbClr val="25516C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d-rier.org/" TargetMode="External"/><Relationship Id="rId2" Type="http://schemas.openxmlformats.org/officeDocument/2006/relationships/hyperlink" Target="http://imas12.es/investigacion/enfermedades-inflamatori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heila.melchor@salud.madri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70"/>
          <p:cNvSpPr txBox="1">
            <a:spLocks noGrp="1"/>
          </p:cNvSpPr>
          <p:nvPr>
            <p:ph type="title"/>
          </p:nvPr>
        </p:nvSpPr>
        <p:spPr>
          <a:xfrm>
            <a:off x="854399" y="1127100"/>
            <a:ext cx="5149352" cy="1444725"/>
          </a:xfrm>
          <a:prstGeom prst="rect">
            <a:avLst/>
          </a:prstGeom>
        </p:spPr>
        <p:txBody>
          <a:bodyPr lIns="68568" tIns="68568" rIns="68568" bIns="68568"/>
          <a:lstStyle/>
          <a:p>
            <a:pPr>
              <a:defRPr sz="2400"/>
            </a:pPr>
            <a:r>
              <a:rPr lang="es-ES" dirty="0"/>
              <a:t>Unidad docente </a:t>
            </a:r>
            <a:endParaRPr dirty="0"/>
          </a:p>
          <a:p>
            <a:pPr>
              <a:defRPr sz="2400"/>
            </a:pPr>
            <a:r>
              <a:rPr dirty="0" err="1"/>
              <a:t>Servicio</a:t>
            </a:r>
            <a:r>
              <a:rPr dirty="0"/>
              <a:t> </a:t>
            </a:r>
            <a:r>
              <a:rPr dirty="0" err="1"/>
              <a:t>Reumatología</a:t>
            </a:r>
            <a:r>
              <a:rPr dirty="0"/>
              <a:t> </a:t>
            </a:r>
          </a:p>
        </p:txBody>
      </p:sp>
      <p:grpSp>
        <p:nvGrpSpPr>
          <p:cNvPr id="50" name="Shape 71"/>
          <p:cNvGrpSpPr/>
          <p:nvPr/>
        </p:nvGrpSpPr>
        <p:grpSpPr>
          <a:xfrm>
            <a:off x="5243969" y="2928846"/>
            <a:ext cx="755055" cy="715671"/>
            <a:chOff x="0" y="0"/>
            <a:chExt cx="755054" cy="715669"/>
          </a:xfrm>
        </p:grpSpPr>
        <p:sp>
          <p:nvSpPr>
            <p:cNvPr id="45" name="Shape 72"/>
            <p:cNvSpPr/>
            <p:nvPr/>
          </p:nvSpPr>
          <p:spPr>
            <a:xfrm>
              <a:off x="-1" y="67834"/>
              <a:ext cx="755056" cy="47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5" y="987"/>
                  </a:moveTo>
                  <a:lnTo>
                    <a:pt x="20975" y="20613"/>
                  </a:lnTo>
                  <a:lnTo>
                    <a:pt x="627" y="20613"/>
                  </a:lnTo>
                  <a:lnTo>
                    <a:pt x="627" y="987"/>
                  </a:lnTo>
                  <a:close/>
                  <a:moveTo>
                    <a:pt x="501" y="0"/>
                  </a:moveTo>
                  <a:lnTo>
                    <a:pt x="376" y="50"/>
                  </a:lnTo>
                  <a:lnTo>
                    <a:pt x="251" y="149"/>
                  </a:lnTo>
                  <a:lnTo>
                    <a:pt x="156" y="297"/>
                  </a:lnTo>
                  <a:lnTo>
                    <a:pt x="94" y="444"/>
                  </a:lnTo>
                  <a:lnTo>
                    <a:pt x="32" y="592"/>
                  </a:lnTo>
                  <a:lnTo>
                    <a:pt x="0" y="789"/>
                  </a:lnTo>
                  <a:lnTo>
                    <a:pt x="0" y="20811"/>
                  </a:lnTo>
                  <a:lnTo>
                    <a:pt x="32" y="21008"/>
                  </a:lnTo>
                  <a:lnTo>
                    <a:pt x="94" y="21156"/>
                  </a:lnTo>
                  <a:lnTo>
                    <a:pt x="156" y="21303"/>
                  </a:lnTo>
                  <a:lnTo>
                    <a:pt x="251" y="21402"/>
                  </a:lnTo>
                  <a:lnTo>
                    <a:pt x="376" y="21501"/>
                  </a:lnTo>
                  <a:lnTo>
                    <a:pt x="501" y="21550"/>
                  </a:lnTo>
                  <a:lnTo>
                    <a:pt x="627" y="21600"/>
                  </a:lnTo>
                  <a:lnTo>
                    <a:pt x="20975" y="21600"/>
                  </a:lnTo>
                  <a:lnTo>
                    <a:pt x="21099" y="21550"/>
                  </a:lnTo>
                  <a:lnTo>
                    <a:pt x="21224" y="21501"/>
                  </a:lnTo>
                  <a:lnTo>
                    <a:pt x="21350" y="21402"/>
                  </a:lnTo>
                  <a:lnTo>
                    <a:pt x="21444" y="21303"/>
                  </a:lnTo>
                  <a:lnTo>
                    <a:pt x="21569" y="21008"/>
                  </a:lnTo>
                  <a:lnTo>
                    <a:pt x="21600" y="20811"/>
                  </a:lnTo>
                  <a:lnTo>
                    <a:pt x="21600" y="789"/>
                  </a:lnTo>
                  <a:lnTo>
                    <a:pt x="21569" y="592"/>
                  </a:lnTo>
                  <a:lnTo>
                    <a:pt x="21444" y="297"/>
                  </a:lnTo>
                  <a:lnTo>
                    <a:pt x="21350" y="149"/>
                  </a:lnTo>
                  <a:lnTo>
                    <a:pt x="21224" y="50"/>
                  </a:lnTo>
                  <a:lnTo>
                    <a:pt x="21099" y="0"/>
                  </a:lnTo>
                  <a:close/>
                </a:path>
              </a:pathLst>
            </a:custGeom>
            <a:solidFill>
              <a:srgbClr val="00BE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00BEF2"/>
                  </a:solidFill>
                </a:defRPr>
              </a:pPr>
              <a:endParaRPr/>
            </a:p>
          </p:txBody>
        </p:sp>
        <p:sp>
          <p:nvSpPr>
            <p:cNvPr id="46" name="Shape 73"/>
            <p:cNvSpPr/>
            <p:nvPr/>
          </p:nvSpPr>
          <p:spPr>
            <a:xfrm>
              <a:off x="355662" y="-1"/>
              <a:ext cx="43775" cy="4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0"/>
                  </a:moveTo>
                  <a:lnTo>
                    <a:pt x="8622" y="526"/>
                  </a:lnTo>
                  <a:lnTo>
                    <a:pt x="6478" y="1032"/>
                  </a:lnTo>
                  <a:lnTo>
                    <a:pt x="4842" y="2063"/>
                  </a:lnTo>
                  <a:lnTo>
                    <a:pt x="3228" y="3095"/>
                  </a:lnTo>
                  <a:lnTo>
                    <a:pt x="1614" y="4632"/>
                  </a:lnTo>
                  <a:lnTo>
                    <a:pt x="1061" y="6695"/>
                  </a:lnTo>
                  <a:lnTo>
                    <a:pt x="0" y="823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232"/>
                  </a:lnTo>
                  <a:lnTo>
                    <a:pt x="20517" y="6695"/>
                  </a:lnTo>
                  <a:lnTo>
                    <a:pt x="19964" y="4632"/>
                  </a:lnTo>
                  <a:lnTo>
                    <a:pt x="18350" y="3095"/>
                  </a:lnTo>
                  <a:lnTo>
                    <a:pt x="16736" y="2063"/>
                  </a:lnTo>
                  <a:lnTo>
                    <a:pt x="15100" y="1032"/>
                  </a:lnTo>
                  <a:lnTo>
                    <a:pt x="12956" y="526"/>
                  </a:lnTo>
                  <a:lnTo>
                    <a:pt x="10789" y="0"/>
                  </a:lnTo>
                  <a:close/>
                </a:path>
              </a:pathLst>
            </a:custGeom>
            <a:solidFill>
              <a:srgbClr val="00BE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00BEF2"/>
                  </a:solidFill>
                </a:defRPr>
              </a:pPr>
              <a:endParaRPr/>
            </a:p>
          </p:txBody>
        </p:sp>
        <p:sp>
          <p:nvSpPr>
            <p:cNvPr id="47" name="Shape 74"/>
            <p:cNvSpPr/>
            <p:nvPr/>
          </p:nvSpPr>
          <p:spPr>
            <a:xfrm>
              <a:off x="118195" y="569023"/>
              <a:ext cx="109415" cy="14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9" y="0"/>
                  </a:moveTo>
                  <a:lnTo>
                    <a:pt x="433" y="16928"/>
                  </a:lnTo>
                  <a:lnTo>
                    <a:pt x="212" y="17409"/>
                  </a:lnTo>
                  <a:lnTo>
                    <a:pt x="0" y="18056"/>
                  </a:lnTo>
                  <a:lnTo>
                    <a:pt x="0" y="18696"/>
                  </a:lnTo>
                  <a:lnTo>
                    <a:pt x="212" y="19343"/>
                  </a:lnTo>
                  <a:lnTo>
                    <a:pt x="646" y="19825"/>
                  </a:lnTo>
                  <a:lnTo>
                    <a:pt x="1079" y="20471"/>
                  </a:lnTo>
                  <a:lnTo>
                    <a:pt x="1725" y="20795"/>
                  </a:lnTo>
                  <a:lnTo>
                    <a:pt x="2371" y="21277"/>
                  </a:lnTo>
                  <a:lnTo>
                    <a:pt x="3458" y="21435"/>
                  </a:lnTo>
                  <a:lnTo>
                    <a:pt x="4316" y="21600"/>
                  </a:lnTo>
                  <a:lnTo>
                    <a:pt x="5617" y="21435"/>
                  </a:lnTo>
                  <a:lnTo>
                    <a:pt x="6696" y="21118"/>
                  </a:lnTo>
                  <a:lnTo>
                    <a:pt x="7563" y="20471"/>
                  </a:lnTo>
                  <a:lnTo>
                    <a:pt x="8208" y="198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E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00BEF2"/>
                  </a:solidFill>
                </a:defRPr>
              </a:pPr>
              <a:endParaRPr/>
            </a:p>
          </p:txBody>
        </p:sp>
        <p:sp>
          <p:nvSpPr>
            <p:cNvPr id="48" name="Shape 75"/>
            <p:cNvSpPr/>
            <p:nvPr/>
          </p:nvSpPr>
          <p:spPr>
            <a:xfrm>
              <a:off x="527444" y="569023"/>
              <a:ext cx="109415" cy="14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392" y="19825"/>
                  </a:lnTo>
                  <a:lnTo>
                    <a:pt x="14046" y="20471"/>
                  </a:lnTo>
                  <a:lnTo>
                    <a:pt x="14904" y="21118"/>
                  </a:lnTo>
                  <a:lnTo>
                    <a:pt x="15983" y="21435"/>
                  </a:lnTo>
                  <a:lnTo>
                    <a:pt x="17284" y="21600"/>
                  </a:lnTo>
                  <a:lnTo>
                    <a:pt x="18150" y="21435"/>
                  </a:lnTo>
                  <a:lnTo>
                    <a:pt x="19229" y="21277"/>
                  </a:lnTo>
                  <a:lnTo>
                    <a:pt x="19875" y="20795"/>
                  </a:lnTo>
                  <a:lnTo>
                    <a:pt x="20521" y="20471"/>
                  </a:lnTo>
                  <a:lnTo>
                    <a:pt x="20954" y="19825"/>
                  </a:lnTo>
                  <a:lnTo>
                    <a:pt x="21388" y="19343"/>
                  </a:lnTo>
                  <a:lnTo>
                    <a:pt x="21600" y="18696"/>
                  </a:lnTo>
                  <a:lnTo>
                    <a:pt x="21600" y="18056"/>
                  </a:lnTo>
                  <a:lnTo>
                    <a:pt x="21388" y="17409"/>
                  </a:lnTo>
                  <a:lnTo>
                    <a:pt x="21167" y="16928"/>
                  </a:lnTo>
                  <a:lnTo>
                    <a:pt x="9721" y="0"/>
                  </a:lnTo>
                  <a:close/>
                </a:path>
              </a:pathLst>
            </a:custGeom>
            <a:solidFill>
              <a:srgbClr val="00BE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00BEF2"/>
                  </a:solidFill>
                </a:defRPr>
              </a:pPr>
              <a:endParaRPr/>
            </a:p>
          </p:txBody>
        </p:sp>
        <p:sp>
          <p:nvSpPr>
            <p:cNvPr id="49" name="Shape 76"/>
            <p:cNvSpPr/>
            <p:nvPr/>
          </p:nvSpPr>
          <p:spPr>
            <a:xfrm>
              <a:off x="43774" y="111609"/>
              <a:ext cx="667506" cy="39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6" y="3258"/>
                  </a:moveTo>
                  <a:lnTo>
                    <a:pt x="18378" y="3320"/>
                  </a:lnTo>
                  <a:lnTo>
                    <a:pt x="18484" y="3439"/>
                  </a:lnTo>
                  <a:lnTo>
                    <a:pt x="18590" y="3560"/>
                  </a:lnTo>
                  <a:lnTo>
                    <a:pt x="18696" y="3742"/>
                  </a:lnTo>
                  <a:lnTo>
                    <a:pt x="18732" y="3982"/>
                  </a:lnTo>
                  <a:lnTo>
                    <a:pt x="18803" y="4224"/>
                  </a:lnTo>
                  <a:lnTo>
                    <a:pt x="18803" y="10318"/>
                  </a:lnTo>
                  <a:lnTo>
                    <a:pt x="18732" y="10558"/>
                  </a:lnTo>
                  <a:lnTo>
                    <a:pt x="18696" y="10741"/>
                  </a:lnTo>
                  <a:lnTo>
                    <a:pt x="18590" y="10921"/>
                  </a:lnTo>
                  <a:lnTo>
                    <a:pt x="18378" y="11163"/>
                  </a:lnTo>
                  <a:lnTo>
                    <a:pt x="18094" y="11282"/>
                  </a:lnTo>
                  <a:lnTo>
                    <a:pt x="17954" y="11222"/>
                  </a:lnTo>
                  <a:lnTo>
                    <a:pt x="17812" y="11163"/>
                  </a:lnTo>
                  <a:lnTo>
                    <a:pt x="17706" y="11042"/>
                  </a:lnTo>
                  <a:lnTo>
                    <a:pt x="17598" y="10921"/>
                  </a:lnTo>
                  <a:lnTo>
                    <a:pt x="17493" y="10741"/>
                  </a:lnTo>
                  <a:lnTo>
                    <a:pt x="17458" y="10558"/>
                  </a:lnTo>
                  <a:lnTo>
                    <a:pt x="17387" y="10318"/>
                  </a:lnTo>
                  <a:lnTo>
                    <a:pt x="17387" y="7421"/>
                  </a:lnTo>
                  <a:lnTo>
                    <a:pt x="11579" y="17317"/>
                  </a:lnTo>
                  <a:lnTo>
                    <a:pt x="11473" y="17438"/>
                  </a:lnTo>
                  <a:lnTo>
                    <a:pt x="11331" y="17556"/>
                  </a:lnTo>
                  <a:lnTo>
                    <a:pt x="11225" y="17618"/>
                  </a:lnTo>
                  <a:lnTo>
                    <a:pt x="11083" y="17677"/>
                  </a:lnTo>
                  <a:lnTo>
                    <a:pt x="10942" y="17618"/>
                  </a:lnTo>
                  <a:lnTo>
                    <a:pt x="10800" y="17556"/>
                  </a:lnTo>
                  <a:lnTo>
                    <a:pt x="10694" y="17438"/>
                  </a:lnTo>
                  <a:lnTo>
                    <a:pt x="10588" y="17317"/>
                  </a:lnTo>
                  <a:lnTo>
                    <a:pt x="7755" y="12490"/>
                  </a:lnTo>
                  <a:lnTo>
                    <a:pt x="4002" y="18823"/>
                  </a:lnTo>
                  <a:lnTo>
                    <a:pt x="3896" y="19006"/>
                  </a:lnTo>
                  <a:lnTo>
                    <a:pt x="3788" y="19125"/>
                  </a:lnTo>
                  <a:lnTo>
                    <a:pt x="3648" y="19187"/>
                  </a:lnTo>
                  <a:lnTo>
                    <a:pt x="3364" y="19187"/>
                  </a:lnTo>
                  <a:lnTo>
                    <a:pt x="3258" y="19125"/>
                  </a:lnTo>
                  <a:lnTo>
                    <a:pt x="3116" y="19006"/>
                  </a:lnTo>
                  <a:lnTo>
                    <a:pt x="3010" y="18823"/>
                  </a:lnTo>
                  <a:lnTo>
                    <a:pt x="2904" y="18643"/>
                  </a:lnTo>
                  <a:lnTo>
                    <a:pt x="2868" y="18463"/>
                  </a:lnTo>
                  <a:lnTo>
                    <a:pt x="2797" y="18221"/>
                  </a:lnTo>
                  <a:lnTo>
                    <a:pt x="2797" y="17798"/>
                  </a:lnTo>
                  <a:lnTo>
                    <a:pt x="2868" y="17556"/>
                  </a:lnTo>
                  <a:lnTo>
                    <a:pt x="2904" y="17317"/>
                  </a:lnTo>
                  <a:lnTo>
                    <a:pt x="3010" y="17134"/>
                  </a:lnTo>
                  <a:lnTo>
                    <a:pt x="7259" y="9896"/>
                  </a:lnTo>
                  <a:lnTo>
                    <a:pt x="7471" y="9654"/>
                  </a:lnTo>
                  <a:lnTo>
                    <a:pt x="7613" y="9595"/>
                  </a:lnTo>
                  <a:lnTo>
                    <a:pt x="7896" y="9595"/>
                  </a:lnTo>
                  <a:lnTo>
                    <a:pt x="8003" y="9654"/>
                  </a:lnTo>
                  <a:lnTo>
                    <a:pt x="8144" y="9775"/>
                  </a:lnTo>
                  <a:lnTo>
                    <a:pt x="8251" y="9896"/>
                  </a:lnTo>
                  <a:lnTo>
                    <a:pt x="11083" y="14723"/>
                  </a:lnTo>
                  <a:lnTo>
                    <a:pt x="16430" y="5672"/>
                  </a:lnTo>
                  <a:lnTo>
                    <a:pt x="14802" y="5672"/>
                  </a:lnTo>
                  <a:lnTo>
                    <a:pt x="14660" y="5612"/>
                  </a:lnTo>
                  <a:lnTo>
                    <a:pt x="14517" y="5551"/>
                  </a:lnTo>
                  <a:lnTo>
                    <a:pt x="14377" y="5430"/>
                  </a:lnTo>
                  <a:lnTo>
                    <a:pt x="14271" y="5311"/>
                  </a:lnTo>
                  <a:lnTo>
                    <a:pt x="14200" y="5128"/>
                  </a:lnTo>
                  <a:lnTo>
                    <a:pt x="14129" y="4889"/>
                  </a:lnTo>
                  <a:lnTo>
                    <a:pt x="14093" y="4706"/>
                  </a:lnTo>
                  <a:lnTo>
                    <a:pt x="14093" y="4224"/>
                  </a:lnTo>
                  <a:lnTo>
                    <a:pt x="14129" y="3982"/>
                  </a:lnTo>
                  <a:lnTo>
                    <a:pt x="14200" y="3742"/>
                  </a:lnTo>
                  <a:lnTo>
                    <a:pt x="14271" y="3560"/>
                  </a:lnTo>
                  <a:lnTo>
                    <a:pt x="14377" y="3439"/>
                  </a:lnTo>
                  <a:lnTo>
                    <a:pt x="14517" y="3320"/>
                  </a:lnTo>
                  <a:lnTo>
                    <a:pt x="14660" y="3258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E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00BEF2"/>
                  </a:solidFill>
                </a:defRPr>
              </a:pPr>
              <a:endParaRPr/>
            </a:p>
          </p:txBody>
        </p:sp>
      </p:grpSp>
      <p:sp>
        <p:nvSpPr>
          <p:cNvPr id="51" name="CuadroTexto 1"/>
          <p:cNvSpPr txBox="1"/>
          <p:nvPr/>
        </p:nvSpPr>
        <p:spPr>
          <a:xfrm>
            <a:off x="1717979" y="2774188"/>
            <a:ext cx="1565118" cy="65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300" b="1">
                <a:solidFill>
                  <a:srgbClr val="002060"/>
                </a:solidFill>
              </a:defRPr>
            </a:pPr>
            <a:r>
              <a:t>Tutoras: </a:t>
            </a:r>
          </a:p>
          <a:p>
            <a:pPr marL="130342" indent="-130342">
              <a:buSzPct val="100000"/>
              <a:buChar char="•"/>
              <a:defRPr sz="1300">
                <a:solidFill>
                  <a:srgbClr val="002060"/>
                </a:solidFill>
              </a:defRPr>
            </a:pPr>
            <a:r>
              <a:t>Sheila Melchor </a:t>
            </a:r>
          </a:p>
          <a:p>
            <a:pPr marL="130342" indent="-130342">
              <a:buSzPct val="100000"/>
              <a:buChar char="•"/>
              <a:defRPr sz="1300">
                <a:solidFill>
                  <a:srgbClr val="002060"/>
                </a:solidFill>
              </a:defRPr>
            </a:pPr>
            <a:r>
              <a:t>Esther Rodríguez </a:t>
            </a:r>
          </a:p>
        </p:txBody>
      </p:sp>
      <p:pic>
        <p:nvPicPr>
          <p:cNvPr id="52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85" y="3722780"/>
            <a:ext cx="3291849" cy="697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2" descr="Picture 2"/>
          <p:cNvPicPr>
            <a:picLocks noChangeAspect="1"/>
          </p:cNvPicPr>
          <p:nvPr/>
        </p:nvPicPr>
        <p:blipFill>
          <a:blip r:embed="rId3"/>
          <a:srcRect r="44391"/>
          <a:stretch>
            <a:fillRect/>
          </a:stretch>
        </p:blipFill>
        <p:spPr>
          <a:xfrm>
            <a:off x="0" y="0"/>
            <a:ext cx="2897313" cy="1295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" name="Shape 424"/>
          <p:cNvGrpSpPr/>
          <p:nvPr/>
        </p:nvGrpSpPr>
        <p:grpSpPr>
          <a:xfrm>
            <a:off x="5300503" y="1636608"/>
            <a:ext cx="875637" cy="781453"/>
            <a:chOff x="51" y="0"/>
            <a:chExt cx="875635" cy="781451"/>
          </a:xfrm>
        </p:grpSpPr>
        <p:sp>
          <p:nvSpPr>
            <p:cNvPr id="54" name="Shape 425"/>
            <p:cNvSpPr/>
            <p:nvPr/>
          </p:nvSpPr>
          <p:spPr>
            <a:xfrm>
              <a:off x="51" y="94023"/>
              <a:ext cx="772062" cy="6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9" y="0"/>
                  </a:moveTo>
                  <a:lnTo>
                    <a:pt x="9700" y="70"/>
                  </a:lnTo>
                  <a:lnTo>
                    <a:pt x="8655" y="210"/>
                  </a:lnTo>
                  <a:lnTo>
                    <a:pt x="8130" y="349"/>
                  </a:lnTo>
                  <a:lnTo>
                    <a:pt x="7607" y="489"/>
                  </a:lnTo>
                  <a:lnTo>
                    <a:pt x="6630" y="837"/>
                  </a:lnTo>
                  <a:lnTo>
                    <a:pt x="6141" y="1047"/>
                  </a:lnTo>
                  <a:lnTo>
                    <a:pt x="5688" y="1292"/>
                  </a:lnTo>
                  <a:lnTo>
                    <a:pt x="5234" y="1570"/>
                  </a:lnTo>
                  <a:lnTo>
                    <a:pt x="4781" y="1850"/>
                  </a:lnTo>
                  <a:lnTo>
                    <a:pt x="4361" y="2129"/>
                  </a:lnTo>
                  <a:lnTo>
                    <a:pt x="3942" y="2477"/>
                  </a:lnTo>
                  <a:lnTo>
                    <a:pt x="3559" y="2792"/>
                  </a:lnTo>
                  <a:lnTo>
                    <a:pt x="2826" y="3525"/>
                  </a:lnTo>
                  <a:lnTo>
                    <a:pt x="2478" y="3943"/>
                  </a:lnTo>
                  <a:lnTo>
                    <a:pt x="2163" y="4328"/>
                  </a:lnTo>
                  <a:lnTo>
                    <a:pt x="1849" y="4746"/>
                  </a:lnTo>
                  <a:lnTo>
                    <a:pt x="1570" y="5199"/>
                  </a:lnTo>
                  <a:lnTo>
                    <a:pt x="1326" y="5654"/>
                  </a:lnTo>
                  <a:lnTo>
                    <a:pt x="1082" y="6107"/>
                  </a:lnTo>
                  <a:lnTo>
                    <a:pt x="872" y="6595"/>
                  </a:lnTo>
                  <a:lnTo>
                    <a:pt x="663" y="7084"/>
                  </a:lnTo>
                  <a:lnTo>
                    <a:pt x="489" y="7572"/>
                  </a:lnTo>
                  <a:lnTo>
                    <a:pt x="349" y="8095"/>
                  </a:lnTo>
                  <a:lnTo>
                    <a:pt x="244" y="8620"/>
                  </a:lnTo>
                  <a:lnTo>
                    <a:pt x="139" y="9143"/>
                  </a:lnTo>
                  <a:lnTo>
                    <a:pt x="69" y="9701"/>
                  </a:lnTo>
                  <a:lnTo>
                    <a:pt x="34" y="10224"/>
                  </a:lnTo>
                  <a:lnTo>
                    <a:pt x="0" y="10783"/>
                  </a:lnTo>
                  <a:lnTo>
                    <a:pt x="34" y="11342"/>
                  </a:lnTo>
                  <a:lnTo>
                    <a:pt x="69" y="11899"/>
                  </a:lnTo>
                  <a:lnTo>
                    <a:pt x="139" y="12423"/>
                  </a:lnTo>
                  <a:lnTo>
                    <a:pt x="244" y="12980"/>
                  </a:lnTo>
                  <a:lnTo>
                    <a:pt x="349" y="13505"/>
                  </a:lnTo>
                  <a:lnTo>
                    <a:pt x="489" y="13993"/>
                  </a:lnTo>
                  <a:lnTo>
                    <a:pt x="663" y="14516"/>
                  </a:lnTo>
                  <a:lnTo>
                    <a:pt x="872" y="15005"/>
                  </a:lnTo>
                  <a:lnTo>
                    <a:pt x="1082" y="15459"/>
                  </a:lnTo>
                  <a:lnTo>
                    <a:pt x="1326" y="15946"/>
                  </a:lnTo>
                  <a:lnTo>
                    <a:pt x="1570" y="16401"/>
                  </a:lnTo>
                  <a:lnTo>
                    <a:pt x="1849" y="16819"/>
                  </a:lnTo>
                  <a:lnTo>
                    <a:pt x="2478" y="17657"/>
                  </a:lnTo>
                  <a:lnTo>
                    <a:pt x="2826" y="18041"/>
                  </a:lnTo>
                  <a:lnTo>
                    <a:pt x="3175" y="18424"/>
                  </a:lnTo>
                  <a:lnTo>
                    <a:pt x="3559" y="18774"/>
                  </a:lnTo>
                  <a:lnTo>
                    <a:pt x="3942" y="19123"/>
                  </a:lnTo>
                  <a:lnTo>
                    <a:pt x="4361" y="19437"/>
                  </a:lnTo>
                  <a:lnTo>
                    <a:pt x="4781" y="19751"/>
                  </a:lnTo>
                  <a:lnTo>
                    <a:pt x="5234" y="20030"/>
                  </a:lnTo>
                  <a:lnTo>
                    <a:pt x="5688" y="20274"/>
                  </a:lnTo>
                  <a:lnTo>
                    <a:pt x="6141" y="20518"/>
                  </a:lnTo>
                  <a:lnTo>
                    <a:pt x="6630" y="20727"/>
                  </a:lnTo>
                  <a:lnTo>
                    <a:pt x="7119" y="20937"/>
                  </a:lnTo>
                  <a:lnTo>
                    <a:pt x="7607" y="21111"/>
                  </a:lnTo>
                  <a:lnTo>
                    <a:pt x="8130" y="21251"/>
                  </a:lnTo>
                  <a:lnTo>
                    <a:pt x="8655" y="21356"/>
                  </a:lnTo>
                  <a:lnTo>
                    <a:pt x="9178" y="21460"/>
                  </a:lnTo>
                  <a:lnTo>
                    <a:pt x="9700" y="21530"/>
                  </a:lnTo>
                  <a:lnTo>
                    <a:pt x="10259" y="21566"/>
                  </a:lnTo>
                  <a:lnTo>
                    <a:pt x="10818" y="21600"/>
                  </a:lnTo>
                  <a:lnTo>
                    <a:pt x="11377" y="21566"/>
                  </a:lnTo>
                  <a:lnTo>
                    <a:pt x="11900" y="21530"/>
                  </a:lnTo>
                  <a:lnTo>
                    <a:pt x="12458" y="21460"/>
                  </a:lnTo>
                  <a:lnTo>
                    <a:pt x="13504" y="21251"/>
                  </a:lnTo>
                  <a:lnTo>
                    <a:pt x="14028" y="21111"/>
                  </a:lnTo>
                  <a:lnTo>
                    <a:pt x="14517" y="20937"/>
                  </a:lnTo>
                  <a:lnTo>
                    <a:pt x="15006" y="20727"/>
                  </a:lnTo>
                  <a:lnTo>
                    <a:pt x="15493" y="20518"/>
                  </a:lnTo>
                  <a:lnTo>
                    <a:pt x="15947" y="20274"/>
                  </a:lnTo>
                  <a:lnTo>
                    <a:pt x="16400" y="20030"/>
                  </a:lnTo>
                  <a:lnTo>
                    <a:pt x="16855" y="19751"/>
                  </a:lnTo>
                  <a:lnTo>
                    <a:pt x="17692" y="19123"/>
                  </a:lnTo>
                  <a:lnTo>
                    <a:pt x="18076" y="18774"/>
                  </a:lnTo>
                  <a:lnTo>
                    <a:pt x="18459" y="18424"/>
                  </a:lnTo>
                  <a:lnTo>
                    <a:pt x="18809" y="18041"/>
                  </a:lnTo>
                  <a:lnTo>
                    <a:pt x="19158" y="17657"/>
                  </a:lnTo>
                  <a:lnTo>
                    <a:pt x="19472" y="17238"/>
                  </a:lnTo>
                  <a:lnTo>
                    <a:pt x="20030" y="16401"/>
                  </a:lnTo>
                  <a:lnTo>
                    <a:pt x="20310" y="15946"/>
                  </a:lnTo>
                  <a:lnTo>
                    <a:pt x="20554" y="15459"/>
                  </a:lnTo>
                  <a:lnTo>
                    <a:pt x="20763" y="15005"/>
                  </a:lnTo>
                  <a:lnTo>
                    <a:pt x="20937" y="14516"/>
                  </a:lnTo>
                  <a:lnTo>
                    <a:pt x="21113" y="13993"/>
                  </a:lnTo>
                  <a:lnTo>
                    <a:pt x="21287" y="13505"/>
                  </a:lnTo>
                  <a:lnTo>
                    <a:pt x="21391" y="12980"/>
                  </a:lnTo>
                  <a:lnTo>
                    <a:pt x="21496" y="12423"/>
                  </a:lnTo>
                  <a:lnTo>
                    <a:pt x="21566" y="11899"/>
                  </a:lnTo>
                  <a:lnTo>
                    <a:pt x="21600" y="11342"/>
                  </a:lnTo>
                  <a:lnTo>
                    <a:pt x="21600" y="10783"/>
                  </a:lnTo>
                  <a:lnTo>
                    <a:pt x="21566" y="9910"/>
                  </a:lnTo>
                  <a:lnTo>
                    <a:pt x="21461" y="9038"/>
                  </a:lnTo>
                  <a:lnTo>
                    <a:pt x="21287" y="8201"/>
                  </a:lnTo>
                  <a:lnTo>
                    <a:pt x="21043" y="7398"/>
                  </a:lnTo>
                  <a:lnTo>
                    <a:pt x="20763" y="6595"/>
                  </a:lnTo>
                  <a:lnTo>
                    <a:pt x="20414" y="5828"/>
                  </a:lnTo>
                  <a:lnTo>
                    <a:pt x="19995" y="5129"/>
                  </a:lnTo>
                  <a:lnTo>
                    <a:pt x="19507" y="4432"/>
                  </a:lnTo>
                  <a:lnTo>
                    <a:pt x="19228" y="4362"/>
                  </a:lnTo>
                  <a:lnTo>
                    <a:pt x="17378" y="6211"/>
                  </a:lnTo>
                  <a:lnTo>
                    <a:pt x="17692" y="6699"/>
                  </a:lnTo>
                  <a:lnTo>
                    <a:pt x="17971" y="7224"/>
                  </a:lnTo>
                  <a:lnTo>
                    <a:pt x="18215" y="7781"/>
                  </a:lnTo>
                  <a:lnTo>
                    <a:pt x="18425" y="8340"/>
                  </a:lnTo>
                  <a:lnTo>
                    <a:pt x="18599" y="8933"/>
                  </a:lnTo>
                  <a:lnTo>
                    <a:pt x="18704" y="9527"/>
                  </a:lnTo>
                  <a:lnTo>
                    <a:pt x="18809" y="10154"/>
                  </a:lnTo>
                  <a:lnTo>
                    <a:pt x="18809" y="10783"/>
                  </a:lnTo>
                  <a:lnTo>
                    <a:pt x="18774" y="11620"/>
                  </a:lnTo>
                  <a:lnTo>
                    <a:pt x="18669" y="12423"/>
                  </a:lnTo>
                  <a:lnTo>
                    <a:pt x="18459" y="13156"/>
                  </a:lnTo>
                  <a:lnTo>
                    <a:pt x="18181" y="13923"/>
                  </a:lnTo>
                  <a:lnTo>
                    <a:pt x="17866" y="14621"/>
                  </a:lnTo>
                  <a:lnTo>
                    <a:pt x="17448" y="15249"/>
                  </a:lnTo>
                  <a:lnTo>
                    <a:pt x="16995" y="15878"/>
                  </a:lnTo>
                  <a:lnTo>
                    <a:pt x="16470" y="16435"/>
                  </a:lnTo>
                  <a:lnTo>
                    <a:pt x="15913" y="16959"/>
                  </a:lnTo>
                  <a:lnTo>
                    <a:pt x="15284" y="17412"/>
                  </a:lnTo>
                  <a:lnTo>
                    <a:pt x="14621" y="17831"/>
                  </a:lnTo>
                  <a:lnTo>
                    <a:pt x="13923" y="18181"/>
                  </a:lnTo>
                  <a:lnTo>
                    <a:pt x="13191" y="18424"/>
                  </a:lnTo>
                  <a:lnTo>
                    <a:pt x="12422" y="18634"/>
                  </a:lnTo>
                  <a:lnTo>
                    <a:pt x="11619" y="18774"/>
                  </a:lnTo>
                  <a:lnTo>
                    <a:pt x="10818" y="18808"/>
                  </a:lnTo>
                  <a:lnTo>
                    <a:pt x="9981" y="18774"/>
                  </a:lnTo>
                  <a:lnTo>
                    <a:pt x="9212" y="18634"/>
                  </a:lnTo>
                  <a:lnTo>
                    <a:pt x="8445" y="18424"/>
                  </a:lnTo>
                  <a:lnTo>
                    <a:pt x="7712" y="18181"/>
                  </a:lnTo>
                  <a:lnTo>
                    <a:pt x="7014" y="17831"/>
                  </a:lnTo>
                  <a:lnTo>
                    <a:pt x="6351" y="17412"/>
                  </a:lnTo>
                  <a:lnTo>
                    <a:pt x="5723" y="16959"/>
                  </a:lnTo>
                  <a:lnTo>
                    <a:pt x="5164" y="16435"/>
                  </a:lnTo>
                  <a:lnTo>
                    <a:pt x="4641" y="15878"/>
                  </a:lnTo>
                  <a:lnTo>
                    <a:pt x="4187" y="15249"/>
                  </a:lnTo>
                  <a:lnTo>
                    <a:pt x="3768" y="14621"/>
                  </a:lnTo>
                  <a:lnTo>
                    <a:pt x="3454" y="13923"/>
                  </a:lnTo>
                  <a:lnTo>
                    <a:pt x="3175" y="13156"/>
                  </a:lnTo>
                  <a:lnTo>
                    <a:pt x="2966" y="12423"/>
                  </a:lnTo>
                  <a:lnTo>
                    <a:pt x="2861" y="11620"/>
                  </a:lnTo>
                  <a:lnTo>
                    <a:pt x="2791" y="10783"/>
                  </a:lnTo>
                  <a:lnTo>
                    <a:pt x="2861" y="9980"/>
                  </a:lnTo>
                  <a:lnTo>
                    <a:pt x="2966" y="9177"/>
                  </a:lnTo>
                  <a:lnTo>
                    <a:pt x="3175" y="8410"/>
                  </a:lnTo>
                  <a:lnTo>
                    <a:pt x="3454" y="7677"/>
                  </a:lnTo>
                  <a:lnTo>
                    <a:pt x="3768" y="6979"/>
                  </a:lnTo>
                  <a:lnTo>
                    <a:pt x="4187" y="6317"/>
                  </a:lnTo>
                  <a:lnTo>
                    <a:pt x="4641" y="5722"/>
                  </a:lnTo>
                  <a:lnTo>
                    <a:pt x="5164" y="5129"/>
                  </a:lnTo>
                  <a:lnTo>
                    <a:pt x="5723" y="4606"/>
                  </a:lnTo>
                  <a:lnTo>
                    <a:pt x="6351" y="4152"/>
                  </a:lnTo>
                  <a:lnTo>
                    <a:pt x="7014" y="3769"/>
                  </a:lnTo>
                  <a:lnTo>
                    <a:pt x="7712" y="3420"/>
                  </a:lnTo>
                  <a:lnTo>
                    <a:pt x="8445" y="3140"/>
                  </a:lnTo>
                  <a:lnTo>
                    <a:pt x="9212" y="2966"/>
                  </a:lnTo>
                  <a:lnTo>
                    <a:pt x="9981" y="2826"/>
                  </a:lnTo>
                  <a:lnTo>
                    <a:pt x="10818" y="2792"/>
                  </a:lnTo>
                  <a:lnTo>
                    <a:pt x="11445" y="2826"/>
                  </a:lnTo>
                  <a:lnTo>
                    <a:pt x="12074" y="2896"/>
                  </a:lnTo>
                  <a:lnTo>
                    <a:pt x="12667" y="3000"/>
                  </a:lnTo>
                  <a:lnTo>
                    <a:pt x="13260" y="3176"/>
                  </a:lnTo>
                  <a:lnTo>
                    <a:pt x="13818" y="3385"/>
                  </a:lnTo>
                  <a:lnTo>
                    <a:pt x="14377" y="3629"/>
                  </a:lnTo>
                  <a:lnTo>
                    <a:pt x="14900" y="3908"/>
                  </a:lnTo>
                  <a:lnTo>
                    <a:pt x="15389" y="4222"/>
                  </a:lnTo>
                  <a:lnTo>
                    <a:pt x="17063" y="2582"/>
                  </a:lnTo>
                  <a:lnTo>
                    <a:pt x="16925" y="1919"/>
                  </a:lnTo>
                  <a:lnTo>
                    <a:pt x="16262" y="1466"/>
                  </a:lnTo>
                  <a:lnTo>
                    <a:pt x="15563" y="1117"/>
                  </a:lnTo>
                  <a:lnTo>
                    <a:pt x="14830" y="767"/>
                  </a:lnTo>
                  <a:lnTo>
                    <a:pt x="14063" y="489"/>
                  </a:lnTo>
                  <a:lnTo>
                    <a:pt x="13295" y="279"/>
                  </a:lnTo>
                  <a:lnTo>
                    <a:pt x="12492" y="140"/>
                  </a:lnTo>
                  <a:lnTo>
                    <a:pt x="11655" y="36"/>
                  </a:lnTo>
                  <a:lnTo>
                    <a:pt x="108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55" name="Shape 426"/>
            <p:cNvSpPr/>
            <p:nvPr/>
          </p:nvSpPr>
          <p:spPr>
            <a:xfrm>
              <a:off x="199590" y="261196"/>
              <a:ext cx="372983" cy="31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7" y="0"/>
                  </a:moveTo>
                  <a:lnTo>
                    <a:pt x="9751" y="71"/>
                  </a:lnTo>
                  <a:lnTo>
                    <a:pt x="8669" y="216"/>
                  </a:lnTo>
                  <a:lnTo>
                    <a:pt x="7586" y="432"/>
                  </a:lnTo>
                  <a:lnTo>
                    <a:pt x="6646" y="867"/>
                  </a:lnTo>
                  <a:lnTo>
                    <a:pt x="5708" y="1299"/>
                  </a:lnTo>
                  <a:lnTo>
                    <a:pt x="4768" y="1804"/>
                  </a:lnTo>
                  <a:lnTo>
                    <a:pt x="3975" y="2455"/>
                  </a:lnTo>
                  <a:lnTo>
                    <a:pt x="3180" y="3177"/>
                  </a:lnTo>
                  <a:lnTo>
                    <a:pt x="2458" y="3902"/>
                  </a:lnTo>
                  <a:lnTo>
                    <a:pt x="1878" y="4768"/>
                  </a:lnTo>
                  <a:lnTo>
                    <a:pt x="1301" y="5635"/>
                  </a:lnTo>
                  <a:lnTo>
                    <a:pt x="867" y="6573"/>
                  </a:lnTo>
                  <a:lnTo>
                    <a:pt x="506" y="7585"/>
                  </a:lnTo>
                  <a:lnTo>
                    <a:pt x="219" y="8596"/>
                  </a:lnTo>
                  <a:lnTo>
                    <a:pt x="74" y="9679"/>
                  </a:lnTo>
                  <a:lnTo>
                    <a:pt x="0" y="10765"/>
                  </a:lnTo>
                  <a:lnTo>
                    <a:pt x="74" y="11921"/>
                  </a:lnTo>
                  <a:lnTo>
                    <a:pt x="219" y="12933"/>
                  </a:lnTo>
                  <a:lnTo>
                    <a:pt x="506" y="14015"/>
                  </a:lnTo>
                  <a:lnTo>
                    <a:pt x="867" y="15027"/>
                  </a:lnTo>
                  <a:lnTo>
                    <a:pt x="1301" y="15965"/>
                  </a:lnTo>
                  <a:lnTo>
                    <a:pt x="1878" y="16832"/>
                  </a:lnTo>
                  <a:lnTo>
                    <a:pt x="2458" y="17627"/>
                  </a:lnTo>
                  <a:lnTo>
                    <a:pt x="3180" y="18423"/>
                  </a:lnTo>
                  <a:lnTo>
                    <a:pt x="3975" y="19145"/>
                  </a:lnTo>
                  <a:lnTo>
                    <a:pt x="4768" y="19722"/>
                  </a:lnTo>
                  <a:lnTo>
                    <a:pt x="5708" y="20301"/>
                  </a:lnTo>
                  <a:lnTo>
                    <a:pt x="6646" y="20733"/>
                  </a:lnTo>
                  <a:lnTo>
                    <a:pt x="7586" y="21094"/>
                  </a:lnTo>
                  <a:lnTo>
                    <a:pt x="8669" y="21384"/>
                  </a:lnTo>
                  <a:lnTo>
                    <a:pt x="9751" y="21529"/>
                  </a:lnTo>
                  <a:lnTo>
                    <a:pt x="10837" y="21600"/>
                  </a:lnTo>
                  <a:lnTo>
                    <a:pt x="11919" y="21529"/>
                  </a:lnTo>
                  <a:lnTo>
                    <a:pt x="13002" y="21384"/>
                  </a:lnTo>
                  <a:lnTo>
                    <a:pt x="14014" y="21094"/>
                  </a:lnTo>
                  <a:lnTo>
                    <a:pt x="15025" y="20733"/>
                  </a:lnTo>
                  <a:lnTo>
                    <a:pt x="15966" y="20301"/>
                  </a:lnTo>
                  <a:lnTo>
                    <a:pt x="16832" y="19722"/>
                  </a:lnTo>
                  <a:lnTo>
                    <a:pt x="17699" y="19145"/>
                  </a:lnTo>
                  <a:lnTo>
                    <a:pt x="18494" y="18423"/>
                  </a:lnTo>
                  <a:lnTo>
                    <a:pt x="19142" y="17627"/>
                  </a:lnTo>
                  <a:lnTo>
                    <a:pt x="19793" y="16832"/>
                  </a:lnTo>
                  <a:lnTo>
                    <a:pt x="20299" y="15965"/>
                  </a:lnTo>
                  <a:lnTo>
                    <a:pt x="20804" y="15027"/>
                  </a:lnTo>
                  <a:lnTo>
                    <a:pt x="21165" y="14015"/>
                  </a:lnTo>
                  <a:lnTo>
                    <a:pt x="21384" y="12933"/>
                  </a:lnTo>
                  <a:lnTo>
                    <a:pt x="21600" y="11921"/>
                  </a:lnTo>
                  <a:lnTo>
                    <a:pt x="21600" y="10043"/>
                  </a:lnTo>
                  <a:lnTo>
                    <a:pt x="21526" y="9392"/>
                  </a:lnTo>
                  <a:lnTo>
                    <a:pt x="21455" y="8670"/>
                  </a:lnTo>
                  <a:lnTo>
                    <a:pt x="21239" y="8019"/>
                  </a:lnTo>
                  <a:lnTo>
                    <a:pt x="21094" y="7369"/>
                  </a:lnTo>
                  <a:lnTo>
                    <a:pt x="20804" y="6718"/>
                  </a:lnTo>
                  <a:lnTo>
                    <a:pt x="20228" y="5490"/>
                  </a:lnTo>
                  <a:lnTo>
                    <a:pt x="15750" y="9898"/>
                  </a:lnTo>
                  <a:lnTo>
                    <a:pt x="15821" y="10765"/>
                  </a:lnTo>
                  <a:lnTo>
                    <a:pt x="15821" y="11270"/>
                  </a:lnTo>
                  <a:lnTo>
                    <a:pt x="15750" y="11776"/>
                  </a:lnTo>
                  <a:lnTo>
                    <a:pt x="15605" y="12282"/>
                  </a:lnTo>
                  <a:lnTo>
                    <a:pt x="15460" y="12714"/>
                  </a:lnTo>
                  <a:lnTo>
                    <a:pt x="15244" y="13149"/>
                  </a:lnTo>
                  <a:lnTo>
                    <a:pt x="15025" y="13581"/>
                  </a:lnTo>
                  <a:lnTo>
                    <a:pt x="14738" y="14015"/>
                  </a:lnTo>
                  <a:lnTo>
                    <a:pt x="14374" y="14376"/>
                  </a:lnTo>
                  <a:lnTo>
                    <a:pt x="14014" y="14666"/>
                  </a:lnTo>
                  <a:lnTo>
                    <a:pt x="13653" y="14953"/>
                  </a:lnTo>
                  <a:lnTo>
                    <a:pt x="13221" y="15243"/>
                  </a:lnTo>
                  <a:lnTo>
                    <a:pt x="12786" y="15388"/>
                  </a:lnTo>
                  <a:lnTo>
                    <a:pt x="12354" y="15604"/>
                  </a:lnTo>
                  <a:lnTo>
                    <a:pt x="11848" y="15678"/>
                  </a:lnTo>
                  <a:lnTo>
                    <a:pt x="11343" y="15820"/>
                  </a:lnTo>
                  <a:lnTo>
                    <a:pt x="10331" y="15820"/>
                  </a:lnTo>
                  <a:lnTo>
                    <a:pt x="9825" y="15678"/>
                  </a:lnTo>
                  <a:lnTo>
                    <a:pt x="9320" y="15604"/>
                  </a:lnTo>
                  <a:lnTo>
                    <a:pt x="8885" y="15388"/>
                  </a:lnTo>
                  <a:lnTo>
                    <a:pt x="8453" y="15243"/>
                  </a:lnTo>
                  <a:lnTo>
                    <a:pt x="8018" y="14953"/>
                  </a:lnTo>
                  <a:lnTo>
                    <a:pt x="7657" y="14666"/>
                  </a:lnTo>
                  <a:lnTo>
                    <a:pt x="7297" y="14376"/>
                  </a:lnTo>
                  <a:lnTo>
                    <a:pt x="6936" y="14015"/>
                  </a:lnTo>
                  <a:lnTo>
                    <a:pt x="6646" y="13581"/>
                  </a:lnTo>
                  <a:lnTo>
                    <a:pt x="6430" y="13149"/>
                  </a:lnTo>
                  <a:lnTo>
                    <a:pt x="6214" y="12714"/>
                  </a:lnTo>
                  <a:lnTo>
                    <a:pt x="5995" y="12282"/>
                  </a:lnTo>
                  <a:lnTo>
                    <a:pt x="5853" y="11270"/>
                  </a:lnTo>
                  <a:lnTo>
                    <a:pt x="5779" y="10765"/>
                  </a:lnTo>
                  <a:lnTo>
                    <a:pt x="5853" y="10259"/>
                  </a:lnTo>
                  <a:lnTo>
                    <a:pt x="5924" y="9753"/>
                  </a:lnTo>
                  <a:lnTo>
                    <a:pt x="5995" y="9318"/>
                  </a:lnTo>
                  <a:lnTo>
                    <a:pt x="6214" y="8812"/>
                  </a:lnTo>
                  <a:lnTo>
                    <a:pt x="6430" y="8380"/>
                  </a:lnTo>
                  <a:lnTo>
                    <a:pt x="6646" y="7945"/>
                  </a:lnTo>
                  <a:lnTo>
                    <a:pt x="6936" y="7585"/>
                  </a:lnTo>
                  <a:lnTo>
                    <a:pt x="7297" y="7224"/>
                  </a:lnTo>
                  <a:lnTo>
                    <a:pt x="7657" y="6934"/>
                  </a:lnTo>
                  <a:lnTo>
                    <a:pt x="8018" y="6647"/>
                  </a:lnTo>
                  <a:lnTo>
                    <a:pt x="8453" y="6357"/>
                  </a:lnTo>
                  <a:lnTo>
                    <a:pt x="8885" y="6141"/>
                  </a:lnTo>
                  <a:lnTo>
                    <a:pt x="9320" y="5996"/>
                  </a:lnTo>
                  <a:lnTo>
                    <a:pt x="9825" y="5851"/>
                  </a:lnTo>
                  <a:lnTo>
                    <a:pt x="10331" y="5780"/>
                  </a:lnTo>
                  <a:lnTo>
                    <a:pt x="10837" y="5780"/>
                  </a:lnTo>
                  <a:lnTo>
                    <a:pt x="11704" y="5851"/>
                  </a:lnTo>
                  <a:lnTo>
                    <a:pt x="16111" y="1373"/>
                  </a:lnTo>
                  <a:lnTo>
                    <a:pt x="14954" y="793"/>
                  </a:lnTo>
                  <a:lnTo>
                    <a:pt x="13653" y="361"/>
                  </a:lnTo>
                  <a:lnTo>
                    <a:pt x="12931" y="216"/>
                  </a:lnTo>
                  <a:lnTo>
                    <a:pt x="12280" y="71"/>
                  </a:lnTo>
                  <a:lnTo>
                    <a:pt x="1155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56" name="Shape 427"/>
            <p:cNvSpPr/>
            <p:nvPr/>
          </p:nvSpPr>
          <p:spPr>
            <a:xfrm>
              <a:off x="21246" y="660263"/>
              <a:ext cx="153422" cy="12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4" y="0"/>
                  </a:moveTo>
                  <a:lnTo>
                    <a:pt x="2107" y="8943"/>
                  </a:lnTo>
                  <a:lnTo>
                    <a:pt x="1230" y="10057"/>
                  </a:lnTo>
                  <a:lnTo>
                    <a:pt x="525" y="11360"/>
                  </a:lnTo>
                  <a:lnTo>
                    <a:pt x="173" y="12664"/>
                  </a:lnTo>
                  <a:lnTo>
                    <a:pt x="0" y="14159"/>
                  </a:lnTo>
                  <a:lnTo>
                    <a:pt x="173" y="15645"/>
                  </a:lnTo>
                  <a:lnTo>
                    <a:pt x="525" y="16949"/>
                  </a:lnTo>
                  <a:lnTo>
                    <a:pt x="1230" y="18253"/>
                  </a:lnTo>
                  <a:lnTo>
                    <a:pt x="2107" y="19366"/>
                  </a:lnTo>
                  <a:lnTo>
                    <a:pt x="3157" y="20304"/>
                  </a:lnTo>
                  <a:lnTo>
                    <a:pt x="4386" y="21043"/>
                  </a:lnTo>
                  <a:lnTo>
                    <a:pt x="5795" y="21417"/>
                  </a:lnTo>
                  <a:lnTo>
                    <a:pt x="7025" y="21600"/>
                  </a:lnTo>
                  <a:lnTo>
                    <a:pt x="8427" y="21417"/>
                  </a:lnTo>
                  <a:lnTo>
                    <a:pt x="9657" y="21043"/>
                  </a:lnTo>
                  <a:lnTo>
                    <a:pt x="10886" y="20304"/>
                  </a:lnTo>
                  <a:lnTo>
                    <a:pt x="12116" y="19366"/>
                  </a:lnTo>
                  <a:lnTo>
                    <a:pt x="20543" y="10430"/>
                  </a:lnTo>
                  <a:lnTo>
                    <a:pt x="21600" y="9126"/>
                  </a:lnTo>
                  <a:lnTo>
                    <a:pt x="18616" y="7075"/>
                  </a:lnTo>
                  <a:lnTo>
                    <a:pt x="12993" y="2608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57" name="Shape 428"/>
            <p:cNvSpPr/>
            <p:nvPr/>
          </p:nvSpPr>
          <p:spPr>
            <a:xfrm>
              <a:off x="598772" y="660263"/>
              <a:ext cx="152146" cy="12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52" y="0"/>
                  </a:moveTo>
                  <a:lnTo>
                    <a:pt x="8498" y="2608"/>
                  </a:lnTo>
                  <a:lnTo>
                    <a:pt x="5844" y="4842"/>
                  </a:lnTo>
                  <a:lnTo>
                    <a:pt x="3009" y="7075"/>
                  </a:lnTo>
                  <a:lnTo>
                    <a:pt x="0" y="9126"/>
                  </a:lnTo>
                  <a:lnTo>
                    <a:pt x="885" y="10430"/>
                  </a:lnTo>
                  <a:lnTo>
                    <a:pt x="9556" y="19366"/>
                  </a:lnTo>
                  <a:lnTo>
                    <a:pt x="10622" y="20304"/>
                  </a:lnTo>
                  <a:lnTo>
                    <a:pt x="11862" y="21043"/>
                  </a:lnTo>
                  <a:lnTo>
                    <a:pt x="13276" y="21417"/>
                  </a:lnTo>
                  <a:lnTo>
                    <a:pt x="14516" y="21600"/>
                  </a:lnTo>
                  <a:lnTo>
                    <a:pt x="15937" y="21417"/>
                  </a:lnTo>
                  <a:lnTo>
                    <a:pt x="17177" y="21043"/>
                  </a:lnTo>
                  <a:lnTo>
                    <a:pt x="18417" y="20304"/>
                  </a:lnTo>
                  <a:lnTo>
                    <a:pt x="19657" y="19366"/>
                  </a:lnTo>
                  <a:lnTo>
                    <a:pt x="20541" y="18253"/>
                  </a:lnTo>
                  <a:lnTo>
                    <a:pt x="21245" y="16949"/>
                  </a:lnTo>
                  <a:lnTo>
                    <a:pt x="21600" y="15645"/>
                  </a:lnTo>
                  <a:lnTo>
                    <a:pt x="21600" y="12664"/>
                  </a:lnTo>
                  <a:lnTo>
                    <a:pt x="21245" y="11360"/>
                  </a:lnTo>
                  <a:lnTo>
                    <a:pt x="20541" y="10057"/>
                  </a:lnTo>
                  <a:lnTo>
                    <a:pt x="19657" y="8943"/>
                  </a:lnTo>
                  <a:lnTo>
                    <a:pt x="1115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58" name="Shape 429"/>
            <p:cNvSpPr/>
            <p:nvPr/>
          </p:nvSpPr>
          <p:spPr>
            <a:xfrm>
              <a:off x="361745" y="-1"/>
              <a:ext cx="513943" cy="4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81" y="0"/>
                  </a:moveTo>
                  <a:lnTo>
                    <a:pt x="15571" y="51"/>
                  </a:lnTo>
                  <a:lnTo>
                    <a:pt x="15414" y="154"/>
                  </a:lnTo>
                  <a:lnTo>
                    <a:pt x="15203" y="310"/>
                  </a:lnTo>
                  <a:lnTo>
                    <a:pt x="11692" y="3711"/>
                  </a:lnTo>
                  <a:lnTo>
                    <a:pt x="11533" y="3918"/>
                  </a:lnTo>
                  <a:lnTo>
                    <a:pt x="11376" y="4175"/>
                  </a:lnTo>
                  <a:lnTo>
                    <a:pt x="11220" y="4485"/>
                  </a:lnTo>
                  <a:lnTo>
                    <a:pt x="11114" y="4743"/>
                  </a:lnTo>
                  <a:lnTo>
                    <a:pt x="11063" y="5051"/>
                  </a:lnTo>
                  <a:lnTo>
                    <a:pt x="11009" y="5361"/>
                  </a:lnTo>
                  <a:lnTo>
                    <a:pt x="11009" y="5929"/>
                  </a:lnTo>
                  <a:lnTo>
                    <a:pt x="11482" y="8403"/>
                  </a:lnTo>
                  <a:lnTo>
                    <a:pt x="11587" y="8764"/>
                  </a:lnTo>
                  <a:lnTo>
                    <a:pt x="159" y="20002"/>
                  </a:lnTo>
                  <a:lnTo>
                    <a:pt x="54" y="20209"/>
                  </a:lnTo>
                  <a:lnTo>
                    <a:pt x="0" y="20416"/>
                  </a:lnTo>
                  <a:lnTo>
                    <a:pt x="0" y="20777"/>
                  </a:lnTo>
                  <a:lnTo>
                    <a:pt x="54" y="20982"/>
                  </a:lnTo>
                  <a:lnTo>
                    <a:pt x="159" y="21136"/>
                  </a:lnTo>
                  <a:lnTo>
                    <a:pt x="316" y="21292"/>
                  </a:lnTo>
                  <a:lnTo>
                    <a:pt x="472" y="21446"/>
                  </a:lnTo>
                  <a:lnTo>
                    <a:pt x="629" y="21549"/>
                  </a:lnTo>
                  <a:lnTo>
                    <a:pt x="839" y="21600"/>
                  </a:lnTo>
                  <a:lnTo>
                    <a:pt x="1258" y="21600"/>
                  </a:lnTo>
                  <a:lnTo>
                    <a:pt x="1417" y="21549"/>
                  </a:lnTo>
                  <a:lnTo>
                    <a:pt x="1625" y="21446"/>
                  </a:lnTo>
                  <a:lnTo>
                    <a:pt x="1784" y="21292"/>
                  </a:lnTo>
                  <a:lnTo>
                    <a:pt x="13317" y="10001"/>
                  </a:lnTo>
                  <a:lnTo>
                    <a:pt x="15571" y="10362"/>
                  </a:lnTo>
                  <a:lnTo>
                    <a:pt x="15832" y="10413"/>
                  </a:lnTo>
                  <a:lnTo>
                    <a:pt x="16148" y="10413"/>
                  </a:lnTo>
                  <a:lnTo>
                    <a:pt x="16410" y="10362"/>
                  </a:lnTo>
                  <a:lnTo>
                    <a:pt x="16723" y="10259"/>
                  </a:lnTo>
                  <a:lnTo>
                    <a:pt x="17039" y="10155"/>
                  </a:lnTo>
                  <a:lnTo>
                    <a:pt x="17301" y="10054"/>
                  </a:lnTo>
                  <a:lnTo>
                    <a:pt x="17562" y="9898"/>
                  </a:lnTo>
                  <a:lnTo>
                    <a:pt x="17773" y="9693"/>
                  </a:lnTo>
                  <a:lnTo>
                    <a:pt x="21284" y="6237"/>
                  </a:lnTo>
                  <a:lnTo>
                    <a:pt x="21441" y="6083"/>
                  </a:lnTo>
                  <a:lnTo>
                    <a:pt x="21546" y="5877"/>
                  </a:lnTo>
                  <a:lnTo>
                    <a:pt x="21600" y="5722"/>
                  </a:lnTo>
                  <a:lnTo>
                    <a:pt x="21546" y="5516"/>
                  </a:lnTo>
                  <a:lnTo>
                    <a:pt x="21495" y="5412"/>
                  </a:lnTo>
                  <a:lnTo>
                    <a:pt x="21336" y="5258"/>
                  </a:lnTo>
                  <a:lnTo>
                    <a:pt x="21128" y="5155"/>
                  </a:lnTo>
                  <a:lnTo>
                    <a:pt x="20917" y="5104"/>
                  </a:lnTo>
                  <a:lnTo>
                    <a:pt x="18664" y="4692"/>
                  </a:lnTo>
                  <a:lnTo>
                    <a:pt x="20866" y="2527"/>
                  </a:lnTo>
                  <a:lnTo>
                    <a:pt x="21023" y="2370"/>
                  </a:lnTo>
                  <a:lnTo>
                    <a:pt x="21128" y="2166"/>
                  </a:lnTo>
                  <a:lnTo>
                    <a:pt x="21179" y="2012"/>
                  </a:lnTo>
                  <a:lnTo>
                    <a:pt x="21179" y="1598"/>
                  </a:lnTo>
                  <a:lnTo>
                    <a:pt x="21128" y="1391"/>
                  </a:lnTo>
                  <a:lnTo>
                    <a:pt x="21023" y="1237"/>
                  </a:lnTo>
                  <a:lnTo>
                    <a:pt x="20866" y="1083"/>
                  </a:lnTo>
                  <a:lnTo>
                    <a:pt x="20707" y="929"/>
                  </a:lnTo>
                  <a:lnTo>
                    <a:pt x="20550" y="825"/>
                  </a:lnTo>
                  <a:lnTo>
                    <a:pt x="20340" y="773"/>
                  </a:lnTo>
                  <a:lnTo>
                    <a:pt x="19921" y="773"/>
                  </a:lnTo>
                  <a:lnTo>
                    <a:pt x="19765" y="825"/>
                  </a:lnTo>
                  <a:lnTo>
                    <a:pt x="19554" y="929"/>
                  </a:lnTo>
                  <a:lnTo>
                    <a:pt x="16934" y="3506"/>
                  </a:lnTo>
                  <a:lnTo>
                    <a:pt x="16828" y="3145"/>
                  </a:lnTo>
                  <a:lnTo>
                    <a:pt x="16356" y="671"/>
                  </a:lnTo>
                  <a:lnTo>
                    <a:pt x="16305" y="412"/>
                  </a:lnTo>
                  <a:lnTo>
                    <a:pt x="16199" y="207"/>
                  </a:lnTo>
                  <a:lnTo>
                    <a:pt x="16094" y="103"/>
                  </a:lnTo>
                  <a:lnTo>
                    <a:pt x="1593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</p:grpSp>
      <p:grpSp>
        <p:nvGrpSpPr>
          <p:cNvPr id="66" name="Shape 578"/>
          <p:cNvGrpSpPr/>
          <p:nvPr/>
        </p:nvGrpSpPr>
        <p:grpSpPr>
          <a:xfrm>
            <a:off x="2990532" y="3594139"/>
            <a:ext cx="263696" cy="245116"/>
            <a:chOff x="0" y="0"/>
            <a:chExt cx="263694" cy="245115"/>
          </a:xfrm>
        </p:grpSpPr>
        <p:sp>
          <p:nvSpPr>
            <p:cNvPr id="60" name="Shape 579"/>
            <p:cNvSpPr/>
            <p:nvPr/>
          </p:nvSpPr>
          <p:spPr>
            <a:xfrm>
              <a:off x="163163" y="-1"/>
              <a:ext cx="78755" cy="8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47" y="0"/>
                  </a:moveTo>
                  <a:lnTo>
                    <a:pt x="14974" y="76"/>
                  </a:lnTo>
                  <a:lnTo>
                    <a:pt x="14401" y="148"/>
                  </a:lnTo>
                  <a:lnTo>
                    <a:pt x="13255" y="445"/>
                  </a:lnTo>
                  <a:lnTo>
                    <a:pt x="12683" y="666"/>
                  </a:lnTo>
                  <a:lnTo>
                    <a:pt x="12194" y="963"/>
                  </a:lnTo>
                  <a:lnTo>
                    <a:pt x="11782" y="1257"/>
                  </a:lnTo>
                  <a:lnTo>
                    <a:pt x="11373" y="1629"/>
                  </a:lnTo>
                  <a:lnTo>
                    <a:pt x="10964" y="1999"/>
                  </a:lnTo>
                  <a:lnTo>
                    <a:pt x="10636" y="2441"/>
                  </a:lnTo>
                  <a:lnTo>
                    <a:pt x="10311" y="2886"/>
                  </a:lnTo>
                  <a:lnTo>
                    <a:pt x="10066" y="3328"/>
                  </a:lnTo>
                  <a:lnTo>
                    <a:pt x="9818" y="3846"/>
                  </a:lnTo>
                  <a:lnTo>
                    <a:pt x="9738" y="4364"/>
                  </a:lnTo>
                  <a:lnTo>
                    <a:pt x="9654" y="4882"/>
                  </a:lnTo>
                  <a:lnTo>
                    <a:pt x="9574" y="5476"/>
                  </a:lnTo>
                  <a:lnTo>
                    <a:pt x="9654" y="6287"/>
                  </a:lnTo>
                  <a:lnTo>
                    <a:pt x="9902" y="7102"/>
                  </a:lnTo>
                  <a:lnTo>
                    <a:pt x="10227" y="7841"/>
                  </a:lnTo>
                  <a:lnTo>
                    <a:pt x="10636" y="8507"/>
                  </a:lnTo>
                  <a:lnTo>
                    <a:pt x="0" y="19825"/>
                  </a:lnTo>
                  <a:lnTo>
                    <a:pt x="1229" y="20637"/>
                  </a:lnTo>
                  <a:lnTo>
                    <a:pt x="2375" y="21600"/>
                  </a:lnTo>
                  <a:lnTo>
                    <a:pt x="13011" y="10355"/>
                  </a:lnTo>
                  <a:lnTo>
                    <a:pt x="13584" y="10579"/>
                  </a:lnTo>
                  <a:lnTo>
                    <a:pt x="14237" y="10727"/>
                  </a:lnTo>
                  <a:lnTo>
                    <a:pt x="14890" y="10800"/>
                  </a:lnTo>
                  <a:lnTo>
                    <a:pt x="15547" y="10873"/>
                  </a:lnTo>
                  <a:lnTo>
                    <a:pt x="16200" y="10800"/>
                  </a:lnTo>
                  <a:lnTo>
                    <a:pt x="16773" y="10727"/>
                  </a:lnTo>
                  <a:lnTo>
                    <a:pt x="17346" y="10652"/>
                  </a:lnTo>
                  <a:lnTo>
                    <a:pt x="17918" y="10431"/>
                  </a:lnTo>
                  <a:lnTo>
                    <a:pt x="18411" y="10209"/>
                  </a:lnTo>
                  <a:lnTo>
                    <a:pt x="18900" y="9913"/>
                  </a:lnTo>
                  <a:lnTo>
                    <a:pt x="19392" y="9616"/>
                  </a:lnTo>
                  <a:lnTo>
                    <a:pt x="20210" y="8877"/>
                  </a:lnTo>
                  <a:lnTo>
                    <a:pt x="20538" y="8507"/>
                  </a:lnTo>
                  <a:lnTo>
                    <a:pt x="20863" y="7989"/>
                  </a:lnTo>
                  <a:lnTo>
                    <a:pt x="21111" y="7544"/>
                  </a:lnTo>
                  <a:lnTo>
                    <a:pt x="21272" y="7026"/>
                  </a:lnTo>
                  <a:lnTo>
                    <a:pt x="21436" y="6508"/>
                  </a:lnTo>
                  <a:lnTo>
                    <a:pt x="21520" y="5994"/>
                  </a:lnTo>
                  <a:lnTo>
                    <a:pt x="21600" y="5476"/>
                  </a:lnTo>
                  <a:lnTo>
                    <a:pt x="21520" y="4882"/>
                  </a:lnTo>
                  <a:lnTo>
                    <a:pt x="21436" y="4364"/>
                  </a:lnTo>
                  <a:lnTo>
                    <a:pt x="21272" y="3846"/>
                  </a:lnTo>
                  <a:lnTo>
                    <a:pt x="21111" y="3328"/>
                  </a:lnTo>
                  <a:lnTo>
                    <a:pt x="20863" y="2886"/>
                  </a:lnTo>
                  <a:lnTo>
                    <a:pt x="20538" y="2441"/>
                  </a:lnTo>
                  <a:lnTo>
                    <a:pt x="20210" y="1999"/>
                  </a:lnTo>
                  <a:lnTo>
                    <a:pt x="19801" y="1629"/>
                  </a:lnTo>
                  <a:lnTo>
                    <a:pt x="19392" y="1257"/>
                  </a:lnTo>
                  <a:lnTo>
                    <a:pt x="18900" y="963"/>
                  </a:lnTo>
                  <a:lnTo>
                    <a:pt x="18411" y="666"/>
                  </a:lnTo>
                  <a:lnTo>
                    <a:pt x="17918" y="445"/>
                  </a:lnTo>
                  <a:lnTo>
                    <a:pt x="16773" y="148"/>
                  </a:lnTo>
                  <a:lnTo>
                    <a:pt x="16200" y="76"/>
                  </a:lnTo>
                  <a:lnTo>
                    <a:pt x="1554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61" name="Shape 580"/>
            <p:cNvSpPr/>
            <p:nvPr/>
          </p:nvSpPr>
          <p:spPr>
            <a:xfrm>
              <a:off x="43847" y="12426"/>
              <a:ext cx="62645" cy="7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82" y="0"/>
                  </a:moveTo>
                  <a:lnTo>
                    <a:pt x="5862" y="91"/>
                  </a:lnTo>
                  <a:lnTo>
                    <a:pt x="5142" y="269"/>
                  </a:lnTo>
                  <a:lnTo>
                    <a:pt x="4527" y="535"/>
                  </a:lnTo>
                  <a:lnTo>
                    <a:pt x="3807" y="801"/>
                  </a:lnTo>
                  <a:lnTo>
                    <a:pt x="3188" y="1157"/>
                  </a:lnTo>
                  <a:lnTo>
                    <a:pt x="2674" y="1514"/>
                  </a:lnTo>
                  <a:lnTo>
                    <a:pt x="1647" y="2402"/>
                  </a:lnTo>
                  <a:lnTo>
                    <a:pt x="1234" y="2933"/>
                  </a:lnTo>
                  <a:lnTo>
                    <a:pt x="825" y="3468"/>
                  </a:lnTo>
                  <a:lnTo>
                    <a:pt x="514" y="4000"/>
                  </a:lnTo>
                  <a:lnTo>
                    <a:pt x="312" y="4622"/>
                  </a:lnTo>
                  <a:lnTo>
                    <a:pt x="105" y="5335"/>
                  </a:lnTo>
                  <a:lnTo>
                    <a:pt x="0" y="5958"/>
                  </a:lnTo>
                  <a:lnTo>
                    <a:pt x="0" y="7290"/>
                  </a:lnTo>
                  <a:lnTo>
                    <a:pt x="105" y="7912"/>
                  </a:lnTo>
                  <a:lnTo>
                    <a:pt x="312" y="8534"/>
                  </a:lnTo>
                  <a:lnTo>
                    <a:pt x="619" y="9069"/>
                  </a:lnTo>
                  <a:lnTo>
                    <a:pt x="926" y="9692"/>
                  </a:lnTo>
                  <a:lnTo>
                    <a:pt x="1339" y="10136"/>
                  </a:lnTo>
                  <a:lnTo>
                    <a:pt x="1748" y="10667"/>
                  </a:lnTo>
                  <a:lnTo>
                    <a:pt x="2266" y="11111"/>
                  </a:lnTo>
                  <a:lnTo>
                    <a:pt x="2779" y="11555"/>
                  </a:lnTo>
                  <a:lnTo>
                    <a:pt x="3394" y="11912"/>
                  </a:lnTo>
                  <a:lnTo>
                    <a:pt x="4013" y="12269"/>
                  </a:lnTo>
                  <a:lnTo>
                    <a:pt x="4628" y="12534"/>
                  </a:lnTo>
                  <a:lnTo>
                    <a:pt x="5348" y="12713"/>
                  </a:lnTo>
                  <a:lnTo>
                    <a:pt x="6174" y="12891"/>
                  </a:lnTo>
                  <a:lnTo>
                    <a:pt x="7201" y="12978"/>
                  </a:lnTo>
                  <a:lnTo>
                    <a:pt x="8334" y="12978"/>
                  </a:lnTo>
                  <a:lnTo>
                    <a:pt x="9362" y="12800"/>
                  </a:lnTo>
                  <a:lnTo>
                    <a:pt x="10389" y="12534"/>
                  </a:lnTo>
                  <a:lnTo>
                    <a:pt x="18513" y="21600"/>
                  </a:lnTo>
                  <a:lnTo>
                    <a:pt x="19953" y="20534"/>
                  </a:lnTo>
                  <a:lnTo>
                    <a:pt x="21600" y="19558"/>
                  </a:lnTo>
                  <a:lnTo>
                    <a:pt x="13476" y="10401"/>
                  </a:lnTo>
                  <a:lnTo>
                    <a:pt x="13990" y="9779"/>
                  </a:lnTo>
                  <a:lnTo>
                    <a:pt x="14399" y="9157"/>
                  </a:lnTo>
                  <a:lnTo>
                    <a:pt x="14710" y="8447"/>
                  </a:lnTo>
                  <a:lnTo>
                    <a:pt x="14917" y="7646"/>
                  </a:lnTo>
                  <a:lnTo>
                    <a:pt x="15018" y="7024"/>
                  </a:lnTo>
                  <a:lnTo>
                    <a:pt x="15018" y="5692"/>
                  </a:lnTo>
                  <a:lnTo>
                    <a:pt x="14605" y="4447"/>
                  </a:lnTo>
                  <a:lnTo>
                    <a:pt x="14399" y="3912"/>
                  </a:lnTo>
                  <a:lnTo>
                    <a:pt x="14091" y="3290"/>
                  </a:lnTo>
                  <a:lnTo>
                    <a:pt x="13683" y="2759"/>
                  </a:lnTo>
                  <a:lnTo>
                    <a:pt x="13270" y="2311"/>
                  </a:lnTo>
                  <a:lnTo>
                    <a:pt x="12242" y="1423"/>
                  </a:lnTo>
                  <a:lnTo>
                    <a:pt x="11623" y="1070"/>
                  </a:lnTo>
                  <a:lnTo>
                    <a:pt x="11008" y="713"/>
                  </a:lnTo>
                  <a:lnTo>
                    <a:pt x="10288" y="448"/>
                  </a:lnTo>
                  <a:lnTo>
                    <a:pt x="8848" y="91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62" name="Shape 581"/>
            <p:cNvSpPr/>
            <p:nvPr/>
          </p:nvSpPr>
          <p:spPr>
            <a:xfrm>
              <a:off x="0" y="133546"/>
              <a:ext cx="88001" cy="5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03" y="0"/>
                  </a:moveTo>
                  <a:lnTo>
                    <a:pt x="9665" y="7363"/>
                  </a:lnTo>
                  <a:lnTo>
                    <a:pt x="9300" y="6755"/>
                  </a:lnTo>
                  <a:lnTo>
                    <a:pt x="8568" y="5549"/>
                  </a:lnTo>
                  <a:lnTo>
                    <a:pt x="8055" y="5065"/>
                  </a:lnTo>
                  <a:lnTo>
                    <a:pt x="7615" y="4704"/>
                  </a:lnTo>
                  <a:lnTo>
                    <a:pt x="7102" y="4344"/>
                  </a:lnTo>
                  <a:lnTo>
                    <a:pt x="6589" y="4102"/>
                  </a:lnTo>
                  <a:lnTo>
                    <a:pt x="6077" y="3983"/>
                  </a:lnTo>
                  <a:lnTo>
                    <a:pt x="5564" y="3859"/>
                  </a:lnTo>
                  <a:lnTo>
                    <a:pt x="5051" y="3983"/>
                  </a:lnTo>
                  <a:lnTo>
                    <a:pt x="4539" y="3983"/>
                  </a:lnTo>
                  <a:lnTo>
                    <a:pt x="4026" y="4225"/>
                  </a:lnTo>
                  <a:lnTo>
                    <a:pt x="3514" y="4462"/>
                  </a:lnTo>
                  <a:lnTo>
                    <a:pt x="3076" y="4828"/>
                  </a:lnTo>
                  <a:lnTo>
                    <a:pt x="2635" y="5189"/>
                  </a:lnTo>
                  <a:lnTo>
                    <a:pt x="2197" y="5673"/>
                  </a:lnTo>
                  <a:lnTo>
                    <a:pt x="1757" y="6276"/>
                  </a:lnTo>
                  <a:lnTo>
                    <a:pt x="1025" y="7482"/>
                  </a:lnTo>
                  <a:lnTo>
                    <a:pt x="731" y="8327"/>
                  </a:lnTo>
                  <a:lnTo>
                    <a:pt x="513" y="9048"/>
                  </a:lnTo>
                  <a:lnTo>
                    <a:pt x="294" y="9893"/>
                  </a:lnTo>
                  <a:lnTo>
                    <a:pt x="147" y="10738"/>
                  </a:lnTo>
                  <a:lnTo>
                    <a:pt x="75" y="11583"/>
                  </a:lnTo>
                  <a:lnTo>
                    <a:pt x="0" y="12428"/>
                  </a:lnTo>
                  <a:lnTo>
                    <a:pt x="0" y="13273"/>
                  </a:lnTo>
                  <a:lnTo>
                    <a:pt x="75" y="14118"/>
                  </a:lnTo>
                  <a:lnTo>
                    <a:pt x="219" y="14963"/>
                  </a:lnTo>
                  <a:lnTo>
                    <a:pt x="366" y="15808"/>
                  </a:lnTo>
                  <a:lnTo>
                    <a:pt x="585" y="16535"/>
                  </a:lnTo>
                  <a:lnTo>
                    <a:pt x="806" y="17380"/>
                  </a:lnTo>
                  <a:lnTo>
                    <a:pt x="1097" y="17983"/>
                  </a:lnTo>
                  <a:lnTo>
                    <a:pt x="1391" y="18704"/>
                  </a:lnTo>
                  <a:lnTo>
                    <a:pt x="1832" y="19307"/>
                  </a:lnTo>
                  <a:lnTo>
                    <a:pt x="2197" y="19915"/>
                  </a:lnTo>
                  <a:lnTo>
                    <a:pt x="2710" y="20394"/>
                  </a:lnTo>
                  <a:lnTo>
                    <a:pt x="3148" y="20755"/>
                  </a:lnTo>
                  <a:lnTo>
                    <a:pt x="3660" y="21121"/>
                  </a:lnTo>
                  <a:lnTo>
                    <a:pt x="4173" y="21363"/>
                  </a:lnTo>
                  <a:lnTo>
                    <a:pt x="5198" y="21600"/>
                  </a:lnTo>
                  <a:lnTo>
                    <a:pt x="5711" y="21600"/>
                  </a:lnTo>
                  <a:lnTo>
                    <a:pt x="6224" y="21481"/>
                  </a:lnTo>
                  <a:lnTo>
                    <a:pt x="7249" y="20997"/>
                  </a:lnTo>
                  <a:lnTo>
                    <a:pt x="7690" y="20755"/>
                  </a:lnTo>
                  <a:lnTo>
                    <a:pt x="8127" y="20276"/>
                  </a:lnTo>
                  <a:lnTo>
                    <a:pt x="8568" y="19791"/>
                  </a:lnTo>
                  <a:lnTo>
                    <a:pt x="9006" y="19307"/>
                  </a:lnTo>
                  <a:lnTo>
                    <a:pt x="9371" y="18704"/>
                  </a:lnTo>
                  <a:lnTo>
                    <a:pt x="9737" y="17983"/>
                  </a:lnTo>
                  <a:lnTo>
                    <a:pt x="10031" y="17256"/>
                  </a:lnTo>
                  <a:lnTo>
                    <a:pt x="10397" y="15808"/>
                  </a:lnTo>
                  <a:lnTo>
                    <a:pt x="10616" y="14479"/>
                  </a:lnTo>
                  <a:lnTo>
                    <a:pt x="10763" y="13031"/>
                  </a:lnTo>
                  <a:lnTo>
                    <a:pt x="10691" y="11583"/>
                  </a:lnTo>
                  <a:lnTo>
                    <a:pt x="21600" y="4225"/>
                  </a:lnTo>
                  <a:lnTo>
                    <a:pt x="20940" y="2169"/>
                  </a:lnTo>
                  <a:lnTo>
                    <a:pt x="205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63" name="Shape 582"/>
            <p:cNvSpPr/>
            <p:nvPr/>
          </p:nvSpPr>
          <p:spPr>
            <a:xfrm>
              <a:off x="107688" y="169382"/>
              <a:ext cx="43555" cy="7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25" y="0"/>
                  </a:moveTo>
                  <a:lnTo>
                    <a:pt x="8432" y="9647"/>
                  </a:lnTo>
                  <a:lnTo>
                    <a:pt x="7250" y="9813"/>
                  </a:lnTo>
                  <a:lnTo>
                    <a:pt x="6063" y="10140"/>
                  </a:lnTo>
                  <a:lnTo>
                    <a:pt x="4882" y="10471"/>
                  </a:lnTo>
                  <a:lnTo>
                    <a:pt x="3846" y="10883"/>
                  </a:lnTo>
                  <a:lnTo>
                    <a:pt x="2956" y="11295"/>
                  </a:lnTo>
                  <a:lnTo>
                    <a:pt x="2368" y="11791"/>
                  </a:lnTo>
                  <a:lnTo>
                    <a:pt x="1623" y="12284"/>
                  </a:lnTo>
                  <a:lnTo>
                    <a:pt x="1181" y="12780"/>
                  </a:lnTo>
                  <a:lnTo>
                    <a:pt x="739" y="13273"/>
                  </a:lnTo>
                  <a:lnTo>
                    <a:pt x="145" y="14427"/>
                  </a:lnTo>
                  <a:lnTo>
                    <a:pt x="0" y="15004"/>
                  </a:lnTo>
                  <a:lnTo>
                    <a:pt x="0" y="16159"/>
                  </a:lnTo>
                  <a:lnTo>
                    <a:pt x="145" y="16736"/>
                  </a:lnTo>
                  <a:lnTo>
                    <a:pt x="442" y="17313"/>
                  </a:lnTo>
                  <a:lnTo>
                    <a:pt x="739" y="17809"/>
                  </a:lnTo>
                  <a:lnTo>
                    <a:pt x="1181" y="18386"/>
                  </a:lnTo>
                  <a:lnTo>
                    <a:pt x="1775" y="18879"/>
                  </a:lnTo>
                  <a:lnTo>
                    <a:pt x="2514" y="19376"/>
                  </a:lnTo>
                  <a:lnTo>
                    <a:pt x="3253" y="19868"/>
                  </a:lnTo>
                  <a:lnTo>
                    <a:pt x="3992" y="20280"/>
                  </a:lnTo>
                  <a:lnTo>
                    <a:pt x="4882" y="20611"/>
                  </a:lnTo>
                  <a:lnTo>
                    <a:pt x="5766" y="20857"/>
                  </a:lnTo>
                  <a:lnTo>
                    <a:pt x="6802" y="21104"/>
                  </a:lnTo>
                  <a:lnTo>
                    <a:pt x="7693" y="21354"/>
                  </a:lnTo>
                  <a:lnTo>
                    <a:pt x="8728" y="21435"/>
                  </a:lnTo>
                  <a:lnTo>
                    <a:pt x="9764" y="21519"/>
                  </a:lnTo>
                  <a:lnTo>
                    <a:pt x="10800" y="21600"/>
                  </a:lnTo>
                  <a:lnTo>
                    <a:pt x="11836" y="21519"/>
                  </a:lnTo>
                  <a:lnTo>
                    <a:pt x="12872" y="21435"/>
                  </a:lnTo>
                  <a:lnTo>
                    <a:pt x="14943" y="21104"/>
                  </a:lnTo>
                  <a:lnTo>
                    <a:pt x="15827" y="20857"/>
                  </a:lnTo>
                  <a:lnTo>
                    <a:pt x="16863" y="20530"/>
                  </a:lnTo>
                  <a:lnTo>
                    <a:pt x="17754" y="20199"/>
                  </a:lnTo>
                  <a:lnTo>
                    <a:pt x="18493" y="19787"/>
                  </a:lnTo>
                  <a:lnTo>
                    <a:pt x="19232" y="19291"/>
                  </a:lnTo>
                  <a:lnTo>
                    <a:pt x="19819" y="18798"/>
                  </a:lnTo>
                  <a:lnTo>
                    <a:pt x="20413" y="18302"/>
                  </a:lnTo>
                  <a:lnTo>
                    <a:pt x="20855" y="17809"/>
                  </a:lnTo>
                  <a:lnTo>
                    <a:pt x="21449" y="16655"/>
                  </a:lnTo>
                  <a:lnTo>
                    <a:pt x="21600" y="16078"/>
                  </a:lnTo>
                  <a:lnTo>
                    <a:pt x="21600" y="14923"/>
                  </a:lnTo>
                  <a:lnTo>
                    <a:pt x="21449" y="14346"/>
                  </a:lnTo>
                  <a:lnTo>
                    <a:pt x="21152" y="13769"/>
                  </a:lnTo>
                  <a:lnTo>
                    <a:pt x="20710" y="13192"/>
                  </a:lnTo>
                  <a:lnTo>
                    <a:pt x="20267" y="12695"/>
                  </a:lnTo>
                  <a:lnTo>
                    <a:pt x="19819" y="12203"/>
                  </a:lnTo>
                  <a:lnTo>
                    <a:pt x="19080" y="11706"/>
                  </a:lnTo>
                  <a:lnTo>
                    <a:pt x="18044" y="11048"/>
                  </a:lnTo>
                  <a:lnTo>
                    <a:pt x="16718" y="10471"/>
                  </a:lnTo>
                  <a:lnTo>
                    <a:pt x="15385" y="10059"/>
                  </a:lnTo>
                  <a:lnTo>
                    <a:pt x="14053" y="9813"/>
                  </a:lnTo>
                  <a:lnTo>
                    <a:pt x="14646" y="84"/>
                  </a:lnTo>
                  <a:lnTo>
                    <a:pt x="12872" y="165"/>
                  </a:lnTo>
                  <a:lnTo>
                    <a:pt x="10945" y="84"/>
                  </a:lnTo>
                  <a:lnTo>
                    <a:pt x="90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64" name="Shape 583"/>
            <p:cNvSpPr/>
            <p:nvPr/>
          </p:nvSpPr>
          <p:spPr>
            <a:xfrm>
              <a:off x="184647" y="111284"/>
              <a:ext cx="79048" cy="4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22" y="0"/>
                  </a:moveTo>
                  <a:lnTo>
                    <a:pt x="14755" y="150"/>
                  </a:lnTo>
                  <a:lnTo>
                    <a:pt x="14184" y="439"/>
                  </a:lnTo>
                  <a:lnTo>
                    <a:pt x="13613" y="734"/>
                  </a:lnTo>
                  <a:lnTo>
                    <a:pt x="12959" y="1179"/>
                  </a:lnTo>
                  <a:lnTo>
                    <a:pt x="12389" y="1763"/>
                  </a:lnTo>
                  <a:lnTo>
                    <a:pt x="11901" y="2353"/>
                  </a:lnTo>
                  <a:lnTo>
                    <a:pt x="11411" y="3087"/>
                  </a:lnTo>
                  <a:lnTo>
                    <a:pt x="11004" y="3971"/>
                  </a:lnTo>
                  <a:lnTo>
                    <a:pt x="10677" y="4849"/>
                  </a:lnTo>
                  <a:lnTo>
                    <a:pt x="10353" y="5734"/>
                  </a:lnTo>
                  <a:lnTo>
                    <a:pt x="10106" y="6763"/>
                  </a:lnTo>
                  <a:lnTo>
                    <a:pt x="327" y="4555"/>
                  </a:lnTo>
                  <a:lnTo>
                    <a:pt x="244" y="7346"/>
                  </a:lnTo>
                  <a:lnTo>
                    <a:pt x="0" y="9994"/>
                  </a:lnTo>
                  <a:lnTo>
                    <a:pt x="9699" y="12196"/>
                  </a:lnTo>
                  <a:lnTo>
                    <a:pt x="9782" y="13375"/>
                  </a:lnTo>
                  <a:lnTo>
                    <a:pt x="10026" y="14548"/>
                  </a:lnTo>
                  <a:lnTo>
                    <a:pt x="10269" y="15433"/>
                  </a:lnTo>
                  <a:lnTo>
                    <a:pt x="10516" y="16462"/>
                  </a:lnTo>
                  <a:lnTo>
                    <a:pt x="10840" y="17340"/>
                  </a:lnTo>
                  <a:lnTo>
                    <a:pt x="11654" y="18808"/>
                  </a:lnTo>
                  <a:lnTo>
                    <a:pt x="12065" y="19542"/>
                  </a:lnTo>
                  <a:lnTo>
                    <a:pt x="12552" y="20132"/>
                  </a:lnTo>
                  <a:lnTo>
                    <a:pt x="13043" y="20571"/>
                  </a:lnTo>
                  <a:lnTo>
                    <a:pt x="13613" y="21016"/>
                  </a:lnTo>
                  <a:lnTo>
                    <a:pt x="14184" y="21305"/>
                  </a:lnTo>
                  <a:lnTo>
                    <a:pt x="14755" y="21456"/>
                  </a:lnTo>
                  <a:lnTo>
                    <a:pt x="15322" y="21600"/>
                  </a:lnTo>
                  <a:lnTo>
                    <a:pt x="15893" y="21600"/>
                  </a:lnTo>
                  <a:lnTo>
                    <a:pt x="16464" y="21456"/>
                  </a:lnTo>
                  <a:lnTo>
                    <a:pt x="17034" y="21305"/>
                  </a:lnTo>
                  <a:lnTo>
                    <a:pt x="17605" y="20866"/>
                  </a:lnTo>
                  <a:lnTo>
                    <a:pt x="18176" y="20571"/>
                  </a:lnTo>
                  <a:lnTo>
                    <a:pt x="18746" y="19988"/>
                  </a:lnTo>
                  <a:lnTo>
                    <a:pt x="19237" y="19398"/>
                  </a:lnTo>
                  <a:lnTo>
                    <a:pt x="20459" y="17196"/>
                  </a:lnTo>
                  <a:lnTo>
                    <a:pt x="20702" y="16311"/>
                  </a:lnTo>
                  <a:lnTo>
                    <a:pt x="21029" y="15433"/>
                  </a:lnTo>
                  <a:lnTo>
                    <a:pt x="21356" y="13375"/>
                  </a:lnTo>
                  <a:lnTo>
                    <a:pt x="21520" y="12491"/>
                  </a:lnTo>
                  <a:lnTo>
                    <a:pt x="21600" y="11317"/>
                  </a:lnTo>
                  <a:lnTo>
                    <a:pt x="21600" y="10289"/>
                  </a:lnTo>
                  <a:lnTo>
                    <a:pt x="21520" y="9260"/>
                  </a:lnTo>
                  <a:lnTo>
                    <a:pt x="21436" y="8231"/>
                  </a:lnTo>
                  <a:lnTo>
                    <a:pt x="20949" y="6173"/>
                  </a:lnTo>
                  <a:lnTo>
                    <a:pt x="20702" y="5144"/>
                  </a:lnTo>
                  <a:lnTo>
                    <a:pt x="20378" y="4260"/>
                  </a:lnTo>
                  <a:lnTo>
                    <a:pt x="19971" y="3526"/>
                  </a:lnTo>
                  <a:lnTo>
                    <a:pt x="19561" y="2792"/>
                  </a:lnTo>
                  <a:lnTo>
                    <a:pt x="19154" y="2058"/>
                  </a:lnTo>
                  <a:lnTo>
                    <a:pt x="18666" y="1618"/>
                  </a:lnTo>
                  <a:lnTo>
                    <a:pt x="18176" y="1029"/>
                  </a:lnTo>
                  <a:lnTo>
                    <a:pt x="17034" y="439"/>
                  </a:lnTo>
                  <a:lnTo>
                    <a:pt x="16464" y="150"/>
                  </a:lnTo>
                  <a:lnTo>
                    <a:pt x="15893" y="150"/>
                  </a:lnTo>
                  <a:lnTo>
                    <a:pt x="1532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  <p:sp>
          <p:nvSpPr>
            <p:cNvPr id="65" name="Shape 584"/>
            <p:cNvSpPr/>
            <p:nvPr/>
          </p:nvSpPr>
          <p:spPr>
            <a:xfrm>
              <a:off x="87401" y="74288"/>
              <a:ext cx="92471" cy="8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lnTo>
                    <a:pt x="9686" y="68"/>
                  </a:lnTo>
                  <a:lnTo>
                    <a:pt x="8639" y="208"/>
                  </a:lnTo>
                  <a:lnTo>
                    <a:pt x="7595" y="486"/>
                  </a:lnTo>
                  <a:lnTo>
                    <a:pt x="6619" y="833"/>
                  </a:lnTo>
                  <a:lnTo>
                    <a:pt x="5643" y="1319"/>
                  </a:lnTo>
                  <a:lnTo>
                    <a:pt x="4739" y="1874"/>
                  </a:lnTo>
                  <a:lnTo>
                    <a:pt x="3971" y="2500"/>
                  </a:lnTo>
                  <a:lnTo>
                    <a:pt x="3204" y="3193"/>
                  </a:lnTo>
                  <a:lnTo>
                    <a:pt x="2508" y="3958"/>
                  </a:lnTo>
                  <a:lnTo>
                    <a:pt x="1880" y="4791"/>
                  </a:lnTo>
                  <a:lnTo>
                    <a:pt x="1324" y="5625"/>
                  </a:lnTo>
                  <a:lnTo>
                    <a:pt x="836" y="6597"/>
                  </a:lnTo>
                  <a:lnTo>
                    <a:pt x="488" y="7570"/>
                  </a:lnTo>
                  <a:lnTo>
                    <a:pt x="208" y="8610"/>
                  </a:lnTo>
                  <a:lnTo>
                    <a:pt x="68" y="9722"/>
                  </a:lnTo>
                  <a:lnTo>
                    <a:pt x="0" y="10766"/>
                  </a:lnTo>
                  <a:lnTo>
                    <a:pt x="68" y="11875"/>
                  </a:lnTo>
                  <a:lnTo>
                    <a:pt x="208" y="12987"/>
                  </a:lnTo>
                  <a:lnTo>
                    <a:pt x="488" y="14027"/>
                  </a:lnTo>
                  <a:lnTo>
                    <a:pt x="836" y="15000"/>
                  </a:lnTo>
                  <a:lnTo>
                    <a:pt x="1324" y="15904"/>
                  </a:lnTo>
                  <a:lnTo>
                    <a:pt x="1880" y="16806"/>
                  </a:lnTo>
                  <a:lnTo>
                    <a:pt x="2508" y="17639"/>
                  </a:lnTo>
                  <a:lnTo>
                    <a:pt x="3204" y="18404"/>
                  </a:lnTo>
                  <a:lnTo>
                    <a:pt x="3971" y="19098"/>
                  </a:lnTo>
                  <a:lnTo>
                    <a:pt x="4739" y="19723"/>
                  </a:lnTo>
                  <a:lnTo>
                    <a:pt x="5643" y="20281"/>
                  </a:lnTo>
                  <a:lnTo>
                    <a:pt x="6619" y="20696"/>
                  </a:lnTo>
                  <a:lnTo>
                    <a:pt x="7595" y="21114"/>
                  </a:lnTo>
                  <a:lnTo>
                    <a:pt x="8639" y="21321"/>
                  </a:lnTo>
                  <a:lnTo>
                    <a:pt x="9686" y="21529"/>
                  </a:lnTo>
                  <a:lnTo>
                    <a:pt x="10801" y="21600"/>
                  </a:lnTo>
                  <a:lnTo>
                    <a:pt x="11914" y="21529"/>
                  </a:lnTo>
                  <a:lnTo>
                    <a:pt x="13030" y="21321"/>
                  </a:lnTo>
                  <a:lnTo>
                    <a:pt x="14005" y="21114"/>
                  </a:lnTo>
                  <a:lnTo>
                    <a:pt x="15050" y="20696"/>
                  </a:lnTo>
                  <a:lnTo>
                    <a:pt x="15957" y="20281"/>
                  </a:lnTo>
                  <a:lnTo>
                    <a:pt x="16861" y="19723"/>
                  </a:lnTo>
                  <a:lnTo>
                    <a:pt x="17697" y="19098"/>
                  </a:lnTo>
                  <a:lnTo>
                    <a:pt x="18465" y="18404"/>
                  </a:lnTo>
                  <a:lnTo>
                    <a:pt x="19161" y="17639"/>
                  </a:lnTo>
                  <a:lnTo>
                    <a:pt x="19788" y="16806"/>
                  </a:lnTo>
                  <a:lnTo>
                    <a:pt x="20348" y="15904"/>
                  </a:lnTo>
                  <a:lnTo>
                    <a:pt x="20764" y="15000"/>
                  </a:lnTo>
                  <a:lnTo>
                    <a:pt x="21183" y="14027"/>
                  </a:lnTo>
                  <a:lnTo>
                    <a:pt x="21392" y="12987"/>
                  </a:lnTo>
                  <a:lnTo>
                    <a:pt x="21600" y="11875"/>
                  </a:lnTo>
                  <a:lnTo>
                    <a:pt x="21600" y="9722"/>
                  </a:lnTo>
                  <a:lnTo>
                    <a:pt x="21392" y="8610"/>
                  </a:lnTo>
                  <a:lnTo>
                    <a:pt x="21183" y="7570"/>
                  </a:lnTo>
                  <a:lnTo>
                    <a:pt x="20764" y="6597"/>
                  </a:lnTo>
                  <a:lnTo>
                    <a:pt x="20348" y="5625"/>
                  </a:lnTo>
                  <a:lnTo>
                    <a:pt x="19788" y="4791"/>
                  </a:lnTo>
                  <a:lnTo>
                    <a:pt x="19161" y="3958"/>
                  </a:lnTo>
                  <a:lnTo>
                    <a:pt x="18465" y="3193"/>
                  </a:lnTo>
                  <a:lnTo>
                    <a:pt x="17697" y="2500"/>
                  </a:lnTo>
                  <a:lnTo>
                    <a:pt x="16861" y="1874"/>
                  </a:lnTo>
                  <a:lnTo>
                    <a:pt x="15957" y="1319"/>
                  </a:lnTo>
                  <a:lnTo>
                    <a:pt x="15050" y="833"/>
                  </a:lnTo>
                  <a:lnTo>
                    <a:pt x="14005" y="486"/>
                  </a:lnTo>
                  <a:lnTo>
                    <a:pt x="13030" y="208"/>
                  </a:lnTo>
                  <a:lnTo>
                    <a:pt x="11914" y="68"/>
                  </a:lnTo>
                  <a:lnTo>
                    <a:pt x="1080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/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28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5959368" y="1356191"/>
            <a:ext cx="276975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29" name="CuadroTexto 2"/>
          <p:cNvSpPr txBox="1"/>
          <p:nvPr/>
        </p:nvSpPr>
        <p:spPr>
          <a:xfrm>
            <a:off x="713539" y="965770"/>
            <a:ext cx="279941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DOCENTE</a:t>
            </a:r>
          </a:p>
        </p:txBody>
      </p:sp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815817" y="1610126"/>
            <a:ext cx="4760948" cy="2567604"/>
          </a:xfrm>
          <a:prstGeom prst="rect">
            <a:avLst/>
          </a:prstGeom>
        </p:spPr>
        <p:txBody>
          <a:bodyPr/>
          <a:lstStyle/>
          <a:p>
            <a:pPr marL="342900" lvl="1">
              <a:spcBef>
                <a:spcPts val="600"/>
              </a:spcBef>
              <a:buSzPts val="1400"/>
              <a:defRPr sz="1400" b="1"/>
            </a:pPr>
            <a:r>
              <a:rPr dirty="0" err="1"/>
              <a:t>Simposios</a:t>
            </a:r>
            <a:r>
              <a:rPr dirty="0"/>
              <a:t>, </a:t>
            </a:r>
            <a:r>
              <a:rPr dirty="0" err="1"/>
              <a:t>congresos</a:t>
            </a:r>
            <a:r>
              <a:rPr dirty="0"/>
              <a:t>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Complementan</a:t>
            </a:r>
            <a:r>
              <a:rPr dirty="0"/>
              <a:t> la </a:t>
            </a:r>
            <a:r>
              <a:rPr dirty="0" err="1"/>
              <a:t>formación</a:t>
            </a:r>
            <a:r>
              <a:rPr dirty="0"/>
              <a:t>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Permiten</a:t>
            </a:r>
            <a:r>
              <a:rPr dirty="0"/>
              <a:t> </a:t>
            </a:r>
            <a:r>
              <a:rPr dirty="0" err="1"/>
              <a:t>presentar</a:t>
            </a:r>
            <a:r>
              <a:rPr dirty="0"/>
              <a:t> </a:t>
            </a:r>
            <a:r>
              <a:rPr dirty="0" err="1"/>
              <a:t>trabajos</a:t>
            </a:r>
            <a:r>
              <a:rPr dirty="0"/>
              <a:t>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lang="es-ES" dirty="0"/>
              <a:t>(al menos 1 </a:t>
            </a:r>
            <a:r>
              <a:rPr lang="es-ES" dirty="0" err="1"/>
              <a:t>abstrac</a:t>
            </a:r>
            <a:r>
              <a:rPr lang="es-ES" dirty="0"/>
              <a:t> durante residencia)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lang="es-ES" dirty="0"/>
              <a:t>Sesiones Interhospitalarias SORCOM</a:t>
            </a:r>
            <a:endParaRPr dirty="0"/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Grupos</a:t>
            </a:r>
            <a:r>
              <a:rPr dirty="0"/>
              <a:t> de </a:t>
            </a:r>
            <a:r>
              <a:rPr dirty="0" err="1"/>
              <a:t>trabajo</a:t>
            </a:r>
            <a:r>
              <a:rPr dirty="0"/>
              <a:t> </a:t>
            </a:r>
            <a:r>
              <a:rPr lang="es-ES" dirty="0"/>
              <a:t>interhospitalarios</a:t>
            </a:r>
            <a:endParaRPr dirty="0"/>
          </a:p>
          <a:p>
            <a:pPr marL="685800" lvl="2">
              <a:spcBef>
                <a:spcPts val="600"/>
              </a:spcBef>
              <a:buSzPts val="1400"/>
              <a:defRPr sz="1400"/>
            </a:pPr>
            <a:endParaRPr dirty="0"/>
          </a:p>
          <a:p>
            <a:pPr marL="685800" lvl="2">
              <a:spcBef>
                <a:spcPts val="600"/>
              </a:spcBef>
              <a:buSzPts val="1400"/>
              <a:defRPr sz="1400" b="1"/>
            </a:pP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34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10267" y="1356191"/>
            <a:ext cx="226076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rPr smtClean="0"/>
              <a:t>11</a:t>
            </a:fld>
            <a:endParaRPr/>
          </a:p>
        </p:txBody>
      </p:sp>
      <p:sp>
        <p:nvSpPr>
          <p:cNvPr id="135" name="CuadroTexto 2"/>
          <p:cNvSpPr txBox="1"/>
          <p:nvPr/>
        </p:nvSpPr>
        <p:spPr>
          <a:xfrm>
            <a:off x="713539" y="965770"/>
            <a:ext cx="28699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DOCENTE 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537222" y="1395595"/>
            <a:ext cx="5936265" cy="3069773"/>
          </a:xfrm>
          <a:prstGeom prst="rect">
            <a:avLst/>
          </a:prstGeom>
        </p:spPr>
        <p:txBody>
          <a:bodyPr/>
          <a:lstStyle/>
          <a:p>
            <a:pPr marL="342900" lvl="1">
              <a:spcBef>
                <a:spcPts val="600"/>
              </a:spcBef>
              <a:buSzPts val="1400"/>
              <a:defRPr sz="1400" b="1"/>
            </a:pPr>
            <a:r>
              <a:t>Evaluación del residente:  </a:t>
            </a:r>
            <a:r>
              <a:rPr b="0" i="1"/>
              <a:t>caminando a la evaluación formativa </a:t>
            </a:r>
          </a:p>
          <a:p>
            <a:pPr marL="342900" lvl="1">
              <a:spcBef>
                <a:spcPts val="600"/>
              </a:spcBef>
              <a:buSzPts val="1400"/>
              <a:defRPr sz="1400" b="1"/>
            </a:pPr>
            <a:endParaRPr b="0" i="1"/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t>Observación directa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t>Entrevistas trimestrales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t>Minicex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t>Informe anual del tutor </a:t>
            </a:r>
          </a:p>
        </p:txBody>
      </p:sp>
      <p:pic>
        <p:nvPicPr>
          <p:cNvPr id="13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782" y="2185308"/>
            <a:ext cx="2820732" cy="1723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58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10267" y="1356191"/>
            <a:ext cx="226076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59" name="CuadroTexto 2"/>
          <p:cNvSpPr txBox="1"/>
          <p:nvPr/>
        </p:nvSpPr>
        <p:spPr>
          <a:xfrm>
            <a:off x="713539" y="965770"/>
            <a:ext cx="28699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DOCENTE </a:t>
            </a:r>
          </a:p>
        </p:txBody>
      </p:sp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774457" y="1350153"/>
            <a:ext cx="5936265" cy="3069773"/>
          </a:xfrm>
          <a:prstGeom prst="rect">
            <a:avLst/>
          </a:prstGeom>
        </p:spPr>
        <p:txBody>
          <a:bodyPr/>
          <a:lstStyle/>
          <a:p>
            <a:pPr marL="0" lvl="1" indent="228600">
              <a:spcBef>
                <a:spcPts val="600"/>
              </a:spcBef>
              <a:buClrTx/>
              <a:buSzTx/>
              <a:buFontTx/>
              <a:buNone/>
              <a:defRPr sz="1400" b="1"/>
            </a:pPr>
            <a:r>
              <a:rPr dirty="0" err="1"/>
              <a:t>Evaluación</a:t>
            </a:r>
            <a:r>
              <a:rPr dirty="0"/>
              <a:t> del </a:t>
            </a:r>
            <a:r>
              <a:rPr dirty="0" err="1"/>
              <a:t>residente</a:t>
            </a:r>
            <a:r>
              <a:rPr dirty="0"/>
              <a:t>: </a:t>
            </a:r>
          </a:p>
          <a:p>
            <a:pPr marL="342900" lvl="1">
              <a:spcBef>
                <a:spcPts val="600"/>
              </a:spcBef>
              <a:buSzPts val="1400"/>
              <a:defRPr sz="1400"/>
            </a:pPr>
            <a:r>
              <a:rPr dirty="0"/>
              <a:t>Informe </a:t>
            </a:r>
            <a:r>
              <a:rPr dirty="0" err="1"/>
              <a:t>anual</a:t>
            </a:r>
            <a:r>
              <a:rPr dirty="0"/>
              <a:t> del tutor </a:t>
            </a:r>
          </a:p>
          <a:p>
            <a:pPr marL="685800" lvl="2">
              <a:spcBef>
                <a:spcPts val="600"/>
              </a:spcBef>
              <a:buSzPts val="1400"/>
              <a:defRPr sz="1400" b="1"/>
            </a:pPr>
            <a:r>
              <a:rPr b="0" dirty="0" err="1"/>
              <a:t>Evaluación</a:t>
            </a:r>
            <a:r>
              <a:rPr b="0" dirty="0"/>
              <a:t> </a:t>
            </a:r>
            <a:r>
              <a:rPr b="0" dirty="0" err="1"/>
              <a:t>rotaciones</a:t>
            </a:r>
            <a:r>
              <a:rPr b="0" dirty="0"/>
              <a:t>: </a:t>
            </a:r>
            <a:r>
              <a:rPr b="0" dirty="0" err="1"/>
              <a:t>colaborador</a:t>
            </a:r>
            <a:r>
              <a:rPr b="0" dirty="0"/>
              <a:t> </a:t>
            </a:r>
            <a:r>
              <a:rPr b="0" dirty="0" err="1"/>
              <a:t>docente</a:t>
            </a:r>
            <a:r>
              <a:rPr b="0" dirty="0"/>
              <a:t> </a:t>
            </a:r>
          </a:p>
          <a:p>
            <a:pPr lvl="3">
              <a:spcBef>
                <a:spcPts val="600"/>
              </a:spcBef>
              <a:buSzPts val="1400"/>
              <a:buChar char="»"/>
              <a:defRPr sz="1400" b="1"/>
            </a:pPr>
            <a:r>
              <a:rPr b="0" dirty="0" err="1"/>
              <a:t>Objetivos</a:t>
            </a:r>
            <a:r>
              <a:rPr b="0" dirty="0"/>
              <a:t> </a:t>
            </a:r>
            <a:r>
              <a:rPr b="0" dirty="0" err="1"/>
              <a:t>rotación</a:t>
            </a:r>
            <a:r>
              <a:rPr b="0" dirty="0"/>
              <a:t> (</a:t>
            </a:r>
            <a:r>
              <a:rPr b="0" dirty="0" err="1"/>
              <a:t>conseguido</a:t>
            </a:r>
            <a:r>
              <a:rPr b="0" dirty="0"/>
              <a:t> </a:t>
            </a:r>
            <a:r>
              <a:rPr b="0" dirty="0" err="1"/>
              <a:t>parcial</a:t>
            </a:r>
            <a:r>
              <a:rPr b="0" dirty="0"/>
              <a:t> o total) </a:t>
            </a:r>
          </a:p>
          <a:p>
            <a:pPr lvl="3">
              <a:spcBef>
                <a:spcPts val="600"/>
              </a:spcBef>
              <a:buSzPts val="1400"/>
              <a:buChar char="»"/>
              <a:defRPr sz="1400" b="1"/>
            </a:pPr>
            <a:r>
              <a:rPr b="0" dirty="0" err="1"/>
              <a:t>Conocimientos</a:t>
            </a:r>
            <a:r>
              <a:rPr b="0" dirty="0"/>
              <a:t> y </a:t>
            </a:r>
            <a:r>
              <a:rPr b="0" dirty="0" err="1"/>
              <a:t>habilidades</a:t>
            </a:r>
            <a:r>
              <a:rPr b="0" dirty="0"/>
              <a:t> </a:t>
            </a:r>
          </a:p>
          <a:p>
            <a:pPr lvl="3">
              <a:spcBef>
                <a:spcPts val="600"/>
              </a:spcBef>
              <a:buSzPts val="1400"/>
              <a:buChar char="»"/>
              <a:defRPr sz="1400" b="1"/>
            </a:pPr>
            <a:r>
              <a:rPr b="0" dirty="0" err="1"/>
              <a:t>Actitudes</a:t>
            </a:r>
            <a:r>
              <a:rPr b="0" dirty="0"/>
              <a:t> </a:t>
            </a:r>
          </a:p>
          <a:p>
            <a:pPr marL="685800" lvl="2">
              <a:spcBef>
                <a:spcPts val="600"/>
              </a:spcBef>
              <a:buSzPts val="1400"/>
              <a:defRPr sz="1400" b="1"/>
            </a:pPr>
            <a:r>
              <a:rPr b="0" dirty="0" err="1"/>
              <a:t>Actividades</a:t>
            </a:r>
            <a:r>
              <a:rPr b="0" dirty="0"/>
              <a:t> extras: </a:t>
            </a:r>
            <a:r>
              <a:rPr b="0" dirty="0" err="1"/>
              <a:t>sesiones</a:t>
            </a:r>
            <a:r>
              <a:rPr b="0" dirty="0"/>
              <a:t>, </a:t>
            </a:r>
            <a:r>
              <a:rPr b="0" dirty="0" err="1"/>
              <a:t>cursos</a:t>
            </a:r>
            <a:r>
              <a:rPr b="0" dirty="0"/>
              <a:t>, etc. </a:t>
            </a:r>
          </a:p>
          <a:p>
            <a:pPr marL="342900" lvl="1">
              <a:spcBef>
                <a:spcPts val="600"/>
              </a:spcBef>
              <a:buSzPts val="1400"/>
              <a:defRPr sz="1400"/>
            </a:pPr>
            <a:r>
              <a:rPr dirty="0"/>
              <a:t>Memoria </a:t>
            </a:r>
            <a:r>
              <a:rPr dirty="0" err="1"/>
              <a:t>anual</a:t>
            </a:r>
            <a:r>
              <a:rPr dirty="0"/>
              <a:t> del </a:t>
            </a:r>
            <a:r>
              <a:rPr dirty="0" err="1"/>
              <a:t>residente</a:t>
            </a:r>
            <a:r>
              <a:rPr dirty="0"/>
              <a:t> </a:t>
            </a:r>
          </a:p>
          <a:p>
            <a:pPr marL="342900" lvl="1">
              <a:spcBef>
                <a:spcPts val="600"/>
              </a:spcBef>
              <a:buSzPts val="1400"/>
              <a:defRPr sz="1400"/>
            </a:pPr>
            <a:r>
              <a:rPr dirty="0" err="1"/>
              <a:t>Encuestas</a:t>
            </a:r>
            <a:r>
              <a:rPr dirty="0"/>
              <a:t> </a:t>
            </a:r>
            <a:r>
              <a:rPr dirty="0" err="1"/>
              <a:t>valoración</a:t>
            </a:r>
            <a:r>
              <a:rPr dirty="0"/>
              <a:t> de las </a:t>
            </a:r>
            <a:r>
              <a:rPr dirty="0" err="1"/>
              <a:t>rotaciones</a:t>
            </a:r>
            <a:endParaRPr lang="es-ES" dirty="0"/>
          </a:p>
          <a:p>
            <a:pPr marL="342900" lvl="1">
              <a:spcBef>
                <a:spcPts val="600"/>
              </a:spcBef>
              <a:buSzPts val="1400"/>
              <a:defRPr sz="1400"/>
            </a:pPr>
            <a:r>
              <a:rPr lang="es-ES" dirty="0"/>
              <a:t>Entrevistas tutor-residente trimestrales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86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5967795" y="1356191"/>
            <a:ext cx="268548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87" name="CuadroTexto 2"/>
          <p:cNvSpPr txBox="1"/>
          <p:nvPr/>
        </p:nvSpPr>
        <p:spPr>
          <a:xfrm>
            <a:off x="713539" y="965770"/>
            <a:ext cx="373554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INVESTIGADORA </a:t>
            </a:r>
          </a:p>
        </p:txBody>
      </p:sp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463437" y="1333267"/>
            <a:ext cx="5936265" cy="3069774"/>
          </a:xfrm>
          <a:prstGeom prst="rect">
            <a:avLst/>
          </a:prstGeom>
        </p:spPr>
        <p:txBody>
          <a:bodyPr/>
          <a:lstStyle/>
          <a:p>
            <a:pPr marL="342900" lvl="1">
              <a:lnSpc>
                <a:spcPct val="150000"/>
              </a:lnSpc>
              <a:spcBef>
                <a:spcPts val="600"/>
              </a:spcBef>
              <a:buSzPts val="1400"/>
              <a:defRPr sz="1400" b="1"/>
            </a:pPr>
            <a:endParaRPr dirty="0"/>
          </a:p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dirty="0" err="1"/>
              <a:t>Programa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dirty="0" err="1"/>
              <a:t>Traslacional</a:t>
            </a:r>
            <a:r>
              <a:rPr dirty="0"/>
              <a:t>: </a:t>
            </a:r>
            <a:r>
              <a:rPr b="1" dirty="0" err="1"/>
              <a:t>laboratorio</a:t>
            </a:r>
            <a:r>
              <a:rPr b="1" dirty="0"/>
              <a:t> </a:t>
            </a:r>
            <a:r>
              <a:rPr dirty="0"/>
              <a:t>experimental </a:t>
            </a:r>
            <a:r>
              <a:rPr dirty="0" err="1"/>
              <a:t>propio</a:t>
            </a:r>
            <a:r>
              <a:rPr dirty="0"/>
              <a:t> </a:t>
            </a:r>
          </a:p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dirty="0" err="1"/>
              <a:t>Programa</a:t>
            </a:r>
            <a:r>
              <a:rPr dirty="0"/>
              <a:t> de </a:t>
            </a:r>
            <a:r>
              <a:rPr b="1" dirty="0" err="1"/>
              <a:t>investigación</a:t>
            </a:r>
            <a:r>
              <a:rPr b="1" dirty="0"/>
              <a:t> </a:t>
            </a:r>
            <a:r>
              <a:rPr b="1" dirty="0" err="1"/>
              <a:t>clínica</a:t>
            </a:r>
            <a:r>
              <a:rPr dirty="0"/>
              <a:t>: </a:t>
            </a:r>
            <a:r>
              <a:rPr dirty="0" err="1"/>
              <a:t>participación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múltiples</a:t>
            </a:r>
            <a:r>
              <a:rPr dirty="0"/>
              <a:t> </a:t>
            </a:r>
            <a:r>
              <a:rPr dirty="0" err="1"/>
              <a:t>estudios</a:t>
            </a:r>
            <a:r>
              <a:rPr dirty="0"/>
              <a:t> </a:t>
            </a:r>
            <a:r>
              <a:rPr dirty="0" err="1"/>
              <a:t>multicéntricos</a:t>
            </a:r>
            <a:r>
              <a:rPr dirty="0"/>
              <a:t>, </a:t>
            </a:r>
            <a:r>
              <a:rPr dirty="0" err="1"/>
              <a:t>ensayos</a:t>
            </a:r>
            <a:r>
              <a:rPr dirty="0"/>
              <a:t> </a:t>
            </a:r>
            <a:r>
              <a:rPr dirty="0" err="1"/>
              <a:t>clínicos</a:t>
            </a:r>
            <a:r>
              <a:rPr lang="es-ES" dirty="0"/>
              <a:t>, registros, i+12</a:t>
            </a:r>
            <a:r>
              <a:rPr dirty="0"/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92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5959368" y="1356191"/>
            <a:ext cx="276975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93" name="Marcador de texto 1"/>
          <p:cNvSpPr txBox="1">
            <a:spLocks noGrp="1"/>
          </p:cNvSpPr>
          <p:nvPr>
            <p:ph type="body" idx="1"/>
          </p:nvPr>
        </p:nvSpPr>
        <p:spPr>
          <a:xfrm>
            <a:off x="529624" y="1403695"/>
            <a:ext cx="5798752" cy="2960487"/>
          </a:xfrm>
          <a:prstGeom prst="rect">
            <a:avLst/>
          </a:prstGeom>
        </p:spPr>
        <p:txBody>
          <a:bodyPr/>
          <a:lstStyle/>
          <a:p>
            <a:pPr marL="322325" indent="-250697" defTabSz="859536">
              <a:spcBef>
                <a:spcPts val="300"/>
              </a:spcBef>
              <a:buSzPts val="1200"/>
              <a:defRPr sz="1222"/>
            </a:pPr>
            <a:r>
              <a:rPr dirty="0"/>
              <a:t>Hospital 3er </a:t>
            </a:r>
            <a:r>
              <a:rPr dirty="0" err="1"/>
              <a:t>nivel</a:t>
            </a:r>
            <a:r>
              <a:rPr dirty="0"/>
              <a:t>: </a:t>
            </a:r>
            <a:r>
              <a:rPr b="1" dirty="0" err="1"/>
              <a:t>Servicio</a:t>
            </a:r>
            <a:r>
              <a:rPr b="1" dirty="0"/>
              <a:t> de </a:t>
            </a:r>
            <a:r>
              <a:rPr b="1" dirty="0" err="1"/>
              <a:t>referencia</a:t>
            </a:r>
            <a:r>
              <a:rPr b="1"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patologías</a:t>
            </a:r>
            <a:r>
              <a:rPr dirty="0"/>
              <a:t> </a:t>
            </a:r>
            <a:r>
              <a:rPr dirty="0" err="1"/>
              <a:t>complejas</a:t>
            </a:r>
            <a:r>
              <a:rPr lang="es-ES" dirty="0"/>
              <a:t> </a:t>
            </a:r>
            <a:r>
              <a:rPr lang="es-ES" b="1" dirty="0"/>
              <a:t>CSUR</a:t>
            </a:r>
            <a:r>
              <a:rPr lang="es-ES" dirty="0"/>
              <a:t> </a:t>
            </a:r>
            <a:r>
              <a:rPr lang="es-ES" b="1" dirty="0"/>
              <a:t>EAS</a:t>
            </a:r>
            <a:r>
              <a:rPr dirty="0"/>
              <a:t>, </a:t>
            </a:r>
            <a:r>
              <a:rPr dirty="0" err="1"/>
              <a:t>larga</a:t>
            </a:r>
            <a:r>
              <a:rPr dirty="0"/>
              <a:t> </a:t>
            </a:r>
            <a:r>
              <a:rPr dirty="0" err="1"/>
              <a:t>trayectoria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conectivopatías</a:t>
            </a:r>
            <a:r>
              <a:rPr dirty="0"/>
              <a:t> (</a:t>
            </a:r>
            <a:r>
              <a:rPr dirty="0" err="1"/>
              <a:t>SSc</a:t>
            </a:r>
            <a:r>
              <a:rPr dirty="0"/>
              <a:t>, LES, </a:t>
            </a:r>
            <a:r>
              <a:rPr dirty="0" err="1"/>
              <a:t>miopatías</a:t>
            </a:r>
            <a:r>
              <a:rPr dirty="0"/>
              <a:t>, vasculitis) </a:t>
            </a:r>
            <a:r>
              <a:rPr dirty="0" err="1"/>
              <a:t>reconocido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el 3er </a:t>
            </a:r>
            <a:r>
              <a:rPr dirty="0" err="1"/>
              <a:t>mejor</a:t>
            </a:r>
            <a:r>
              <a:rPr dirty="0"/>
              <a:t> </a:t>
            </a:r>
            <a:r>
              <a:rPr dirty="0" err="1"/>
              <a:t>Servicio</a:t>
            </a:r>
            <a:r>
              <a:rPr dirty="0"/>
              <a:t> de </a:t>
            </a:r>
            <a:r>
              <a:rPr dirty="0" err="1"/>
              <a:t>Reumatología</a:t>
            </a:r>
            <a:r>
              <a:rPr dirty="0"/>
              <a:t> de </a:t>
            </a:r>
            <a:r>
              <a:rPr dirty="0" err="1"/>
              <a:t>España</a:t>
            </a:r>
            <a:r>
              <a:rPr dirty="0"/>
              <a:t>*. </a:t>
            </a:r>
          </a:p>
          <a:p>
            <a:pPr marL="322325" indent="-250697" defTabSz="859536">
              <a:spcBef>
                <a:spcPts val="300"/>
              </a:spcBef>
              <a:buSzPts val="1200"/>
              <a:defRPr sz="1222"/>
            </a:pPr>
            <a:r>
              <a:rPr b="1" dirty="0" err="1"/>
              <a:t>Consultas</a:t>
            </a:r>
            <a:r>
              <a:rPr b="1" dirty="0"/>
              <a:t> </a:t>
            </a:r>
            <a:r>
              <a:rPr b="1" dirty="0" err="1"/>
              <a:t>multidisciplinares</a:t>
            </a:r>
            <a:r>
              <a:rPr b="1" dirty="0"/>
              <a:t> </a:t>
            </a:r>
            <a:r>
              <a:rPr dirty="0"/>
              <a:t>con </a:t>
            </a:r>
            <a:r>
              <a:rPr dirty="0" err="1"/>
              <a:t>Oftalmología</a:t>
            </a:r>
            <a:r>
              <a:rPr dirty="0"/>
              <a:t>, </a:t>
            </a:r>
            <a:r>
              <a:rPr dirty="0" err="1"/>
              <a:t>Obstetricia</a:t>
            </a:r>
            <a:r>
              <a:rPr dirty="0"/>
              <a:t>, </a:t>
            </a:r>
            <a:r>
              <a:rPr dirty="0" err="1"/>
              <a:t>Pediatría</a:t>
            </a:r>
            <a:r>
              <a:rPr dirty="0"/>
              <a:t>, </a:t>
            </a:r>
            <a:r>
              <a:rPr dirty="0" err="1"/>
              <a:t>Dermatología</a:t>
            </a:r>
            <a:r>
              <a:rPr dirty="0"/>
              <a:t>, </a:t>
            </a:r>
            <a:r>
              <a:rPr dirty="0" err="1"/>
              <a:t>Nefrología</a:t>
            </a:r>
            <a:r>
              <a:rPr dirty="0"/>
              <a:t>, </a:t>
            </a:r>
            <a:r>
              <a:rPr dirty="0" err="1"/>
              <a:t>Neumología</a:t>
            </a:r>
            <a:r>
              <a:rPr dirty="0"/>
              <a:t>.  </a:t>
            </a:r>
          </a:p>
          <a:p>
            <a:pPr marL="322325" indent="-250697" defTabSz="859536">
              <a:spcBef>
                <a:spcPts val="300"/>
              </a:spcBef>
              <a:buSzPts val="1200"/>
              <a:defRPr sz="1222"/>
            </a:pPr>
            <a:r>
              <a:rPr b="1" dirty="0" err="1"/>
              <a:t>Consulta</a:t>
            </a:r>
            <a:r>
              <a:rPr b="1" dirty="0"/>
              <a:t> </a:t>
            </a:r>
            <a:r>
              <a:rPr b="1" dirty="0" err="1"/>
              <a:t>propia</a:t>
            </a:r>
            <a:r>
              <a:rPr b="1" dirty="0"/>
              <a:t> </a:t>
            </a:r>
            <a:r>
              <a:rPr dirty="0"/>
              <a:t>y </a:t>
            </a:r>
            <a:r>
              <a:rPr dirty="0" err="1"/>
              <a:t>aprendizaje</a:t>
            </a:r>
            <a:r>
              <a:rPr dirty="0"/>
              <a:t> de </a:t>
            </a:r>
            <a:r>
              <a:rPr dirty="0" err="1"/>
              <a:t>técnicas</a:t>
            </a:r>
            <a:r>
              <a:rPr dirty="0"/>
              <a:t> </a:t>
            </a:r>
            <a:r>
              <a:rPr dirty="0" err="1"/>
              <a:t>tuteladas</a:t>
            </a:r>
            <a:r>
              <a:rPr dirty="0"/>
              <a:t>. </a:t>
            </a:r>
          </a:p>
          <a:p>
            <a:pPr marL="322325" indent="-250697" defTabSz="859536">
              <a:spcBef>
                <a:spcPts val="300"/>
              </a:spcBef>
              <a:buSzPts val="1200"/>
              <a:defRPr sz="1222"/>
            </a:pPr>
            <a:r>
              <a:rPr dirty="0" err="1"/>
              <a:t>Amplio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de </a:t>
            </a:r>
            <a:r>
              <a:rPr b="1" dirty="0" err="1"/>
              <a:t>sesiones</a:t>
            </a:r>
            <a:r>
              <a:rPr dirty="0"/>
              <a:t> con </a:t>
            </a:r>
            <a:r>
              <a:rPr dirty="0" err="1"/>
              <a:t>acreditación</a:t>
            </a:r>
            <a:r>
              <a:rPr dirty="0"/>
              <a:t> </a:t>
            </a:r>
            <a:r>
              <a:rPr dirty="0" err="1"/>
              <a:t>docente</a:t>
            </a:r>
            <a:r>
              <a:rPr dirty="0"/>
              <a:t>.</a:t>
            </a:r>
          </a:p>
          <a:p>
            <a:pPr marL="322325" indent="-250697" defTabSz="859536">
              <a:spcBef>
                <a:spcPts val="300"/>
              </a:spcBef>
              <a:buSzPts val="1200"/>
              <a:defRPr sz="1222"/>
            </a:pPr>
            <a:r>
              <a:rPr dirty="0" err="1"/>
              <a:t>Receptores</a:t>
            </a:r>
            <a:r>
              <a:rPr dirty="0"/>
              <a:t> de estancias </a:t>
            </a:r>
            <a:r>
              <a:rPr dirty="0" err="1"/>
              <a:t>formativas</a:t>
            </a:r>
            <a:r>
              <a:rPr dirty="0"/>
              <a:t> de </a:t>
            </a:r>
            <a:r>
              <a:rPr b="1" dirty="0"/>
              <a:t>MIR </a:t>
            </a:r>
            <a:r>
              <a:rPr b="1" dirty="0" err="1"/>
              <a:t>nacionales</a:t>
            </a:r>
            <a:r>
              <a:rPr b="1" dirty="0"/>
              <a:t> e </a:t>
            </a:r>
            <a:r>
              <a:rPr b="1" dirty="0" err="1"/>
              <a:t>internacionales</a:t>
            </a:r>
            <a:r>
              <a:rPr dirty="0"/>
              <a:t>.   </a:t>
            </a:r>
          </a:p>
          <a:p>
            <a:pPr marL="341725" indent="-270097" defTabSz="859536">
              <a:spcBef>
                <a:spcPts val="300"/>
              </a:spcBef>
              <a:buSzPts val="1200"/>
              <a:defRPr sz="1222"/>
            </a:pPr>
            <a:r>
              <a:rPr b="1" dirty="0" err="1"/>
              <a:t>Grupo</a:t>
            </a:r>
            <a:r>
              <a:rPr b="1" dirty="0"/>
              <a:t> de </a:t>
            </a:r>
            <a:r>
              <a:rPr b="1" dirty="0" err="1"/>
              <a:t>investigación</a:t>
            </a:r>
            <a:r>
              <a:rPr b="1" dirty="0"/>
              <a:t> </a:t>
            </a:r>
            <a:r>
              <a:rPr b="1" dirty="0" err="1"/>
              <a:t>consolidado</a:t>
            </a:r>
            <a:r>
              <a:rPr b="1" dirty="0"/>
              <a:t> </a:t>
            </a:r>
            <a:r>
              <a:rPr dirty="0" err="1"/>
              <a:t>en</a:t>
            </a:r>
            <a:r>
              <a:rPr dirty="0"/>
              <a:t> el </a:t>
            </a:r>
            <a:r>
              <a:rPr dirty="0" err="1"/>
              <a:t>Instituto</a:t>
            </a:r>
            <a:r>
              <a:rPr dirty="0"/>
              <a:t> i+12 y </a:t>
            </a:r>
            <a:r>
              <a:rPr dirty="0" err="1"/>
              <a:t>somos</a:t>
            </a:r>
            <a:r>
              <a:rPr dirty="0"/>
              <a:t> el </a:t>
            </a:r>
            <a:r>
              <a:rPr dirty="0" err="1"/>
              <a:t>centro</a:t>
            </a:r>
            <a:r>
              <a:rPr dirty="0"/>
              <a:t> </a:t>
            </a:r>
            <a:r>
              <a:rPr dirty="0" err="1"/>
              <a:t>coordinador</a:t>
            </a:r>
            <a:r>
              <a:rPr dirty="0"/>
              <a:t> de la Red de </a:t>
            </a:r>
            <a:r>
              <a:rPr dirty="0" err="1"/>
              <a:t>Investigación</a:t>
            </a:r>
            <a:r>
              <a:rPr dirty="0"/>
              <a:t> RIER.</a:t>
            </a:r>
          </a:p>
          <a:p>
            <a:pPr marL="0" indent="71627" defTabSz="859536">
              <a:spcBef>
                <a:spcPts val="300"/>
              </a:spcBef>
              <a:buSzTx/>
              <a:buNone/>
              <a:defRPr sz="1222"/>
            </a:pPr>
            <a:r>
              <a:rPr dirty="0"/>
              <a:t> 	</a:t>
            </a:r>
            <a:r>
              <a:rPr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2"/>
              </a:rPr>
              <a:t>http://imas12.es/investigacion/enfermedades-inflamatorias/</a:t>
            </a:r>
            <a:endParaRPr u="sng" dirty="0"/>
          </a:p>
          <a:p>
            <a:pPr marL="0" indent="840137" defTabSz="859536">
              <a:spcBef>
                <a:spcPts val="300"/>
              </a:spcBef>
              <a:buSzTx/>
              <a:buNone/>
              <a:defRPr sz="1222" u="sng"/>
            </a:pPr>
            <a:r>
              <a:rPr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3"/>
              </a:rPr>
              <a:t>https://red-rier.org/</a:t>
            </a:r>
          </a:p>
        </p:txBody>
      </p:sp>
      <p:sp>
        <p:nvSpPr>
          <p:cNvPr id="194" name="CuadroTexto 2"/>
          <p:cNvSpPr txBox="1"/>
          <p:nvPr/>
        </p:nvSpPr>
        <p:spPr>
          <a:xfrm>
            <a:off x="713540" y="965770"/>
            <a:ext cx="442251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¿ POR QUÉ SOMOS DIFERENTES ?</a:t>
            </a:r>
          </a:p>
        </p:txBody>
      </p:sp>
      <p:pic>
        <p:nvPicPr>
          <p:cNvPr id="19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CuadroTexto 3"/>
          <p:cNvSpPr txBox="1"/>
          <p:nvPr/>
        </p:nvSpPr>
        <p:spPr>
          <a:xfrm>
            <a:off x="3667593" y="4259391"/>
            <a:ext cx="5665062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r>
              <a:t>*Monitor de reputación Sanitaria de España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99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5959368" y="1356191"/>
            <a:ext cx="276975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00" name="CuadroTexto 2"/>
          <p:cNvSpPr txBox="1"/>
          <p:nvPr/>
        </p:nvSpPr>
        <p:spPr>
          <a:xfrm>
            <a:off x="713539" y="965770"/>
            <a:ext cx="50004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UN PROGRAMA FORMATIVO PARA TI …</a:t>
            </a:r>
          </a:p>
        </p:txBody>
      </p:sp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Marcador de texto 3"/>
          <p:cNvSpPr txBox="1">
            <a:spLocks noGrp="1"/>
          </p:cNvSpPr>
          <p:nvPr>
            <p:ph type="body" idx="1"/>
          </p:nvPr>
        </p:nvSpPr>
        <p:spPr>
          <a:xfrm>
            <a:off x="524433" y="1381255"/>
            <a:ext cx="5809134" cy="2607406"/>
          </a:xfrm>
          <a:prstGeom prst="rect">
            <a:avLst/>
          </a:prstGeom>
        </p:spPr>
        <p:txBody>
          <a:bodyPr/>
          <a:lstStyle/>
          <a:p>
            <a:pPr marL="0" lvl="2" indent="84693" defTabSz="886968">
              <a:spcBef>
                <a:spcPts val="0"/>
              </a:spcBef>
              <a:buSzTx/>
              <a:buNone/>
              <a:defRPr sz="1358" b="1"/>
            </a:pPr>
            <a:r>
              <a:rPr dirty="0" err="1"/>
              <a:t>Formación</a:t>
            </a:r>
            <a:r>
              <a:rPr dirty="0"/>
              <a:t> </a:t>
            </a:r>
            <a:r>
              <a:rPr dirty="0" err="1"/>
              <a:t>teórica</a:t>
            </a:r>
            <a:r>
              <a:rPr dirty="0"/>
              <a:t> </a:t>
            </a:r>
            <a:r>
              <a:rPr dirty="0" err="1"/>
              <a:t>extensa</a:t>
            </a:r>
            <a:r>
              <a:rPr b="0" dirty="0"/>
              <a:t>: </a:t>
            </a:r>
          </a:p>
          <a:p>
            <a:pPr marL="432705" lvl="2" indent="-70834" defTabSz="886968">
              <a:spcBef>
                <a:spcPts val="0"/>
              </a:spcBef>
              <a:buSzPts val="1300"/>
              <a:defRPr sz="1358"/>
            </a:pP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</a:t>
            </a:r>
            <a:r>
              <a:rPr dirty="0" err="1"/>
              <a:t>formativo</a:t>
            </a:r>
            <a:r>
              <a:rPr dirty="0"/>
              <a:t> </a:t>
            </a:r>
            <a:r>
              <a:rPr dirty="0" err="1"/>
              <a:t>propio</a:t>
            </a:r>
            <a:r>
              <a:rPr dirty="0"/>
              <a:t> y </a:t>
            </a:r>
            <a:r>
              <a:rPr dirty="0" err="1"/>
              <a:t>participación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el del hospital</a:t>
            </a:r>
          </a:p>
          <a:p>
            <a:pPr marL="432705" lvl="2" indent="-70834" defTabSz="886968">
              <a:spcBef>
                <a:spcPts val="0"/>
              </a:spcBef>
              <a:buSzPts val="1300"/>
              <a:defRPr sz="1358"/>
            </a:pPr>
            <a:r>
              <a:rPr dirty="0"/>
              <a:t> </a:t>
            </a:r>
            <a:r>
              <a:rPr dirty="0" err="1"/>
              <a:t>Cursos</a:t>
            </a:r>
            <a:r>
              <a:rPr dirty="0"/>
              <a:t> </a:t>
            </a:r>
            <a:r>
              <a:rPr dirty="0" err="1"/>
              <a:t>propios</a:t>
            </a:r>
            <a:r>
              <a:rPr dirty="0"/>
              <a:t> y </a:t>
            </a:r>
            <a:r>
              <a:rPr dirty="0" err="1"/>
              <a:t>participación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de </a:t>
            </a:r>
            <a:r>
              <a:rPr dirty="0" err="1"/>
              <a:t>sociedades</a:t>
            </a:r>
            <a:r>
              <a:rPr dirty="0"/>
              <a:t> </a:t>
            </a:r>
            <a:r>
              <a:rPr dirty="0" err="1"/>
              <a:t>científicas</a:t>
            </a:r>
            <a:r>
              <a:rPr dirty="0"/>
              <a:t> (SER, SORCOM) </a:t>
            </a:r>
          </a:p>
          <a:p>
            <a:pPr marL="0" lvl="2" indent="84693" defTabSz="886968">
              <a:spcBef>
                <a:spcPts val="0"/>
              </a:spcBef>
              <a:buSzTx/>
              <a:buNone/>
              <a:defRPr sz="1358" b="1"/>
            </a:pPr>
            <a:r>
              <a:rPr dirty="0" err="1"/>
              <a:t>Amplio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de </a:t>
            </a:r>
            <a:r>
              <a:rPr dirty="0" err="1"/>
              <a:t>rotaciones</a:t>
            </a:r>
            <a:r>
              <a:rPr b="0" dirty="0"/>
              <a:t>: </a:t>
            </a:r>
          </a:p>
          <a:p>
            <a:pPr marL="352631" lvl="2" indent="-4620" defTabSz="886968">
              <a:spcBef>
                <a:spcPts val="0"/>
              </a:spcBef>
              <a:buSzPts val="1300"/>
              <a:defRPr sz="1358"/>
            </a:pPr>
            <a:r>
              <a:rPr dirty="0"/>
              <a:t> </a:t>
            </a:r>
            <a:r>
              <a:rPr dirty="0" err="1"/>
              <a:t>Rotaciones</a:t>
            </a:r>
            <a:r>
              <a:rPr dirty="0"/>
              <a:t>: M. </a:t>
            </a:r>
            <a:r>
              <a:rPr dirty="0" err="1"/>
              <a:t>Interna</a:t>
            </a:r>
            <a:r>
              <a:rPr dirty="0"/>
              <a:t> (6m), </a:t>
            </a:r>
            <a:r>
              <a:rPr dirty="0" err="1"/>
              <a:t>Neumología</a:t>
            </a:r>
            <a:r>
              <a:rPr dirty="0"/>
              <a:t> (2m), </a:t>
            </a:r>
            <a:r>
              <a:rPr dirty="0" err="1"/>
              <a:t>Cardiología</a:t>
            </a:r>
            <a:r>
              <a:rPr dirty="0"/>
              <a:t> (1m), </a:t>
            </a:r>
            <a:r>
              <a:rPr dirty="0" err="1"/>
              <a:t>Nefrología</a:t>
            </a:r>
            <a:r>
              <a:rPr dirty="0"/>
              <a:t> (3m), </a:t>
            </a:r>
            <a:r>
              <a:rPr dirty="0" err="1"/>
              <a:t>Infecciosas</a:t>
            </a:r>
            <a:r>
              <a:rPr dirty="0"/>
              <a:t> (2m), UCI (</a:t>
            </a:r>
            <a:r>
              <a:rPr lang="es-ES" dirty="0"/>
              <a:t>1</a:t>
            </a:r>
            <a:r>
              <a:rPr dirty="0"/>
              <a:t>m), </a:t>
            </a:r>
            <a:r>
              <a:rPr dirty="0" err="1"/>
              <a:t>Radiología</a:t>
            </a:r>
            <a:r>
              <a:rPr dirty="0"/>
              <a:t> (1m).  </a:t>
            </a:r>
          </a:p>
          <a:p>
            <a:pPr marL="352631" lvl="2" indent="-4620" defTabSz="886968">
              <a:spcBef>
                <a:spcPts val="0"/>
              </a:spcBef>
              <a:buSzPts val="1300"/>
              <a:defRPr sz="1358"/>
            </a:pPr>
            <a:r>
              <a:rPr dirty="0"/>
              <a:t> </a:t>
            </a:r>
            <a:r>
              <a:rPr dirty="0" err="1"/>
              <a:t>Rotaciones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reuma</a:t>
            </a:r>
            <a:r>
              <a:rPr dirty="0"/>
              <a:t>: Planta/ PIC /</a:t>
            </a:r>
            <a:r>
              <a:rPr dirty="0" err="1"/>
              <a:t>Urgencias</a:t>
            </a:r>
            <a:r>
              <a:rPr dirty="0"/>
              <a:t>/ H. día/ </a:t>
            </a:r>
            <a:r>
              <a:rPr dirty="0" err="1"/>
              <a:t>Consultas</a:t>
            </a:r>
            <a:r>
              <a:rPr dirty="0"/>
              <a:t>/</a:t>
            </a:r>
            <a:r>
              <a:rPr lang="es-ES" dirty="0"/>
              <a:t>Pediatría/</a:t>
            </a:r>
            <a:r>
              <a:rPr dirty="0"/>
              <a:t> </a:t>
            </a:r>
            <a:r>
              <a:rPr dirty="0" err="1"/>
              <a:t>Técnicas</a:t>
            </a:r>
            <a:r>
              <a:rPr dirty="0"/>
              <a:t>/ </a:t>
            </a:r>
            <a:r>
              <a:rPr dirty="0" err="1"/>
              <a:t>Consultas</a:t>
            </a:r>
            <a:r>
              <a:rPr dirty="0"/>
              <a:t> </a:t>
            </a:r>
            <a:r>
              <a:rPr dirty="0" err="1"/>
              <a:t>multidisciplinares</a:t>
            </a:r>
            <a:r>
              <a:rPr dirty="0"/>
              <a:t>  </a:t>
            </a:r>
          </a:p>
          <a:p>
            <a:pPr marL="352631" lvl="2" indent="-4620" defTabSz="886968">
              <a:spcBef>
                <a:spcPts val="0"/>
              </a:spcBef>
              <a:buSzPts val="1300"/>
              <a:defRPr sz="1358"/>
            </a:pPr>
            <a:r>
              <a:rPr dirty="0"/>
              <a:t> </a:t>
            </a:r>
            <a:r>
              <a:rPr dirty="0" err="1"/>
              <a:t>Posibilidad</a:t>
            </a:r>
            <a:r>
              <a:rPr dirty="0"/>
              <a:t> de </a:t>
            </a:r>
            <a:r>
              <a:rPr dirty="0" err="1"/>
              <a:t>rotación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centros</a:t>
            </a:r>
            <a:r>
              <a:rPr dirty="0"/>
              <a:t> </a:t>
            </a:r>
            <a:r>
              <a:rPr dirty="0" err="1"/>
              <a:t>referencia</a:t>
            </a:r>
            <a:r>
              <a:rPr dirty="0"/>
              <a:t> </a:t>
            </a:r>
            <a:r>
              <a:rPr dirty="0" err="1"/>
              <a:t>internacionales</a:t>
            </a:r>
            <a:r>
              <a:rPr dirty="0"/>
              <a:t> (3m)</a:t>
            </a:r>
          </a:p>
          <a:p>
            <a:pPr marL="0" lvl="2" indent="84693" defTabSz="886968">
              <a:spcBef>
                <a:spcPts val="0"/>
              </a:spcBef>
              <a:buSzTx/>
              <a:buNone/>
              <a:defRPr sz="1358" b="1"/>
            </a:pPr>
            <a:r>
              <a:rPr dirty="0" err="1"/>
              <a:t>Programa</a:t>
            </a:r>
            <a:r>
              <a:rPr dirty="0"/>
              <a:t> de </a:t>
            </a:r>
            <a:r>
              <a:rPr dirty="0" err="1"/>
              <a:t>formación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investigación</a:t>
            </a:r>
            <a:r>
              <a:rPr dirty="0"/>
              <a:t> post-MIR </a:t>
            </a:r>
          </a:p>
        </p:txBody>
      </p:sp>
      <p:sp>
        <p:nvSpPr>
          <p:cNvPr id="203" name="CuadroTexto 5"/>
          <p:cNvSpPr txBox="1"/>
          <p:nvPr/>
        </p:nvSpPr>
        <p:spPr>
          <a:xfrm>
            <a:off x="757649" y="4071158"/>
            <a:ext cx="5272933" cy="313394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t>¡APRENDE CON LOS MEJORES A SER EL MEJOR!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4294967295"/>
          </p:nvPr>
        </p:nvSpPr>
        <p:spPr>
          <a:xfrm>
            <a:off x="518850" y="1801317"/>
            <a:ext cx="3885693" cy="1098464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s-ES" sz="1800" b="1" dirty="0">
                <a:solidFill>
                  <a:schemeClr val="bg1"/>
                </a:solidFill>
              </a:rPr>
              <a:t>Email de contacto: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s-ES" sz="1800" b="1" dirty="0">
                <a:solidFill>
                  <a:srgbClr val="2A14A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sheila.melchor@salud.madrid.org</a:t>
            </a:r>
            <a:endParaRPr lang="es-ES" sz="1800" b="1" dirty="0">
              <a:solidFill>
                <a:srgbClr val="2A14AC"/>
              </a:solidFill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s-ES" sz="1800" b="1" u="sng" dirty="0">
                <a:solidFill>
                  <a:srgbClr val="2A14AC"/>
                </a:solidFill>
              </a:rPr>
              <a:t>mralmaraz@salud.madrid.org</a:t>
            </a:r>
          </a:p>
          <a:p>
            <a:pPr marL="0" indent="0">
              <a:spcBef>
                <a:spcPts val="450"/>
              </a:spcBef>
              <a:buNone/>
            </a:pP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5824819" y="1129481"/>
            <a:ext cx="411525" cy="5035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BEF2"/>
                </a:solidFill>
              </a:rPr>
              <a:pPr/>
              <a:t>16</a:t>
            </a:fld>
            <a:endParaRPr>
              <a:solidFill>
                <a:srgbClr val="00BEF2"/>
              </a:solidFill>
            </a:endParaRPr>
          </a:p>
        </p:txBody>
      </p:sp>
      <p:pic>
        <p:nvPicPr>
          <p:cNvPr id="270" name="Shape 270" descr="androi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1705" y="1010287"/>
            <a:ext cx="2768938" cy="349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lh3.googleusercontent.com/HWIc2UzoD6WZQlxgJFZw1xXHytS64S6kbEVYybH-3P_WcJkXirw1TERC9WaWlxiu6sSU7B6zn3b_fWAABLVMx9uh2jVN-iGMLtN4DcD6K3ZuKlu3na2KdQZ2GDXu-fXSednuZb4ac6dPGn1P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https://lh3.googleusercontent.com/HWIc2UzoD6WZQlxgJFZw1xXHytS64S6kbEVYybH-3P_WcJkXirw1TERC9WaWlxiu6sSU7B6zn3b_fWAABLVMx9uh2jVN-iGMLtN4DcD6K3ZuKlu3na2KdQZ2GDXu-fXSednuZb4ac6dPGn1P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21" y="1211052"/>
            <a:ext cx="1233938" cy="21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22242" y="1801317"/>
            <a:ext cx="1149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¿Dudas…?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Escríbenos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4" y="661291"/>
            <a:ext cx="3291847" cy="69799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9074" y="2784699"/>
            <a:ext cx="329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latin typeface="Freestyle Script" panose="030804020302050B0404" pitchFamily="66" charset="0"/>
              </a:rPr>
              <a:t>¡Te esperamos!</a:t>
            </a:r>
          </a:p>
        </p:txBody>
      </p:sp>
    </p:spTree>
    <p:extLst>
      <p:ext uri="{BB962C8B-B14F-4D97-AF65-F5344CB8AC3E}">
        <p14:creationId xmlns:p14="http://schemas.microsoft.com/office/powerpoint/2010/main" val="77993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69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22936" y="1356191"/>
            <a:ext cx="213407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0" name="CuadroTexto 2"/>
          <p:cNvSpPr txBox="1"/>
          <p:nvPr/>
        </p:nvSpPr>
        <p:spPr>
          <a:xfrm>
            <a:off x="713539" y="965770"/>
            <a:ext cx="151540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PERSONAL</a:t>
            </a:r>
          </a:p>
        </p:txBody>
      </p:sp>
      <p:pic>
        <p:nvPicPr>
          <p:cNvPr id="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463437" y="1333267"/>
            <a:ext cx="5936265" cy="30697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52577" defTabSz="630936">
              <a:buSzTx/>
              <a:buNone/>
              <a:defRPr sz="966" b="1"/>
            </a:pPr>
            <a:r>
              <a:rPr dirty="0"/>
              <a:t>Jefe </a:t>
            </a:r>
            <a:r>
              <a:rPr dirty="0" err="1"/>
              <a:t>Servicio</a:t>
            </a:r>
            <a:r>
              <a:rPr dirty="0"/>
              <a:t>: </a:t>
            </a:r>
            <a:r>
              <a:rPr b="0" dirty="0"/>
              <a:t>Dr. José Luis </a:t>
            </a:r>
            <a:r>
              <a:rPr b="0" dirty="0" err="1"/>
              <a:t>Pablos</a:t>
            </a:r>
            <a:r>
              <a:rPr b="0" dirty="0"/>
              <a:t> Alvarez </a:t>
            </a:r>
          </a:p>
          <a:p>
            <a:pPr marL="0" indent="52577" defTabSz="630936">
              <a:buSzTx/>
              <a:buNone/>
              <a:defRPr sz="966" b="1"/>
            </a:pPr>
            <a:r>
              <a:rPr dirty="0" err="1"/>
              <a:t>Jef</a:t>
            </a:r>
            <a:r>
              <a:rPr lang="es-ES" dirty="0"/>
              <a:t>as</a:t>
            </a:r>
            <a:r>
              <a:rPr dirty="0"/>
              <a:t> </a:t>
            </a:r>
            <a:r>
              <a:rPr lang="es-ES" dirty="0" err="1"/>
              <a:t>S</a:t>
            </a:r>
            <a:r>
              <a:rPr dirty="0" err="1"/>
              <a:t>ección</a:t>
            </a:r>
            <a:r>
              <a:rPr dirty="0"/>
              <a:t>: </a:t>
            </a:r>
            <a:r>
              <a:rPr b="0" dirty="0"/>
              <a:t>Dra. Patricia </a:t>
            </a:r>
            <a:r>
              <a:rPr b="0" dirty="0" err="1"/>
              <a:t>Carreira</a:t>
            </a:r>
            <a:r>
              <a:rPr lang="es-ES" b="0" dirty="0"/>
              <a:t> y Dra. María Galindo</a:t>
            </a:r>
            <a:r>
              <a:rPr b="0" dirty="0"/>
              <a:t>. </a:t>
            </a:r>
          </a:p>
          <a:p>
            <a:pPr marL="0" indent="52577" defTabSz="630936">
              <a:buSzTx/>
              <a:buNone/>
              <a:defRPr sz="966" b="1"/>
            </a:pPr>
            <a:endParaRPr lang="es-ES" dirty="0"/>
          </a:p>
          <a:p>
            <a:pPr marL="0" indent="52577" defTabSz="630936">
              <a:buSzTx/>
              <a:buNone/>
              <a:defRPr sz="966" b="1"/>
            </a:pPr>
            <a:r>
              <a:rPr dirty="0" err="1"/>
              <a:t>Adjuntos</a:t>
            </a:r>
            <a:r>
              <a:rPr dirty="0"/>
              <a:t>: 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Dra. Beatriz E. Joven 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Dra. Alexia de </a:t>
            </a:r>
            <a:r>
              <a:rPr dirty="0" err="1"/>
              <a:t>Juanes</a:t>
            </a:r>
            <a:r>
              <a:rPr dirty="0"/>
              <a:t> 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Dr. A. Javier García 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Dra. Esther </a:t>
            </a:r>
            <a:r>
              <a:rPr dirty="0" err="1"/>
              <a:t>Rodrígue</a:t>
            </a:r>
            <a:endParaRPr lang="es-ES" dirty="0"/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lang="es-ES" dirty="0"/>
              <a:t>Dra. Sheila Melchor 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lang="es-ES" dirty="0"/>
              <a:t>Dra. Eugenia Enríquez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Dra. María Martín 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Dr</a:t>
            </a:r>
            <a:r>
              <a:rPr lang="es-ES" dirty="0"/>
              <a:t>a. Isabel Hernández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lang="es-ES" dirty="0"/>
              <a:t>Dra. María </a:t>
            </a:r>
            <a:r>
              <a:rPr lang="es-ES" dirty="0" err="1"/>
              <a:t>Correyero</a:t>
            </a:r>
            <a:endParaRPr lang="es-ES" dirty="0"/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lang="es-ES" dirty="0"/>
              <a:t>Dra. Noemí Franco </a:t>
            </a:r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 lang="es-ES" dirty="0"/>
              <a:t>Dra. Natalia Molina</a:t>
            </a:r>
            <a:endParaRPr dirty="0"/>
          </a:p>
          <a:p>
            <a:pPr marL="0" lvl="1" indent="157734" algn="just" defTabSz="31021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759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73" name="Enfermeras:…"/>
          <p:cNvSpPr txBox="1"/>
          <p:nvPr/>
        </p:nvSpPr>
        <p:spPr>
          <a:xfrm>
            <a:off x="2370484" y="2019157"/>
            <a:ext cx="1651613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 defTabSz="449580">
              <a:lnSpc>
                <a:spcPct val="150000"/>
              </a:lnSpc>
              <a:defRPr sz="800" b="1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 err="1"/>
              <a:t>Enfermeras</a:t>
            </a:r>
            <a:r>
              <a:rPr dirty="0"/>
              <a:t>:</a:t>
            </a:r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CAA: </a:t>
            </a:r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Dª Carmen Herrero </a:t>
            </a:r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Dª </a:t>
            </a:r>
            <a:r>
              <a:rPr lang="es-ES" dirty="0"/>
              <a:t>Purificación Maldonado</a:t>
            </a:r>
            <a:endParaRPr dirty="0"/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 err="1"/>
              <a:t>H.día</a:t>
            </a:r>
            <a:r>
              <a:rPr dirty="0"/>
              <a:t>: </a:t>
            </a:r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Dª Virginia </a:t>
            </a:r>
            <a:r>
              <a:rPr dirty="0" err="1"/>
              <a:t>Hipólito</a:t>
            </a:r>
            <a:r>
              <a:rPr dirty="0"/>
              <a:t> </a:t>
            </a:r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Dª Consuelo </a:t>
            </a:r>
            <a:r>
              <a:rPr dirty="0" err="1"/>
              <a:t>Pariente</a:t>
            </a:r>
            <a:endParaRPr dirty="0"/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algn="just" defTabSz="449580">
              <a:lnSpc>
                <a:spcPct val="150000"/>
              </a:lnSpc>
              <a:defRPr sz="800" b="1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 err="1"/>
              <a:t>Auxiliares</a:t>
            </a:r>
            <a:r>
              <a:rPr dirty="0"/>
              <a:t> de </a:t>
            </a:r>
            <a:r>
              <a:rPr dirty="0" err="1"/>
              <a:t>enfermería</a:t>
            </a:r>
            <a:r>
              <a:rPr dirty="0"/>
              <a:t>:</a:t>
            </a:r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CAA: Dª Mª Soledad Moreno </a:t>
            </a:r>
          </a:p>
          <a:p>
            <a:pPr algn="just" defTabSz="449580">
              <a:lnSpc>
                <a:spcPct val="150000"/>
              </a:lnSpc>
              <a:defRPr sz="800">
                <a:solidFill>
                  <a:srgbClr val="25516C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H. </a:t>
            </a:r>
            <a:r>
              <a:rPr dirty="0" err="1"/>
              <a:t>Día</a:t>
            </a:r>
            <a:r>
              <a:rPr dirty="0"/>
              <a:t>: Dª </a:t>
            </a:r>
            <a:r>
              <a:rPr dirty="0" err="1"/>
              <a:t>Ángela</a:t>
            </a:r>
            <a:r>
              <a:rPr dirty="0"/>
              <a:t> </a:t>
            </a:r>
            <a:r>
              <a:rPr dirty="0" err="1"/>
              <a:t>Jimeno</a:t>
            </a:r>
            <a:r>
              <a:rPr dirty="0"/>
              <a:t> </a:t>
            </a:r>
          </a:p>
        </p:txBody>
      </p:sp>
      <p:sp>
        <p:nvSpPr>
          <p:cNvPr id="74" name="Personal administrativo:…"/>
          <p:cNvSpPr txBox="1"/>
          <p:nvPr/>
        </p:nvSpPr>
        <p:spPr>
          <a:xfrm>
            <a:off x="4224449" y="2011186"/>
            <a:ext cx="1972900" cy="191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 defTabSz="449580">
              <a:lnSpc>
                <a:spcPct val="150000"/>
              </a:lnSpc>
              <a:defRPr sz="800" b="1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Personal </a:t>
            </a:r>
            <a:r>
              <a:rPr dirty="0" err="1"/>
              <a:t>administrativo</a:t>
            </a:r>
            <a:r>
              <a:rPr dirty="0"/>
              <a:t>:</a:t>
            </a:r>
          </a:p>
          <a:p>
            <a:pPr lvl="1" indent="228600"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Planta: Dª Mª </a:t>
            </a:r>
            <a:r>
              <a:rPr dirty="0" err="1"/>
              <a:t>Jesús</a:t>
            </a:r>
            <a:r>
              <a:rPr dirty="0"/>
              <a:t> Carballo</a:t>
            </a:r>
          </a:p>
          <a:p>
            <a:pPr lvl="1" indent="228600"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dirty="0"/>
              <a:t>CAA/ Consultas: </a:t>
            </a:r>
          </a:p>
          <a:p>
            <a:pPr lvl="1" indent="228600"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dirty="0"/>
              <a:t>Dª M. Carmen Montemayor</a:t>
            </a:r>
            <a:endParaRPr dirty="0"/>
          </a:p>
          <a:p>
            <a:pPr lvl="1" indent="228600"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Dª M. </a:t>
            </a:r>
            <a:r>
              <a:rPr lang="es-ES" dirty="0"/>
              <a:t>Nuria Renero</a:t>
            </a:r>
            <a:endParaRPr dirty="0"/>
          </a:p>
          <a:p>
            <a:pPr lvl="1" indent="228600"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H. </a:t>
            </a:r>
            <a:r>
              <a:rPr dirty="0" err="1"/>
              <a:t>día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:</a:t>
            </a:r>
          </a:p>
          <a:p>
            <a:pPr lvl="1" indent="228600"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Dª M.  </a:t>
            </a:r>
            <a:r>
              <a:rPr dirty="0" err="1"/>
              <a:t>Ángeles</a:t>
            </a:r>
            <a:r>
              <a:rPr dirty="0"/>
              <a:t> Ac</a:t>
            </a:r>
            <a:r>
              <a:rPr lang="es-ES" dirty="0" err="1"/>
              <a:t>edo</a:t>
            </a:r>
            <a:endParaRPr dirty="0"/>
          </a:p>
          <a:p>
            <a:pPr lvl="1" indent="228600"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b="1" dirty="0" err="1"/>
              <a:t>Coordinadora</a:t>
            </a:r>
            <a:r>
              <a:rPr b="1" dirty="0"/>
              <a:t> </a:t>
            </a:r>
            <a:r>
              <a:rPr b="1" dirty="0" err="1"/>
              <a:t>ensayos</a:t>
            </a:r>
            <a:r>
              <a:rPr b="1" dirty="0"/>
              <a:t> </a:t>
            </a:r>
            <a:r>
              <a:rPr b="1" dirty="0" err="1"/>
              <a:t>clínicos</a:t>
            </a:r>
            <a:r>
              <a:rPr b="1" dirty="0"/>
              <a:t>:</a:t>
            </a:r>
            <a:r>
              <a:rPr dirty="0"/>
              <a:t> </a:t>
            </a:r>
          </a:p>
          <a:p>
            <a:pPr algn="just" defTabSz="449580">
              <a:lnSpc>
                <a:spcPct val="150000"/>
              </a:lnSpc>
              <a:defRPr sz="800">
                <a:solidFill>
                  <a:srgbClr val="0D546A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Dª </a:t>
            </a:r>
            <a:r>
              <a:rPr lang="es-ES" dirty="0" err="1"/>
              <a:t>Cioly</a:t>
            </a:r>
            <a:r>
              <a:rPr lang="es-ES" dirty="0"/>
              <a:t> Méndez y Diana Batista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83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10267" y="1356191"/>
            <a:ext cx="226076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rPr smtClean="0"/>
              <a:t>3</a:t>
            </a:fld>
            <a:endParaRPr/>
          </a:p>
        </p:txBody>
      </p:sp>
      <p:sp>
        <p:nvSpPr>
          <p:cNvPr id="84" name="CuadroTexto 2"/>
          <p:cNvSpPr txBox="1"/>
          <p:nvPr/>
        </p:nvSpPr>
        <p:spPr>
          <a:xfrm>
            <a:off x="713539" y="965770"/>
            <a:ext cx="151540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PERSONAL</a:t>
            </a:r>
          </a:p>
        </p:txBody>
      </p:sp>
      <p:pic>
        <p:nvPicPr>
          <p:cNvPr id="8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4 Marcador de contenido"/>
          <p:cNvSpPr txBox="1">
            <a:spLocks noGrp="1"/>
          </p:cNvSpPr>
          <p:nvPr>
            <p:ph type="body" sz="half" idx="1"/>
          </p:nvPr>
        </p:nvSpPr>
        <p:spPr>
          <a:xfrm>
            <a:off x="1269373" y="1036863"/>
            <a:ext cx="3879444" cy="3069774"/>
          </a:xfrm>
          <a:prstGeom prst="rect">
            <a:avLst/>
          </a:prstGeom>
        </p:spPr>
        <p:txBody>
          <a:bodyPr/>
          <a:lstStyle/>
          <a:p>
            <a:pPr marL="0" indent="76200" algn="just" defTabSz="449580">
              <a:lnSpc>
                <a:spcPct val="150000"/>
              </a:lnSpc>
              <a:spcBef>
                <a:spcPts val="0"/>
              </a:spcBef>
              <a:buSzTx/>
              <a:buNone/>
              <a:defRPr sz="1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76200" algn="just" defTabSz="449580">
              <a:lnSpc>
                <a:spcPct val="150000"/>
              </a:lnSpc>
              <a:spcBef>
                <a:spcPts val="0"/>
              </a:spcBef>
              <a:buSzTx/>
              <a:buNone/>
              <a:defRPr sz="1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>
                <a:latin typeface="Source Sans Pro"/>
                <a:ea typeface="Source Sans Pro"/>
                <a:cs typeface="Source Sans Pro"/>
                <a:sym typeface="Source Sans Pro"/>
              </a:rPr>
              <a:t>Residentes</a:t>
            </a:r>
            <a:r>
              <a:rPr dirty="0"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ts val="1400"/>
              <a:defRPr sz="1400"/>
            </a:pPr>
            <a:r>
              <a:rPr dirty="0"/>
              <a:t>R4</a:t>
            </a:r>
            <a:r>
              <a:rPr lang="es-ES" dirty="0"/>
              <a:t> Andrea Ayala y Amy Romero </a:t>
            </a:r>
            <a:endParaRPr dirty="0"/>
          </a:p>
          <a:p>
            <a:pPr marL="685800" lvl="2">
              <a:lnSpc>
                <a:spcPct val="150000"/>
              </a:lnSpc>
              <a:spcBef>
                <a:spcPts val="0"/>
              </a:spcBef>
              <a:buSzPts val="1400"/>
              <a:defRPr sz="1400"/>
            </a:pPr>
            <a:r>
              <a:rPr dirty="0"/>
              <a:t>R3</a:t>
            </a:r>
            <a:r>
              <a:rPr lang="es-ES" dirty="0"/>
              <a:t> Marcela Ávila y Raquel Zas </a:t>
            </a:r>
            <a:endParaRPr dirty="0"/>
          </a:p>
          <a:p>
            <a:pPr marL="685800" lvl="2">
              <a:lnSpc>
                <a:spcPct val="150000"/>
              </a:lnSpc>
              <a:spcBef>
                <a:spcPts val="0"/>
              </a:spcBef>
              <a:buSzPts val="1400"/>
              <a:defRPr sz="1400"/>
            </a:pPr>
            <a:r>
              <a:rPr dirty="0"/>
              <a:t>R2</a:t>
            </a:r>
            <a:r>
              <a:rPr lang="es-ES" dirty="0"/>
              <a:t> Karla Cadena y Carlos de Frías</a:t>
            </a:r>
            <a:endParaRPr dirty="0"/>
          </a:p>
          <a:p>
            <a:pPr marL="685800" lvl="2">
              <a:lnSpc>
                <a:spcPct val="150000"/>
              </a:lnSpc>
              <a:spcBef>
                <a:spcPts val="0"/>
              </a:spcBef>
              <a:buSzPts val="1400"/>
              <a:defRPr sz="1400"/>
            </a:pPr>
            <a:r>
              <a:rPr dirty="0"/>
              <a:t>R1</a:t>
            </a:r>
            <a:r>
              <a:rPr lang="es-ES" dirty="0"/>
              <a:t> Elena de la Mata e Ítalo García</a:t>
            </a:r>
            <a:endParaRPr dirty="0"/>
          </a:p>
          <a:p>
            <a:pPr marL="0" indent="76200" algn="just" defTabSz="449580">
              <a:lnSpc>
                <a:spcPct val="150000"/>
              </a:lnSpc>
              <a:spcBef>
                <a:spcPts val="0"/>
              </a:spcBef>
              <a:buSzTx/>
              <a:buNone/>
              <a:defRPr sz="11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7" name="Imagen" descr="Imagen"/>
          <p:cNvPicPr>
            <a:picLocks noChangeAspect="1"/>
          </p:cNvPicPr>
          <p:nvPr/>
        </p:nvPicPr>
        <p:blipFill>
          <a:blip r:embed="rId3"/>
          <a:srcRect r="25485"/>
          <a:stretch>
            <a:fillRect/>
          </a:stretch>
        </p:blipFill>
        <p:spPr>
          <a:xfrm>
            <a:off x="802823" y="3055713"/>
            <a:ext cx="1865932" cy="1408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348" y="3024258"/>
            <a:ext cx="2178303" cy="14133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91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22936" y="1356191"/>
            <a:ext cx="213407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92" name="CuadroTexto 2"/>
          <p:cNvSpPr txBox="1"/>
          <p:nvPr/>
        </p:nvSpPr>
        <p:spPr>
          <a:xfrm>
            <a:off x="713539" y="965770"/>
            <a:ext cx="330754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ASISTENCIAL </a:t>
            </a:r>
          </a:p>
        </p:txBody>
      </p:sp>
      <p:pic>
        <p:nvPicPr>
          <p:cNvPr id="9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460867" y="1512227"/>
            <a:ext cx="5936266" cy="3069773"/>
          </a:xfrm>
          <a:prstGeom prst="rect">
            <a:avLst/>
          </a:prstGeom>
        </p:spPr>
        <p:txBody>
          <a:bodyPr/>
          <a:lstStyle/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b="1" dirty="0"/>
              <a:t>Planta:</a:t>
            </a:r>
            <a:r>
              <a:rPr dirty="0"/>
              <a:t> </a:t>
            </a:r>
            <a:r>
              <a:rPr lang="es-ES" dirty="0"/>
              <a:t>6</a:t>
            </a:r>
            <a:r>
              <a:rPr dirty="0"/>
              <a:t> camas</a:t>
            </a:r>
          </a:p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b="1" dirty="0" err="1"/>
              <a:t>Consultas</a:t>
            </a:r>
            <a:r>
              <a:rPr dirty="0"/>
              <a:t> CAA y CEP (9 </a:t>
            </a:r>
            <a:r>
              <a:rPr dirty="0" err="1"/>
              <a:t>consultas</a:t>
            </a:r>
            <a:r>
              <a:rPr dirty="0"/>
              <a:t>/día)  </a:t>
            </a:r>
          </a:p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b="1" dirty="0"/>
              <a:t>Hospital de día</a:t>
            </a:r>
            <a:r>
              <a:rPr dirty="0"/>
              <a:t>: 5 camas y 25 </a:t>
            </a:r>
            <a:r>
              <a:rPr dirty="0" err="1"/>
              <a:t>sillones</a:t>
            </a:r>
            <a:r>
              <a:rPr dirty="0"/>
              <a:t> </a:t>
            </a:r>
          </a:p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b="1" dirty="0" err="1"/>
              <a:t>Técnicas</a:t>
            </a:r>
            <a:r>
              <a:rPr dirty="0"/>
              <a:t>: </a:t>
            </a:r>
            <a:r>
              <a:rPr dirty="0" err="1"/>
              <a:t>Ecografía</a:t>
            </a:r>
            <a:r>
              <a:rPr lang="es-ES" dirty="0"/>
              <a:t> (articular, vascular, glándulas y pulmón)</a:t>
            </a:r>
            <a:r>
              <a:rPr dirty="0"/>
              <a:t>, </a:t>
            </a:r>
            <a:r>
              <a:rPr dirty="0" err="1"/>
              <a:t>Capilaroscopia</a:t>
            </a:r>
            <a:r>
              <a:rPr dirty="0"/>
              <a:t>, </a:t>
            </a:r>
            <a:r>
              <a:rPr dirty="0" err="1"/>
              <a:t>Biopsia</a:t>
            </a:r>
            <a:r>
              <a:rPr dirty="0"/>
              <a:t> </a:t>
            </a:r>
            <a:r>
              <a:rPr dirty="0" err="1"/>
              <a:t>glándula</a:t>
            </a:r>
            <a:r>
              <a:rPr dirty="0"/>
              <a:t> </a:t>
            </a:r>
            <a:r>
              <a:rPr dirty="0" err="1"/>
              <a:t>salivar</a:t>
            </a:r>
            <a:r>
              <a:rPr dirty="0"/>
              <a:t>,</a:t>
            </a:r>
            <a:r>
              <a:rPr lang="es-ES" dirty="0"/>
              <a:t> </a:t>
            </a:r>
            <a:r>
              <a:rPr dirty="0" err="1"/>
              <a:t>Microscopía</a:t>
            </a:r>
            <a:r>
              <a:rPr dirty="0"/>
              <a:t> de luz </a:t>
            </a:r>
            <a:r>
              <a:rPr dirty="0" err="1"/>
              <a:t>polarizada</a:t>
            </a:r>
            <a:endParaRPr dirty="0"/>
          </a:p>
          <a:p>
            <a:pPr marL="0" lvl="3" indent="685800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200" i="1"/>
            </a:pPr>
            <a:r>
              <a:rPr b="1" dirty="0" err="1"/>
              <a:t>Residente</a:t>
            </a:r>
            <a:r>
              <a:rPr b="1" dirty="0"/>
              <a:t> </a:t>
            </a:r>
            <a:r>
              <a:rPr b="1" dirty="0" err="1"/>
              <a:t>tiene</a:t>
            </a:r>
            <a:r>
              <a:rPr b="1" dirty="0"/>
              <a:t> consulta </a:t>
            </a:r>
            <a:r>
              <a:rPr b="1" dirty="0" err="1"/>
              <a:t>propia</a:t>
            </a:r>
            <a:r>
              <a:rPr b="1" dirty="0"/>
              <a:t> y “</a:t>
            </a:r>
            <a:r>
              <a:rPr b="1" dirty="0" err="1"/>
              <a:t>lleva</a:t>
            </a:r>
            <a:r>
              <a:rPr b="1" dirty="0"/>
              <a:t>” la planta con </a:t>
            </a:r>
            <a:r>
              <a:rPr b="1" dirty="0" err="1"/>
              <a:t>supervisión</a:t>
            </a:r>
            <a:r>
              <a:rPr b="1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97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22936" y="1356191"/>
            <a:ext cx="213407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8" name="CuadroTexto 2"/>
          <p:cNvSpPr txBox="1"/>
          <p:nvPr/>
        </p:nvSpPr>
        <p:spPr>
          <a:xfrm>
            <a:off x="713539" y="965770"/>
            <a:ext cx="330754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ASISTENCIAL </a:t>
            </a:r>
          </a:p>
        </p:txBody>
      </p:sp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556513" y="1512227"/>
            <a:ext cx="5348476" cy="3069773"/>
          </a:xfrm>
          <a:prstGeom prst="rect">
            <a:avLst/>
          </a:prstGeom>
        </p:spPr>
        <p:txBody>
          <a:bodyPr/>
          <a:lstStyle/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b="1" dirty="0" err="1"/>
              <a:t>Guardias</a:t>
            </a:r>
            <a:r>
              <a:rPr dirty="0"/>
              <a:t>: M. </a:t>
            </a:r>
            <a:r>
              <a:rPr dirty="0" err="1"/>
              <a:t>Interna</a:t>
            </a:r>
            <a:r>
              <a:rPr dirty="0"/>
              <a:t> 4-</a:t>
            </a:r>
            <a:r>
              <a:rPr lang="es-ES" dirty="0"/>
              <a:t>5</a:t>
            </a:r>
            <a:r>
              <a:rPr dirty="0"/>
              <a:t>/</a:t>
            </a:r>
            <a:r>
              <a:rPr dirty="0" err="1"/>
              <a:t>mes</a:t>
            </a:r>
            <a:r>
              <a:rPr dirty="0"/>
              <a:t>. </a:t>
            </a:r>
          </a:p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dirty="0" err="1"/>
              <a:t>Puerta</a:t>
            </a:r>
            <a:r>
              <a:rPr dirty="0"/>
              <a:t> </a:t>
            </a:r>
          </a:p>
          <a:p>
            <a:pPr marL="685800" lvl="2">
              <a:lnSpc>
                <a:spcPct val="150000"/>
              </a:lnSpc>
              <a:spcBef>
                <a:spcPts val="600"/>
              </a:spcBef>
              <a:buSzPts val="1400"/>
              <a:defRPr sz="1400"/>
            </a:pPr>
            <a:r>
              <a:rPr dirty="0"/>
              <a:t>Planta (a </a:t>
            </a:r>
            <a:r>
              <a:rPr dirty="0" err="1"/>
              <a:t>partir</a:t>
            </a:r>
            <a:r>
              <a:rPr dirty="0"/>
              <a:t> de R2</a:t>
            </a:r>
            <a:r>
              <a:rPr lang="es-ES" dirty="0"/>
              <a:t> aumento progresivamente</a:t>
            </a:r>
            <a:r>
              <a:rPr dirty="0"/>
              <a:t>). </a:t>
            </a:r>
          </a:p>
          <a:p>
            <a:pPr marL="0" lvl="2" indent="457200" algn="ctr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400" i="1"/>
            </a:pPr>
            <a:endParaRPr lang="es-ES" dirty="0"/>
          </a:p>
          <a:p>
            <a:pPr marL="0" lvl="2" indent="457200" algn="ctr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400" i="1"/>
            </a:pPr>
            <a:r>
              <a:rPr dirty="0"/>
              <a:t>Sistema </a:t>
            </a:r>
            <a:r>
              <a:rPr dirty="0" err="1"/>
              <a:t>piramidal</a:t>
            </a:r>
            <a:r>
              <a:rPr dirty="0"/>
              <a:t> con </a:t>
            </a:r>
            <a:r>
              <a:rPr dirty="0" err="1"/>
              <a:t>supervisión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03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22936" y="1356191"/>
            <a:ext cx="213407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4" name="CuadroTexto 2"/>
          <p:cNvSpPr txBox="1"/>
          <p:nvPr/>
        </p:nvSpPr>
        <p:spPr>
          <a:xfrm>
            <a:off x="713539" y="965770"/>
            <a:ext cx="28699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DOCENTE </a:t>
            </a:r>
          </a:p>
        </p:txBody>
      </p:sp>
      <p:pic>
        <p:nvPicPr>
          <p:cNvPr id="10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460867" y="1349161"/>
            <a:ext cx="5936266" cy="3069773"/>
          </a:xfrm>
          <a:prstGeom prst="rect">
            <a:avLst/>
          </a:prstGeom>
        </p:spPr>
        <p:txBody>
          <a:bodyPr/>
          <a:lstStyle/>
          <a:p>
            <a:pPr marL="342900" lvl="1">
              <a:spcBef>
                <a:spcPts val="600"/>
              </a:spcBef>
              <a:buSzPts val="1400"/>
              <a:defRPr sz="1400" b="1"/>
            </a:pPr>
            <a:r>
              <a:rPr dirty="0" err="1"/>
              <a:t>Rotaciones</a:t>
            </a:r>
            <a:r>
              <a:rPr dirty="0"/>
              <a:t> previas: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Medicina</a:t>
            </a:r>
            <a:r>
              <a:rPr dirty="0"/>
              <a:t> interna 6m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Neumología</a:t>
            </a:r>
            <a:r>
              <a:rPr dirty="0"/>
              <a:t> 2m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Cardiología</a:t>
            </a:r>
            <a:r>
              <a:rPr dirty="0"/>
              <a:t> 1m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Nefrología</a:t>
            </a:r>
            <a:r>
              <a:rPr dirty="0"/>
              <a:t> 3m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/>
              <a:t>E. </a:t>
            </a:r>
            <a:r>
              <a:rPr dirty="0" err="1"/>
              <a:t>infecciosas</a:t>
            </a:r>
            <a:r>
              <a:rPr dirty="0"/>
              <a:t> 2m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Radiología</a:t>
            </a:r>
            <a:r>
              <a:rPr dirty="0"/>
              <a:t> 1m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/>
              <a:t>UCI  1m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Optativa</a:t>
            </a:r>
            <a:r>
              <a:rPr dirty="0"/>
              <a:t>: </a:t>
            </a:r>
            <a:r>
              <a:rPr lang="es-ES" dirty="0"/>
              <a:t>dermatología, </a:t>
            </a:r>
            <a:r>
              <a:rPr dirty="0" err="1"/>
              <a:t>inmunología</a:t>
            </a:r>
            <a:r>
              <a:rPr dirty="0"/>
              <a:t>, </a:t>
            </a:r>
            <a:r>
              <a:rPr dirty="0" err="1"/>
              <a:t>rehabilitación</a:t>
            </a:r>
            <a:r>
              <a:rPr dirty="0"/>
              <a:t>, neuromuscular, </a:t>
            </a:r>
            <a:r>
              <a:rPr dirty="0" err="1"/>
              <a:t>unidad</a:t>
            </a:r>
            <a:r>
              <a:rPr dirty="0"/>
              <a:t> del dolor. </a:t>
            </a:r>
          </a:p>
        </p:txBody>
      </p:sp>
      <p:pic>
        <p:nvPicPr>
          <p:cNvPr id="10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66" y="1735814"/>
            <a:ext cx="2509812" cy="1671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10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22936" y="1356191"/>
            <a:ext cx="213407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11" name="CuadroTexto 2"/>
          <p:cNvSpPr txBox="1"/>
          <p:nvPr/>
        </p:nvSpPr>
        <p:spPr>
          <a:xfrm>
            <a:off x="713539" y="965770"/>
            <a:ext cx="28699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DOCENTE </a:t>
            </a:r>
          </a:p>
        </p:txBody>
      </p:sp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751874" y="1633030"/>
            <a:ext cx="5018704" cy="3069773"/>
          </a:xfrm>
          <a:prstGeom prst="rect">
            <a:avLst/>
          </a:prstGeom>
        </p:spPr>
        <p:txBody>
          <a:bodyPr/>
          <a:lstStyle/>
          <a:p>
            <a:pPr marL="361950" lvl="1" indent="-285750">
              <a:spcBef>
                <a:spcPts val="600"/>
              </a:spcBef>
              <a:buSzPts val="1400"/>
              <a:defRPr sz="1400" b="1" i="1"/>
            </a:pPr>
            <a:r>
              <a:rPr i="0" dirty="0" err="1"/>
              <a:t>Rotaciones</a:t>
            </a:r>
            <a:r>
              <a:rPr i="0" dirty="0"/>
              <a:t> </a:t>
            </a:r>
            <a:r>
              <a:rPr i="0" dirty="0" err="1"/>
              <a:t>en</a:t>
            </a:r>
            <a:r>
              <a:rPr i="0" dirty="0"/>
              <a:t> </a:t>
            </a:r>
            <a:r>
              <a:rPr i="0" dirty="0" err="1"/>
              <a:t>Reumatología</a:t>
            </a:r>
            <a:r>
              <a:rPr i="0" dirty="0"/>
              <a:t>:</a:t>
            </a:r>
            <a:r>
              <a:rPr dirty="0"/>
              <a:t>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rotaciones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lang="es-ES" dirty="0"/>
              <a:t>P</a:t>
            </a:r>
            <a:r>
              <a:rPr dirty="0" err="1"/>
              <a:t>lanta</a:t>
            </a:r>
            <a:r>
              <a:rPr dirty="0"/>
              <a:t> + PIC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rotaciones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lang="es-ES" dirty="0" err="1"/>
              <a:t>C</a:t>
            </a:r>
            <a:r>
              <a:rPr dirty="0" err="1"/>
              <a:t>onsulta</a:t>
            </a:r>
            <a:r>
              <a:rPr dirty="0"/>
              <a:t> </a:t>
            </a:r>
            <a:endParaRPr dirty="0">
              <a:solidFill>
                <a:srgbClr val="003366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lvl="3">
              <a:spcBef>
                <a:spcPts val="600"/>
              </a:spcBef>
              <a:buSzPts val="1400"/>
              <a:buChar char="»"/>
              <a:defRPr sz="1400"/>
            </a:pPr>
            <a:r>
              <a:rPr dirty="0" err="1"/>
              <a:t>rotaciones</a:t>
            </a:r>
            <a:r>
              <a:rPr dirty="0"/>
              <a:t> R3: eco</a:t>
            </a:r>
            <a:r>
              <a:rPr lang="es-ES" dirty="0"/>
              <a:t>grafía</a:t>
            </a:r>
            <a:r>
              <a:rPr dirty="0"/>
              <a:t>, </a:t>
            </a:r>
            <a:r>
              <a:rPr dirty="0" err="1"/>
              <a:t>capi</a:t>
            </a:r>
            <a:r>
              <a:rPr lang="es-ES" dirty="0" err="1"/>
              <a:t>laroscopia</a:t>
            </a:r>
            <a:endParaRPr dirty="0"/>
          </a:p>
          <a:p>
            <a:pPr lvl="3">
              <a:spcBef>
                <a:spcPts val="600"/>
              </a:spcBef>
              <a:buSzPts val="1400"/>
              <a:buChar char="»"/>
              <a:defRPr sz="1400"/>
            </a:pPr>
            <a:r>
              <a:rPr dirty="0" err="1"/>
              <a:t>rotaciones</a:t>
            </a:r>
            <a:r>
              <a:rPr dirty="0"/>
              <a:t> R4: </a:t>
            </a:r>
            <a:r>
              <a:rPr dirty="0" err="1"/>
              <a:t>nefritis</a:t>
            </a:r>
            <a:r>
              <a:rPr dirty="0"/>
              <a:t>, h. </a:t>
            </a:r>
            <a:r>
              <a:rPr dirty="0" err="1"/>
              <a:t>día</a:t>
            </a:r>
            <a:r>
              <a:rPr lang="es-ES" dirty="0"/>
              <a:t>, </a:t>
            </a:r>
            <a:r>
              <a:rPr dirty="0"/>
              <a:t>uveitis, </a:t>
            </a:r>
            <a:r>
              <a:rPr dirty="0" err="1"/>
              <a:t>embarazo</a:t>
            </a:r>
            <a:r>
              <a:rPr dirty="0"/>
              <a:t>, </a:t>
            </a:r>
            <a:r>
              <a:rPr dirty="0" err="1"/>
              <a:t>transición</a:t>
            </a:r>
            <a:r>
              <a:rPr dirty="0"/>
              <a:t>, </a:t>
            </a:r>
            <a:r>
              <a:rPr lang="es-ES" dirty="0"/>
              <a:t>biopsias salivares, </a:t>
            </a:r>
            <a:r>
              <a:rPr dirty="0" err="1"/>
              <a:t>reuma</a:t>
            </a:r>
            <a:r>
              <a:rPr dirty="0"/>
              <a:t>-derma</a:t>
            </a:r>
            <a:r>
              <a:rPr lang="es-ES" dirty="0"/>
              <a:t>, Reuma pediátrica (1m)</a:t>
            </a:r>
            <a:endParaRPr dirty="0"/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rotación</a:t>
            </a:r>
            <a:r>
              <a:rPr dirty="0"/>
              <a:t> externa</a:t>
            </a:r>
            <a:r>
              <a:rPr lang="es-ES" dirty="0"/>
              <a:t> (3 meses de R4)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16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22936" y="1356191"/>
            <a:ext cx="213407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17" name="CuadroTexto 2"/>
          <p:cNvSpPr txBox="1"/>
          <p:nvPr/>
        </p:nvSpPr>
        <p:spPr>
          <a:xfrm>
            <a:off x="713539" y="965770"/>
            <a:ext cx="28699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DOCENTE </a:t>
            </a:r>
          </a:p>
        </p:txBody>
      </p:sp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460867" y="1512227"/>
            <a:ext cx="5936266" cy="3069773"/>
          </a:xfrm>
          <a:prstGeom prst="rect">
            <a:avLst/>
          </a:prstGeom>
        </p:spPr>
        <p:txBody>
          <a:bodyPr/>
          <a:lstStyle/>
          <a:p>
            <a:pPr marL="342900" lvl="1">
              <a:spcBef>
                <a:spcPts val="600"/>
              </a:spcBef>
              <a:buSzPts val="1400"/>
              <a:defRPr sz="1400" b="1"/>
            </a:pPr>
            <a:r>
              <a:rPr dirty="0" err="1"/>
              <a:t>Sesiones</a:t>
            </a:r>
            <a:r>
              <a:rPr dirty="0"/>
              <a:t>, </a:t>
            </a:r>
            <a:r>
              <a:rPr dirty="0" err="1"/>
              <a:t>cursos</a:t>
            </a:r>
            <a:r>
              <a:rPr dirty="0"/>
              <a:t>, </a:t>
            </a:r>
            <a:r>
              <a:rPr dirty="0" err="1"/>
              <a:t>etc</a:t>
            </a:r>
            <a:r>
              <a:rPr b="0" dirty="0"/>
              <a:t>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Sesiones</a:t>
            </a:r>
            <a:r>
              <a:rPr dirty="0"/>
              <a:t> </a:t>
            </a:r>
            <a:r>
              <a:rPr dirty="0" err="1"/>
              <a:t>propias</a:t>
            </a:r>
            <a:r>
              <a:rPr dirty="0"/>
              <a:t> de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rotación</a:t>
            </a:r>
            <a:r>
              <a:rPr dirty="0"/>
              <a:t>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Programa</a:t>
            </a:r>
            <a:r>
              <a:rPr dirty="0"/>
              <a:t> </a:t>
            </a:r>
            <a:r>
              <a:rPr lang="es-ES" dirty="0"/>
              <a:t>anual </a:t>
            </a:r>
            <a:r>
              <a:rPr dirty="0" err="1"/>
              <a:t>acreditado</a:t>
            </a:r>
            <a:r>
              <a:rPr dirty="0"/>
              <a:t> de </a:t>
            </a:r>
            <a:r>
              <a:rPr dirty="0" err="1"/>
              <a:t>sesiones</a:t>
            </a:r>
            <a:r>
              <a:rPr dirty="0"/>
              <a:t> </a:t>
            </a:r>
            <a:r>
              <a:rPr lang="es-ES" dirty="0"/>
              <a:t>(sept-junio)</a:t>
            </a:r>
            <a:endParaRPr dirty="0"/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Cursos</a:t>
            </a:r>
            <a:r>
              <a:rPr dirty="0"/>
              <a:t> </a:t>
            </a:r>
            <a:r>
              <a:rPr dirty="0" err="1"/>
              <a:t>propios</a:t>
            </a:r>
            <a:r>
              <a:rPr dirty="0"/>
              <a:t> (hospital, </a:t>
            </a:r>
            <a:r>
              <a:rPr dirty="0" err="1"/>
              <a:t>Servicio</a:t>
            </a:r>
            <a:r>
              <a:rPr dirty="0"/>
              <a:t>)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Cursos</a:t>
            </a:r>
            <a:r>
              <a:rPr dirty="0"/>
              <a:t> </a:t>
            </a:r>
            <a:r>
              <a:rPr dirty="0" err="1"/>
              <a:t>externos</a:t>
            </a:r>
            <a:r>
              <a:rPr dirty="0"/>
              <a:t> (SORCOM, SER). </a:t>
            </a:r>
          </a:p>
          <a:p>
            <a:pPr marL="685800" lvl="2">
              <a:spcBef>
                <a:spcPts val="600"/>
              </a:spcBef>
              <a:buSzPts val="1400"/>
              <a:defRPr sz="1400"/>
            </a:pPr>
            <a:r>
              <a:rPr dirty="0" err="1"/>
              <a:t>Profesor</a:t>
            </a:r>
            <a:r>
              <a:rPr dirty="0"/>
              <a:t> titular</a:t>
            </a:r>
            <a:r>
              <a:rPr lang="es-ES" dirty="0"/>
              <a:t>/asociados UCM</a:t>
            </a:r>
            <a:r>
              <a:rPr dirty="0"/>
              <a:t> y </a:t>
            </a:r>
            <a:r>
              <a:rPr dirty="0" err="1"/>
              <a:t>adjuntos</a:t>
            </a:r>
            <a:r>
              <a:rPr dirty="0"/>
              <a:t> con </a:t>
            </a:r>
            <a:r>
              <a:rPr dirty="0" err="1"/>
              <a:t>amplia</a:t>
            </a:r>
            <a:r>
              <a:rPr dirty="0"/>
              <a:t> </a:t>
            </a:r>
            <a:r>
              <a:rPr dirty="0" err="1"/>
              <a:t>experiencia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dirigir</a:t>
            </a:r>
            <a:r>
              <a:rPr dirty="0"/>
              <a:t> </a:t>
            </a:r>
            <a:r>
              <a:rPr dirty="0" err="1"/>
              <a:t>tesis</a:t>
            </a:r>
            <a:r>
              <a:rPr dirty="0"/>
              <a:t> </a:t>
            </a:r>
            <a:r>
              <a:rPr dirty="0" err="1"/>
              <a:t>doctorales</a:t>
            </a:r>
            <a:r>
              <a:rPr dirty="0"/>
              <a:t>.</a:t>
            </a:r>
          </a:p>
          <a:p>
            <a:pPr marL="0" lvl="1" indent="76200">
              <a:spcBef>
                <a:spcPts val="600"/>
              </a:spcBef>
              <a:buSzTx/>
              <a:buNone/>
              <a:defRPr sz="1400" b="1" i="1"/>
            </a:pPr>
            <a:r>
              <a:rPr dirty="0"/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81"/>
          <p:cNvSpPr txBox="1">
            <a:spLocks noGrp="1"/>
          </p:cNvSpPr>
          <p:nvPr>
            <p:ph type="title"/>
          </p:nvPr>
        </p:nvSpPr>
        <p:spPr>
          <a:xfrm>
            <a:off x="757649" y="1129480"/>
            <a:ext cx="5348477" cy="503550"/>
          </a:xfrm>
          <a:prstGeom prst="rect">
            <a:avLst/>
          </a:prstGeom>
        </p:spPr>
        <p:txBody>
          <a:bodyPr lIns="68568" tIns="68568" rIns="68568" bIns="68568"/>
          <a:lstStyle>
            <a:lvl1pPr>
              <a:defRPr sz="1500"/>
            </a:lvl1pPr>
          </a:lstStyle>
          <a:p>
            <a:r>
              <a:t>CARACTERÍSTICAS DEL SERVICIO</a:t>
            </a:r>
          </a:p>
        </p:txBody>
      </p:sp>
      <p:sp>
        <p:nvSpPr>
          <p:cNvPr id="122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6022936" y="1356191"/>
            <a:ext cx="213407" cy="276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8" tIns="68568" rIns="68568" bIns="68568"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23" name="CuadroTexto 2"/>
          <p:cNvSpPr txBox="1"/>
          <p:nvPr/>
        </p:nvSpPr>
        <p:spPr>
          <a:xfrm>
            <a:off x="713539" y="965770"/>
            <a:ext cx="279941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ACTIVIDAD DOCENTE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96291" cy="79469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4 Marcador de contenido"/>
          <p:cNvSpPr txBox="1">
            <a:spLocks noGrp="1"/>
          </p:cNvSpPr>
          <p:nvPr>
            <p:ph type="body" idx="1"/>
          </p:nvPr>
        </p:nvSpPr>
        <p:spPr>
          <a:xfrm>
            <a:off x="836660" y="1412357"/>
            <a:ext cx="5348477" cy="3069774"/>
          </a:xfrm>
          <a:prstGeom prst="rect">
            <a:avLst/>
          </a:prstGeom>
        </p:spPr>
        <p:txBody>
          <a:bodyPr/>
          <a:lstStyle/>
          <a:p>
            <a:pPr marL="342900" lvl="1">
              <a:spcBef>
                <a:spcPts val="600"/>
              </a:spcBef>
              <a:buSzPts val="1400"/>
              <a:defRPr sz="1400" b="1"/>
            </a:pPr>
            <a:r>
              <a:rPr dirty="0" err="1"/>
              <a:t>Sesiones</a:t>
            </a:r>
            <a:r>
              <a:rPr dirty="0"/>
              <a:t> </a:t>
            </a:r>
            <a:r>
              <a:rPr dirty="0" err="1"/>
              <a:t>propias</a:t>
            </a:r>
            <a:r>
              <a:rPr dirty="0"/>
              <a:t> </a:t>
            </a:r>
          </a:p>
          <a:p>
            <a:pPr marL="685800" lvl="2">
              <a:spcBef>
                <a:spcPts val="600"/>
              </a:spcBef>
              <a:buSzPts val="1400"/>
              <a:defRPr sz="1400" b="1"/>
            </a:pPr>
            <a:r>
              <a:rPr b="0" dirty="0"/>
              <a:t>Lunes: </a:t>
            </a:r>
            <a:r>
              <a:rPr b="0" dirty="0" err="1"/>
              <a:t>sesiones</a:t>
            </a:r>
            <a:r>
              <a:rPr b="0" dirty="0"/>
              <a:t> </a:t>
            </a:r>
            <a:r>
              <a:rPr b="0" dirty="0" err="1"/>
              <a:t>multidisciplinares</a:t>
            </a:r>
            <a:endParaRPr b="0" dirty="0"/>
          </a:p>
          <a:p>
            <a:pPr marL="685800" lvl="2">
              <a:spcBef>
                <a:spcPts val="600"/>
              </a:spcBef>
              <a:buSzPts val="1400"/>
              <a:defRPr sz="1400" b="1"/>
            </a:pPr>
            <a:r>
              <a:rPr b="0" dirty="0" err="1"/>
              <a:t>Martes</a:t>
            </a:r>
            <a:r>
              <a:rPr b="0" dirty="0"/>
              <a:t>: </a:t>
            </a:r>
            <a:r>
              <a:rPr b="0" dirty="0" err="1"/>
              <a:t>sesiones</a:t>
            </a:r>
            <a:r>
              <a:rPr b="0" dirty="0"/>
              <a:t> </a:t>
            </a:r>
            <a:r>
              <a:rPr b="0" dirty="0" err="1"/>
              <a:t>temáticas</a:t>
            </a:r>
            <a:r>
              <a:rPr b="0" dirty="0"/>
              <a:t> </a:t>
            </a:r>
          </a:p>
          <a:p>
            <a:pPr marL="685800" lvl="2">
              <a:spcBef>
                <a:spcPts val="600"/>
              </a:spcBef>
              <a:buSzPts val="1400"/>
              <a:defRPr sz="1400" b="1"/>
            </a:pPr>
            <a:r>
              <a:rPr b="0" dirty="0" err="1"/>
              <a:t>Miércoles</a:t>
            </a:r>
            <a:r>
              <a:rPr b="0" dirty="0"/>
              <a:t>: </a:t>
            </a:r>
            <a:r>
              <a:rPr b="0" dirty="0" err="1"/>
              <a:t>sesión</a:t>
            </a:r>
            <a:r>
              <a:rPr b="0" dirty="0"/>
              <a:t> </a:t>
            </a:r>
            <a:r>
              <a:rPr b="0" dirty="0" err="1"/>
              <a:t>pacientes</a:t>
            </a:r>
            <a:r>
              <a:rPr b="0" dirty="0"/>
              <a:t> planta </a:t>
            </a:r>
          </a:p>
          <a:p>
            <a:pPr marL="685800" lvl="2">
              <a:spcBef>
                <a:spcPts val="600"/>
              </a:spcBef>
              <a:buSzPts val="1400"/>
              <a:defRPr sz="1400" b="1"/>
            </a:pPr>
            <a:r>
              <a:rPr b="0" dirty="0"/>
              <a:t>Viernes: </a:t>
            </a:r>
            <a:r>
              <a:rPr b="0" dirty="0" err="1"/>
              <a:t>sesión</a:t>
            </a:r>
            <a:r>
              <a:rPr b="0" dirty="0"/>
              <a:t> </a:t>
            </a:r>
            <a:r>
              <a:rPr b="0" dirty="0" err="1"/>
              <a:t>pacientes</a:t>
            </a:r>
            <a:r>
              <a:rPr b="0" dirty="0"/>
              <a:t> </a:t>
            </a:r>
            <a:r>
              <a:rPr b="0" dirty="0" err="1"/>
              <a:t>consulta</a:t>
            </a:r>
            <a:r>
              <a:rPr b="0" dirty="0"/>
              <a:t> </a:t>
            </a:r>
          </a:p>
          <a:p>
            <a:pPr marL="0" lvl="2" indent="457200">
              <a:spcBef>
                <a:spcPts val="600"/>
              </a:spcBef>
              <a:buClrTx/>
              <a:buSzTx/>
              <a:buFontTx/>
              <a:buNone/>
              <a:defRPr sz="1400" b="1" i="1"/>
            </a:pPr>
            <a:endParaRPr lang="es-ES" b="1" dirty="0"/>
          </a:p>
          <a:p>
            <a:pPr marL="0" indent="-228600">
              <a:spcBef>
                <a:spcPts val="600"/>
              </a:spcBef>
              <a:buClrTx/>
              <a:buSzTx/>
              <a:buNone/>
              <a:defRPr sz="1400" b="1" i="1"/>
            </a:pPr>
            <a:r>
              <a:rPr b="0" dirty="0"/>
              <a:t>Se </a:t>
            </a:r>
            <a:r>
              <a:rPr b="0" dirty="0" err="1"/>
              <a:t>preparan</a:t>
            </a:r>
            <a:r>
              <a:rPr b="0" dirty="0"/>
              <a:t> con un </a:t>
            </a:r>
            <a:r>
              <a:rPr b="0" dirty="0" err="1"/>
              <a:t>adjunto</a:t>
            </a:r>
            <a:r>
              <a:rPr b="0" dirty="0"/>
              <a:t>, se </a:t>
            </a:r>
            <a:r>
              <a:rPr b="0" dirty="0" err="1"/>
              <a:t>presentan</a:t>
            </a:r>
            <a:r>
              <a:rPr b="0" dirty="0"/>
              <a:t> </a:t>
            </a:r>
            <a:r>
              <a:rPr b="0" dirty="0" err="1"/>
              <a:t>todos</a:t>
            </a:r>
            <a:r>
              <a:rPr b="0" dirty="0"/>
              <a:t> los </a:t>
            </a:r>
            <a:endParaRPr lang="es-ES" b="0" dirty="0"/>
          </a:p>
          <a:p>
            <a:pPr marL="0" indent="-228600">
              <a:spcBef>
                <a:spcPts val="600"/>
              </a:spcBef>
              <a:buClrTx/>
              <a:buSzTx/>
              <a:buNone/>
              <a:defRPr sz="1400" b="1" i="1"/>
            </a:pPr>
            <a:r>
              <a:rPr b="1" dirty="0" err="1"/>
              <a:t>pacientes</a:t>
            </a:r>
            <a:r>
              <a:rPr b="1" dirty="0"/>
              <a:t> </a:t>
            </a:r>
            <a:r>
              <a:rPr b="1" dirty="0" err="1"/>
              <a:t>complejos</a:t>
            </a:r>
            <a:r>
              <a:rPr lang="es-ES" dirty="0"/>
              <a:t>, inicio terapias biológicas, comité de EAS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emio template">
  <a:themeElements>
    <a:clrScheme name="Gremio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Gremio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remio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emio template">
  <a:themeElements>
    <a:clrScheme name="Gremio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Gremio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remio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935</Words>
  <Application>Microsoft Macintosh PowerPoint</Application>
  <PresentationFormat>Personalizado</PresentationFormat>
  <Paragraphs>180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Freestyle Script</vt:lpstr>
      <vt:lpstr>Helvetica</vt:lpstr>
      <vt:lpstr>Montserrat</vt:lpstr>
      <vt:lpstr>Source Sans Pro</vt:lpstr>
      <vt:lpstr>Gremio template</vt:lpstr>
      <vt:lpstr>Unidad docente  Servicio Reumatología 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CARACTERÍSTICAS DEL SERVICIO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Docencia  Servicio Reumatología</dc:title>
  <dc:creator>Melchor Díaz.Sheila</dc:creator>
  <cp:lastModifiedBy>Sheila Melchor Díaz</cp:lastModifiedBy>
  <cp:revision>9</cp:revision>
  <dcterms:modified xsi:type="dcterms:W3CDTF">2023-03-20T19:08:56Z</dcterms:modified>
</cp:coreProperties>
</file>