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62" r:id="rId7"/>
    <p:sldId id="263" r:id="rId8"/>
    <p:sldId id="290" r:id="rId9"/>
    <p:sldId id="291" r:id="rId10"/>
    <p:sldId id="259" r:id="rId11"/>
    <p:sldId id="276" r:id="rId12"/>
    <p:sldId id="277" r:id="rId13"/>
    <p:sldId id="278" r:id="rId14"/>
    <p:sldId id="279" r:id="rId15"/>
    <p:sldId id="264" r:id="rId16"/>
    <p:sldId id="281" r:id="rId17"/>
    <p:sldId id="284" r:id="rId18"/>
    <p:sldId id="282" r:id="rId19"/>
    <p:sldId id="283" r:id="rId20"/>
    <p:sldId id="285" r:id="rId21"/>
    <p:sldId id="265" r:id="rId22"/>
    <p:sldId id="286" r:id="rId23"/>
    <p:sldId id="287" r:id="rId24"/>
    <p:sldId id="288" r:id="rId25"/>
    <p:sldId id="266" r:id="rId26"/>
    <p:sldId id="289" r:id="rId27"/>
    <p:sldId id="292" r:id="rId28"/>
    <p:sldId id="293" r:id="rId29"/>
    <p:sldId id="295" r:id="rId30"/>
    <p:sldId id="294" r:id="rId31"/>
    <p:sldId id="296" r:id="rId32"/>
    <p:sldId id="297" r:id="rId33"/>
    <p:sldId id="270" r:id="rId34"/>
    <p:sldId id="271" r:id="rId3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>
        <p:scale>
          <a:sx n="73" d="100"/>
          <a:sy n="73" d="100"/>
        </p:scale>
        <p:origin x="904" y="1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20/3/23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373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20/3/23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29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20/3/23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260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20/3/23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8471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20/3/23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489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20/3/23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9877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20/3/23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0818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20/3/23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7963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20/3/23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0331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20/3/23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62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20/3/23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397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E1360-D302-46F2-B633-BE3A1CDD0E94}" type="datetimeFigureOut">
              <a:rPr lang="es-ES" smtClean="0"/>
              <a:t>20/3/23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617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1.jpeg"/><Relationship Id="rId9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8.jpe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1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9.jpeg"/><Relationship Id="rId9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9.pn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9.pn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9.png"/><Relationship Id="rId4" Type="http://schemas.openxmlformats.org/officeDocument/2006/relationships/image" Target="../media/image31.jpeg"/><Relationship Id="rId9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9.png"/><Relationship Id="rId10" Type="http://schemas.openxmlformats.org/officeDocument/2006/relationships/image" Target="../media/image35.jpeg"/><Relationship Id="rId4" Type="http://schemas.openxmlformats.org/officeDocument/2006/relationships/image" Target="../media/image31.jpeg"/><Relationship Id="rId9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0" Type="http://schemas.openxmlformats.org/officeDocument/2006/relationships/image" Target="../media/image35.jpeg"/><Relationship Id="rId4" Type="http://schemas.openxmlformats.org/officeDocument/2006/relationships/image" Target="../media/image31.jpeg"/><Relationship Id="rId9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269393"/>
            <a:ext cx="3793991" cy="580870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-1" y="1717339"/>
            <a:ext cx="2457451" cy="1073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6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2023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6009" y="982479"/>
            <a:ext cx="12192000" cy="1073150"/>
          </a:xfrm>
        </p:spPr>
        <p:txBody>
          <a:bodyPr>
            <a:normAutofit/>
          </a:bodyPr>
          <a:lstStyle/>
          <a:p>
            <a:r>
              <a:rPr lang="es-ES" sz="56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JORNADA DE PUERTAS ABIERTAS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A5FC0D-A615-E4D2-38AB-236C13AC4F06}"/>
              </a:ext>
            </a:extLst>
          </p:cNvPr>
          <p:cNvSpPr txBox="1"/>
          <p:nvPr/>
        </p:nvSpPr>
        <p:spPr>
          <a:xfrm>
            <a:off x="429856" y="430383"/>
            <a:ext cx="566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RADIODIAGNÓSTICO – Nacho Cavaller (R1)</a:t>
            </a:r>
          </a:p>
        </p:txBody>
      </p:sp>
    </p:spTree>
    <p:extLst>
      <p:ext uri="{BB962C8B-B14F-4D97-AF65-F5344CB8AC3E}">
        <p14:creationId xmlns:p14="http://schemas.microsoft.com/office/powerpoint/2010/main" val="1840539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8198" name="Picture 6" descr="Las 2 proyecciones básicas en radiología torácica estándar | Live-Med">
            <a:extLst>
              <a:ext uri="{FF2B5EF4-FFF2-40B4-BE49-F238E27FC236}">
                <a16:creationId xmlns:a16="http://schemas.microsoft.com/office/drawing/2014/main" id="{D75C8952-EE89-D41F-C11B-0DA7563CB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57" y="-12942"/>
            <a:ext cx="3667783" cy="366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Historias de neumonía: Gary | Médicos Sin Fronteras">
            <a:extLst>
              <a:ext uri="{FF2B5EF4-FFF2-40B4-BE49-F238E27FC236}">
                <a16:creationId xmlns:a16="http://schemas.microsoft.com/office/drawing/2014/main" id="{1CBB9B13-1B3B-8E08-FED1-2639CD3F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676" y="-25077"/>
            <a:ext cx="3063899" cy="367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544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8198" name="Picture 6" descr="Las 2 proyecciones básicas en radiología torácica estándar | Live-Med">
            <a:extLst>
              <a:ext uri="{FF2B5EF4-FFF2-40B4-BE49-F238E27FC236}">
                <a16:creationId xmlns:a16="http://schemas.microsoft.com/office/drawing/2014/main" id="{D75C8952-EE89-D41F-C11B-0DA7563CB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57" y="-12942"/>
            <a:ext cx="3667783" cy="366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La ciencia nos ayuda a ver que hay estatuas con huesos">
            <a:extLst>
              <a:ext uri="{FF2B5EF4-FFF2-40B4-BE49-F238E27FC236}">
                <a16:creationId xmlns:a16="http://schemas.microsoft.com/office/drawing/2014/main" id="{8B76296B-5EB0-94D1-3900-A3CE392D3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026" y="-12942"/>
            <a:ext cx="2661690" cy="366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Fractura de Colles. Tratamiento Fisioterápico. | Fisioterapia geriátrica a  domicilio">
            <a:extLst>
              <a:ext uri="{FF2B5EF4-FFF2-40B4-BE49-F238E27FC236}">
                <a16:creationId xmlns:a16="http://schemas.microsoft.com/office/drawing/2014/main" id="{091733A2-C664-06C5-2BDA-C1A0ACBF9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/>
          <a:stretch/>
        </p:blipFill>
        <p:spPr bwMode="auto">
          <a:xfrm>
            <a:off x="3890888" y="3640003"/>
            <a:ext cx="3991087" cy="239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Historias de neumonía: Gary | Médicos Sin Fronteras">
            <a:extLst>
              <a:ext uri="{FF2B5EF4-FFF2-40B4-BE49-F238E27FC236}">
                <a16:creationId xmlns:a16="http://schemas.microsoft.com/office/drawing/2014/main" id="{1CBB9B13-1B3B-8E08-FED1-2639CD3F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676" y="-25077"/>
            <a:ext cx="3063899" cy="367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999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8198" name="Picture 6" descr="Las 2 proyecciones básicas en radiología torácica estándar | Live-Med">
            <a:extLst>
              <a:ext uri="{FF2B5EF4-FFF2-40B4-BE49-F238E27FC236}">
                <a16:creationId xmlns:a16="http://schemas.microsoft.com/office/drawing/2014/main" id="{D75C8952-EE89-D41F-C11B-0DA7563CB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57" y="-12942"/>
            <a:ext cx="3667783" cy="366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La ciencia nos ayuda a ver que hay estatuas con huesos">
            <a:extLst>
              <a:ext uri="{FF2B5EF4-FFF2-40B4-BE49-F238E27FC236}">
                <a16:creationId xmlns:a16="http://schemas.microsoft.com/office/drawing/2014/main" id="{8B76296B-5EB0-94D1-3900-A3CE392D3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026" y="-12942"/>
            <a:ext cx="2661690" cy="366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Fractura de Colles. Tratamiento Fisioterápico. | Fisioterapia geriátrica a  domicilio">
            <a:extLst>
              <a:ext uri="{FF2B5EF4-FFF2-40B4-BE49-F238E27FC236}">
                <a16:creationId xmlns:a16="http://schemas.microsoft.com/office/drawing/2014/main" id="{091733A2-C664-06C5-2BDA-C1A0ACBF9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/>
          <a:stretch/>
        </p:blipFill>
        <p:spPr bwMode="auto">
          <a:xfrm>
            <a:off x="3890888" y="3640003"/>
            <a:ext cx="3991087" cy="239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Obstruccion Intestinal — Doctor Álvaro Bueno">
            <a:extLst>
              <a:ext uri="{FF2B5EF4-FFF2-40B4-BE49-F238E27FC236}">
                <a16:creationId xmlns:a16="http://schemas.microsoft.com/office/drawing/2014/main" id="{72024378-D025-D773-FB7E-8F418037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75" y="-12942"/>
            <a:ext cx="2962945" cy="365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Historias de neumonía: Gary | Médicos Sin Fronteras">
            <a:extLst>
              <a:ext uri="{FF2B5EF4-FFF2-40B4-BE49-F238E27FC236}">
                <a16:creationId xmlns:a16="http://schemas.microsoft.com/office/drawing/2014/main" id="{1CBB9B13-1B3B-8E08-FED1-2639CD3F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676" y="-25077"/>
            <a:ext cx="3063899" cy="367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834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8198" name="Picture 6" descr="Las 2 proyecciones básicas en radiología torácica estándar | Live-Med">
            <a:extLst>
              <a:ext uri="{FF2B5EF4-FFF2-40B4-BE49-F238E27FC236}">
                <a16:creationId xmlns:a16="http://schemas.microsoft.com/office/drawing/2014/main" id="{D75C8952-EE89-D41F-C11B-0DA7563CB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57" y="-12942"/>
            <a:ext cx="3667783" cy="366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La ciencia nos ayuda a ver que hay estatuas con huesos">
            <a:extLst>
              <a:ext uri="{FF2B5EF4-FFF2-40B4-BE49-F238E27FC236}">
                <a16:creationId xmlns:a16="http://schemas.microsoft.com/office/drawing/2014/main" id="{8B76296B-5EB0-94D1-3900-A3CE392D3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026" y="-12942"/>
            <a:ext cx="2661690" cy="366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Fractura de Colles. Tratamiento Fisioterápico. | Fisioterapia geriátrica a  domicilio">
            <a:extLst>
              <a:ext uri="{FF2B5EF4-FFF2-40B4-BE49-F238E27FC236}">
                <a16:creationId xmlns:a16="http://schemas.microsoft.com/office/drawing/2014/main" id="{091733A2-C664-06C5-2BDA-C1A0ACBF9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/>
          <a:stretch/>
        </p:blipFill>
        <p:spPr bwMode="auto">
          <a:xfrm>
            <a:off x="3890888" y="3640003"/>
            <a:ext cx="3991087" cy="239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A) Radiografía simple de cadera izquierda. Se observa: fractura... |  Download Scientific Diagram">
            <a:extLst>
              <a:ext uri="{FF2B5EF4-FFF2-40B4-BE49-F238E27FC236}">
                <a16:creationId xmlns:a16="http://schemas.microsoft.com/office/drawing/2014/main" id="{BE82311D-A1EB-63AD-555E-269B99517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6"/>
          <a:stretch/>
        </p:blipFill>
        <p:spPr bwMode="auto">
          <a:xfrm>
            <a:off x="-58398" y="3654841"/>
            <a:ext cx="3991087" cy="239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Obstruccion Intestinal — Doctor Álvaro Bueno">
            <a:extLst>
              <a:ext uri="{FF2B5EF4-FFF2-40B4-BE49-F238E27FC236}">
                <a16:creationId xmlns:a16="http://schemas.microsoft.com/office/drawing/2014/main" id="{72024378-D025-D773-FB7E-8F418037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75" y="-12942"/>
            <a:ext cx="2962945" cy="365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Historias de neumonía: Gary | Médicos Sin Fronteras">
            <a:extLst>
              <a:ext uri="{FF2B5EF4-FFF2-40B4-BE49-F238E27FC236}">
                <a16:creationId xmlns:a16="http://schemas.microsoft.com/office/drawing/2014/main" id="{1CBB9B13-1B3B-8E08-FED1-2639CD3F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676" y="-25077"/>
            <a:ext cx="3063899" cy="367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204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8198" name="Picture 6" descr="Las 2 proyecciones básicas en radiología torácica estándar | Live-Med">
            <a:extLst>
              <a:ext uri="{FF2B5EF4-FFF2-40B4-BE49-F238E27FC236}">
                <a16:creationId xmlns:a16="http://schemas.microsoft.com/office/drawing/2014/main" id="{D75C8952-EE89-D41F-C11B-0DA7563CB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57" y="-12942"/>
            <a:ext cx="3667783" cy="366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La ciencia nos ayuda a ver que hay estatuas con huesos">
            <a:extLst>
              <a:ext uri="{FF2B5EF4-FFF2-40B4-BE49-F238E27FC236}">
                <a16:creationId xmlns:a16="http://schemas.microsoft.com/office/drawing/2014/main" id="{8B76296B-5EB0-94D1-3900-A3CE392D3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026" y="-12942"/>
            <a:ext cx="2661690" cy="366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Fractura de Colles. Tratamiento Fisioterápico. | Fisioterapia geriátrica a  domicilio">
            <a:extLst>
              <a:ext uri="{FF2B5EF4-FFF2-40B4-BE49-F238E27FC236}">
                <a16:creationId xmlns:a16="http://schemas.microsoft.com/office/drawing/2014/main" id="{091733A2-C664-06C5-2BDA-C1A0ACBF9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/>
          <a:stretch/>
        </p:blipFill>
        <p:spPr bwMode="auto">
          <a:xfrm>
            <a:off x="3890888" y="3640003"/>
            <a:ext cx="3991087" cy="239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A) Radiografía simple de cadera izquierda. Se observa: fractura... |  Download Scientific Diagram">
            <a:extLst>
              <a:ext uri="{FF2B5EF4-FFF2-40B4-BE49-F238E27FC236}">
                <a16:creationId xmlns:a16="http://schemas.microsoft.com/office/drawing/2014/main" id="{BE82311D-A1EB-63AD-555E-269B99517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6"/>
          <a:stretch/>
        </p:blipFill>
        <p:spPr bwMode="auto">
          <a:xfrm>
            <a:off x="-58398" y="3654841"/>
            <a:ext cx="3991087" cy="239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Obstruccion Intestinal — Doctor Álvaro Bueno">
            <a:extLst>
              <a:ext uri="{FF2B5EF4-FFF2-40B4-BE49-F238E27FC236}">
                <a16:creationId xmlns:a16="http://schemas.microsoft.com/office/drawing/2014/main" id="{72024378-D025-D773-FB7E-8F418037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75" y="-12942"/>
            <a:ext cx="2962945" cy="365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Historias de neumonía: Gary | Médicos Sin Fronteras">
            <a:extLst>
              <a:ext uri="{FF2B5EF4-FFF2-40B4-BE49-F238E27FC236}">
                <a16:creationId xmlns:a16="http://schemas.microsoft.com/office/drawing/2014/main" id="{1CBB9B13-1B3B-8E08-FED1-2639CD3F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676" y="-25077"/>
            <a:ext cx="3063899" cy="367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>
            <a:extLst>
              <a:ext uri="{FF2B5EF4-FFF2-40B4-BE49-F238E27FC236}">
                <a16:creationId xmlns:a16="http://schemas.microsoft.com/office/drawing/2014/main" id="{3200F110-3F61-CC07-9588-EADB720B5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952" y="3640003"/>
            <a:ext cx="1621023" cy="239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Qué es una telerradiografía?">
            <a:extLst>
              <a:ext uri="{FF2B5EF4-FFF2-40B4-BE49-F238E27FC236}">
                <a16:creationId xmlns:a16="http://schemas.microsoft.com/office/drawing/2014/main" id="{E95E2FDA-32E3-43A0-1E86-573E53BD3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/>
          <a:stretch/>
        </p:blipFill>
        <p:spPr bwMode="auto">
          <a:xfrm>
            <a:off x="9483975" y="3638038"/>
            <a:ext cx="3102563" cy="239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180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9218" name="Picture 2" descr="Cierre de perforación de intestino delgado posterior a polipectomía de  pólipo hamartomatoso">
            <a:extLst>
              <a:ext uri="{FF2B5EF4-FFF2-40B4-BE49-F238E27FC236}">
                <a16:creationId xmlns:a16="http://schemas.microsoft.com/office/drawing/2014/main" id="{3D8E7D8E-E069-9FD7-85F9-8129F2D5B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7138" cy="303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838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9218" name="Picture 2" descr="Cierre de perforación de intestino delgado posterior a polipectomía de  pólipo hamartomatoso">
            <a:extLst>
              <a:ext uri="{FF2B5EF4-FFF2-40B4-BE49-F238E27FC236}">
                <a16:creationId xmlns:a16="http://schemas.microsoft.com/office/drawing/2014/main" id="{3D8E7D8E-E069-9FD7-85F9-8129F2D5B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7138" cy="303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Parálisis facial secundaria a absceso parotídeo. Revisión de la literatura  a propósito de un caso">
            <a:extLst>
              <a:ext uri="{FF2B5EF4-FFF2-40B4-BE49-F238E27FC236}">
                <a16:creationId xmlns:a16="http://schemas.microsoft.com/office/drawing/2014/main" id="{DE86D0C2-43C1-DC4A-36A2-522966E77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t="6052" r="4675" b="4961"/>
          <a:stretch/>
        </p:blipFill>
        <p:spPr bwMode="auto">
          <a:xfrm>
            <a:off x="4967374" y="3032183"/>
            <a:ext cx="2621278" cy="307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611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9218" name="Picture 2" descr="Cierre de perforación de intestino delgado posterior a polipectomía de  pólipo hamartomatoso">
            <a:extLst>
              <a:ext uri="{FF2B5EF4-FFF2-40B4-BE49-F238E27FC236}">
                <a16:creationId xmlns:a16="http://schemas.microsoft.com/office/drawing/2014/main" id="{3D8E7D8E-E069-9FD7-85F9-8129F2D5B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7138" cy="303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OTROS SIGNOS DE NEURO |">
            <a:extLst>
              <a:ext uri="{FF2B5EF4-FFF2-40B4-BE49-F238E27FC236}">
                <a16:creationId xmlns:a16="http://schemas.microsoft.com/office/drawing/2014/main" id="{CCFED655-20E3-FE72-02EF-83DC99C0E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653" y="-9057"/>
            <a:ext cx="4603347" cy="28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Parálisis facial secundaria a absceso parotídeo. Revisión de la literatura  a propósito de un caso">
            <a:extLst>
              <a:ext uri="{FF2B5EF4-FFF2-40B4-BE49-F238E27FC236}">
                <a16:creationId xmlns:a16="http://schemas.microsoft.com/office/drawing/2014/main" id="{DE86D0C2-43C1-DC4A-36A2-522966E77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t="6052" r="4675" b="4961"/>
          <a:stretch/>
        </p:blipFill>
        <p:spPr bwMode="auto">
          <a:xfrm>
            <a:off x="4967374" y="3032183"/>
            <a:ext cx="2621278" cy="307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801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9218" name="Picture 2" descr="Cierre de perforación de intestino delgado posterior a polipectomía de  pólipo hamartomatoso">
            <a:extLst>
              <a:ext uri="{FF2B5EF4-FFF2-40B4-BE49-F238E27FC236}">
                <a16:creationId xmlns:a16="http://schemas.microsoft.com/office/drawing/2014/main" id="{3D8E7D8E-E069-9FD7-85F9-8129F2D5B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7138" cy="303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OTROS SIGNOS DE NEURO |">
            <a:extLst>
              <a:ext uri="{FF2B5EF4-FFF2-40B4-BE49-F238E27FC236}">
                <a16:creationId xmlns:a16="http://schemas.microsoft.com/office/drawing/2014/main" id="{CCFED655-20E3-FE72-02EF-83DC99C0E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653" y="-9057"/>
            <a:ext cx="4603347" cy="28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Tromboembolismo pulmonar y embolia paradójica concomitante. A propósito de  un caso | Archivos de Bronconeumología">
            <a:extLst>
              <a:ext uri="{FF2B5EF4-FFF2-40B4-BE49-F238E27FC236}">
                <a16:creationId xmlns:a16="http://schemas.microsoft.com/office/drawing/2014/main" id="{4C5A67A8-7579-C8F7-5D0A-E072D5948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1"/>
          <a:stretch/>
        </p:blipFill>
        <p:spPr bwMode="auto">
          <a:xfrm>
            <a:off x="7588653" y="2831788"/>
            <a:ext cx="4603347" cy="327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Parálisis facial secundaria a absceso parotídeo. Revisión de la literatura  a propósito de un caso">
            <a:extLst>
              <a:ext uri="{FF2B5EF4-FFF2-40B4-BE49-F238E27FC236}">
                <a16:creationId xmlns:a16="http://schemas.microsoft.com/office/drawing/2014/main" id="{DE86D0C2-43C1-DC4A-36A2-522966E77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t="6052" r="4675" b="4961"/>
          <a:stretch/>
        </p:blipFill>
        <p:spPr bwMode="auto">
          <a:xfrm>
            <a:off x="4967374" y="3032183"/>
            <a:ext cx="2621278" cy="307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276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9218" name="Picture 2" descr="Cierre de perforación de intestino delgado posterior a polipectomía de  pólipo hamartomatoso">
            <a:extLst>
              <a:ext uri="{FF2B5EF4-FFF2-40B4-BE49-F238E27FC236}">
                <a16:creationId xmlns:a16="http://schemas.microsoft.com/office/drawing/2014/main" id="{3D8E7D8E-E069-9FD7-85F9-8129F2D5B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7138" cy="303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OTROS SIGNOS DE NEURO |">
            <a:extLst>
              <a:ext uri="{FF2B5EF4-FFF2-40B4-BE49-F238E27FC236}">
                <a16:creationId xmlns:a16="http://schemas.microsoft.com/office/drawing/2014/main" id="{CCFED655-20E3-FE72-02EF-83DC99C0E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653" y="-9057"/>
            <a:ext cx="4603347" cy="28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Tromboembolismo pulmonar y embolia paradójica concomitante. A propósito de  un caso | Archivos de Bronconeumología">
            <a:extLst>
              <a:ext uri="{FF2B5EF4-FFF2-40B4-BE49-F238E27FC236}">
                <a16:creationId xmlns:a16="http://schemas.microsoft.com/office/drawing/2014/main" id="{4C5A67A8-7579-C8F7-5D0A-E072D5948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1"/>
          <a:stretch/>
        </p:blipFill>
        <p:spPr bwMode="auto">
          <a:xfrm>
            <a:off x="7588653" y="2831788"/>
            <a:ext cx="4603347" cy="327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allazgos en TC de tórax en pacientes con la covid19 y su relación con  características clínicas.">
            <a:extLst>
              <a:ext uri="{FF2B5EF4-FFF2-40B4-BE49-F238E27FC236}">
                <a16:creationId xmlns:a16="http://schemas.microsoft.com/office/drawing/2014/main" id="{F8F01195-1CE6-7427-FB15-F0C2BF02A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138" y="0"/>
            <a:ext cx="3591516" cy="303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Parálisis facial secundaria a absceso parotídeo. Revisión de la literatura  a propósito de un caso">
            <a:extLst>
              <a:ext uri="{FF2B5EF4-FFF2-40B4-BE49-F238E27FC236}">
                <a16:creationId xmlns:a16="http://schemas.microsoft.com/office/drawing/2014/main" id="{DE86D0C2-43C1-DC4A-36A2-522966E77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t="6052" r="4675" b="4961"/>
          <a:stretch/>
        </p:blipFill>
        <p:spPr bwMode="auto">
          <a:xfrm>
            <a:off x="4967374" y="3032183"/>
            <a:ext cx="2621278" cy="307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336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1028" name="Picture 4" descr="Tecnicos Radiologos: ¿Cómo hacer Visible a la Radiología Médica?">
            <a:extLst>
              <a:ext uri="{FF2B5EF4-FFF2-40B4-BE49-F238E27FC236}">
                <a16:creationId xmlns:a16="http://schemas.microsoft.com/office/drawing/2014/main" id="{980E591E-61D4-FDD6-457A-CBEA83D5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7745" cy="579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865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9218" name="Picture 2" descr="Cierre de perforación de intestino delgado posterior a polipectomía de  pólipo hamartomatoso">
            <a:extLst>
              <a:ext uri="{FF2B5EF4-FFF2-40B4-BE49-F238E27FC236}">
                <a16:creationId xmlns:a16="http://schemas.microsoft.com/office/drawing/2014/main" id="{3D8E7D8E-E069-9FD7-85F9-8129F2D5B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7138" cy="303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OTROS SIGNOS DE NEURO |">
            <a:extLst>
              <a:ext uri="{FF2B5EF4-FFF2-40B4-BE49-F238E27FC236}">
                <a16:creationId xmlns:a16="http://schemas.microsoft.com/office/drawing/2014/main" id="{CCFED655-20E3-FE72-02EF-83DC99C0E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653" y="-9057"/>
            <a:ext cx="4603347" cy="28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Tromboembolismo pulmonar y embolia paradójica concomitante. A propósito de  un caso | Archivos de Bronconeumología">
            <a:extLst>
              <a:ext uri="{FF2B5EF4-FFF2-40B4-BE49-F238E27FC236}">
                <a16:creationId xmlns:a16="http://schemas.microsoft.com/office/drawing/2014/main" id="{4C5A67A8-7579-C8F7-5D0A-E072D5948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1"/>
          <a:stretch/>
        </p:blipFill>
        <p:spPr bwMode="auto">
          <a:xfrm>
            <a:off x="7588653" y="2831788"/>
            <a:ext cx="4603347" cy="327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EL RINCÓN DE LA MEDICINA INTERNA: INFECCIONES NECROTIZANTE DE PARTES BLANDAS">
            <a:extLst>
              <a:ext uri="{FF2B5EF4-FFF2-40B4-BE49-F238E27FC236}">
                <a16:creationId xmlns:a16="http://schemas.microsoft.com/office/drawing/2014/main" id="{AF397383-3009-34E8-7507-02712E3B2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" t="19373" r="36878" b="18034"/>
          <a:stretch/>
        </p:blipFill>
        <p:spPr bwMode="auto">
          <a:xfrm>
            <a:off x="1" y="3028566"/>
            <a:ext cx="4967372" cy="307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allazgos en TC de tórax en pacientes con la covid19 y su relación con  características clínicas.">
            <a:extLst>
              <a:ext uri="{FF2B5EF4-FFF2-40B4-BE49-F238E27FC236}">
                <a16:creationId xmlns:a16="http://schemas.microsoft.com/office/drawing/2014/main" id="{F8F01195-1CE6-7427-FB15-F0C2BF02A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138" y="0"/>
            <a:ext cx="3591516" cy="303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Parálisis facial secundaria a absceso parotídeo. Revisión de la literatura  a propósito de un caso">
            <a:extLst>
              <a:ext uri="{FF2B5EF4-FFF2-40B4-BE49-F238E27FC236}">
                <a16:creationId xmlns:a16="http://schemas.microsoft.com/office/drawing/2014/main" id="{DE86D0C2-43C1-DC4A-36A2-522966E77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t="6052" r="4675" b="4961"/>
          <a:stretch/>
        </p:blipFill>
        <p:spPr bwMode="auto">
          <a:xfrm>
            <a:off x="4967374" y="3032183"/>
            <a:ext cx="2621278" cy="307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655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10242" name="Picture 2" descr="Resonancia magnética abdominal | ¿Qué es y para qué sirve?">
            <a:extLst>
              <a:ext uri="{FF2B5EF4-FFF2-40B4-BE49-F238E27FC236}">
                <a16:creationId xmlns:a16="http://schemas.microsoft.com/office/drawing/2014/main" id="{16962905-7EC6-3BB9-A6AB-CC97938EC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11043" r="2133" b="26492"/>
          <a:stretch/>
        </p:blipFill>
        <p:spPr bwMode="auto">
          <a:xfrm>
            <a:off x="-83949" y="-17502"/>
            <a:ext cx="7282729" cy="262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537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10242" name="Picture 2" descr="Resonancia magnética abdominal | ¿Qué es y para qué sirve?">
            <a:extLst>
              <a:ext uri="{FF2B5EF4-FFF2-40B4-BE49-F238E27FC236}">
                <a16:creationId xmlns:a16="http://schemas.microsoft.com/office/drawing/2014/main" id="{16962905-7EC6-3BB9-A6AB-CC97938EC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11043" r="2133" b="26492"/>
          <a:stretch/>
        </p:blipFill>
        <p:spPr bwMode="auto">
          <a:xfrm>
            <a:off x="-83949" y="-17502"/>
            <a:ext cx="7282729" cy="262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onancia magnética de cabeza. ¿Qué necesito saber? - blog.midiagnostico">
            <a:extLst>
              <a:ext uri="{FF2B5EF4-FFF2-40B4-BE49-F238E27FC236}">
                <a16:creationId xmlns:a16="http://schemas.microsoft.com/office/drawing/2014/main" id="{65702156-D203-A5E5-49BE-C0CA8131F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780" y="-17502"/>
            <a:ext cx="5001620" cy="262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490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10242" name="Picture 2" descr="Resonancia magnética abdominal | ¿Qué es y para qué sirve?">
            <a:extLst>
              <a:ext uri="{FF2B5EF4-FFF2-40B4-BE49-F238E27FC236}">
                <a16:creationId xmlns:a16="http://schemas.microsoft.com/office/drawing/2014/main" id="{16962905-7EC6-3BB9-A6AB-CC97938EC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11043" r="2133" b="26492"/>
          <a:stretch/>
        </p:blipFill>
        <p:spPr bwMode="auto">
          <a:xfrm>
            <a:off x="-83949" y="-17502"/>
            <a:ext cx="7282729" cy="262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onancia magnética de cabeza. ¿Qué necesito saber? - blog.midiagnostico">
            <a:extLst>
              <a:ext uri="{FF2B5EF4-FFF2-40B4-BE49-F238E27FC236}">
                <a16:creationId xmlns:a16="http://schemas.microsoft.com/office/drawing/2014/main" id="{65702156-D203-A5E5-49BE-C0CA8131F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780" y="-17502"/>
            <a:ext cx="5001620" cy="262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Resonancia magnética de columna: qué es, síntomas y tratamiento | Top  Doctors">
            <a:extLst>
              <a:ext uri="{FF2B5EF4-FFF2-40B4-BE49-F238E27FC236}">
                <a16:creationId xmlns:a16="http://schemas.microsoft.com/office/drawing/2014/main" id="{B9EFB482-86CB-CE9E-FE55-4CF9314F0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080" y="2602619"/>
            <a:ext cx="6110919" cy="343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206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10242" name="Picture 2" descr="Resonancia magnética abdominal | ¿Qué es y para qué sirve?">
            <a:extLst>
              <a:ext uri="{FF2B5EF4-FFF2-40B4-BE49-F238E27FC236}">
                <a16:creationId xmlns:a16="http://schemas.microsoft.com/office/drawing/2014/main" id="{16962905-7EC6-3BB9-A6AB-CC97938EC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11043" r="2133" b="26492"/>
          <a:stretch/>
        </p:blipFill>
        <p:spPr bwMode="auto">
          <a:xfrm>
            <a:off x="-83949" y="-17502"/>
            <a:ext cx="7282729" cy="262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onancia magnética de cabeza. ¿Qué necesito saber? - blog.midiagnostico">
            <a:extLst>
              <a:ext uri="{FF2B5EF4-FFF2-40B4-BE49-F238E27FC236}">
                <a16:creationId xmlns:a16="http://schemas.microsoft.com/office/drawing/2014/main" id="{65702156-D203-A5E5-49BE-C0CA8131F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780" y="-17502"/>
            <a:ext cx="5001620" cy="262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La resonancia magnética predice la rigidez del hombro en los desgarros del  manguito rotador - RM - Medimaging.es">
            <a:extLst>
              <a:ext uri="{FF2B5EF4-FFF2-40B4-BE49-F238E27FC236}">
                <a16:creationId xmlns:a16="http://schemas.microsoft.com/office/drawing/2014/main" id="{13A9E6A0-2471-A6A0-F048-2F2BA3052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" t="2670" r="53027" b="7416"/>
          <a:stretch/>
        </p:blipFill>
        <p:spPr bwMode="auto">
          <a:xfrm>
            <a:off x="-34525" y="2607567"/>
            <a:ext cx="3065930" cy="356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La resonancia magnética predice la rigidez del hombro en los desgarros del  manguito rotador - RM - Medimaging.es">
            <a:extLst>
              <a:ext uri="{FF2B5EF4-FFF2-40B4-BE49-F238E27FC236}">
                <a16:creationId xmlns:a16="http://schemas.microsoft.com/office/drawing/2014/main" id="{274AEE57-EC1C-06A4-6EB8-BE59D1999D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9" t="2768" r="2649" b="7316"/>
          <a:stretch/>
        </p:blipFill>
        <p:spPr bwMode="auto">
          <a:xfrm>
            <a:off x="3015151" y="2607567"/>
            <a:ext cx="3065930" cy="342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Resonancia magnética de columna: qué es, síntomas y tratamiento | Top  Doctors">
            <a:extLst>
              <a:ext uri="{FF2B5EF4-FFF2-40B4-BE49-F238E27FC236}">
                <a16:creationId xmlns:a16="http://schemas.microsoft.com/office/drawing/2014/main" id="{B9EFB482-86CB-CE9E-FE55-4CF9314F0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080" y="2602619"/>
            <a:ext cx="6110919" cy="343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596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11270" name="Picture 6" descr="Tratamiento endovascular del ictus agudo (II) | consultadeneurologia">
            <a:extLst>
              <a:ext uri="{FF2B5EF4-FFF2-40B4-BE49-F238E27FC236}">
                <a16:creationId xmlns:a16="http://schemas.microsoft.com/office/drawing/2014/main" id="{ABA6C330-7A74-EFB6-3D81-C74ABB956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8" t="10164" r="2107" b="1958"/>
          <a:stretch/>
        </p:blipFill>
        <p:spPr bwMode="auto">
          <a:xfrm>
            <a:off x="3797450" y="-20119"/>
            <a:ext cx="2677616" cy="270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Los radiólogos denuncian que el SAS incumple la legislaci...">
            <a:extLst>
              <a:ext uri="{FF2B5EF4-FFF2-40B4-BE49-F238E27FC236}">
                <a16:creationId xmlns:a16="http://schemas.microsoft.com/office/drawing/2014/main" id="{ED50E1F4-B961-93BC-B441-07D52F028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8872"/>
            <a:ext cx="6475065" cy="30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402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11266" name="Picture 2" descr="Angiografía - Wikipedia, la enciclopedia libre">
            <a:extLst>
              <a:ext uri="{FF2B5EF4-FFF2-40B4-BE49-F238E27FC236}">
                <a16:creationId xmlns:a16="http://schemas.microsoft.com/office/drawing/2014/main" id="{C5BE9388-F9AA-67F2-B075-956FF3C19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62" y="-20120"/>
            <a:ext cx="2509670" cy="271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ratamiento endovascular del ictus agudo (II) | consultadeneurologia">
            <a:extLst>
              <a:ext uri="{FF2B5EF4-FFF2-40B4-BE49-F238E27FC236}">
                <a16:creationId xmlns:a16="http://schemas.microsoft.com/office/drawing/2014/main" id="{ABA6C330-7A74-EFB6-3D81-C74ABB956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8" t="10164" r="2107" b="1958"/>
          <a:stretch/>
        </p:blipFill>
        <p:spPr bwMode="auto">
          <a:xfrm>
            <a:off x="3797450" y="-20119"/>
            <a:ext cx="2677616" cy="270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adiología Intervencionista | Radiología Club">
            <a:extLst>
              <a:ext uri="{FF2B5EF4-FFF2-40B4-BE49-F238E27FC236}">
                <a16:creationId xmlns:a16="http://schemas.microsoft.com/office/drawing/2014/main" id="{08BD8185-A902-571B-F1D5-F11864CFC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065" y="2688872"/>
            <a:ext cx="6072674" cy="30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Los radiólogos denuncian que el SAS incumple la legislaci...">
            <a:extLst>
              <a:ext uri="{FF2B5EF4-FFF2-40B4-BE49-F238E27FC236}">
                <a16:creationId xmlns:a16="http://schemas.microsoft.com/office/drawing/2014/main" id="{ED50E1F4-B961-93BC-B441-07D52F028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8872"/>
            <a:ext cx="6475065" cy="30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251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11266" name="Picture 2" descr="Angiografía - Wikipedia, la enciclopedia libre">
            <a:extLst>
              <a:ext uri="{FF2B5EF4-FFF2-40B4-BE49-F238E27FC236}">
                <a16:creationId xmlns:a16="http://schemas.microsoft.com/office/drawing/2014/main" id="{C5BE9388-F9AA-67F2-B075-956FF3C19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62" y="-20120"/>
            <a:ext cx="2509670" cy="271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ratamiento endovascular del ictus agudo (II) | consultadeneurologia">
            <a:extLst>
              <a:ext uri="{FF2B5EF4-FFF2-40B4-BE49-F238E27FC236}">
                <a16:creationId xmlns:a16="http://schemas.microsoft.com/office/drawing/2014/main" id="{ABA6C330-7A74-EFB6-3D81-C74ABB956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8" t="10164" r="2107" b="1958"/>
          <a:stretch/>
        </p:blipFill>
        <p:spPr bwMode="auto">
          <a:xfrm>
            <a:off x="3797450" y="-20119"/>
            <a:ext cx="2677616" cy="270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adiología Intervencionista | Radiología Club">
            <a:extLst>
              <a:ext uri="{FF2B5EF4-FFF2-40B4-BE49-F238E27FC236}">
                <a16:creationId xmlns:a16="http://schemas.microsoft.com/office/drawing/2014/main" id="{08BD8185-A902-571B-F1D5-F11864CFC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065" y="2688872"/>
            <a:ext cx="6072674" cy="30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Los radiólogos denuncian que el SAS incumple la legislaci...">
            <a:extLst>
              <a:ext uri="{FF2B5EF4-FFF2-40B4-BE49-F238E27FC236}">
                <a16:creationId xmlns:a16="http://schemas.microsoft.com/office/drawing/2014/main" id="{ED50E1F4-B961-93BC-B441-07D52F028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8872"/>
            <a:ext cx="6475065" cy="30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Biopsia transtorácica con aguja guiada por imágenes - Medwave">
            <a:extLst>
              <a:ext uri="{FF2B5EF4-FFF2-40B4-BE49-F238E27FC236}">
                <a16:creationId xmlns:a16="http://schemas.microsoft.com/office/drawing/2014/main" id="{8DF6224C-B79E-3506-776B-BF176DF50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88"/>
          <a:stretch/>
        </p:blipFill>
        <p:spPr bwMode="auto">
          <a:xfrm>
            <a:off x="362582" y="521896"/>
            <a:ext cx="4707193" cy="373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075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11266" name="Picture 2" descr="Angiografía - Wikipedia, la enciclopedia libre">
            <a:extLst>
              <a:ext uri="{FF2B5EF4-FFF2-40B4-BE49-F238E27FC236}">
                <a16:creationId xmlns:a16="http://schemas.microsoft.com/office/drawing/2014/main" id="{C5BE9388-F9AA-67F2-B075-956FF3C19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62" y="-20120"/>
            <a:ext cx="2509670" cy="271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ratamiento endovascular del ictus agudo (II) | consultadeneurologia">
            <a:extLst>
              <a:ext uri="{FF2B5EF4-FFF2-40B4-BE49-F238E27FC236}">
                <a16:creationId xmlns:a16="http://schemas.microsoft.com/office/drawing/2014/main" id="{ABA6C330-7A74-EFB6-3D81-C74ABB956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8" t="10164" r="2107" b="1958"/>
          <a:stretch/>
        </p:blipFill>
        <p:spPr bwMode="auto">
          <a:xfrm>
            <a:off x="3797450" y="-20119"/>
            <a:ext cx="2677616" cy="270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adiología Intervencionista | Radiología Club">
            <a:extLst>
              <a:ext uri="{FF2B5EF4-FFF2-40B4-BE49-F238E27FC236}">
                <a16:creationId xmlns:a16="http://schemas.microsoft.com/office/drawing/2014/main" id="{08BD8185-A902-571B-F1D5-F11864CFC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065" y="2688872"/>
            <a:ext cx="6072674" cy="30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Los radiólogos denuncian que el SAS incumple la legislaci...">
            <a:extLst>
              <a:ext uri="{FF2B5EF4-FFF2-40B4-BE49-F238E27FC236}">
                <a16:creationId xmlns:a16="http://schemas.microsoft.com/office/drawing/2014/main" id="{ED50E1F4-B961-93BC-B441-07D52F028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8872"/>
            <a:ext cx="6475065" cy="30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Biopsia transtorácica con aguja guiada por imágenes - Medwave">
            <a:extLst>
              <a:ext uri="{FF2B5EF4-FFF2-40B4-BE49-F238E27FC236}">
                <a16:creationId xmlns:a16="http://schemas.microsoft.com/office/drawing/2014/main" id="{8DF6224C-B79E-3506-776B-BF176DF50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88"/>
          <a:stretch/>
        </p:blipFill>
        <p:spPr bwMode="auto">
          <a:xfrm>
            <a:off x="362582" y="521896"/>
            <a:ext cx="4707193" cy="373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VillaMédica - Biopsia hepática guiada por TC. Biopsias... | Facebook">
            <a:extLst>
              <a:ext uri="{FF2B5EF4-FFF2-40B4-BE49-F238E27FC236}">
                <a16:creationId xmlns:a16="http://schemas.microsoft.com/office/drawing/2014/main" id="{95103DAF-9543-583E-2D2C-38DB6818E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/>
          <a:stretch/>
        </p:blipFill>
        <p:spPr bwMode="auto">
          <a:xfrm>
            <a:off x="5716937" y="521896"/>
            <a:ext cx="4009728" cy="25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341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11266" name="Picture 2" descr="Angiografía - Wikipedia, la enciclopedia libre">
            <a:extLst>
              <a:ext uri="{FF2B5EF4-FFF2-40B4-BE49-F238E27FC236}">
                <a16:creationId xmlns:a16="http://schemas.microsoft.com/office/drawing/2014/main" id="{C5BE9388-F9AA-67F2-B075-956FF3C19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62" y="-20120"/>
            <a:ext cx="2509670" cy="271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ratamiento endovascular del ictus agudo (II) | consultadeneurologia">
            <a:extLst>
              <a:ext uri="{FF2B5EF4-FFF2-40B4-BE49-F238E27FC236}">
                <a16:creationId xmlns:a16="http://schemas.microsoft.com/office/drawing/2014/main" id="{ABA6C330-7A74-EFB6-3D81-C74ABB956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8" t="10164" r="2107" b="1958"/>
          <a:stretch/>
        </p:blipFill>
        <p:spPr bwMode="auto">
          <a:xfrm>
            <a:off x="3797450" y="-20119"/>
            <a:ext cx="2677616" cy="270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adiología Intervencionista | Radiología Club">
            <a:extLst>
              <a:ext uri="{FF2B5EF4-FFF2-40B4-BE49-F238E27FC236}">
                <a16:creationId xmlns:a16="http://schemas.microsoft.com/office/drawing/2014/main" id="{08BD8185-A902-571B-F1D5-F11864CFC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065" y="2688872"/>
            <a:ext cx="6072674" cy="30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Los radiólogos denuncian que el SAS incumple la legislaci...">
            <a:extLst>
              <a:ext uri="{FF2B5EF4-FFF2-40B4-BE49-F238E27FC236}">
                <a16:creationId xmlns:a16="http://schemas.microsoft.com/office/drawing/2014/main" id="{ED50E1F4-B961-93BC-B441-07D52F028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8872"/>
            <a:ext cx="6475065" cy="30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Biopsia transtorácica con aguja guiada por imágenes - Medwave">
            <a:extLst>
              <a:ext uri="{FF2B5EF4-FFF2-40B4-BE49-F238E27FC236}">
                <a16:creationId xmlns:a16="http://schemas.microsoft.com/office/drawing/2014/main" id="{8DF6224C-B79E-3506-776B-BF176DF50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88"/>
          <a:stretch/>
        </p:blipFill>
        <p:spPr bwMode="auto">
          <a:xfrm>
            <a:off x="362582" y="521896"/>
            <a:ext cx="4707193" cy="373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VillaMédica - Biopsia hepática guiada por TC. Biopsias... | Facebook">
            <a:extLst>
              <a:ext uri="{FF2B5EF4-FFF2-40B4-BE49-F238E27FC236}">
                <a16:creationId xmlns:a16="http://schemas.microsoft.com/office/drawing/2014/main" id="{A2919401-8C59-B44A-7A8D-8ACCD367A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/>
          <a:stretch/>
        </p:blipFill>
        <p:spPr bwMode="auto">
          <a:xfrm>
            <a:off x="5716937" y="521896"/>
            <a:ext cx="4009728" cy="25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Colecistostomía percutánea como tratamiento de colecistitis aguda: ¿qué ha  pasado en los últimos 5 años? Revisión de la literatura | Revista de  Gastroenterología de México">
            <a:extLst>
              <a:ext uri="{FF2B5EF4-FFF2-40B4-BE49-F238E27FC236}">
                <a16:creationId xmlns:a16="http://schemas.microsoft.com/office/drawing/2014/main" id="{53B820C8-37E2-362F-F1B1-5AC6B9D628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8"/>
          <a:stretch/>
        </p:blipFill>
        <p:spPr bwMode="auto">
          <a:xfrm>
            <a:off x="2818504" y="2590726"/>
            <a:ext cx="5946703" cy="25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389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1028" name="Picture 4" descr="Tecnicos Radiologos: ¿Cómo hacer Visible a la Radiología Médica?">
            <a:extLst>
              <a:ext uri="{FF2B5EF4-FFF2-40B4-BE49-F238E27FC236}">
                <a16:creationId xmlns:a16="http://schemas.microsoft.com/office/drawing/2014/main" id="{980E591E-61D4-FDD6-457A-CBEA83D5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7745" cy="579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ué estudiar para ser radiólogo? | MEDAC">
            <a:extLst>
              <a:ext uri="{FF2B5EF4-FFF2-40B4-BE49-F238E27FC236}">
                <a16:creationId xmlns:a16="http://schemas.microsoft.com/office/drawing/2014/main" id="{C2473284-5132-C622-7336-DAF6CD808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45" y="0"/>
            <a:ext cx="7294255" cy="405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0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11266" name="Picture 2" descr="Angiografía - Wikipedia, la enciclopedia libre">
            <a:extLst>
              <a:ext uri="{FF2B5EF4-FFF2-40B4-BE49-F238E27FC236}">
                <a16:creationId xmlns:a16="http://schemas.microsoft.com/office/drawing/2014/main" id="{C5BE9388-F9AA-67F2-B075-956FF3C19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62" y="-20120"/>
            <a:ext cx="2509670" cy="271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ratamiento endovascular del ictus agudo (II) | consultadeneurologia">
            <a:extLst>
              <a:ext uri="{FF2B5EF4-FFF2-40B4-BE49-F238E27FC236}">
                <a16:creationId xmlns:a16="http://schemas.microsoft.com/office/drawing/2014/main" id="{ABA6C330-7A74-EFB6-3D81-C74ABB956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8" t="10164" r="2107" b="1958"/>
          <a:stretch/>
        </p:blipFill>
        <p:spPr bwMode="auto">
          <a:xfrm>
            <a:off x="3797450" y="-20119"/>
            <a:ext cx="2677616" cy="270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adiología Intervencionista | Radiología Club">
            <a:extLst>
              <a:ext uri="{FF2B5EF4-FFF2-40B4-BE49-F238E27FC236}">
                <a16:creationId xmlns:a16="http://schemas.microsoft.com/office/drawing/2014/main" id="{08BD8185-A902-571B-F1D5-F11864CFC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065" y="2688872"/>
            <a:ext cx="6072674" cy="30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Los radiólogos denuncian que el SAS incumple la legislaci...">
            <a:extLst>
              <a:ext uri="{FF2B5EF4-FFF2-40B4-BE49-F238E27FC236}">
                <a16:creationId xmlns:a16="http://schemas.microsoft.com/office/drawing/2014/main" id="{ED50E1F4-B961-93BC-B441-07D52F028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8872"/>
            <a:ext cx="6475065" cy="30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Biopsia transtorácica con aguja guiada por imágenes - Medwave">
            <a:extLst>
              <a:ext uri="{FF2B5EF4-FFF2-40B4-BE49-F238E27FC236}">
                <a16:creationId xmlns:a16="http://schemas.microsoft.com/office/drawing/2014/main" id="{8DF6224C-B79E-3506-776B-BF176DF50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88"/>
          <a:stretch/>
        </p:blipFill>
        <p:spPr bwMode="auto">
          <a:xfrm>
            <a:off x="362582" y="521896"/>
            <a:ext cx="4707193" cy="373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VillaMédica - Biopsia hepática guiada por TC. Biopsias... | Facebook">
            <a:extLst>
              <a:ext uri="{FF2B5EF4-FFF2-40B4-BE49-F238E27FC236}">
                <a16:creationId xmlns:a16="http://schemas.microsoft.com/office/drawing/2014/main" id="{95103DAF-9543-583E-2D2C-38DB6818E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/>
          <a:stretch/>
        </p:blipFill>
        <p:spPr bwMode="auto">
          <a:xfrm>
            <a:off x="5716937" y="521896"/>
            <a:ext cx="4009728" cy="25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Colecistostomía percutánea como tratamiento de colecistitis aguda: ¿qué ha  pasado en los últimos 5 años? Revisión de la literatura | Revista de  Gastroenterología de México">
            <a:extLst>
              <a:ext uri="{FF2B5EF4-FFF2-40B4-BE49-F238E27FC236}">
                <a16:creationId xmlns:a16="http://schemas.microsoft.com/office/drawing/2014/main" id="{53B820C8-37E2-362F-F1B1-5AC6B9D628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8"/>
          <a:stretch/>
        </p:blipFill>
        <p:spPr bwMode="auto">
          <a:xfrm>
            <a:off x="2818504" y="2590726"/>
            <a:ext cx="5946703" cy="25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Varix | Eco Doppler Color">
            <a:extLst>
              <a:ext uri="{FF2B5EF4-FFF2-40B4-BE49-F238E27FC236}">
                <a16:creationId xmlns:a16="http://schemas.microsoft.com/office/drawing/2014/main" id="{E7AF9DD3-401F-54F5-9812-2FD59A968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863" y="124568"/>
            <a:ext cx="5958963" cy="448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292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Radiodiagnóstico 12 de Octubre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930666" cy="4351338"/>
          </a:xfrm>
        </p:spPr>
        <p:txBody>
          <a:bodyPr>
            <a:normAutofit/>
          </a:bodyPr>
          <a:lstStyle/>
          <a:p>
            <a:r>
              <a:rPr lang="es-ES" dirty="0"/>
              <a:t>Especialidad diagnóstico-terapéutica</a:t>
            </a:r>
          </a:p>
          <a:p>
            <a:r>
              <a:rPr lang="es-ES" dirty="0"/>
              <a:t>Organizada en secciones</a:t>
            </a:r>
          </a:p>
          <a:p>
            <a:r>
              <a:rPr lang="es-ES" dirty="0"/>
              <a:t>Guardias 24h desde R1 y en rayos</a:t>
            </a:r>
          </a:p>
          <a:p>
            <a:pPr lvl="1"/>
            <a:r>
              <a:rPr lang="es-ES" dirty="0" err="1"/>
              <a:t>Body</a:t>
            </a:r>
            <a:r>
              <a:rPr lang="es-ES" dirty="0"/>
              <a:t> (R + A + A)</a:t>
            </a:r>
          </a:p>
          <a:p>
            <a:pPr lvl="1"/>
            <a:r>
              <a:rPr lang="es-ES" dirty="0"/>
              <a:t>Neuro (R + A +/- A)</a:t>
            </a:r>
          </a:p>
          <a:p>
            <a:pPr lvl="1"/>
            <a:r>
              <a:rPr lang="es-ES" dirty="0" err="1"/>
              <a:t>Pedia</a:t>
            </a:r>
            <a:r>
              <a:rPr lang="es-ES" dirty="0"/>
              <a:t> (R + A)</a:t>
            </a:r>
          </a:p>
          <a:p>
            <a:r>
              <a:rPr lang="es-ES" dirty="0"/>
              <a:t>Firma desde R2 </a:t>
            </a:r>
          </a:p>
          <a:p>
            <a:r>
              <a:rPr lang="es-ES" dirty="0"/>
              <a:t>Sesiones cada día 8.15-9h (M y V residentes casos, L, X, J adjuntos teoría)</a:t>
            </a:r>
          </a:p>
          <a:p>
            <a:r>
              <a:rPr lang="es-ES" dirty="0"/>
              <a:t>Congresos: si envías trabajos (R1 Monfragüe, R3 Viena, R4 Chicago)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60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Radiodiagnóstico 12 de Octubre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930666" cy="4351338"/>
          </a:xfrm>
        </p:spPr>
        <p:txBody>
          <a:bodyPr>
            <a:normAutofit fontScale="77500" lnSpcReduction="20000"/>
          </a:bodyPr>
          <a:lstStyle/>
          <a:p>
            <a:r>
              <a:rPr lang="es-ES" dirty="0"/>
              <a:t>Rotaciones: sólo en rayos (2 meses en nuclear de R2)</a:t>
            </a:r>
          </a:p>
          <a:p>
            <a:r>
              <a:rPr lang="es-ES" dirty="0"/>
              <a:t>Neuro: 2m R1, 2m R2, 2m R4</a:t>
            </a:r>
          </a:p>
          <a:p>
            <a:r>
              <a:rPr lang="es-ES" dirty="0"/>
              <a:t>Tórax: 2m R1, 2m R2, 2m R4</a:t>
            </a:r>
          </a:p>
          <a:p>
            <a:r>
              <a:rPr lang="es-ES" dirty="0"/>
              <a:t>Abdomen: 4m R1, 2m R2, 2m R4</a:t>
            </a:r>
          </a:p>
          <a:p>
            <a:r>
              <a:rPr lang="es-ES" dirty="0"/>
              <a:t>MSK: 2m R1, 3m R4</a:t>
            </a:r>
          </a:p>
          <a:p>
            <a:r>
              <a:rPr lang="es-ES" dirty="0"/>
              <a:t>Doppler: 2m R2</a:t>
            </a:r>
          </a:p>
          <a:p>
            <a:r>
              <a:rPr lang="es-ES" dirty="0"/>
              <a:t>Intervencionismo: 2m R2 (no </a:t>
            </a:r>
            <a:r>
              <a:rPr lang="es-ES" dirty="0" err="1"/>
              <a:t>vasc</a:t>
            </a:r>
            <a:r>
              <a:rPr lang="es-ES" dirty="0"/>
              <a:t>), 2m R3 (</a:t>
            </a:r>
            <a:r>
              <a:rPr lang="es-ES" dirty="0" err="1"/>
              <a:t>vasc</a:t>
            </a:r>
            <a:r>
              <a:rPr lang="es-ES" dirty="0"/>
              <a:t>)</a:t>
            </a:r>
          </a:p>
          <a:p>
            <a:r>
              <a:rPr lang="es-ES" dirty="0"/>
              <a:t>Pediatría: 3m R3</a:t>
            </a:r>
          </a:p>
          <a:p>
            <a:r>
              <a:rPr lang="es-ES" dirty="0"/>
              <a:t>Mama: 4m R4</a:t>
            </a:r>
          </a:p>
          <a:p>
            <a:r>
              <a:rPr lang="es-ES" dirty="0"/>
              <a:t>Urgencias: 3m R3</a:t>
            </a:r>
          </a:p>
          <a:p>
            <a:r>
              <a:rPr lang="es-ES" dirty="0"/>
              <a:t>Externa: 2m R3 (en España o en el extranjero)</a:t>
            </a:r>
          </a:p>
          <a:p>
            <a:r>
              <a:rPr lang="es-ES" dirty="0"/>
              <a:t>Libre: 1m R3 (en Madrid)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51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Claves del 12 de Octubre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Hospital pediátrico (residente de guardia de radiología pediátrica)</a:t>
            </a:r>
          </a:p>
          <a:p>
            <a:r>
              <a:rPr lang="es-ES" dirty="0"/>
              <a:t>UCI muy potente</a:t>
            </a:r>
          </a:p>
          <a:p>
            <a:r>
              <a:rPr lang="es-ES" dirty="0"/>
              <a:t>Centro de referencia de trasplantes y politraumatizados</a:t>
            </a:r>
          </a:p>
          <a:p>
            <a:r>
              <a:rPr lang="es-ES" dirty="0"/>
              <a:t>2 semanas de ictus al mes</a:t>
            </a:r>
          </a:p>
          <a:p>
            <a:r>
              <a:rPr lang="es-ES" dirty="0"/>
              <a:t>Sirve a los distritos de Usera (142.000 </a:t>
            </a:r>
            <a:r>
              <a:rPr lang="es-ES" dirty="0" err="1"/>
              <a:t>hab</a:t>
            </a:r>
            <a:r>
              <a:rPr lang="es-ES" dirty="0"/>
              <a:t>), Villaverde (149.000 </a:t>
            </a:r>
            <a:r>
              <a:rPr lang="es-ES" dirty="0" err="1"/>
              <a:t>hab</a:t>
            </a:r>
            <a:r>
              <a:rPr lang="es-ES" dirty="0"/>
              <a:t>) y Carabanchel (244.000 </a:t>
            </a:r>
            <a:r>
              <a:rPr lang="es-ES" dirty="0" err="1"/>
              <a:t>hab</a:t>
            </a:r>
            <a:r>
              <a:rPr lang="es-ES" dirty="0"/>
              <a:t>)</a:t>
            </a:r>
          </a:p>
          <a:p>
            <a:r>
              <a:rPr lang="es-ES" dirty="0"/>
              <a:t>Hospital nuevo en construcción (final 2024), con adquisición de nueva maquinaria (TC espectrales, RM 3T, salas híbridas)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35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41402" y="4966343"/>
            <a:ext cx="5813612" cy="1067081"/>
          </a:xfrm>
        </p:spPr>
        <p:txBody>
          <a:bodyPr>
            <a:normAutofit/>
          </a:bodyPr>
          <a:lstStyle/>
          <a:p>
            <a:pPr algn="r"/>
            <a:r>
              <a:rPr lang="es-ES" sz="2400" dirty="0"/>
              <a:t>Nacho Cavaller (R1 rayos 12 de Octubre)</a:t>
            </a:r>
          </a:p>
          <a:p>
            <a:pPr algn="r"/>
            <a:r>
              <a:rPr lang="es-ES" sz="2400" dirty="0" err="1"/>
              <a:t>ignaciopcavaller@salud.madrid.org</a:t>
            </a:r>
            <a:endParaRPr lang="es-E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7" name="Imagen 6" descr="Un grupo de personas posando delante de un restaurante&#10;&#10;Descripción generada automáticamente">
            <a:extLst>
              <a:ext uri="{FF2B5EF4-FFF2-40B4-BE49-F238E27FC236}">
                <a16:creationId xmlns:a16="http://schemas.microsoft.com/office/drawing/2014/main" id="{BB85EFBD-4242-B12E-0063-217D25A95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22" y="-40578"/>
            <a:ext cx="6533478" cy="4900109"/>
          </a:xfrm>
          <a:prstGeom prst="rect">
            <a:avLst/>
          </a:prstGeom>
        </p:spPr>
      </p:pic>
      <p:pic>
        <p:nvPicPr>
          <p:cNvPr id="9" name="Imagen 8" descr="Un grupo de personas frente a una tienda&#10;&#10;Descripción generada automáticamente con confianza media">
            <a:extLst>
              <a:ext uri="{FF2B5EF4-FFF2-40B4-BE49-F238E27FC236}">
                <a16:creationId xmlns:a16="http://schemas.microsoft.com/office/drawing/2014/main" id="{1BE3BA2E-106E-70F2-FF7C-FEC5C5661A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" t="24860" r="594" b="2030"/>
          <a:stretch/>
        </p:blipFill>
        <p:spPr>
          <a:xfrm>
            <a:off x="-155086" y="-194747"/>
            <a:ext cx="5813611" cy="577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35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1028" name="Picture 4" descr="Tecnicos Radiologos: ¿Cómo hacer Visible a la Radiología Médica?">
            <a:extLst>
              <a:ext uri="{FF2B5EF4-FFF2-40B4-BE49-F238E27FC236}">
                <a16:creationId xmlns:a16="http://schemas.microsoft.com/office/drawing/2014/main" id="{980E591E-61D4-FDD6-457A-CBEA83D5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7745" cy="579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ué estudiar para ser radiólogo? | MEDAC">
            <a:extLst>
              <a:ext uri="{FF2B5EF4-FFF2-40B4-BE49-F238E27FC236}">
                <a16:creationId xmlns:a16="http://schemas.microsoft.com/office/drawing/2014/main" id="{C2473284-5132-C622-7336-DAF6CD808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45" y="0"/>
            <a:ext cx="7294255" cy="405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Good Doctor: El actor cuya relación con la medicina va más allá de su  personaje | VADER">
            <a:extLst>
              <a:ext uri="{FF2B5EF4-FFF2-40B4-BE49-F238E27FC236}">
                <a16:creationId xmlns:a16="http://schemas.microsoft.com/office/drawing/2014/main" id="{B0DA325E-AF97-104E-F249-DDAC24A69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564" y="1059628"/>
            <a:ext cx="7984568" cy="449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994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7" name="Imagen 6" descr="Un grupo de personas en un auditorio&#10;&#10;Descripción generada automáticamente">
            <a:extLst>
              <a:ext uri="{FF2B5EF4-FFF2-40B4-BE49-F238E27FC236}">
                <a16:creationId xmlns:a16="http://schemas.microsoft.com/office/drawing/2014/main" id="{238F0290-A787-941D-B331-A12991D70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8" y="0"/>
            <a:ext cx="4986170" cy="332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3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7" name="Imagen 6" descr="Un grupo de personas en un auditorio&#10;&#10;Descripción generada automáticamente">
            <a:extLst>
              <a:ext uri="{FF2B5EF4-FFF2-40B4-BE49-F238E27FC236}">
                <a16:creationId xmlns:a16="http://schemas.microsoft.com/office/drawing/2014/main" id="{238F0290-A787-941D-B331-A12991D70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8" y="0"/>
            <a:ext cx="4986170" cy="3324113"/>
          </a:xfrm>
          <a:prstGeom prst="rect">
            <a:avLst/>
          </a:prstGeom>
        </p:spPr>
      </p:pic>
      <p:pic>
        <p:nvPicPr>
          <p:cNvPr id="5122" name="Picture 2" descr="Hospital del Mar Barcelona - Directory Barcelona-home">
            <a:extLst>
              <a:ext uri="{FF2B5EF4-FFF2-40B4-BE49-F238E27FC236}">
                <a16:creationId xmlns:a16="http://schemas.microsoft.com/office/drawing/2014/main" id="{2065B15B-2C4D-0FD3-4049-2FED3B662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954" y="0"/>
            <a:ext cx="5576046" cy="418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374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7" name="Imagen 6" descr="Un grupo de personas en un auditorio&#10;&#10;Descripción generada automáticamente">
            <a:extLst>
              <a:ext uri="{FF2B5EF4-FFF2-40B4-BE49-F238E27FC236}">
                <a16:creationId xmlns:a16="http://schemas.microsoft.com/office/drawing/2014/main" id="{238F0290-A787-941D-B331-A12991D70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8" y="0"/>
            <a:ext cx="4986170" cy="3324113"/>
          </a:xfrm>
          <a:prstGeom prst="rect">
            <a:avLst/>
          </a:prstGeom>
        </p:spPr>
      </p:pic>
      <p:pic>
        <p:nvPicPr>
          <p:cNvPr id="5122" name="Picture 2" descr="Hospital del Mar Barcelona - Directory Barcelona-home">
            <a:extLst>
              <a:ext uri="{FF2B5EF4-FFF2-40B4-BE49-F238E27FC236}">
                <a16:creationId xmlns:a16="http://schemas.microsoft.com/office/drawing/2014/main" id="{2065B15B-2C4D-0FD3-4049-2FED3B662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954" y="0"/>
            <a:ext cx="5576046" cy="418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IR 2022: especialidades más preguntadas en últimos exámenes">
            <a:extLst>
              <a:ext uri="{FF2B5EF4-FFF2-40B4-BE49-F238E27FC236}">
                <a16:creationId xmlns:a16="http://schemas.microsoft.com/office/drawing/2014/main" id="{D74D7C56-4AB7-BF67-61A3-2231D218E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1311416"/>
            <a:ext cx="78740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756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7" name="Imagen 6" descr="Un grupo de personas en un auditorio&#10;&#10;Descripción generada automáticamente">
            <a:extLst>
              <a:ext uri="{FF2B5EF4-FFF2-40B4-BE49-F238E27FC236}">
                <a16:creationId xmlns:a16="http://schemas.microsoft.com/office/drawing/2014/main" id="{238F0290-A787-941D-B331-A12991D70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8" y="0"/>
            <a:ext cx="4986170" cy="3324113"/>
          </a:xfrm>
          <a:prstGeom prst="rect">
            <a:avLst/>
          </a:prstGeom>
        </p:spPr>
      </p:pic>
      <p:pic>
        <p:nvPicPr>
          <p:cNvPr id="5122" name="Picture 2" descr="Hospital del Mar Barcelona - Directory Barcelona-home">
            <a:extLst>
              <a:ext uri="{FF2B5EF4-FFF2-40B4-BE49-F238E27FC236}">
                <a16:creationId xmlns:a16="http://schemas.microsoft.com/office/drawing/2014/main" id="{2065B15B-2C4D-0FD3-4049-2FED3B662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954" y="0"/>
            <a:ext cx="5576046" cy="418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IR 2022: especialidades más preguntadas en últimos exámenes">
            <a:extLst>
              <a:ext uri="{FF2B5EF4-FFF2-40B4-BE49-F238E27FC236}">
                <a16:creationId xmlns:a16="http://schemas.microsoft.com/office/drawing/2014/main" id="{D74D7C56-4AB7-BF67-61A3-2231D218E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1311416"/>
            <a:ext cx="78740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Vectores e ilustraciones de Hombre dudando para descargar ...">
            <a:extLst>
              <a:ext uri="{FF2B5EF4-FFF2-40B4-BE49-F238E27FC236}">
                <a16:creationId xmlns:a16="http://schemas.microsoft.com/office/drawing/2014/main" id="{87261B53-7509-B48A-4C08-9AF80BB20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057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F973C7-B71B-15B8-362F-553B010C7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8776"/>
            <a:ext cx="10515600" cy="1325563"/>
          </a:xfrm>
        </p:spPr>
        <p:txBody>
          <a:bodyPr/>
          <a:lstStyle/>
          <a:p>
            <a:pPr algn="ctr"/>
            <a:r>
              <a:rPr lang="es-ES" b="1" dirty="0"/>
              <a:t>RADIODIAGNÓSTICO</a:t>
            </a:r>
          </a:p>
        </p:txBody>
      </p:sp>
    </p:spTree>
    <p:extLst>
      <p:ext uri="{BB962C8B-B14F-4D97-AF65-F5344CB8AC3E}">
        <p14:creationId xmlns:p14="http://schemas.microsoft.com/office/powerpoint/2010/main" val="17620051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286</Words>
  <Application>Microsoft Macintosh PowerPoint</Application>
  <PresentationFormat>Panorámica</PresentationFormat>
  <Paragraphs>40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Leelawadee</vt:lpstr>
      <vt:lpstr>Tema de Office</vt:lpstr>
      <vt:lpstr>JORNADA DE PUERTAS ABIERTAS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RADIODIAGNÓSTICO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</vt:lpstr>
      <vt:lpstr>v</vt:lpstr>
      <vt:lpstr>v</vt:lpstr>
      <vt:lpstr>v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Radiodiagnóstico 12 de Octubre</vt:lpstr>
      <vt:lpstr>Radiodiagnóstico 12 de Octubre</vt:lpstr>
      <vt:lpstr>Claves del 12 de Octubre</vt:lpstr>
      <vt:lpstr>Presentación de PowerPoint</vt:lpstr>
    </vt:vector>
  </TitlesOfParts>
  <Company>Comunidad de Madrid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JORNADA DE PUERTAS ABIERTAS</dc:title>
  <dc:creator>Marcos Morales.Adrian</dc:creator>
  <cp:lastModifiedBy>Ignacio Cavaller Murillo</cp:lastModifiedBy>
  <cp:revision>10</cp:revision>
  <dcterms:created xsi:type="dcterms:W3CDTF">2023-03-17T12:09:33Z</dcterms:created>
  <dcterms:modified xsi:type="dcterms:W3CDTF">2023-03-20T21:01:09Z</dcterms:modified>
</cp:coreProperties>
</file>