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8" r:id="rId3"/>
    <p:sldId id="262" r:id="rId4"/>
    <p:sldId id="261" r:id="rId5"/>
    <p:sldId id="259" r:id="rId6"/>
    <p:sldId id="260" r:id="rId7"/>
    <p:sldId id="263" r:id="rId8"/>
  </p:sldIdLst>
  <p:sldSz cx="9144000" cy="6858000" type="screen4x3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70C0"/>
    <a:srgbClr val="DE8400"/>
    <a:srgbClr val="006600"/>
    <a:srgbClr val="3399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1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9C40E-1211-4056-85D5-B26726E82587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F2DB3-1A8B-4D92-A890-AB1494F639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442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99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47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56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72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03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43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77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01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2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08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48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1F9A9-F8C8-4DE8-B841-B3BE647D1D3B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56FAD-1AC6-4CBF-942F-8365005BAA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9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075159"/>
            <a:ext cx="8648700" cy="20002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403790" y="6150016"/>
            <a:ext cx="3606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Fecha: 21 de marzo de 2023</a:t>
            </a:r>
            <a:endParaRPr lang="es-ES" sz="1400" dirty="0" smtClean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Lugar: </a:t>
            </a:r>
            <a:r>
              <a:rPr lang="es-ES" sz="1400" i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Auditorium</a:t>
            </a:r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H12O</a:t>
            </a:r>
            <a:endParaRPr lang="es-ES" sz="1400" dirty="0" smtClean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algn="r"/>
            <a:endParaRPr lang="es-ES" sz="1200" dirty="0" smtClean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Título 3"/>
          <p:cNvSpPr>
            <a:spLocks noGrp="1"/>
          </p:cNvSpPr>
          <p:nvPr>
            <p:ph type="ctrTitle"/>
          </p:nvPr>
        </p:nvSpPr>
        <p:spPr>
          <a:xfrm>
            <a:off x="1360833" y="2011050"/>
            <a:ext cx="6858000" cy="1051001"/>
          </a:xfrm>
        </p:spPr>
        <p:txBody>
          <a:bodyPr>
            <a:normAutofit/>
          </a:bodyPr>
          <a:lstStyle/>
          <a:p>
            <a:r>
              <a:rPr lang="es-ES" sz="2700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El Servicio de Urgencias en la jornada de puertas </a:t>
            </a:r>
            <a:r>
              <a:rPr lang="es-ES" sz="2700" dirty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</a:t>
            </a:r>
            <a:r>
              <a:rPr lang="es-ES" sz="2700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biertas</a:t>
            </a:r>
            <a:endParaRPr lang="es-ES" sz="2700" i="0" dirty="0">
              <a:solidFill>
                <a:srgbClr val="0070C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ítulo 4"/>
          <p:cNvSpPr>
            <a:spLocks noGrp="1"/>
          </p:cNvSpPr>
          <p:nvPr>
            <p:ph type="subTitle" idx="1"/>
          </p:nvPr>
        </p:nvSpPr>
        <p:spPr>
          <a:xfrm>
            <a:off x="4843732" y="5151557"/>
            <a:ext cx="4071668" cy="852428"/>
          </a:xfrm>
        </p:spPr>
        <p:txBody>
          <a:bodyPr>
            <a:noAutofit/>
          </a:bodyPr>
          <a:lstStyle/>
          <a:p>
            <a:pPr algn="r"/>
            <a:r>
              <a:rPr lang="es-ES" sz="1400" dirty="0" smtClean="0">
                <a:latin typeface="Arial Rounded MT Bold" panose="020F0704030504030204" pitchFamily="34" charset="0"/>
              </a:rPr>
              <a:t>Autores: Rodrigo Pacheco Puig MD, PhD</a:t>
            </a:r>
          </a:p>
          <a:p>
            <a:pPr algn="r"/>
            <a:r>
              <a:rPr lang="es-ES" sz="1400" dirty="0" smtClean="0">
                <a:latin typeface="Arial Rounded MT Bold" panose="020F0704030504030204" pitchFamily="34" charset="0"/>
              </a:rPr>
              <a:t>Jefe de Unidad. Servicio de Urgencias Generales. H12O</a:t>
            </a:r>
            <a:endParaRPr lang="es-ES" sz="1400" dirty="0">
              <a:latin typeface="Arial Rounded MT Bold" panose="020F070403050403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60632" y="397612"/>
            <a:ext cx="8460835" cy="736475"/>
            <a:chOff x="323528" y="260648"/>
            <a:chExt cx="8460835" cy="736475"/>
          </a:xfrm>
        </p:grpSpPr>
        <p:grpSp>
          <p:nvGrpSpPr>
            <p:cNvPr id="10" name="6 Grupo"/>
            <p:cNvGrpSpPr>
              <a:grpSpLocks noChangeAspect="1"/>
            </p:cNvGrpSpPr>
            <p:nvPr/>
          </p:nvGrpSpPr>
          <p:grpSpPr>
            <a:xfrm>
              <a:off x="4712937" y="376885"/>
              <a:ext cx="4071426" cy="504000"/>
              <a:chOff x="3707904" y="193656"/>
              <a:chExt cx="5218920" cy="646047"/>
            </a:xfrm>
          </p:grpSpPr>
          <p:pic>
            <p:nvPicPr>
              <p:cNvPr id="13" name="4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2272" y="257655"/>
                <a:ext cx="3784552" cy="579057"/>
              </a:xfrm>
              <a:prstGeom prst="rect">
                <a:avLst/>
              </a:prstGeom>
            </p:spPr>
          </p:pic>
          <p:pic>
            <p:nvPicPr>
              <p:cNvPr id="14" name="5 Imagen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4" y="193656"/>
                <a:ext cx="1224136" cy="646047"/>
              </a:xfrm>
              <a:prstGeom prst="rect">
                <a:avLst/>
              </a:prstGeom>
            </p:spPr>
          </p:pic>
        </p:grpSp>
        <p:pic>
          <p:nvPicPr>
            <p:cNvPr id="12" name="8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60648"/>
              <a:ext cx="3262354" cy="736475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75" y="3180052"/>
            <a:ext cx="1227915" cy="12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2625"/>
            <a:ext cx="7886700" cy="624026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Arquitectura. Planta baja</a:t>
            </a:r>
            <a:endParaRPr lang="es-ES" sz="24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86651"/>
            <a:ext cx="7886700" cy="44376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Arial Rounded MT Bold" panose="020F0704030504030204" pitchFamily="34" charset="0"/>
              </a:rPr>
              <a:t>Consultas</a:t>
            </a: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Arial Rounded MT Bold" panose="020F0704030504030204" pitchFamily="34" charset="0"/>
              </a:rPr>
              <a:t>Área de Prioridad 3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Arial Rounded MT Bold" panose="020F0704030504030204" pitchFamily="34" charset="0"/>
              </a:rPr>
              <a:t>Área de Pacientes con Trauma (APT)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Arial Rounded MT Bold" panose="020F0704030504030204" pitchFamily="34" charset="0"/>
              </a:rPr>
              <a:t>Unidad de Radiología de Urgencias</a:t>
            </a: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ES" sz="2000" dirty="0" smtClean="0">
              <a:latin typeface="Arial Rounded MT Bold" panose="020F070403050403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s-ES" sz="2000" dirty="0" smtClean="0">
                <a:latin typeface="Arial Rounded MT Bold" panose="020F0704030504030204" pitchFamily="34" charset="0"/>
              </a:rPr>
              <a:t>  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j-lt"/>
              </a:rPr>
              <a:t>Otros apartados</a:t>
            </a:r>
          </a:p>
          <a:p>
            <a:pPr marL="0" indent="0">
              <a:buClr>
                <a:srgbClr val="C00000"/>
              </a:buClr>
              <a:buNone/>
            </a:pP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endParaRPr lang="es-ES" sz="2000" dirty="0">
              <a:latin typeface="Arial Rounded MT Bold" panose="020F07040305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856541" y="6155514"/>
            <a:ext cx="4869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Jornada de puertas abiertas</a:t>
            </a:r>
            <a:endParaRPr lang="es-ES" sz="1400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es-ES" sz="1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Hospital 12 de Octubre </a:t>
            </a:r>
            <a:endParaRPr lang="es-ES" sz="1400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es-ES" sz="1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21 de marzo de 2023</a:t>
            </a:r>
            <a:endParaRPr lang="es-ES" sz="1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69739" y="64883"/>
            <a:ext cx="8460835" cy="736475"/>
            <a:chOff x="323528" y="260648"/>
            <a:chExt cx="8460835" cy="736475"/>
          </a:xfrm>
        </p:grpSpPr>
        <p:grpSp>
          <p:nvGrpSpPr>
            <p:cNvPr id="10" name="6 Grupo"/>
            <p:cNvGrpSpPr>
              <a:grpSpLocks noChangeAspect="1"/>
            </p:cNvGrpSpPr>
            <p:nvPr/>
          </p:nvGrpSpPr>
          <p:grpSpPr>
            <a:xfrm>
              <a:off x="4712937" y="376885"/>
              <a:ext cx="4071426" cy="504000"/>
              <a:chOff x="3707904" y="193656"/>
              <a:chExt cx="5218920" cy="646047"/>
            </a:xfrm>
          </p:grpSpPr>
          <p:pic>
            <p:nvPicPr>
              <p:cNvPr id="12" name="4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2272" y="257655"/>
                <a:ext cx="3784552" cy="579057"/>
              </a:xfrm>
              <a:prstGeom prst="rect">
                <a:avLst/>
              </a:prstGeom>
            </p:spPr>
          </p:pic>
          <p:pic>
            <p:nvPicPr>
              <p:cNvPr id="13" name="5 Imagen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4" y="193656"/>
                <a:ext cx="1224136" cy="646047"/>
              </a:xfrm>
              <a:prstGeom prst="rect">
                <a:avLst/>
              </a:prstGeom>
            </p:spPr>
          </p:pic>
        </p:grpSp>
        <p:pic>
          <p:nvPicPr>
            <p:cNvPr id="11" name="8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60648"/>
              <a:ext cx="3262354" cy="736475"/>
            </a:xfrm>
            <a:prstGeom prst="rect">
              <a:avLst/>
            </a:prstGeom>
          </p:spPr>
        </p:pic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59" y="6236899"/>
            <a:ext cx="524515" cy="527853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563055" y="3104555"/>
            <a:ext cx="7703389" cy="2803585"/>
            <a:chOff x="563055" y="3104555"/>
            <a:chExt cx="7703389" cy="280358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7"/>
            <a:srcRect l="9243" t="23108" r="9490" b="24312"/>
            <a:stretch/>
          </p:blipFill>
          <p:spPr>
            <a:xfrm>
              <a:off x="563055" y="3104555"/>
              <a:ext cx="7703389" cy="2803585"/>
            </a:xfrm>
            <a:prstGeom prst="rect">
              <a:avLst/>
            </a:prstGeom>
          </p:spPr>
        </p:pic>
        <p:sp>
          <p:nvSpPr>
            <p:cNvPr id="15" name="Rectángulo 14"/>
            <p:cNvSpPr/>
            <p:nvPr/>
          </p:nvSpPr>
          <p:spPr>
            <a:xfrm>
              <a:off x="4451230" y="3165894"/>
              <a:ext cx="1984076" cy="897148"/>
            </a:xfrm>
            <a:prstGeom prst="rect">
              <a:avLst/>
            </a:prstGeom>
            <a:solidFill>
              <a:schemeClr val="accent2">
                <a:lumMod val="75000"/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756248" y="3165893"/>
              <a:ext cx="3446075" cy="2501661"/>
            </a:xfrm>
            <a:prstGeom prst="rect">
              <a:avLst/>
            </a:prstGeom>
            <a:solidFill>
              <a:srgbClr val="FFFF00">
                <a:alpha val="5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6482211" y="4198187"/>
              <a:ext cx="1723848" cy="1641895"/>
            </a:xfrm>
            <a:prstGeom prst="rect">
              <a:avLst/>
            </a:prstGeom>
            <a:solidFill>
              <a:srgbClr val="92D050">
                <a:alpha val="5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6435306" y="3165894"/>
              <a:ext cx="1831138" cy="897148"/>
            </a:xfrm>
            <a:prstGeom prst="rect">
              <a:avLst/>
            </a:prstGeom>
            <a:solidFill>
              <a:srgbClr val="7030A0">
                <a:alpha val="5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3680604" y="3614468"/>
            <a:ext cx="734145" cy="402567"/>
          </a:xfrm>
          <a:prstGeom prst="rect">
            <a:avLst/>
          </a:prstGeom>
          <a:solidFill>
            <a:srgbClr val="FF000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03835"/>
            <a:ext cx="7886700" cy="624026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Arquitectura. Planta alta</a:t>
            </a:r>
            <a:endParaRPr lang="es-ES" sz="24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88251"/>
            <a:ext cx="7886700" cy="443763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Arial Rounded MT Bold" panose="020F0704030504030204" pitchFamily="34" charset="0"/>
              </a:rPr>
              <a:t>UCITE</a:t>
            </a: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Arial Rounded MT Bold" panose="020F0704030504030204" pitchFamily="34" charset="0"/>
              </a:rPr>
              <a:t>Área de Prioridad 2</a:t>
            </a:r>
            <a:endParaRPr lang="es-ES" sz="2000" dirty="0" smtClean="0">
              <a:latin typeface="Arial Rounded MT Bold" panose="020F070403050403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s-ES" sz="2000" dirty="0" smtClean="0">
                <a:latin typeface="Arial Rounded MT Bold" panose="020F0704030504030204" pitchFamily="34" charset="0"/>
              </a:rPr>
              <a:t>  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j-lt"/>
              </a:rPr>
              <a:t>Otros apartados</a:t>
            </a:r>
          </a:p>
          <a:p>
            <a:pPr marL="0" indent="0">
              <a:buClr>
                <a:srgbClr val="C00000"/>
              </a:buClr>
              <a:buNone/>
            </a:pP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endParaRPr lang="es-ES" sz="2000" dirty="0">
              <a:latin typeface="Arial Rounded MT Bold" panose="020F07040305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23105" y="6150114"/>
            <a:ext cx="4869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Jornada de puertas abiertas</a:t>
            </a:r>
            <a:endParaRPr lang="es-ES" sz="1400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es-ES" sz="1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Hospital 12 de Octubre </a:t>
            </a:r>
            <a:endParaRPr lang="es-ES" sz="1400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es-ES" sz="1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21 de marzo de 2023</a:t>
            </a:r>
            <a:endParaRPr lang="es-ES" sz="1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69739" y="64883"/>
            <a:ext cx="8460835" cy="736475"/>
            <a:chOff x="323528" y="260648"/>
            <a:chExt cx="8460835" cy="736475"/>
          </a:xfrm>
        </p:grpSpPr>
        <p:grpSp>
          <p:nvGrpSpPr>
            <p:cNvPr id="10" name="6 Grupo"/>
            <p:cNvGrpSpPr>
              <a:grpSpLocks noChangeAspect="1"/>
            </p:cNvGrpSpPr>
            <p:nvPr/>
          </p:nvGrpSpPr>
          <p:grpSpPr>
            <a:xfrm>
              <a:off x="4712937" y="376885"/>
              <a:ext cx="4071426" cy="504000"/>
              <a:chOff x="3707904" y="193656"/>
              <a:chExt cx="5218920" cy="646047"/>
            </a:xfrm>
          </p:grpSpPr>
          <p:pic>
            <p:nvPicPr>
              <p:cNvPr id="12" name="4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2272" y="257655"/>
                <a:ext cx="3784552" cy="579057"/>
              </a:xfrm>
              <a:prstGeom prst="rect">
                <a:avLst/>
              </a:prstGeom>
            </p:spPr>
          </p:pic>
          <p:pic>
            <p:nvPicPr>
              <p:cNvPr id="13" name="5 Imagen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4" y="193656"/>
                <a:ext cx="1224136" cy="646047"/>
              </a:xfrm>
              <a:prstGeom prst="rect">
                <a:avLst/>
              </a:prstGeom>
            </p:spPr>
          </p:pic>
        </p:grpSp>
        <p:pic>
          <p:nvPicPr>
            <p:cNvPr id="11" name="8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60648"/>
              <a:ext cx="3262354" cy="736475"/>
            </a:xfrm>
            <a:prstGeom prst="rect">
              <a:avLst/>
            </a:prstGeom>
          </p:spPr>
        </p:pic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59" y="6236899"/>
            <a:ext cx="524515" cy="527853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370935" y="2267485"/>
            <a:ext cx="8531429" cy="3748259"/>
            <a:chOff x="370935" y="2267485"/>
            <a:chExt cx="8531429" cy="3748259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0935" y="2267485"/>
              <a:ext cx="8531429" cy="3748259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3209026" y="2267485"/>
              <a:ext cx="5693338" cy="1795557"/>
            </a:xfrm>
            <a:prstGeom prst="rect">
              <a:avLst/>
            </a:prstGeom>
            <a:solidFill>
              <a:srgbClr val="FF9900">
                <a:alpha val="5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02855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2625"/>
            <a:ext cx="7886700" cy="624026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Número de Urgencias atendidas en 2022</a:t>
            </a:r>
            <a:endParaRPr lang="es-ES" sz="24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86651"/>
            <a:ext cx="7886700" cy="443763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Arial Rounded MT Bold" panose="020F0704030504030204" pitchFamily="34" charset="0"/>
              </a:rPr>
              <a:t>Punto 1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Arial Rounded MT Bold" panose="020F0704030504030204" pitchFamily="34" charset="0"/>
              </a:rPr>
              <a:t>Punto 2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s-ES" sz="2000" dirty="0" smtClean="0">
                <a:latin typeface="Arial Rounded MT Bold" panose="020F0704030504030204" pitchFamily="34" charset="0"/>
              </a:rPr>
              <a:t>  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j-lt"/>
              </a:rPr>
              <a:t>Otros apartados</a:t>
            </a:r>
          </a:p>
          <a:p>
            <a:pPr marL="0" indent="0">
              <a:buClr>
                <a:srgbClr val="C00000"/>
              </a:buClr>
              <a:buNone/>
            </a:pP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endParaRPr lang="es-ES" sz="2000" dirty="0">
              <a:latin typeface="Arial Rounded MT Bold" panose="020F07040305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012481" y="6150794"/>
            <a:ext cx="4869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Jornada de puertas abiertas</a:t>
            </a:r>
            <a:endParaRPr lang="es-ES" sz="1400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es-ES" sz="1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Hospital 12 de Octubre </a:t>
            </a:r>
            <a:endParaRPr lang="es-ES" sz="1400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es-ES" sz="1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21 de marzo de 2023</a:t>
            </a:r>
            <a:endParaRPr lang="es-ES" sz="1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69739" y="64883"/>
            <a:ext cx="8460835" cy="736475"/>
            <a:chOff x="323528" y="260648"/>
            <a:chExt cx="8460835" cy="736475"/>
          </a:xfrm>
        </p:grpSpPr>
        <p:grpSp>
          <p:nvGrpSpPr>
            <p:cNvPr id="10" name="6 Grupo"/>
            <p:cNvGrpSpPr>
              <a:grpSpLocks noChangeAspect="1"/>
            </p:cNvGrpSpPr>
            <p:nvPr/>
          </p:nvGrpSpPr>
          <p:grpSpPr>
            <a:xfrm>
              <a:off x="4712937" y="376885"/>
              <a:ext cx="4071426" cy="504000"/>
              <a:chOff x="3707904" y="193656"/>
              <a:chExt cx="5218920" cy="646047"/>
            </a:xfrm>
          </p:grpSpPr>
          <p:pic>
            <p:nvPicPr>
              <p:cNvPr id="12" name="4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2272" y="257655"/>
                <a:ext cx="3784552" cy="579057"/>
              </a:xfrm>
              <a:prstGeom prst="rect">
                <a:avLst/>
              </a:prstGeom>
            </p:spPr>
          </p:pic>
          <p:pic>
            <p:nvPicPr>
              <p:cNvPr id="13" name="5 Imagen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4" y="193656"/>
                <a:ext cx="1224136" cy="646047"/>
              </a:xfrm>
              <a:prstGeom prst="rect">
                <a:avLst/>
              </a:prstGeom>
            </p:spPr>
          </p:pic>
        </p:grpSp>
        <p:pic>
          <p:nvPicPr>
            <p:cNvPr id="11" name="8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60648"/>
              <a:ext cx="3262354" cy="736475"/>
            </a:xfrm>
            <a:prstGeom prst="rect">
              <a:avLst/>
            </a:prstGeom>
          </p:spPr>
        </p:pic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59" y="6236899"/>
            <a:ext cx="524515" cy="5278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739" y="1017763"/>
            <a:ext cx="8398644" cy="456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1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2625"/>
            <a:ext cx="7886700" cy="624026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Especialidades médicas que hacen guardias en el Servicio de Urgencias de la RG</a:t>
            </a:r>
            <a:endParaRPr lang="es-ES" sz="24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86651"/>
            <a:ext cx="7886700" cy="443763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Arial Rounded MT Bold" panose="020F0704030504030204" pitchFamily="34" charset="0"/>
              </a:rPr>
              <a:t>Residentes de 1er año: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1600" dirty="0" smtClean="0">
                <a:latin typeface="Arial Rounded MT Bold" panose="020F0704030504030204" pitchFamily="34" charset="0"/>
              </a:rPr>
              <a:t>prácticamente todos los programas formativos de FSE lo contemplan</a:t>
            </a:r>
            <a:endParaRPr lang="es-ES" sz="16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Arial Rounded MT Bold" panose="020F0704030504030204" pitchFamily="34" charset="0"/>
              </a:rPr>
              <a:t>Resto de años de residencia: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1600" dirty="0" smtClean="0">
                <a:latin typeface="Arial Rounded MT Bold" panose="020F0704030504030204" pitchFamily="34" charset="0"/>
              </a:rPr>
              <a:t>Siguiendo los Programas Oficiales de la Especialidad (POE) y adaptados a las Guías de Itinerario Formativo Tipo (GIFT) de cada especialidad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1600" dirty="0" smtClean="0">
                <a:latin typeface="Arial Rounded MT Bold" panose="020F0704030504030204" pitchFamily="34" charset="0"/>
              </a:rPr>
              <a:t>Durante todos los años de residencia: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1200" dirty="0" smtClean="0">
                <a:latin typeface="Arial Rounded MT Bold" panose="020F0704030504030204" pitchFamily="34" charset="0"/>
              </a:rPr>
              <a:t>Alergología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1200" dirty="0" smtClean="0">
                <a:latin typeface="Arial Rounded MT Bold" panose="020F0704030504030204" pitchFamily="34" charset="0"/>
              </a:rPr>
              <a:t>Endocrinología</a:t>
            </a:r>
            <a:endParaRPr lang="es-ES" sz="1200" dirty="0">
              <a:latin typeface="Arial Rounded MT Bold" panose="020F0704030504030204" pitchFamily="34" charset="0"/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1200" dirty="0" smtClean="0">
                <a:latin typeface="Arial Rounded MT Bold" panose="020F0704030504030204" pitchFamily="34" charset="0"/>
              </a:rPr>
              <a:t>Medicina Interna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1200" dirty="0" smtClean="0">
                <a:latin typeface="Arial Rounded MT Bold" panose="020F0704030504030204" pitchFamily="34" charset="0"/>
              </a:rPr>
              <a:t>Medicina Familiar y Comunitaria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1200" dirty="0" smtClean="0">
                <a:latin typeface="Arial Rounded MT Bold" panose="020F0704030504030204" pitchFamily="34" charset="0"/>
              </a:rPr>
              <a:t>Neumología</a:t>
            </a:r>
            <a:endParaRPr lang="es-ES" sz="1200" dirty="0">
              <a:latin typeface="Arial Rounded MT Bold" panose="020F0704030504030204" pitchFamily="34" charset="0"/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1200" dirty="0" smtClean="0">
                <a:latin typeface="Arial Rounded MT Bold" panose="020F0704030504030204" pitchFamily="34" charset="0"/>
              </a:rPr>
              <a:t>Reumatología</a:t>
            </a:r>
          </a:p>
          <a:p>
            <a:pPr marL="914400" lvl="2" indent="0">
              <a:buClr>
                <a:srgbClr val="C00000"/>
              </a:buClr>
              <a:buNone/>
            </a:pPr>
            <a:endParaRPr lang="es-ES" sz="1200" dirty="0" smtClean="0">
              <a:latin typeface="Arial Rounded MT Bold" panose="020F0704030504030204" pitchFamily="34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r>
              <a:rPr lang="es-ES" sz="1800" dirty="0">
                <a:latin typeface="Arial Rounded MT Bold" panose="020F0704030504030204" pitchFamily="34" charset="0"/>
              </a:rPr>
              <a:t>   Lo mejor es preguntar en cada servicio o al Jefe de Residentes</a:t>
            </a:r>
          </a:p>
          <a:p>
            <a:pPr marL="0" indent="0">
              <a:buClr>
                <a:srgbClr val="C00000"/>
              </a:buClr>
              <a:buNone/>
            </a:pPr>
            <a:endParaRPr lang="es-ES" sz="2000" dirty="0" smtClean="0">
              <a:latin typeface="Arial Rounded MT Bold" panose="020F070403050403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endParaRPr lang="es-ES" sz="2000" dirty="0">
              <a:latin typeface="Arial Rounded MT Bold" panose="020F07040305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003854" y="6188817"/>
            <a:ext cx="4869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Jornada de puertas abiertas</a:t>
            </a:r>
            <a:endParaRPr lang="es-ES" sz="1400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es-ES" sz="1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Hospital 12 de Octubre </a:t>
            </a:r>
            <a:endParaRPr lang="es-ES" sz="1400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es-ES" sz="1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21 de marzo de 2023</a:t>
            </a:r>
            <a:endParaRPr lang="es-ES" sz="1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69739" y="64883"/>
            <a:ext cx="8460835" cy="736475"/>
            <a:chOff x="323528" y="260648"/>
            <a:chExt cx="8460835" cy="736475"/>
          </a:xfrm>
        </p:grpSpPr>
        <p:grpSp>
          <p:nvGrpSpPr>
            <p:cNvPr id="10" name="6 Grupo"/>
            <p:cNvGrpSpPr>
              <a:grpSpLocks noChangeAspect="1"/>
            </p:cNvGrpSpPr>
            <p:nvPr/>
          </p:nvGrpSpPr>
          <p:grpSpPr>
            <a:xfrm>
              <a:off x="4712937" y="376885"/>
              <a:ext cx="4071426" cy="504000"/>
              <a:chOff x="3707904" y="193656"/>
              <a:chExt cx="5218920" cy="646047"/>
            </a:xfrm>
          </p:grpSpPr>
          <p:pic>
            <p:nvPicPr>
              <p:cNvPr id="12" name="4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2272" y="257655"/>
                <a:ext cx="3784552" cy="579057"/>
              </a:xfrm>
              <a:prstGeom prst="rect">
                <a:avLst/>
              </a:prstGeom>
            </p:spPr>
          </p:pic>
          <p:pic>
            <p:nvPicPr>
              <p:cNvPr id="13" name="5 Imagen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4" y="193656"/>
                <a:ext cx="1224136" cy="646047"/>
              </a:xfrm>
              <a:prstGeom prst="rect">
                <a:avLst/>
              </a:prstGeom>
            </p:spPr>
          </p:pic>
        </p:grpSp>
        <p:pic>
          <p:nvPicPr>
            <p:cNvPr id="11" name="8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60648"/>
              <a:ext cx="3262354" cy="736475"/>
            </a:xfrm>
            <a:prstGeom prst="rect">
              <a:avLst/>
            </a:prstGeom>
          </p:spPr>
        </p:pic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59" y="6236899"/>
            <a:ext cx="524515" cy="52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0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2625"/>
            <a:ext cx="7886700" cy="624026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Bienvenidos.</a:t>
            </a:r>
            <a:endParaRPr lang="es-ES" sz="24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803280"/>
            <a:ext cx="7886700" cy="1251440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s-ES" sz="2000" dirty="0" smtClean="0">
                <a:latin typeface="Arial Rounded MT Bold" panose="020F0704030504030204" pitchFamily="34" charset="0"/>
              </a:rPr>
              <a:t>   </a:t>
            </a:r>
            <a:endParaRPr lang="es-ES" sz="2000" dirty="0" smtClean="0">
              <a:latin typeface="Arial Rounded MT Bold" panose="020F0704030504030204" pitchFamily="34" charset="0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j-lt"/>
              </a:rPr>
              <a:t>“Lo que no veáis en vuestros años de residencia en el 12, no existe”</a:t>
            </a: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endParaRPr lang="es-ES" sz="2000" dirty="0">
              <a:latin typeface="Arial Rounded MT Bold" panose="020F07040305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23105" y="6146882"/>
            <a:ext cx="4869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Jornada de puertas abiertas</a:t>
            </a:r>
            <a:endParaRPr lang="es-ES" sz="1400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es-ES" sz="1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Hospital 12 de Octubre </a:t>
            </a:r>
            <a:endParaRPr lang="es-ES" sz="1400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es-ES" sz="1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21 de marzo de 2023</a:t>
            </a:r>
            <a:endParaRPr lang="es-ES" sz="1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69739" y="64883"/>
            <a:ext cx="8460835" cy="736475"/>
            <a:chOff x="323528" y="260648"/>
            <a:chExt cx="8460835" cy="736475"/>
          </a:xfrm>
        </p:grpSpPr>
        <p:grpSp>
          <p:nvGrpSpPr>
            <p:cNvPr id="10" name="6 Grupo"/>
            <p:cNvGrpSpPr>
              <a:grpSpLocks noChangeAspect="1"/>
            </p:cNvGrpSpPr>
            <p:nvPr/>
          </p:nvGrpSpPr>
          <p:grpSpPr>
            <a:xfrm>
              <a:off x="4712937" y="376885"/>
              <a:ext cx="4071426" cy="504000"/>
              <a:chOff x="3707904" y="193656"/>
              <a:chExt cx="5218920" cy="646047"/>
            </a:xfrm>
          </p:grpSpPr>
          <p:pic>
            <p:nvPicPr>
              <p:cNvPr id="12" name="4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2272" y="257655"/>
                <a:ext cx="3784552" cy="579057"/>
              </a:xfrm>
              <a:prstGeom prst="rect">
                <a:avLst/>
              </a:prstGeom>
            </p:spPr>
          </p:pic>
          <p:pic>
            <p:nvPicPr>
              <p:cNvPr id="13" name="5 Imagen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4" y="193656"/>
                <a:ext cx="1224136" cy="646047"/>
              </a:xfrm>
              <a:prstGeom prst="rect">
                <a:avLst/>
              </a:prstGeom>
            </p:spPr>
          </p:pic>
        </p:grpSp>
        <p:pic>
          <p:nvPicPr>
            <p:cNvPr id="11" name="8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60648"/>
              <a:ext cx="3262354" cy="736475"/>
            </a:xfrm>
            <a:prstGeom prst="rect">
              <a:avLst/>
            </a:prstGeom>
          </p:spPr>
        </p:pic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59" y="6236899"/>
            <a:ext cx="524515" cy="52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9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4816" y="2790808"/>
            <a:ext cx="4314286" cy="624026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MUCHAS GRACIAS</a:t>
            </a:r>
            <a:endParaRPr lang="es-ES" sz="3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6537" y="3743560"/>
            <a:ext cx="4685222" cy="811188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s-ES" sz="2000" dirty="0" smtClean="0">
                <a:latin typeface="Arial Rounded MT Bold" panose="020F0704030504030204" pitchFamily="34" charset="0"/>
              </a:rPr>
              <a:t>   </a:t>
            </a:r>
            <a:endParaRPr lang="es-ES" sz="2000" dirty="0" smtClean="0">
              <a:latin typeface="Arial Rounded MT Bold" panose="020F0704030504030204" pitchFamily="34" charset="0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000" dirty="0">
                <a:latin typeface="+mj-lt"/>
              </a:rPr>
              <a:t>r</a:t>
            </a:r>
            <a:r>
              <a:rPr lang="es-ES" sz="2000" dirty="0" smtClean="0">
                <a:latin typeface="+mj-lt"/>
              </a:rPr>
              <a:t>odrigo.pacheco@salud.madrid.org</a:t>
            </a: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endParaRPr lang="es-ES" sz="2000" dirty="0" smtClean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endParaRPr lang="es-ES" sz="2000" dirty="0">
              <a:latin typeface="Arial Rounded MT Bold" panose="020F07040305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23105" y="6146882"/>
            <a:ext cx="4869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Jornada de puertas abiertas</a:t>
            </a:r>
            <a:endParaRPr lang="es-ES" sz="1400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es-ES" sz="1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Hospital 12 de Octubre </a:t>
            </a:r>
            <a:endParaRPr lang="es-ES" sz="1400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es-ES" sz="1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21 de marzo de 2023</a:t>
            </a:r>
            <a:endParaRPr lang="es-ES" sz="1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69739" y="64883"/>
            <a:ext cx="8460835" cy="736475"/>
            <a:chOff x="323528" y="260648"/>
            <a:chExt cx="8460835" cy="736475"/>
          </a:xfrm>
        </p:grpSpPr>
        <p:grpSp>
          <p:nvGrpSpPr>
            <p:cNvPr id="10" name="6 Grupo"/>
            <p:cNvGrpSpPr>
              <a:grpSpLocks noChangeAspect="1"/>
            </p:cNvGrpSpPr>
            <p:nvPr/>
          </p:nvGrpSpPr>
          <p:grpSpPr>
            <a:xfrm>
              <a:off x="4712937" y="376885"/>
              <a:ext cx="4071426" cy="504000"/>
              <a:chOff x="3707904" y="193656"/>
              <a:chExt cx="5218920" cy="646047"/>
            </a:xfrm>
          </p:grpSpPr>
          <p:pic>
            <p:nvPicPr>
              <p:cNvPr id="12" name="4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2272" y="257655"/>
                <a:ext cx="3784552" cy="579057"/>
              </a:xfrm>
              <a:prstGeom prst="rect">
                <a:avLst/>
              </a:prstGeom>
            </p:spPr>
          </p:pic>
          <p:pic>
            <p:nvPicPr>
              <p:cNvPr id="13" name="5 Imagen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4" y="193656"/>
                <a:ext cx="1224136" cy="646047"/>
              </a:xfrm>
              <a:prstGeom prst="rect">
                <a:avLst/>
              </a:prstGeom>
            </p:spPr>
          </p:pic>
        </p:grpSp>
        <p:pic>
          <p:nvPicPr>
            <p:cNvPr id="11" name="8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60648"/>
              <a:ext cx="3262354" cy="736475"/>
            </a:xfrm>
            <a:prstGeom prst="rect">
              <a:avLst/>
            </a:prstGeom>
          </p:spPr>
        </p:pic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59" y="6236899"/>
            <a:ext cx="524515" cy="52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88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</TotalTime>
  <Words>279</Words>
  <Application>Microsoft Office PowerPoint</Application>
  <PresentationFormat>Presentación en pantalla (4:3)</PresentationFormat>
  <Paragraphs>72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Wingdings</vt:lpstr>
      <vt:lpstr>Tema de Office</vt:lpstr>
      <vt:lpstr>El Servicio de Urgencias en la jornada de puertas abiertas</vt:lpstr>
      <vt:lpstr>Arquitectura. Planta baja</vt:lpstr>
      <vt:lpstr>Arquitectura. Planta alta</vt:lpstr>
      <vt:lpstr>Número de Urgencias atendidas en 2022</vt:lpstr>
      <vt:lpstr>Especialidades médicas que hacen guardias en el Servicio de Urgencias de la RG</vt:lpstr>
      <vt:lpstr>Bienvenidos.</vt:lpstr>
      <vt:lpstr>MUCHAS GRACIAS</vt:lpstr>
    </vt:vector>
  </TitlesOfParts>
  <Company>Comunidad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NOTARIO JIMENEZ, PILAR</dc:creator>
  <cp:lastModifiedBy>Pacheco Puig.Rodrigo</cp:lastModifiedBy>
  <cp:revision>41</cp:revision>
  <cp:lastPrinted>2018-06-04T12:29:58Z</cp:lastPrinted>
  <dcterms:created xsi:type="dcterms:W3CDTF">2018-06-04T12:26:32Z</dcterms:created>
  <dcterms:modified xsi:type="dcterms:W3CDTF">2023-03-21T06:40:29Z</dcterms:modified>
</cp:coreProperties>
</file>