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2" r:id="rId5"/>
    <p:sldId id="269" r:id="rId6"/>
    <p:sldId id="263" r:id="rId7"/>
    <p:sldId id="268" r:id="rId8"/>
    <p:sldId id="266" r:id="rId9"/>
    <p:sldId id="265" r:id="rId10"/>
    <p:sldId id="267" r:id="rId11"/>
    <p:sldId id="270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8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20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1360-D302-46F2-B633-BE3A1CDD0E94}" type="datetimeFigureOut">
              <a:rPr lang="es-ES" smtClean="0"/>
              <a:t>20/3/23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CEDD0-68C7-4711-8F5A-7906DAA572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4373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1360-D302-46F2-B633-BE3A1CDD0E94}" type="datetimeFigureOut">
              <a:rPr lang="es-ES" smtClean="0"/>
              <a:t>20/3/23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CEDD0-68C7-4711-8F5A-7906DAA572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8471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1360-D302-46F2-B633-BE3A1CDD0E94}" type="datetimeFigureOut">
              <a:rPr lang="es-ES" smtClean="0"/>
              <a:t>20/3/23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CEDD0-68C7-4711-8F5A-7906DAA572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4899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1360-D302-46F2-B633-BE3A1CDD0E94}" type="datetimeFigureOut">
              <a:rPr lang="es-ES" smtClean="0"/>
              <a:t>20/3/23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CEDD0-68C7-4711-8F5A-7906DAA572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9877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1360-D302-46F2-B633-BE3A1CDD0E94}" type="datetimeFigureOut">
              <a:rPr lang="es-ES" smtClean="0"/>
              <a:t>20/3/23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CEDD0-68C7-4711-8F5A-7906DAA572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0818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1360-D302-46F2-B633-BE3A1CDD0E94}" type="datetimeFigureOut">
              <a:rPr lang="es-ES" smtClean="0"/>
              <a:t>20/3/23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CEDD0-68C7-4711-8F5A-7906DAA572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7963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1360-D302-46F2-B633-BE3A1CDD0E94}" type="datetimeFigureOut">
              <a:rPr lang="es-ES" smtClean="0"/>
              <a:t>20/3/23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CEDD0-68C7-4711-8F5A-7906DAA572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331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1360-D302-46F2-B633-BE3A1CDD0E94}" type="datetimeFigureOut">
              <a:rPr lang="es-ES" smtClean="0"/>
              <a:t>20/3/23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CEDD0-68C7-4711-8F5A-7906DAA572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0620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1360-D302-46F2-B633-BE3A1CDD0E94}" type="datetimeFigureOut">
              <a:rPr lang="es-ES" smtClean="0"/>
              <a:t>20/3/23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CEDD0-68C7-4711-8F5A-7906DAA572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3976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1360-D302-46F2-B633-BE3A1CDD0E94}" type="datetimeFigureOut">
              <a:rPr lang="es-ES" smtClean="0"/>
              <a:t>20/3/23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CEDD0-68C7-4711-8F5A-7906DAA572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6298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E1360-D302-46F2-B633-BE3A1CDD0E94}" type="datetimeFigureOut">
              <a:rPr lang="es-ES" smtClean="0"/>
              <a:t>20/3/23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CEDD0-68C7-4711-8F5A-7906DAA572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1260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E1360-D302-46F2-B633-BE3A1CDD0E94}" type="datetimeFigureOut">
              <a:rPr lang="es-ES" smtClean="0"/>
              <a:t>20/3/23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CEDD0-68C7-4711-8F5A-7906DAA5728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6176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0" y="269393"/>
            <a:ext cx="3793991" cy="580870"/>
          </a:xfrm>
          <a:prstGeom prst="rect">
            <a:avLst/>
          </a:prstGeom>
        </p:spPr>
      </p:pic>
      <p:sp>
        <p:nvSpPr>
          <p:cNvPr id="12" name="Título 1"/>
          <p:cNvSpPr txBox="1">
            <a:spLocks/>
          </p:cNvSpPr>
          <p:nvPr/>
        </p:nvSpPr>
        <p:spPr>
          <a:xfrm>
            <a:off x="-1" y="1717339"/>
            <a:ext cx="2457451" cy="10731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600" b="1" dirty="0">
                <a:solidFill>
                  <a:srgbClr val="0070C0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2023</a:t>
            </a: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16009" y="982479"/>
            <a:ext cx="12192000" cy="1073150"/>
          </a:xfrm>
        </p:spPr>
        <p:txBody>
          <a:bodyPr>
            <a:normAutofit/>
          </a:bodyPr>
          <a:lstStyle/>
          <a:p>
            <a:r>
              <a:rPr lang="es-ES" sz="5600" b="1" dirty="0">
                <a:solidFill>
                  <a:srgbClr val="0070C0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JORNADA DE PUERTAS ABIERTAS</a:t>
            </a:r>
          </a:p>
        </p:txBody>
      </p:sp>
    </p:spTree>
    <p:extLst>
      <p:ext uri="{BB962C8B-B14F-4D97-AF65-F5344CB8AC3E}">
        <p14:creationId xmlns:p14="http://schemas.microsoft.com/office/powerpoint/2010/main" val="1840539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PSIQUIATRÍA y PSICOLOGÍA CLÍNICA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538546"/>
            <a:ext cx="10515600" cy="4351338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s-ES" sz="2400" dirty="0">
                <a:solidFill>
                  <a:srgbClr val="25516C"/>
                </a:solidFill>
                <a:latin typeface="Source Sans Pro"/>
              </a:rPr>
              <a:t>El Servicio de Psiquiatría y Salud Mental del Hospital Universitario 12 de Octubre, se creó en 1989, y atiende en la actualidad los distritos madrileños de Carabanchel, Usera y Villaverde, que suman en torno a 600.000 habitantes, y referente asistencial además para la atención de diversas patologías de otros muchos distritos y poblaciones.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s-ES" sz="2400" dirty="0">
              <a:solidFill>
                <a:srgbClr val="25516C"/>
              </a:solidFill>
              <a:latin typeface="Source Sans Pro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s-ES" sz="2400" dirty="0">
                <a:solidFill>
                  <a:srgbClr val="25516C"/>
                </a:solidFill>
                <a:latin typeface="Source Sans Pro"/>
              </a:rPr>
              <a:t>En 2011 se constituyó el </a:t>
            </a:r>
            <a:r>
              <a:rPr lang="es-ES" sz="2400" b="1" dirty="0">
                <a:solidFill>
                  <a:srgbClr val="25516C"/>
                </a:solidFill>
                <a:latin typeface="Source Sans Pro"/>
              </a:rPr>
              <a:t>Área de Gestión Clínica de Psiquiatría y Salud Mental (AGCPSM)</a:t>
            </a:r>
            <a:r>
              <a:rPr lang="es-ES" sz="2400" dirty="0">
                <a:solidFill>
                  <a:srgbClr val="25516C"/>
                </a:solidFill>
                <a:latin typeface="Source Sans Pro"/>
              </a:rPr>
              <a:t> donde quedan integrados el Servicio hospitalario de Psiquiatría  y los cuatro Centros de Salud Mental comunitarios dependientes del Hospital, y se constituye una </a:t>
            </a:r>
            <a:r>
              <a:rPr lang="es-ES" sz="2400" b="1" dirty="0">
                <a:solidFill>
                  <a:srgbClr val="25516C"/>
                </a:solidFill>
                <a:latin typeface="Source Sans Pro"/>
              </a:rPr>
              <a:t>Unidad Docente </a:t>
            </a:r>
            <a:r>
              <a:rPr lang="es-ES" sz="2400" b="1" dirty="0" err="1">
                <a:solidFill>
                  <a:srgbClr val="25516C"/>
                </a:solidFill>
                <a:latin typeface="Source Sans Pro"/>
              </a:rPr>
              <a:t>Multiprofesional</a:t>
            </a:r>
            <a:r>
              <a:rPr lang="es-ES" sz="2400" b="1" dirty="0">
                <a:solidFill>
                  <a:srgbClr val="25516C"/>
                </a:solidFill>
                <a:latin typeface="Source Sans Pro"/>
              </a:rPr>
              <a:t> de Salud Mental </a:t>
            </a:r>
            <a:r>
              <a:rPr lang="es-ES" sz="2400" dirty="0">
                <a:solidFill>
                  <a:srgbClr val="25516C"/>
                </a:solidFill>
                <a:latin typeface="Source Sans Pro"/>
              </a:rPr>
              <a:t>para </a:t>
            </a:r>
            <a:r>
              <a:rPr lang="es-ES" sz="2400" b="1" dirty="0">
                <a:solidFill>
                  <a:srgbClr val="25516C"/>
                </a:solidFill>
                <a:latin typeface="Source Sans Pro"/>
              </a:rPr>
              <a:t>MIR de Psiquiatría</a:t>
            </a:r>
            <a:r>
              <a:rPr lang="es-ES" sz="2400" dirty="0">
                <a:solidFill>
                  <a:srgbClr val="25516C"/>
                </a:solidFill>
                <a:latin typeface="Source Sans Pro"/>
              </a:rPr>
              <a:t>, </a:t>
            </a:r>
            <a:r>
              <a:rPr lang="es-ES" sz="2400" b="1" dirty="0">
                <a:solidFill>
                  <a:srgbClr val="25516C"/>
                </a:solidFill>
                <a:latin typeface="Source Sans Pro"/>
              </a:rPr>
              <a:t>PIR de Psicología Clínica</a:t>
            </a:r>
            <a:r>
              <a:rPr lang="es-ES" sz="2400" dirty="0">
                <a:solidFill>
                  <a:srgbClr val="25516C"/>
                </a:solidFill>
                <a:latin typeface="Source Sans Pro"/>
              </a:rPr>
              <a:t> y </a:t>
            </a:r>
            <a:r>
              <a:rPr lang="es-ES" sz="2400" b="1" dirty="0">
                <a:solidFill>
                  <a:srgbClr val="25516C"/>
                </a:solidFill>
                <a:latin typeface="Source Sans Pro"/>
              </a:rPr>
              <a:t>EIR de Enfermería de Salud Mental.</a:t>
            </a:r>
          </a:p>
          <a:p>
            <a:pPr marL="0" indent="0">
              <a:buNone/>
            </a:pPr>
            <a:endParaRPr lang="es-ES" sz="2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09" y="6033424"/>
            <a:ext cx="3667783" cy="82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0" y="6176963"/>
            <a:ext cx="3793991" cy="58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544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EL SERVICIO. PROFESIONALES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538546"/>
            <a:ext cx="10515600" cy="4351338"/>
          </a:xfrm>
        </p:spPr>
        <p:txBody>
          <a:bodyPr numCol="1" spcCol="360000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s-ES" sz="2400" dirty="0">
                <a:solidFill>
                  <a:srgbClr val="25516C"/>
                </a:solidFill>
                <a:latin typeface="Source Sans Pro"/>
              </a:rPr>
              <a:t>En la actualidad el Área de Gestión Clínica de Psiquiatría y Salud Mental (AGCPSM) está constituida por: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s-ES" sz="2400" dirty="0">
              <a:solidFill>
                <a:srgbClr val="25516C"/>
              </a:solidFill>
              <a:latin typeface="Source Sans Pro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sz="2400" dirty="0">
                <a:solidFill>
                  <a:srgbClr val="25516C"/>
                </a:solidFill>
                <a:latin typeface="Source Sans Pro"/>
              </a:rPr>
              <a:t>53 Psiquiatras.				16 MIR.</a:t>
            </a:r>
            <a:endParaRPr lang="es-ES" sz="2400" dirty="0">
              <a:solidFill>
                <a:srgbClr val="25516C"/>
              </a:solidFill>
              <a:latin typeface="Source Sans Pro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sz="2400" dirty="0">
                <a:solidFill>
                  <a:srgbClr val="25516C"/>
                </a:solidFill>
                <a:latin typeface="Source Sans Pro"/>
              </a:rPr>
              <a:t>25 Psicólogo/as Clínico/as.			8 PIR</a:t>
            </a:r>
            <a:endParaRPr lang="es-ES" sz="2400" dirty="0">
              <a:solidFill>
                <a:srgbClr val="25516C"/>
              </a:solidFill>
              <a:latin typeface="Source Sans Pro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sz="2400" dirty="0">
                <a:solidFill>
                  <a:srgbClr val="25516C"/>
                </a:solidFill>
                <a:latin typeface="Source Sans Pro"/>
              </a:rPr>
              <a:t>37 Enfermeras/os.				6 EIR</a:t>
            </a:r>
            <a:endParaRPr lang="es-ES" sz="2400" dirty="0">
              <a:solidFill>
                <a:srgbClr val="25516C"/>
              </a:solidFill>
              <a:latin typeface="Source Sans Pro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sz="2400" dirty="0">
                <a:solidFill>
                  <a:srgbClr val="25516C"/>
                </a:solidFill>
                <a:latin typeface="Source Sans Pro"/>
              </a:rPr>
              <a:t>2 Terapeutas Ocupacionales.	</a:t>
            </a:r>
            <a:endParaRPr lang="es-ES" sz="2400" dirty="0">
              <a:solidFill>
                <a:srgbClr val="25516C"/>
              </a:solidFill>
              <a:latin typeface="Source Sans Pro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sz="2400" dirty="0">
                <a:solidFill>
                  <a:srgbClr val="25516C"/>
                </a:solidFill>
                <a:latin typeface="Source Sans Pro"/>
              </a:rPr>
              <a:t>11 Auxiliares de Enfermería.		</a:t>
            </a:r>
            <a:r>
              <a:rPr lang="es-ES" sz="2400" dirty="0">
                <a:solidFill>
                  <a:srgbClr val="25516C"/>
                </a:solidFill>
                <a:latin typeface="Source Sans Pro"/>
              </a:rPr>
              <a:t>Jefe de Servicio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sz="2400" dirty="0">
                <a:solidFill>
                  <a:srgbClr val="25516C"/>
                </a:solidFill>
                <a:latin typeface="Source Sans Pro"/>
              </a:rPr>
              <a:t>2 Técnicos Especialistas.			</a:t>
            </a:r>
            <a:r>
              <a:rPr lang="es-ES" sz="2400" i="1" dirty="0">
                <a:solidFill>
                  <a:srgbClr val="25516C"/>
                </a:solidFill>
                <a:latin typeface="Source Sans Pro"/>
              </a:rPr>
              <a:t>Dr. Gabriel Rubio Valladolid </a:t>
            </a:r>
            <a:endParaRPr lang="es-ES" sz="2400" dirty="0">
              <a:solidFill>
                <a:srgbClr val="25516C"/>
              </a:solidFill>
              <a:latin typeface="Source Sans Pro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sz="2400" dirty="0">
                <a:solidFill>
                  <a:srgbClr val="25516C"/>
                </a:solidFill>
                <a:latin typeface="Source Sans Pro"/>
              </a:rPr>
              <a:t>29 profesionales No Sanitarios		</a:t>
            </a:r>
            <a:r>
              <a:rPr lang="es-ES" sz="2400" i="1" dirty="0">
                <a:solidFill>
                  <a:srgbClr val="25516C"/>
                </a:solidFill>
                <a:latin typeface="Source Sans Pro"/>
              </a:rPr>
              <a:t>Catedrático de Psiquiatría, UCM</a:t>
            </a:r>
            <a:endParaRPr lang="es-ES" sz="2400" dirty="0">
              <a:solidFill>
                <a:srgbClr val="25516C"/>
              </a:solidFill>
              <a:latin typeface="Source Sans Pro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endParaRPr lang="es-ES_tradnl" sz="2400" dirty="0">
              <a:solidFill>
                <a:srgbClr val="25516C"/>
              </a:solidFill>
              <a:latin typeface="Source Sans Pro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s-ES" sz="900" dirty="0">
              <a:solidFill>
                <a:srgbClr val="25516C"/>
              </a:solidFill>
              <a:latin typeface="Source Sans Pro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s-ES" sz="2400" dirty="0">
              <a:solidFill>
                <a:srgbClr val="25516C"/>
              </a:solidFill>
              <a:latin typeface="Source Sans Pro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09" y="6033424"/>
            <a:ext cx="3667783" cy="82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0" y="6176963"/>
            <a:ext cx="3793991" cy="58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163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EL SERVICIO</a:t>
            </a:r>
            <a:br>
              <a:rPr lang="es-ES" dirty="0"/>
            </a:br>
            <a:r>
              <a:rPr lang="es-ES" dirty="0"/>
              <a:t>Amplitud de recursos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45835"/>
          </a:xfrm>
        </p:spPr>
        <p:txBody>
          <a:bodyPr numCol="2" spcCol="360000">
            <a:noAutofit/>
          </a:bodyPr>
          <a:lstStyle/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800" dirty="0">
                <a:solidFill>
                  <a:srgbClr val="25516C"/>
                </a:solidFill>
                <a:latin typeface="Source Sans Pro"/>
              </a:rPr>
              <a:t>Centros de Salud Mental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  <a:tabLst>
                <a:tab pos="2848885" algn="l"/>
              </a:tabLst>
            </a:pPr>
            <a:r>
              <a:rPr lang="es-ES" sz="1800" dirty="0">
                <a:solidFill>
                  <a:srgbClr val="25516C"/>
                </a:solidFill>
                <a:latin typeface="Source Sans Pro"/>
              </a:rPr>
              <a:t>Unidad de </a:t>
            </a:r>
            <a:r>
              <a:rPr lang="es-ES" sz="1800" dirty="0" err="1">
                <a:solidFill>
                  <a:srgbClr val="25516C"/>
                </a:solidFill>
                <a:latin typeface="Source Sans Pro"/>
              </a:rPr>
              <a:t>Hospitalización</a:t>
            </a:r>
            <a:r>
              <a:rPr lang="es-ES" sz="1800" dirty="0">
                <a:solidFill>
                  <a:srgbClr val="25516C"/>
                </a:solidFill>
                <a:latin typeface="Source Sans Pro"/>
              </a:rPr>
              <a:t> Breve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800" dirty="0">
                <a:solidFill>
                  <a:srgbClr val="25516C"/>
                </a:solidFill>
                <a:latin typeface="Source Sans Pro"/>
              </a:rPr>
              <a:t>Urgencias de </a:t>
            </a:r>
            <a:r>
              <a:rPr lang="es-ES" sz="1800" dirty="0" err="1">
                <a:solidFill>
                  <a:srgbClr val="25516C"/>
                </a:solidFill>
                <a:latin typeface="Source Sans Pro"/>
              </a:rPr>
              <a:t>Psiquiatría</a:t>
            </a:r>
            <a:endParaRPr lang="es-ES" sz="1800" dirty="0">
              <a:solidFill>
                <a:srgbClr val="25516C"/>
              </a:solidFill>
              <a:latin typeface="Source Sans Pro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800" dirty="0">
                <a:solidFill>
                  <a:srgbClr val="25516C"/>
                </a:solidFill>
                <a:latin typeface="Source Sans Pro"/>
              </a:rPr>
              <a:t>Interconsulta de </a:t>
            </a:r>
            <a:r>
              <a:rPr lang="es-ES" sz="1800" dirty="0" err="1">
                <a:solidFill>
                  <a:srgbClr val="25516C"/>
                </a:solidFill>
                <a:latin typeface="Source Sans Pro"/>
              </a:rPr>
              <a:t>Psiquiatría</a:t>
            </a:r>
            <a:r>
              <a:rPr lang="es-ES" sz="1800" dirty="0">
                <a:solidFill>
                  <a:srgbClr val="25516C"/>
                </a:solidFill>
                <a:latin typeface="Source Sans Pro"/>
              </a:rPr>
              <a:t> y Enlace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800" dirty="0">
                <a:solidFill>
                  <a:srgbClr val="25516C"/>
                </a:solidFill>
                <a:latin typeface="Source Sans Pro"/>
              </a:rPr>
              <a:t>Unidad de Conductas Adictivas y </a:t>
            </a:r>
            <a:r>
              <a:rPr lang="es-ES" sz="1800" dirty="0" err="1">
                <a:solidFill>
                  <a:srgbClr val="25516C"/>
                </a:solidFill>
                <a:latin typeface="Source Sans Pro"/>
              </a:rPr>
              <a:t>Patología</a:t>
            </a:r>
            <a:r>
              <a:rPr lang="es-ES" sz="1800" dirty="0">
                <a:solidFill>
                  <a:srgbClr val="25516C"/>
                </a:solidFill>
                <a:latin typeface="Source Sans Pro"/>
              </a:rPr>
              <a:t> Dual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800" dirty="0">
                <a:solidFill>
                  <a:srgbClr val="25516C"/>
                </a:solidFill>
                <a:latin typeface="Source Sans Pro"/>
              </a:rPr>
              <a:t>Unidad de </a:t>
            </a:r>
            <a:r>
              <a:rPr lang="es-ES" sz="1800" dirty="0" err="1">
                <a:solidFill>
                  <a:srgbClr val="25516C"/>
                </a:solidFill>
                <a:latin typeface="Source Sans Pro"/>
              </a:rPr>
              <a:t>Psicogeriatría</a:t>
            </a:r>
            <a:endParaRPr lang="es-ES" sz="1800" dirty="0">
              <a:solidFill>
                <a:srgbClr val="25516C"/>
              </a:solidFill>
              <a:latin typeface="Source Sans Pro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800" dirty="0">
                <a:solidFill>
                  <a:srgbClr val="25516C"/>
                </a:solidFill>
                <a:latin typeface="Source Sans Pro"/>
              </a:rPr>
              <a:t>Unidad de Transición Hospitalaria.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800" dirty="0" err="1">
                <a:solidFill>
                  <a:srgbClr val="25516C"/>
                </a:solidFill>
                <a:latin typeface="Source Sans Pro"/>
              </a:rPr>
              <a:t>Unidad</a:t>
            </a:r>
            <a:r>
              <a:rPr lang="pt-BR" sz="1800" dirty="0">
                <a:solidFill>
                  <a:srgbClr val="25516C"/>
                </a:solidFill>
                <a:latin typeface="Source Sans Pro"/>
              </a:rPr>
              <a:t> de </a:t>
            </a:r>
            <a:r>
              <a:rPr lang="pt-BR" sz="1800" dirty="0" err="1">
                <a:solidFill>
                  <a:srgbClr val="25516C"/>
                </a:solidFill>
                <a:latin typeface="Source Sans Pro"/>
              </a:rPr>
              <a:t>Psiquiatría</a:t>
            </a:r>
            <a:r>
              <a:rPr lang="pt-BR" sz="1800" dirty="0">
                <a:solidFill>
                  <a:srgbClr val="25516C"/>
                </a:solidFill>
                <a:latin typeface="Source Sans Pro"/>
              </a:rPr>
              <a:t> Infanto-Juvenil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800" dirty="0" err="1">
                <a:solidFill>
                  <a:srgbClr val="25516C"/>
                </a:solidFill>
                <a:latin typeface="Source Sans Pro"/>
              </a:rPr>
              <a:t>Unidad</a:t>
            </a:r>
            <a:r>
              <a:rPr lang="pt-BR" sz="1800" dirty="0">
                <a:solidFill>
                  <a:srgbClr val="25516C"/>
                </a:solidFill>
                <a:latin typeface="Source Sans Pro"/>
              </a:rPr>
              <a:t> de </a:t>
            </a:r>
            <a:r>
              <a:rPr lang="pt-BR" sz="1800" dirty="0" err="1">
                <a:solidFill>
                  <a:srgbClr val="25516C"/>
                </a:solidFill>
                <a:latin typeface="Source Sans Pro"/>
              </a:rPr>
              <a:t>Hospitalización</a:t>
            </a:r>
            <a:r>
              <a:rPr lang="pt-BR" sz="1800" dirty="0">
                <a:solidFill>
                  <a:srgbClr val="25516C"/>
                </a:solidFill>
                <a:latin typeface="Source Sans Pro"/>
              </a:rPr>
              <a:t> Infanto-juvenil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800" dirty="0">
                <a:solidFill>
                  <a:srgbClr val="25516C"/>
                </a:solidFill>
                <a:latin typeface="Source Sans Pro"/>
              </a:rPr>
              <a:t>Hospital de </a:t>
            </a:r>
            <a:r>
              <a:rPr lang="pt-BR" sz="1800" dirty="0" err="1">
                <a:solidFill>
                  <a:srgbClr val="25516C"/>
                </a:solidFill>
                <a:latin typeface="Source Sans Pro"/>
              </a:rPr>
              <a:t>Día</a:t>
            </a:r>
            <a:r>
              <a:rPr lang="pt-BR" sz="1800" dirty="0">
                <a:solidFill>
                  <a:srgbClr val="25516C"/>
                </a:solidFill>
                <a:latin typeface="Source Sans Pro"/>
              </a:rPr>
              <a:t> Infanto-Juvenil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800" dirty="0">
                <a:solidFill>
                  <a:srgbClr val="25516C"/>
                </a:solidFill>
                <a:latin typeface="Source Sans Pro"/>
              </a:rPr>
              <a:t>Programa de </a:t>
            </a:r>
            <a:r>
              <a:rPr lang="es-ES" sz="1800" dirty="0" err="1">
                <a:solidFill>
                  <a:srgbClr val="25516C"/>
                </a:solidFill>
                <a:latin typeface="Source Sans Pro"/>
              </a:rPr>
              <a:t>Psicodiagnóstico</a:t>
            </a:r>
            <a:r>
              <a:rPr lang="es-ES" sz="1800" dirty="0">
                <a:solidFill>
                  <a:srgbClr val="25516C"/>
                </a:solidFill>
                <a:latin typeface="Source Sans Pro"/>
              </a:rPr>
              <a:t> y </a:t>
            </a:r>
            <a:r>
              <a:rPr lang="es-ES" sz="1800" dirty="0" err="1">
                <a:solidFill>
                  <a:srgbClr val="25516C"/>
                </a:solidFill>
                <a:latin typeface="Source Sans Pro"/>
              </a:rPr>
              <a:t>Psicometría</a:t>
            </a:r>
            <a:endParaRPr lang="es-ES" sz="1800" dirty="0">
              <a:solidFill>
                <a:srgbClr val="25516C"/>
              </a:solidFill>
              <a:latin typeface="Source Sans Pro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800" dirty="0">
                <a:solidFill>
                  <a:srgbClr val="25516C"/>
                </a:solidFill>
                <a:latin typeface="Source Sans Pro"/>
              </a:rPr>
              <a:t>Programa de TCA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800" dirty="0">
                <a:solidFill>
                  <a:srgbClr val="25516C"/>
                </a:solidFill>
                <a:latin typeface="Source Sans Pro"/>
              </a:rPr>
              <a:t>Programa de </a:t>
            </a:r>
            <a:r>
              <a:rPr lang="es-ES" sz="1800" dirty="0" err="1">
                <a:solidFill>
                  <a:srgbClr val="25516C"/>
                </a:solidFill>
                <a:latin typeface="Source Sans Pro"/>
              </a:rPr>
              <a:t>Prevención</a:t>
            </a:r>
            <a:r>
              <a:rPr lang="es-ES" sz="1800" dirty="0">
                <a:solidFill>
                  <a:srgbClr val="25516C"/>
                </a:solidFill>
                <a:latin typeface="Source Sans Pro"/>
              </a:rPr>
              <a:t> del Suicidio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800" dirty="0">
                <a:solidFill>
                  <a:srgbClr val="25516C"/>
                </a:solidFill>
                <a:latin typeface="Source Sans Pro"/>
              </a:rPr>
              <a:t>Unidad de </a:t>
            </a:r>
            <a:r>
              <a:rPr lang="es-ES" sz="1800" dirty="0" err="1">
                <a:solidFill>
                  <a:srgbClr val="25516C"/>
                </a:solidFill>
                <a:latin typeface="Source Sans Pro"/>
              </a:rPr>
              <a:t>Investigación</a:t>
            </a:r>
            <a:endParaRPr lang="es-ES" sz="1800" dirty="0">
              <a:solidFill>
                <a:srgbClr val="25516C"/>
              </a:solidFill>
              <a:latin typeface="Source Sans Pro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800" dirty="0">
                <a:solidFill>
                  <a:srgbClr val="25516C"/>
                </a:solidFill>
                <a:latin typeface="Source Sans Pro"/>
              </a:rPr>
              <a:t>Unidad de Neurociencias y Psicoterapia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800" dirty="0">
                <a:solidFill>
                  <a:srgbClr val="25516C"/>
                </a:solidFill>
                <a:latin typeface="Source Sans Pro"/>
              </a:rPr>
              <a:t>Programa de Cuidados Post-Alta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800" dirty="0">
                <a:solidFill>
                  <a:srgbClr val="25516C"/>
                </a:solidFill>
                <a:latin typeface="Source Sans Pro"/>
              </a:rPr>
              <a:t>Programa de Primeros Episodios </a:t>
            </a:r>
            <a:r>
              <a:rPr lang="es-ES" sz="1800" dirty="0" err="1">
                <a:solidFill>
                  <a:srgbClr val="25516C"/>
                </a:solidFill>
                <a:latin typeface="Source Sans Pro"/>
              </a:rPr>
              <a:t>Psicóticos</a:t>
            </a:r>
            <a:endParaRPr lang="es-ES" sz="1800" dirty="0">
              <a:solidFill>
                <a:srgbClr val="25516C"/>
              </a:solidFill>
              <a:latin typeface="Source Sans Pro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800" dirty="0">
                <a:solidFill>
                  <a:srgbClr val="25516C"/>
                </a:solidFill>
                <a:latin typeface="Source Sans Pro"/>
              </a:rPr>
              <a:t>Programa de Trastornos de la Personalidad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800" dirty="0">
                <a:solidFill>
                  <a:srgbClr val="25516C"/>
                </a:solidFill>
                <a:latin typeface="Source Sans Pro"/>
              </a:rPr>
              <a:t>Programa de Tratamiento Basado en la Mentalización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800" dirty="0">
                <a:solidFill>
                  <a:srgbClr val="25516C"/>
                </a:solidFill>
                <a:latin typeface="Source Sans Pro"/>
              </a:rPr>
              <a:t>Centro de </a:t>
            </a:r>
            <a:r>
              <a:rPr lang="es-ES" sz="1800" dirty="0" err="1">
                <a:solidFill>
                  <a:srgbClr val="25516C"/>
                </a:solidFill>
                <a:latin typeface="Source Sans Pro"/>
              </a:rPr>
              <a:t>Rehabilitación</a:t>
            </a:r>
            <a:r>
              <a:rPr lang="es-ES" sz="1800" dirty="0">
                <a:solidFill>
                  <a:srgbClr val="25516C"/>
                </a:solidFill>
                <a:latin typeface="Source Sans Pro"/>
              </a:rPr>
              <a:t> Psicosocial*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800" dirty="0">
                <a:solidFill>
                  <a:srgbClr val="25516C"/>
                </a:solidFill>
                <a:latin typeface="Source Sans Pro"/>
              </a:rPr>
              <a:t>Centro de </a:t>
            </a:r>
            <a:r>
              <a:rPr lang="es-ES" sz="1800" dirty="0" err="1">
                <a:solidFill>
                  <a:srgbClr val="25516C"/>
                </a:solidFill>
                <a:latin typeface="Source Sans Pro"/>
              </a:rPr>
              <a:t>Rehabilitacion</a:t>
            </a:r>
            <a:r>
              <a:rPr lang="es-ES" sz="1800" dirty="0">
                <a:solidFill>
                  <a:srgbClr val="25516C"/>
                </a:solidFill>
                <a:latin typeface="Source Sans Pro"/>
              </a:rPr>
              <a:t> Laboral*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800" dirty="0">
                <a:solidFill>
                  <a:srgbClr val="25516C"/>
                </a:solidFill>
                <a:latin typeface="Source Sans Pro"/>
              </a:rPr>
              <a:t>Centro de </a:t>
            </a:r>
            <a:r>
              <a:rPr lang="es-ES" sz="1800" dirty="0" err="1">
                <a:solidFill>
                  <a:srgbClr val="25516C"/>
                </a:solidFill>
                <a:latin typeface="Source Sans Pro"/>
              </a:rPr>
              <a:t>día</a:t>
            </a:r>
            <a:r>
              <a:rPr lang="es-ES" sz="1800" dirty="0">
                <a:solidFill>
                  <a:srgbClr val="25516C"/>
                </a:solidFill>
                <a:latin typeface="Source Sans Pro"/>
              </a:rPr>
              <a:t> para el Trastorno Mental*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800" dirty="0">
                <a:solidFill>
                  <a:srgbClr val="25516C"/>
                </a:solidFill>
                <a:latin typeface="Source Sans Pro"/>
              </a:rPr>
              <a:t>Equipo de Apoyo Socio-Comunitario*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800" dirty="0">
                <a:solidFill>
                  <a:srgbClr val="25516C"/>
                </a:solidFill>
                <a:latin typeface="Source Sans Pro"/>
              </a:rPr>
              <a:t>Mini-residencias y pisos supervisados*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09" y="6033424"/>
            <a:ext cx="3667783" cy="82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0" y="6176963"/>
            <a:ext cx="3793991" cy="58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507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EL SERVICIO</a:t>
            </a:r>
            <a:br>
              <a:rPr lang="es-ES" dirty="0"/>
            </a:br>
            <a:r>
              <a:rPr lang="es-ES" dirty="0"/>
              <a:t>Potencialidades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45835"/>
          </a:xfrm>
        </p:spPr>
        <p:txBody>
          <a:bodyPr numCol="1" spcCol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sz="2400" dirty="0">
                <a:solidFill>
                  <a:srgbClr val="25516C"/>
                </a:solidFill>
                <a:latin typeface="Source Sans Pro"/>
              </a:rPr>
              <a:t>- Equipos </a:t>
            </a:r>
            <a:r>
              <a:rPr lang="es-ES_tradnl" sz="2400" dirty="0" err="1">
                <a:solidFill>
                  <a:srgbClr val="25516C"/>
                </a:solidFill>
                <a:latin typeface="Source Sans Pro"/>
              </a:rPr>
              <a:t>multiprofesionales</a:t>
            </a:r>
            <a:r>
              <a:rPr lang="es-ES_tradnl" sz="2400" dirty="0">
                <a:solidFill>
                  <a:srgbClr val="25516C"/>
                </a:solidFill>
                <a:latin typeface="Source Sans Pro"/>
              </a:rPr>
              <a:t> y </a:t>
            </a:r>
            <a:r>
              <a:rPr lang="es-ES_tradnl" sz="2400" dirty="0" err="1">
                <a:solidFill>
                  <a:srgbClr val="25516C"/>
                </a:solidFill>
                <a:latin typeface="Source Sans Pro"/>
              </a:rPr>
              <a:t>plurares</a:t>
            </a:r>
            <a:endParaRPr lang="es-ES_tradnl" sz="2400" dirty="0">
              <a:solidFill>
                <a:srgbClr val="25516C"/>
              </a:solidFill>
              <a:latin typeface="Source Sans Pro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2400" dirty="0">
                <a:solidFill>
                  <a:srgbClr val="25516C"/>
                </a:solidFill>
                <a:latin typeface="Source Sans Pro"/>
              </a:rPr>
              <a:t>- Modelo de trabajo comunitario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sz="2400" dirty="0">
                <a:solidFill>
                  <a:srgbClr val="25516C"/>
                </a:solidFill>
                <a:latin typeface="Source Sans Pro"/>
              </a:rPr>
              <a:t>- Formas de </a:t>
            </a:r>
            <a:r>
              <a:rPr lang="es-ES_tradnl" sz="2400" dirty="0" err="1">
                <a:solidFill>
                  <a:srgbClr val="25516C"/>
                </a:solidFill>
                <a:latin typeface="Source Sans Pro"/>
              </a:rPr>
              <a:t>gestión</a:t>
            </a:r>
            <a:r>
              <a:rPr lang="es-ES_tradnl" sz="2400" dirty="0">
                <a:solidFill>
                  <a:srgbClr val="25516C"/>
                </a:solidFill>
                <a:latin typeface="Source Sans Pro"/>
              </a:rPr>
              <a:t> </a:t>
            </a:r>
            <a:r>
              <a:rPr lang="es-ES_tradnl" sz="2400" dirty="0" err="1">
                <a:solidFill>
                  <a:srgbClr val="25516C"/>
                </a:solidFill>
                <a:latin typeface="Source Sans Pro"/>
              </a:rPr>
              <a:t>clínica</a:t>
            </a:r>
            <a:r>
              <a:rPr lang="es-ES_tradnl" sz="2400" dirty="0">
                <a:solidFill>
                  <a:srgbClr val="25516C"/>
                </a:solidFill>
                <a:latin typeface="Source Sans Pro"/>
              </a:rPr>
              <a:t> innovadoras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2400" dirty="0">
                <a:solidFill>
                  <a:srgbClr val="25516C"/>
                </a:solidFill>
                <a:latin typeface="Source Sans Pro"/>
              </a:rPr>
              <a:t>- Integración y coordinación de distintas instituciones y titularidades sanitarias y sociales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2400" dirty="0">
                <a:solidFill>
                  <a:srgbClr val="25516C"/>
                </a:solidFill>
                <a:latin typeface="Source Sans Pro"/>
              </a:rPr>
              <a:t> - Variedad de modelos </a:t>
            </a:r>
            <a:r>
              <a:rPr lang="es-ES" sz="2400" dirty="0" err="1">
                <a:solidFill>
                  <a:srgbClr val="25516C"/>
                </a:solidFill>
                <a:latin typeface="Source Sans Pro"/>
              </a:rPr>
              <a:t>clínicos</a:t>
            </a:r>
            <a:r>
              <a:rPr lang="es-ES" sz="2400" dirty="0">
                <a:solidFill>
                  <a:srgbClr val="25516C"/>
                </a:solidFill>
                <a:latin typeface="Source Sans Pro"/>
              </a:rPr>
              <a:t> funcionando en coordinación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2400" dirty="0">
                <a:solidFill>
                  <a:srgbClr val="25516C"/>
                </a:solidFill>
                <a:latin typeface="Source Sans Pro"/>
              </a:rPr>
              <a:t>- </a:t>
            </a:r>
            <a:r>
              <a:rPr lang="es-ES" sz="2400" dirty="0" err="1">
                <a:solidFill>
                  <a:srgbClr val="25516C"/>
                </a:solidFill>
                <a:latin typeface="Source Sans Pro"/>
              </a:rPr>
              <a:t>Investigación</a:t>
            </a:r>
            <a:r>
              <a:rPr lang="es-ES" sz="2400" dirty="0">
                <a:solidFill>
                  <a:srgbClr val="25516C"/>
                </a:solidFill>
                <a:latin typeface="Source Sans Pro"/>
              </a:rPr>
              <a:t>, con grupos de </a:t>
            </a:r>
            <a:r>
              <a:rPr lang="es-ES" sz="2400" dirty="0" err="1">
                <a:solidFill>
                  <a:srgbClr val="25516C"/>
                </a:solidFill>
                <a:latin typeface="Source Sans Pro"/>
              </a:rPr>
              <a:t>investigación</a:t>
            </a:r>
            <a:r>
              <a:rPr lang="es-ES" sz="2400" dirty="0">
                <a:solidFill>
                  <a:srgbClr val="25516C"/>
                </a:solidFill>
                <a:latin typeface="Source Sans Pro"/>
              </a:rPr>
              <a:t> integrados en el CIBERSAM y en la Red de Trastornos adictivos, así como en otras redes internacionales.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2400" dirty="0">
                <a:solidFill>
                  <a:srgbClr val="25516C"/>
                </a:solidFill>
                <a:latin typeface="Source Sans Pro"/>
              </a:rPr>
              <a:t>- Participación en trabajos de </a:t>
            </a:r>
            <a:r>
              <a:rPr lang="es-ES" sz="2400" dirty="0" err="1">
                <a:solidFill>
                  <a:srgbClr val="25516C"/>
                </a:solidFill>
                <a:latin typeface="Source Sans Pro"/>
              </a:rPr>
              <a:t>investigación</a:t>
            </a:r>
            <a:r>
              <a:rPr lang="es-ES" sz="2400" dirty="0">
                <a:solidFill>
                  <a:srgbClr val="25516C"/>
                </a:solidFill>
                <a:latin typeface="Source Sans Pro"/>
              </a:rPr>
              <a:t> y </a:t>
            </a:r>
            <a:r>
              <a:rPr lang="es-ES" sz="2400" dirty="0" err="1">
                <a:solidFill>
                  <a:srgbClr val="25516C"/>
                </a:solidFill>
                <a:latin typeface="Source Sans Pro"/>
              </a:rPr>
              <a:t>realización</a:t>
            </a:r>
            <a:r>
              <a:rPr lang="es-ES" sz="2400" dirty="0">
                <a:solidFill>
                  <a:srgbClr val="25516C"/>
                </a:solidFill>
                <a:latin typeface="Source Sans Pro"/>
              </a:rPr>
              <a:t> de tesis doctorales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2400" dirty="0">
                <a:solidFill>
                  <a:srgbClr val="25516C"/>
                </a:solidFill>
                <a:latin typeface="Source Sans Pro"/>
              </a:rPr>
              <a:t>- </a:t>
            </a:r>
            <a:r>
              <a:rPr lang="es-ES" sz="2400" dirty="0" err="1">
                <a:solidFill>
                  <a:srgbClr val="25516C"/>
                </a:solidFill>
                <a:latin typeface="Source Sans Pro"/>
              </a:rPr>
              <a:t>Organización</a:t>
            </a:r>
            <a:r>
              <a:rPr lang="es-ES" sz="2400" dirty="0">
                <a:solidFill>
                  <a:srgbClr val="25516C"/>
                </a:solidFill>
                <a:latin typeface="Source Sans Pro"/>
              </a:rPr>
              <a:t> por el propio Servicio de Jornadas y Congresos </a:t>
            </a:r>
            <a:r>
              <a:rPr lang="es-ES" sz="2400" dirty="0" err="1">
                <a:solidFill>
                  <a:srgbClr val="25516C"/>
                </a:solidFill>
                <a:latin typeface="Source Sans Pro"/>
              </a:rPr>
              <a:t>científicos</a:t>
            </a:r>
            <a:r>
              <a:rPr lang="es-ES" sz="2400" dirty="0">
                <a:solidFill>
                  <a:srgbClr val="25516C"/>
                </a:solidFill>
                <a:latin typeface="Source Sans Pro"/>
              </a:rPr>
              <a:t> nacionales e internacionales de reconocido prestigio.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09" y="6033424"/>
            <a:ext cx="3667783" cy="82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0" y="6176963"/>
            <a:ext cx="3793991" cy="58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914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LA UDM SM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538546"/>
            <a:ext cx="10515600" cy="3745835"/>
          </a:xfrm>
        </p:spPr>
        <p:txBody>
          <a:bodyPr numCol="1" spcCol="0">
            <a:noAutofit/>
          </a:bodyPr>
          <a:lstStyle/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800" dirty="0">
                <a:solidFill>
                  <a:srgbClr val="25516C"/>
                </a:solidFill>
                <a:latin typeface="Source Sans Pro"/>
              </a:rPr>
              <a:t>La Unidad Docente </a:t>
            </a:r>
            <a:r>
              <a:rPr lang="es-ES" sz="1800" dirty="0" err="1">
                <a:solidFill>
                  <a:srgbClr val="25516C"/>
                </a:solidFill>
                <a:latin typeface="Source Sans Pro"/>
              </a:rPr>
              <a:t>Multiprofesional</a:t>
            </a:r>
            <a:r>
              <a:rPr lang="es-ES" sz="1800" dirty="0">
                <a:solidFill>
                  <a:srgbClr val="25516C"/>
                </a:solidFill>
                <a:latin typeface="Source Sans Pro"/>
              </a:rPr>
              <a:t> de Salud Mental del Hospital 12 de Octubre se encarga de la formación de 30 residentes en la actualidad: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endParaRPr lang="es-ES" sz="1800" dirty="0">
              <a:solidFill>
                <a:srgbClr val="25516C"/>
              </a:solidFill>
              <a:latin typeface="Source Sans Pro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800" dirty="0">
                <a:solidFill>
                  <a:srgbClr val="25516C"/>
                </a:solidFill>
                <a:latin typeface="Source Sans Pro"/>
              </a:rPr>
              <a:t>	- 16 residentes de Psiquiatría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800" dirty="0">
                <a:solidFill>
                  <a:srgbClr val="25516C"/>
                </a:solidFill>
                <a:latin typeface="Source Sans Pro"/>
              </a:rPr>
              <a:t>	- 8 residentes de Psicología Clínica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800" dirty="0">
                <a:solidFill>
                  <a:srgbClr val="25516C"/>
                </a:solidFill>
                <a:latin typeface="Source Sans Pro"/>
              </a:rPr>
              <a:t>	- 6 residentes de Enfermería de Salud Mental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endParaRPr lang="es-ES" sz="1800" dirty="0">
              <a:solidFill>
                <a:srgbClr val="25516C"/>
              </a:solidFill>
              <a:latin typeface="Source Sans Pro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800" dirty="0">
                <a:solidFill>
                  <a:srgbClr val="25516C"/>
                </a:solidFill>
                <a:latin typeface="Source Sans Pro"/>
              </a:rPr>
              <a:t>Que se ampliarán a 43 residentes en los próximos años, al aumentar a 5 años la duración de la residencia de psiquiatría, y cuando se haga efectiva la incorporación de un residente más de Psicología Clínica y otro de Psiquiatría infantil y de la adolescencia.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endParaRPr lang="es-ES" sz="1800" dirty="0">
              <a:solidFill>
                <a:srgbClr val="25516C"/>
              </a:solidFill>
              <a:latin typeface="Source Sans Pro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endParaRPr lang="es-ES" sz="1800" dirty="0">
              <a:solidFill>
                <a:srgbClr val="25516C"/>
              </a:solidFill>
              <a:latin typeface="Source Sans Pro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09" y="6033424"/>
            <a:ext cx="3667783" cy="82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0" y="6176963"/>
            <a:ext cx="3793991" cy="58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47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LA UDM SM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538546"/>
            <a:ext cx="10515600" cy="3745835"/>
          </a:xfrm>
        </p:spPr>
        <p:txBody>
          <a:bodyPr numCol="1" spcCol="0">
            <a:noAutofit/>
          </a:bodyPr>
          <a:lstStyle/>
          <a:p>
            <a:pPr marL="9525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2000" dirty="0">
                <a:solidFill>
                  <a:srgbClr val="25516C"/>
                </a:solidFill>
                <a:latin typeface="Source Sans Pro"/>
              </a:rPr>
              <a:t>Cada residente </a:t>
            </a:r>
            <a:r>
              <a:rPr lang="es-ES" sz="2000" dirty="0" err="1">
                <a:solidFill>
                  <a:srgbClr val="25516C"/>
                </a:solidFill>
                <a:latin typeface="Source Sans Pro"/>
              </a:rPr>
              <a:t>diseña</a:t>
            </a:r>
            <a:r>
              <a:rPr lang="es-ES" sz="2000" dirty="0">
                <a:solidFill>
                  <a:srgbClr val="25516C"/>
                </a:solidFill>
                <a:latin typeface="Source Sans Pro"/>
              </a:rPr>
              <a:t> con su tutor su Plan Individualizado de rotaciones atendiendo a las recomendaciones del programa oficial de su especialidad, el protocolo docente del servicio (denominado GIFT: </a:t>
            </a:r>
            <a:r>
              <a:rPr lang="es-ES" sz="2000" dirty="0" err="1">
                <a:solidFill>
                  <a:srgbClr val="25516C"/>
                </a:solidFill>
                <a:latin typeface="Source Sans Pro"/>
              </a:rPr>
              <a:t>Guía</a:t>
            </a:r>
            <a:r>
              <a:rPr lang="es-ES" sz="2000" dirty="0">
                <a:solidFill>
                  <a:srgbClr val="25516C"/>
                </a:solidFill>
                <a:latin typeface="Source Sans Pro"/>
              </a:rPr>
              <a:t> Itinerario Formativo tipo) y las necesidades e intereses personales de cada residente</a:t>
            </a:r>
            <a:r>
              <a:rPr lang="es-ES" sz="2000" dirty="0">
                <a:latin typeface="Source Sans Pro"/>
              </a:rPr>
              <a:t>.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endParaRPr lang="es-ES" sz="2000" dirty="0">
              <a:solidFill>
                <a:srgbClr val="25516C"/>
              </a:solidFill>
              <a:latin typeface="Source Sans Pro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s-ES" sz="2000" b="1" dirty="0">
                <a:effectLst/>
                <a:latin typeface="Arial Narrow" panose="020B0604020202020204" pitchFamily="34" charset="0"/>
                <a:ea typeface="Times New Roman" panose="02020603050405020304" pitchFamily="18" charset="0"/>
              </a:rPr>
              <a:t>Tutores MIR Psiquiatría:			Tutores PIR Psicología Clínica:</a:t>
            </a:r>
            <a:endParaRPr lang="es-E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s-ES" sz="2000" dirty="0">
                <a:effectLst/>
                <a:latin typeface="Arial Narrow" panose="020B0604020202020204" pitchFamily="34" charset="0"/>
                <a:ea typeface="Times New Roman" panose="02020603050405020304" pitchFamily="18" charset="0"/>
              </a:rPr>
              <a:t>- Antonio Pérez </a:t>
            </a:r>
            <a:r>
              <a:rPr lang="es-ES" sz="2000" dirty="0" err="1">
                <a:effectLst/>
                <a:latin typeface="Arial Narrow" panose="020B0604020202020204" pitchFamily="34" charset="0"/>
                <a:ea typeface="Times New Roman" panose="02020603050405020304" pitchFamily="18" charset="0"/>
              </a:rPr>
              <a:t>Nevot</a:t>
            </a:r>
            <a:r>
              <a:rPr lang="es-ES" sz="2000" dirty="0">
                <a:effectLst/>
                <a:latin typeface="Arial Narrow" panose="020B0604020202020204" pitchFamily="34" charset="0"/>
                <a:ea typeface="Times New Roman" panose="02020603050405020304" pitchFamily="18" charset="0"/>
              </a:rPr>
              <a:t>			</a:t>
            </a:r>
            <a:r>
              <a:rPr lang="es-ES" sz="2000" dirty="0">
                <a:effectLst/>
                <a:latin typeface="Arial Narrow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Juan Manuel Espejo-Saavedra Roca (Tutor de Psicoterapia)</a:t>
            </a:r>
            <a:endParaRPr lang="es-E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s-ES" sz="2000" dirty="0">
                <a:effectLst/>
                <a:latin typeface="Arial Narrow" panose="020B0604020202020204" pitchFamily="34" charset="0"/>
                <a:ea typeface="Times New Roman" panose="02020603050405020304" pitchFamily="18" charset="0"/>
              </a:rPr>
              <a:t>- Elena Soria </a:t>
            </a:r>
            <a:r>
              <a:rPr lang="es-ES" sz="2000" dirty="0" err="1">
                <a:effectLst/>
                <a:latin typeface="Arial Narrow" panose="020B0604020202020204" pitchFamily="34" charset="0"/>
                <a:ea typeface="Times New Roman" panose="02020603050405020304" pitchFamily="18" charset="0"/>
              </a:rPr>
              <a:t>Rosel</a:t>
            </a:r>
            <a:r>
              <a:rPr lang="es-ES" sz="2000" dirty="0">
                <a:effectLst/>
                <a:latin typeface="Arial Narrow" panose="020B0604020202020204" pitchFamily="34" charset="0"/>
                <a:ea typeface="Times New Roman" panose="02020603050405020304" pitchFamily="18" charset="0"/>
              </a:rPr>
              <a:t>				</a:t>
            </a:r>
            <a:r>
              <a:rPr lang="es-ES" sz="2000" dirty="0">
                <a:effectLst/>
                <a:latin typeface="Arial Narrow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Juan Antequera Iglesias.</a:t>
            </a:r>
            <a:endParaRPr lang="es-E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s-ES" sz="2000" dirty="0">
                <a:effectLst/>
                <a:latin typeface="Arial Narrow" panose="020B0604020202020204" pitchFamily="34" charset="0"/>
                <a:ea typeface="Times New Roman" panose="02020603050405020304" pitchFamily="18" charset="0"/>
              </a:rPr>
              <a:t>- Marta Marín Mayor			</a:t>
            </a:r>
            <a:r>
              <a:rPr lang="es-ES" sz="2000" dirty="0">
                <a:effectLst/>
                <a:latin typeface="Arial Narrow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Cristina Rivas Santiago</a:t>
            </a:r>
            <a:endParaRPr lang="es-E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s-ES" sz="2000" dirty="0">
                <a:effectLst/>
                <a:latin typeface="Arial Narrow" panose="020B0604020202020204" pitchFamily="34" charset="0"/>
                <a:ea typeface="Times New Roman" panose="02020603050405020304" pitchFamily="18" charset="0"/>
              </a:rPr>
              <a:t>- Rodrigo Puente García			</a:t>
            </a:r>
            <a:endParaRPr lang="es-E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s-ES" sz="2000" dirty="0">
                <a:effectLst/>
                <a:latin typeface="Arial Narrow" panose="020B0604020202020204" pitchFamily="34" charset="0"/>
                <a:ea typeface="Times New Roman" panose="02020603050405020304" pitchFamily="18" charset="0"/>
              </a:rPr>
              <a:t>- David Rentero Martín (Tutor de Investigación)	</a:t>
            </a:r>
            <a:r>
              <a:rPr lang="es-ES" sz="2000" b="1" dirty="0">
                <a:effectLst/>
                <a:latin typeface="Arial Narrow" panose="020B0604020202020204" pitchFamily="34" charset="0"/>
                <a:ea typeface="Times New Roman" panose="02020603050405020304" pitchFamily="18" charset="0"/>
              </a:rPr>
              <a:t>Tutor EIR Salud Mental:</a:t>
            </a:r>
            <a:r>
              <a:rPr lang="es-ES" sz="2000" dirty="0">
                <a:effectLst/>
                <a:latin typeface="Arial Narrow" panose="020B0604020202020204" pitchFamily="34" charset="0"/>
                <a:ea typeface="Times New Roman" panose="02020603050405020304" pitchFamily="18" charset="0"/>
              </a:rPr>
              <a:t> </a:t>
            </a:r>
            <a:endParaRPr lang="es-E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s-ES" sz="2000" dirty="0">
                <a:effectLst/>
                <a:latin typeface="Arial Narrow" panose="020B0604020202020204" pitchFamily="34" charset="0"/>
                <a:ea typeface="Times New Roman" panose="02020603050405020304" pitchFamily="18" charset="0"/>
              </a:rPr>
              <a:t>- Pedro Sanz </a:t>
            </a:r>
            <a:r>
              <a:rPr lang="es-ES" sz="2000" dirty="0" err="1">
                <a:effectLst/>
                <a:latin typeface="Arial Narrow" panose="020B0604020202020204" pitchFamily="34" charset="0"/>
                <a:ea typeface="Times New Roman" panose="02020603050405020304" pitchFamily="18" charset="0"/>
              </a:rPr>
              <a:t>Correcher</a:t>
            </a:r>
            <a:r>
              <a:rPr lang="es-ES" sz="2000" dirty="0">
                <a:effectLst/>
                <a:latin typeface="Arial Narrow" panose="020B0604020202020204" pitchFamily="34" charset="0"/>
                <a:ea typeface="Times New Roman" panose="02020603050405020304" pitchFamily="18" charset="0"/>
              </a:rPr>
              <a:t> (coordinador UDMSM)	- Nazaret Saiz Briones</a:t>
            </a:r>
            <a:endParaRPr lang="es-E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</a:pPr>
            <a:endParaRPr lang="es-ES" sz="2000" dirty="0">
              <a:solidFill>
                <a:srgbClr val="25516C"/>
              </a:solidFill>
              <a:latin typeface="Source Sans Pro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09" y="6033424"/>
            <a:ext cx="3667783" cy="82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0" y="6176963"/>
            <a:ext cx="3793991" cy="58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59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PROGRAMA PIR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09" y="6033424"/>
            <a:ext cx="3667783" cy="82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0" y="6176963"/>
            <a:ext cx="3793991" cy="580870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13129525-1793-D849-B846-590C32EAD3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023445"/>
              </p:ext>
            </p:extLst>
          </p:nvPr>
        </p:nvGraphicFramePr>
        <p:xfrm>
          <a:off x="1950078" y="1690688"/>
          <a:ext cx="7394242" cy="30517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0184">
                  <a:extLst>
                    <a:ext uri="{9D8B030D-6E8A-4147-A177-3AD203B41FA5}">
                      <a16:colId xmlns:a16="http://schemas.microsoft.com/office/drawing/2014/main" val="344010268"/>
                    </a:ext>
                  </a:extLst>
                </a:gridCol>
                <a:gridCol w="676114">
                  <a:extLst>
                    <a:ext uri="{9D8B030D-6E8A-4147-A177-3AD203B41FA5}">
                      <a16:colId xmlns:a16="http://schemas.microsoft.com/office/drawing/2014/main" val="1833203143"/>
                    </a:ext>
                  </a:extLst>
                </a:gridCol>
                <a:gridCol w="545382">
                  <a:extLst>
                    <a:ext uri="{9D8B030D-6E8A-4147-A177-3AD203B41FA5}">
                      <a16:colId xmlns:a16="http://schemas.microsoft.com/office/drawing/2014/main" val="2079930131"/>
                    </a:ext>
                  </a:extLst>
                </a:gridCol>
                <a:gridCol w="330835">
                  <a:extLst>
                    <a:ext uri="{9D8B030D-6E8A-4147-A177-3AD203B41FA5}">
                      <a16:colId xmlns:a16="http://schemas.microsoft.com/office/drawing/2014/main" val="6545805"/>
                    </a:ext>
                  </a:extLst>
                </a:gridCol>
                <a:gridCol w="672357">
                  <a:extLst>
                    <a:ext uri="{9D8B030D-6E8A-4147-A177-3AD203B41FA5}">
                      <a16:colId xmlns:a16="http://schemas.microsoft.com/office/drawing/2014/main" val="1814257562"/>
                    </a:ext>
                  </a:extLst>
                </a:gridCol>
                <a:gridCol w="555916">
                  <a:extLst>
                    <a:ext uri="{9D8B030D-6E8A-4147-A177-3AD203B41FA5}">
                      <a16:colId xmlns:a16="http://schemas.microsoft.com/office/drawing/2014/main" val="446946"/>
                    </a:ext>
                  </a:extLst>
                </a:gridCol>
                <a:gridCol w="555916">
                  <a:extLst>
                    <a:ext uri="{9D8B030D-6E8A-4147-A177-3AD203B41FA5}">
                      <a16:colId xmlns:a16="http://schemas.microsoft.com/office/drawing/2014/main" val="634511085"/>
                    </a:ext>
                  </a:extLst>
                </a:gridCol>
                <a:gridCol w="555916">
                  <a:extLst>
                    <a:ext uri="{9D8B030D-6E8A-4147-A177-3AD203B41FA5}">
                      <a16:colId xmlns:a16="http://schemas.microsoft.com/office/drawing/2014/main" val="2665640619"/>
                    </a:ext>
                  </a:extLst>
                </a:gridCol>
                <a:gridCol w="416937">
                  <a:extLst>
                    <a:ext uri="{9D8B030D-6E8A-4147-A177-3AD203B41FA5}">
                      <a16:colId xmlns:a16="http://schemas.microsoft.com/office/drawing/2014/main" val="3170463572"/>
                    </a:ext>
                  </a:extLst>
                </a:gridCol>
                <a:gridCol w="416937">
                  <a:extLst>
                    <a:ext uri="{9D8B030D-6E8A-4147-A177-3AD203B41FA5}">
                      <a16:colId xmlns:a16="http://schemas.microsoft.com/office/drawing/2014/main" val="1580665577"/>
                    </a:ext>
                  </a:extLst>
                </a:gridCol>
                <a:gridCol w="138979">
                  <a:extLst>
                    <a:ext uri="{9D8B030D-6E8A-4147-A177-3AD203B41FA5}">
                      <a16:colId xmlns:a16="http://schemas.microsoft.com/office/drawing/2014/main" val="592302320"/>
                    </a:ext>
                  </a:extLst>
                </a:gridCol>
                <a:gridCol w="555916">
                  <a:extLst>
                    <a:ext uri="{9D8B030D-6E8A-4147-A177-3AD203B41FA5}">
                      <a16:colId xmlns:a16="http://schemas.microsoft.com/office/drawing/2014/main" val="306382929"/>
                    </a:ext>
                  </a:extLst>
                </a:gridCol>
                <a:gridCol w="508816">
                  <a:extLst>
                    <a:ext uri="{9D8B030D-6E8A-4147-A177-3AD203B41FA5}">
                      <a16:colId xmlns:a16="http://schemas.microsoft.com/office/drawing/2014/main" val="2783866229"/>
                    </a:ext>
                  </a:extLst>
                </a:gridCol>
                <a:gridCol w="404037">
                  <a:extLst>
                    <a:ext uri="{9D8B030D-6E8A-4147-A177-3AD203B41FA5}">
                      <a16:colId xmlns:a16="http://schemas.microsoft.com/office/drawing/2014/main" val="1791354608"/>
                    </a:ext>
                  </a:extLst>
                </a:gridCol>
              </a:tblGrid>
              <a:tr h="244438">
                <a:tc>
                  <a:txBody>
                    <a:bodyPr/>
                    <a:lstStyle/>
                    <a:p>
                      <a:pPr algn="just"/>
                      <a:r>
                        <a:rPr lang="es-ES" sz="1200">
                          <a:effectLst/>
                        </a:rPr>
                        <a:t>Meses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>
                          <a:effectLst/>
                        </a:rPr>
                        <a:t>1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>
                          <a:effectLst/>
                        </a:rPr>
                        <a:t>2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>
                          <a:effectLst/>
                        </a:rPr>
                        <a:t>3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4</a:t>
                      </a:r>
                      <a:endParaRPr lang="es-E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>
                          <a:effectLst/>
                        </a:rPr>
                        <a:t>5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>
                          <a:effectLst/>
                        </a:rPr>
                        <a:t>6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>
                          <a:effectLst/>
                        </a:rPr>
                        <a:t>7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>
                          <a:effectLst/>
                        </a:rPr>
                        <a:t>8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es-ES" sz="1200">
                          <a:effectLst/>
                        </a:rPr>
                        <a:t>9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10</a:t>
                      </a:r>
                      <a:endParaRPr lang="es-E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>
                          <a:effectLst/>
                        </a:rPr>
                        <a:t>11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>
                          <a:effectLst/>
                        </a:rPr>
                        <a:t>12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1944868"/>
                  </a:ext>
                </a:extLst>
              </a:tr>
              <a:tr h="500062">
                <a:tc>
                  <a:txBody>
                    <a:bodyPr/>
                    <a:lstStyle/>
                    <a:p>
                      <a:pPr algn="just"/>
                      <a:r>
                        <a:rPr lang="es-ES" sz="1200">
                          <a:effectLst/>
                        </a:rPr>
                        <a:t>Programa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13">
                  <a:txBody>
                    <a:bodyPr/>
                    <a:lstStyle/>
                    <a:p>
                      <a:pPr algn="ctr"/>
                      <a:r>
                        <a:rPr lang="es-ES" sz="1200">
                          <a:effectLst/>
                        </a:rPr>
                        <a:t>Atención a la Salud Mental comunitaria, ambulatoria</a:t>
                      </a:r>
                      <a:endParaRPr lang="es-ES" sz="1000">
                        <a:effectLst/>
                      </a:endParaRPr>
                    </a:p>
                    <a:p>
                      <a:pPr algn="ctr"/>
                      <a:r>
                        <a:rPr lang="es-ES" sz="1200">
                          <a:effectLst/>
                        </a:rPr>
                        <a:t>y soporte de la Atención Primaria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0401344"/>
                  </a:ext>
                </a:extLst>
              </a:tr>
              <a:tr h="276114"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>
                          <a:effectLst/>
                        </a:rPr>
                        <a:t>Meses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>
                          <a:effectLst/>
                        </a:rPr>
                        <a:t>13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14</a:t>
                      </a:r>
                      <a:endParaRPr lang="es-E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>
                          <a:effectLst/>
                        </a:rPr>
                        <a:t>15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16</a:t>
                      </a:r>
                      <a:endParaRPr lang="es-E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17</a:t>
                      </a:r>
                      <a:endParaRPr lang="es-E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18</a:t>
                      </a:r>
                      <a:endParaRPr lang="es-E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200">
                          <a:effectLst/>
                        </a:rPr>
                        <a:t>19</a:t>
                      </a:r>
                      <a:endParaRPr lang="es-ES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20</a:t>
                      </a:r>
                      <a:endParaRPr lang="es-ES" dirty="0"/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21</a:t>
                      </a:r>
                      <a:endParaRPr lang="es-ES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>
                          <a:effectLst/>
                        </a:rPr>
                        <a:t>22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>
                          <a:effectLst/>
                        </a:rPr>
                        <a:t>23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>
                          <a:effectLst/>
                        </a:rPr>
                        <a:t>24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24338276"/>
                  </a:ext>
                </a:extLst>
              </a:tr>
              <a:tr h="500062">
                <a:tc>
                  <a:txBody>
                    <a:bodyPr/>
                    <a:lstStyle/>
                    <a:p>
                      <a:pPr algn="just"/>
                      <a:r>
                        <a:rPr lang="es-ES" sz="1200">
                          <a:effectLst/>
                        </a:rPr>
                        <a:t>Programa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s-ES" sz="1200">
                          <a:effectLst/>
                        </a:rPr>
                        <a:t>Psicología Clínica Infancia</a:t>
                      </a:r>
                      <a:endParaRPr lang="es-ES" sz="1000">
                        <a:effectLst/>
                      </a:endParaRPr>
                    </a:p>
                    <a:p>
                      <a:pPr algn="ctr"/>
                      <a:r>
                        <a:rPr lang="es-ES" sz="1200">
                          <a:effectLst/>
                        </a:rPr>
                        <a:t>y Adolescencia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effectLst/>
                        </a:rPr>
                        <a:t>Psicología Clínica de la Salud</a:t>
                      </a:r>
                      <a:endParaRPr lang="es-ES" sz="1000" dirty="0">
                        <a:effectLst/>
                      </a:endParaRPr>
                    </a:p>
                    <a:p>
                      <a:pPr algn="ctr"/>
                      <a:r>
                        <a:rPr lang="es-ES" sz="1200" dirty="0">
                          <a:effectLst/>
                        </a:rPr>
                        <a:t>Interconsulta y Enlace.</a:t>
                      </a:r>
                      <a:endParaRPr lang="es-ES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18861781"/>
                  </a:ext>
                </a:extLst>
              </a:tr>
              <a:tr h="212320">
                <a:tc>
                  <a:txBody>
                    <a:bodyPr/>
                    <a:lstStyle/>
                    <a:p>
                      <a:pPr algn="just"/>
                      <a:r>
                        <a:rPr lang="es-ES" sz="1200">
                          <a:effectLst/>
                        </a:rPr>
                        <a:t>Meses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>
                          <a:effectLst/>
                        </a:rPr>
                        <a:t>25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26</a:t>
                      </a:r>
                      <a:endParaRPr lang="es-E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>
                          <a:effectLst/>
                        </a:rPr>
                        <a:t>27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28</a:t>
                      </a:r>
                      <a:endParaRPr lang="es-E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>
                          <a:effectLst/>
                        </a:rPr>
                        <a:t>29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30</a:t>
                      </a:r>
                      <a:endParaRPr lang="es-E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31</a:t>
                      </a:r>
                      <a:endParaRPr lang="es-E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32</a:t>
                      </a:r>
                      <a:endParaRPr lang="es-ES" dirty="0"/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33</a:t>
                      </a:r>
                      <a:endParaRPr lang="es-ES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34</a:t>
                      </a:r>
                      <a:endParaRPr lang="es-E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35</a:t>
                      </a:r>
                      <a:endParaRPr lang="es-E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>
                          <a:effectLst/>
                        </a:rPr>
                        <a:t>36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7176979"/>
                  </a:ext>
                </a:extLst>
              </a:tr>
              <a:tr h="500062">
                <a:tc>
                  <a:txBody>
                    <a:bodyPr/>
                    <a:lstStyle/>
                    <a:p>
                      <a:pPr algn="just"/>
                      <a:r>
                        <a:rPr lang="es-ES" sz="1200">
                          <a:effectLst/>
                        </a:rPr>
                        <a:t>Programa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ES" sz="1200">
                          <a:effectLst/>
                        </a:rPr>
                        <a:t>Hospitalización</a:t>
                      </a:r>
                      <a:endParaRPr lang="es-ES" sz="1000">
                        <a:effectLst/>
                      </a:endParaRPr>
                    </a:p>
                    <a:p>
                      <a:pPr algn="ctr"/>
                      <a:r>
                        <a:rPr lang="es-ES" sz="1200">
                          <a:effectLst/>
                        </a:rPr>
                        <a:t>y Urgencias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effectLst/>
                        </a:rPr>
                        <a:t>Formación Específica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effectLst/>
                        </a:rPr>
                        <a:t>Rehabilitación</a:t>
                      </a:r>
                      <a:endParaRPr lang="es-ES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0307526"/>
                  </a:ext>
                </a:extLst>
              </a:tr>
              <a:tr h="318645">
                <a:tc>
                  <a:txBody>
                    <a:bodyPr/>
                    <a:lstStyle/>
                    <a:p>
                      <a:pPr algn="just"/>
                      <a:r>
                        <a:rPr lang="es-ES" sz="1200">
                          <a:effectLst/>
                        </a:rPr>
                        <a:t>Meses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>
                          <a:effectLst/>
                        </a:rPr>
                        <a:t>37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38</a:t>
                      </a:r>
                      <a:endParaRPr lang="es-E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>
                          <a:effectLst/>
                        </a:rPr>
                        <a:t>39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>
                          <a:effectLst/>
                        </a:rPr>
                        <a:t>40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41</a:t>
                      </a:r>
                      <a:endParaRPr lang="es-E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42</a:t>
                      </a:r>
                      <a:endParaRPr lang="es-E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43</a:t>
                      </a:r>
                      <a:endParaRPr lang="es-E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44</a:t>
                      </a:r>
                      <a:endParaRPr lang="es-ES" dirty="0"/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45</a:t>
                      </a:r>
                      <a:endParaRPr lang="es-ES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46</a:t>
                      </a:r>
                      <a:endParaRPr lang="es-E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>47</a:t>
                      </a:r>
                      <a:endParaRPr lang="es-E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>
                          <a:effectLst/>
                        </a:rPr>
                        <a:t>48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0270068"/>
                  </a:ext>
                </a:extLst>
              </a:tr>
              <a:tr h="500062">
                <a:tc>
                  <a:txBody>
                    <a:bodyPr/>
                    <a:lstStyle/>
                    <a:p>
                      <a:pPr algn="just"/>
                      <a:r>
                        <a:rPr lang="es-ES" sz="1200">
                          <a:effectLst/>
                        </a:rPr>
                        <a:t>Programa</a:t>
                      </a:r>
                      <a:endParaRPr lang="es-E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effectLst/>
                        </a:rPr>
                        <a:t>Rehabilitación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effectLst/>
                        </a:rPr>
                        <a:t>Libre disposición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effectLst/>
                        </a:rPr>
                        <a:t>Adicciones</a:t>
                      </a:r>
                      <a:endParaRPr lang="es-ES" dirty="0"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effectLst/>
                        </a:rPr>
                        <a:t>Atención Primaria</a:t>
                      </a:r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39235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4740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PROGRAMA MIR PSIQUIATRIA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09" y="6033424"/>
            <a:ext cx="3667783" cy="82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0" y="6176963"/>
            <a:ext cx="3793991" cy="580870"/>
          </a:xfrm>
          <a:prstGeom prst="rect">
            <a:avLst/>
          </a:prstGeom>
        </p:spPr>
      </p:pic>
      <p:pic>
        <p:nvPicPr>
          <p:cNvPr id="8" name="Imagen 7" descr="Tabla&#10;&#10;Descripción generada automáticamente">
            <a:extLst>
              <a:ext uri="{FF2B5EF4-FFF2-40B4-BE49-F238E27FC236}">
                <a16:creationId xmlns:a16="http://schemas.microsoft.com/office/drawing/2014/main" id="{9EADA0E6-A4F1-5C40-A230-053927F948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072" y="2155825"/>
            <a:ext cx="10701855" cy="254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735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DOCENCIA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08321" y="1556082"/>
            <a:ext cx="10113335" cy="3834625"/>
          </a:xfrm>
        </p:spPr>
        <p:txBody>
          <a:bodyPr numCol="1" spcCol="0">
            <a:noAutofit/>
          </a:bodyPr>
          <a:lstStyle/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2400" dirty="0">
                <a:solidFill>
                  <a:srgbClr val="25516C"/>
                </a:solidFill>
                <a:latin typeface="Source Sans Pro"/>
              </a:rPr>
              <a:t>El Servicio cuenta con un completo programa docente, centralizado en los espacios de docencia de los miércoles, así como en los distintos dispositivos asistenciales (sesiones clínicas, revisiones bibliográficas).</a:t>
            </a: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s-ES" sz="2400" dirty="0">
              <a:solidFill>
                <a:srgbClr val="25516C"/>
              </a:solidFill>
              <a:latin typeface="Source Sans Pro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2400" dirty="0">
                <a:solidFill>
                  <a:srgbClr val="25516C"/>
                </a:solidFill>
                <a:latin typeface="Source Sans Pro"/>
              </a:rPr>
              <a:t>Anualmente se realiza un Calendario docente, según las necesidades formativas e indicaciones que fijan los programas oficiales de las Comisiones Nacionales de cada especialidad y las recomendaciones de la </a:t>
            </a:r>
            <a:r>
              <a:rPr lang="es-ES" sz="2400" dirty="0" err="1">
                <a:solidFill>
                  <a:srgbClr val="25516C"/>
                </a:solidFill>
                <a:latin typeface="Source Sans Pro"/>
              </a:rPr>
              <a:t>Auditoría</a:t>
            </a:r>
            <a:r>
              <a:rPr lang="es-ES" sz="2400" dirty="0">
                <a:solidFill>
                  <a:srgbClr val="25516C"/>
                </a:solidFill>
                <a:latin typeface="Source Sans Pro"/>
              </a:rPr>
              <a:t> a la Unidad Docente de Salud Mental. Nuestro calendario docente se publica anualmente y se puede consultar en la web.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09" y="6033424"/>
            <a:ext cx="3667783" cy="82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0" y="6176963"/>
            <a:ext cx="3793991" cy="58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737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DOCENCIA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09" y="6033424"/>
            <a:ext cx="3667783" cy="82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0" y="6176963"/>
            <a:ext cx="3793991" cy="58087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4BFC97D-DB12-FE4F-9824-F87CB3E4B1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161" y="493723"/>
            <a:ext cx="9006254" cy="6364277"/>
          </a:xfrm>
          <a:prstGeom prst="rect">
            <a:avLst/>
          </a:prstGeom>
        </p:spPr>
      </p:pic>
      <p:pic>
        <p:nvPicPr>
          <p:cNvPr id="11" name="Imagen 10" descr="Código QR&#10;&#10;Descripción generada automáticamente">
            <a:extLst>
              <a:ext uri="{FF2B5EF4-FFF2-40B4-BE49-F238E27FC236}">
                <a16:creationId xmlns:a16="http://schemas.microsoft.com/office/drawing/2014/main" id="{AD060B46-812E-354A-9934-C7B737FE65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59" y="4359349"/>
            <a:ext cx="1487102" cy="150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6749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</TotalTime>
  <Words>867</Words>
  <Application>Microsoft Macintosh PowerPoint</Application>
  <PresentationFormat>Panorámica</PresentationFormat>
  <Paragraphs>146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Arial</vt:lpstr>
      <vt:lpstr>Arial Narrow</vt:lpstr>
      <vt:lpstr>Calibri</vt:lpstr>
      <vt:lpstr>Calibri Light</vt:lpstr>
      <vt:lpstr>Leelawadee</vt:lpstr>
      <vt:lpstr>Source Sans Pro</vt:lpstr>
      <vt:lpstr>Times New Roman</vt:lpstr>
      <vt:lpstr>Tema de Office</vt:lpstr>
      <vt:lpstr>JORNADA DE PUERTAS ABIERTAS</vt:lpstr>
      <vt:lpstr>PSIQUIATRÍA y PSICOLOGÍA CLÍNICA</vt:lpstr>
      <vt:lpstr>EL SERVICIO. PROFESIONALES</vt:lpstr>
      <vt:lpstr>EL SERVICIO Amplitud de recursos</vt:lpstr>
      <vt:lpstr>EL SERVICIO Potencialidades</vt:lpstr>
      <vt:lpstr>LA UDM SM</vt:lpstr>
      <vt:lpstr>LA UDM SM</vt:lpstr>
      <vt:lpstr>PROGRAMA PIR</vt:lpstr>
      <vt:lpstr>PROGRAMA MIR PSIQUIATRIA</vt:lpstr>
      <vt:lpstr>DOCENCIA</vt:lpstr>
      <vt:lpstr>DOCENCIA</vt:lpstr>
    </vt:vector>
  </TitlesOfParts>
  <Company>Comunidad de Madrid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JORNADA DE PUERTAS ABIERTAS</dc:title>
  <dc:creator>Marcos Morales.Adrian</dc:creator>
  <cp:lastModifiedBy>Pedro Sanz Correcher</cp:lastModifiedBy>
  <cp:revision>4</cp:revision>
  <dcterms:created xsi:type="dcterms:W3CDTF">2023-03-17T12:09:33Z</dcterms:created>
  <dcterms:modified xsi:type="dcterms:W3CDTF">2023-03-20T20:07:57Z</dcterms:modified>
</cp:coreProperties>
</file>