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532" r:id="rId2"/>
    <p:sldId id="256" r:id="rId3"/>
    <p:sldId id="430" r:id="rId4"/>
    <p:sldId id="515" r:id="rId5"/>
    <p:sldId id="514" r:id="rId6"/>
    <p:sldId id="492" r:id="rId7"/>
    <p:sldId id="516" r:id="rId8"/>
    <p:sldId id="517" r:id="rId9"/>
    <p:sldId id="518" r:id="rId10"/>
    <p:sldId id="519" r:id="rId11"/>
    <p:sldId id="520" r:id="rId12"/>
    <p:sldId id="521" r:id="rId13"/>
    <p:sldId id="534" r:id="rId14"/>
    <p:sldId id="502" r:id="rId15"/>
    <p:sldId id="522" r:id="rId16"/>
    <p:sldId id="523" r:id="rId17"/>
    <p:sldId id="528" r:id="rId18"/>
    <p:sldId id="530" r:id="rId19"/>
    <p:sldId id="531" r:id="rId20"/>
    <p:sldId id="526" r:id="rId21"/>
    <p:sldId id="527" r:id="rId22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00FF"/>
    <a:srgbClr val="6500B8"/>
    <a:srgbClr val="000000"/>
    <a:srgbClr val="00CC99"/>
    <a:srgbClr val="66FF33"/>
    <a:srgbClr val="A82C9F"/>
    <a:srgbClr val="B51BB9"/>
    <a:srgbClr val="A91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1039" autoAdjust="0"/>
  </p:normalViewPr>
  <p:slideViewPr>
    <p:cSldViewPr>
      <p:cViewPr varScale="1">
        <p:scale>
          <a:sx n="77" d="100"/>
          <a:sy n="77" d="100"/>
        </p:scale>
        <p:origin x="13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4FA26-CCD0-4C00-88E4-1D38CF1882F3}" type="doc">
      <dgm:prSet loTypeId="urn:microsoft.com/office/officeart/2005/8/layout/radial6" loCatId="cycle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3ACED6E-5E28-4845-94AA-4CDBB56CCA15}">
      <dgm:prSet phldrT="[Texto]" custT="1"/>
      <dgm:spPr/>
      <dgm:t>
        <a:bodyPr/>
        <a:lstStyle/>
        <a:p>
          <a:r>
            <a:rPr lang="es-ES" sz="2400" dirty="0">
              <a:latin typeface="Calibri" panose="020F0502020204030204" pitchFamily="34" charset="0"/>
              <a:cs typeface="Calibri" panose="020F0502020204030204" pitchFamily="34" charset="0"/>
            </a:rPr>
            <a:t>Jefe de servicio</a:t>
          </a:r>
        </a:p>
      </dgm:t>
    </dgm:pt>
    <dgm:pt modelId="{33026502-73E1-42A6-971A-B18D3D659B75}" type="parTrans" cxnId="{E64CA1DC-A01B-4470-9EAD-485206D3BB12}">
      <dgm:prSet/>
      <dgm:spPr/>
      <dgm:t>
        <a:bodyPr/>
        <a:lstStyle/>
        <a:p>
          <a:endParaRPr lang="es-ES"/>
        </a:p>
      </dgm:t>
    </dgm:pt>
    <dgm:pt modelId="{9F3BDC6A-05CC-48F5-9AE2-4CEE90A8A341}" type="sibTrans" cxnId="{E64CA1DC-A01B-4470-9EAD-485206D3BB12}">
      <dgm:prSet/>
      <dgm:spPr/>
      <dgm:t>
        <a:bodyPr/>
        <a:lstStyle/>
        <a:p>
          <a:endParaRPr lang="es-ES"/>
        </a:p>
      </dgm:t>
    </dgm:pt>
    <dgm:pt modelId="{6D3C2C7D-F7CA-4C12-8CD3-6076A2393C70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12   Facultativos</a:t>
          </a:r>
        </a:p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(2 tutores)</a:t>
          </a:r>
        </a:p>
      </dgm:t>
    </dgm:pt>
    <dgm:pt modelId="{438785AA-3DB1-4DD2-AB79-C179525F3BBD}" type="parTrans" cxnId="{0E63F86F-E211-4BDE-A158-DA12B416593C}">
      <dgm:prSet/>
      <dgm:spPr/>
      <dgm:t>
        <a:bodyPr/>
        <a:lstStyle/>
        <a:p>
          <a:endParaRPr lang="es-ES"/>
        </a:p>
      </dgm:t>
    </dgm:pt>
    <dgm:pt modelId="{9271DD0A-6003-45F8-885D-8C165D8CD1E2}" type="sibTrans" cxnId="{0E63F86F-E211-4BDE-A158-DA12B416593C}">
      <dgm:prSet/>
      <dgm:spPr/>
      <dgm:t>
        <a:bodyPr/>
        <a:lstStyle/>
        <a:p>
          <a:endParaRPr lang="es-ES"/>
        </a:p>
      </dgm:t>
    </dgm:pt>
    <dgm:pt modelId="{B949DDF6-A3EB-4164-AF8A-933988CDB227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1 administrativo</a:t>
          </a:r>
        </a:p>
      </dgm:t>
    </dgm:pt>
    <dgm:pt modelId="{25094D9C-144F-411F-8671-7D5B64C9D43D}" type="parTrans" cxnId="{0D9065AE-BE80-4CCE-B1BD-835BC1CE810E}">
      <dgm:prSet/>
      <dgm:spPr/>
      <dgm:t>
        <a:bodyPr/>
        <a:lstStyle/>
        <a:p>
          <a:endParaRPr lang="es-ES"/>
        </a:p>
      </dgm:t>
    </dgm:pt>
    <dgm:pt modelId="{CF9BEAE2-B857-4BE6-BD93-D8570CD579B5}" type="sibTrans" cxnId="{0D9065AE-BE80-4CCE-B1BD-835BC1CE810E}">
      <dgm:prSet/>
      <dgm:spPr/>
      <dgm:t>
        <a:bodyPr/>
        <a:lstStyle/>
        <a:p>
          <a:endParaRPr lang="es-ES"/>
        </a:p>
      </dgm:t>
    </dgm:pt>
    <dgm:pt modelId="{0BF8DB01-822B-4AA2-B72E-0CAB4065309F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8 Residentes Microbiología</a:t>
          </a:r>
        </a:p>
      </dgm:t>
    </dgm:pt>
    <dgm:pt modelId="{18C21EE4-B4C4-40AA-86D2-E0456342C16C}" type="parTrans" cxnId="{978FDB1E-8AC2-436E-826D-C738E3EA223E}">
      <dgm:prSet/>
      <dgm:spPr/>
      <dgm:t>
        <a:bodyPr/>
        <a:lstStyle/>
        <a:p>
          <a:endParaRPr lang="es-ES"/>
        </a:p>
      </dgm:t>
    </dgm:pt>
    <dgm:pt modelId="{B74C9744-BD95-48C3-8184-88E4E4CE8DD6}" type="sibTrans" cxnId="{978FDB1E-8AC2-436E-826D-C738E3EA223E}">
      <dgm:prSet/>
      <dgm:spPr/>
      <dgm:t>
        <a:bodyPr/>
        <a:lstStyle/>
        <a:p>
          <a:endParaRPr lang="es-ES"/>
        </a:p>
      </dgm:t>
    </dgm:pt>
    <dgm:pt modelId="{B185A21A-8230-4875-8DCC-239E403BC509}">
      <dgm:prSet phldrT="[Texto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38 técnicos</a:t>
          </a:r>
        </a:p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(1 supervisor)</a:t>
          </a:r>
        </a:p>
      </dgm:t>
    </dgm:pt>
    <dgm:pt modelId="{B1FBC2E4-59CC-47CA-ADDA-82E36B4BAED9}" type="parTrans" cxnId="{2D6F3776-4FC0-4376-8B87-60BA918DE8E4}">
      <dgm:prSet/>
      <dgm:spPr/>
      <dgm:t>
        <a:bodyPr/>
        <a:lstStyle/>
        <a:p>
          <a:endParaRPr lang="es-ES"/>
        </a:p>
      </dgm:t>
    </dgm:pt>
    <dgm:pt modelId="{6554DBE3-27BB-4AB1-A505-A553FA1B6C36}" type="sibTrans" cxnId="{2D6F3776-4FC0-4376-8B87-60BA918DE8E4}">
      <dgm:prSet/>
      <dgm:spPr/>
      <dgm:t>
        <a:bodyPr/>
        <a:lstStyle/>
        <a:p>
          <a:endParaRPr lang="es-ES"/>
        </a:p>
      </dgm:t>
    </dgm:pt>
    <dgm:pt modelId="{C7692CE4-30AE-4341-BB6D-CA80E6CB9C09}">
      <dgm:prSet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Rotantes </a:t>
          </a:r>
        </a:p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(AC, BQ, estudiantes.)</a:t>
          </a:r>
        </a:p>
      </dgm:t>
    </dgm:pt>
    <dgm:pt modelId="{AC870D9A-69CA-4974-83AC-5298A604D54B}" type="parTrans" cxnId="{43D8A738-A782-468B-B159-A641A92C489F}">
      <dgm:prSet/>
      <dgm:spPr/>
      <dgm:t>
        <a:bodyPr/>
        <a:lstStyle/>
        <a:p>
          <a:endParaRPr lang="es-ES"/>
        </a:p>
      </dgm:t>
    </dgm:pt>
    <dgm:pt modelId="{2E5D31F5-F746-4579-92AC-39CF7F5B824D}" type="sibTrans" cxnId="{43D8A738-A782-468B-B159-A641A92C489F}">
      <dgm:prSet/>
      <dgm:spPr/>
      <dgm:t>
        <a:bodyPr/>
        <a:lstStyle/>
        <a:p>
          <a:endParaRPr lang="es-ES"/>
        </a:p>
      </dgm:t>
    </dgm:pt>
    <dgm:pt modelId="{0D1036CF-B341-4011-9AF5-A4E1EFA2D815}" type="pres">
      <dgm:prSet presAssocID="{8004FA26-CCD0-4C00-88E4-1D38CF1882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CE7685-9418-4150-BD75-CD3F308BEA35}" type="pres">
      <dgm:prSet presAssocID="{03ACED6E-5E28-4845-94AA-4CDBB56CCA15}" presName="centerShape" presStyleLbl="node0" presStyleIdx="0" presStyleCnt="1" custLinFactNeighborY="8311"/>
      <dgm:spPr/>
      <dgm:t>
        <a:bodyPr/>
        <a:lstStyle/>
        <a:p>
          <a:endParaRPr lang="es-ES"/>
        </a:p>
      </dgm:t>
    </dgm:pt>
    <dgm:pt modelId="{DD87B886-30AA-47BA-A6F1-E8BA69981FBF}" type="pres">
      <dgm:prSet presAssocID="{6D3C2C7D-F7CA-4C12-8CD3-6076A2393C70}" presName="node" presStyleLbl="node1" presStyleIdx="0" presStyleCnt="5" custScaleX="198869" custScaleY="795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81F64-9646-4151-87B4-A1ABD2893670}" type="pres">
      <dgm:prSet presAssocID="{6D3C2C7D-F7CA-4C12-8CD3-6076A2393C70}" presName="dummy" presStyleCnt="0"/>
      <dgm:spPr/>
    </dgm:pt>
    <dgm:pt modelId="{812CFA38-3D34-46DD-ACC1-C050AAE4772C}" type="pres">
      <dgm:prSet presAssocID="{9271DD0A-6003-45F8-885D-8C165D8CD1E2}" presName="sibTrans" presStyleLbl="sibTrans2D1" presStyleIdx="0" presStyleCnt="5"/>
      <dgm:spPr/>
      <dgm:t>
        <a:bodyPr/>
        <a:lstStyle/>
        <a:p>
          <a:endParaRPr lang="es-ES"/>
        </a:p>
      </dgm:t>
    </dgm:pt>
    <dgm:pt modelId="{F31E5BC7-8A65-4780-B32C-FE05F6B13F91}" type="pres">
      <dgm:prSet presAssocID="{B949DDF6-A3EB-4164-AF8A-933988CDB227}" presName="node" presStyleLbl="node1" presStyleIdx="1" presStyleCnt="5" custScaleX="196451" custScaleY="87751" custRadScaleRad="118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34525E-40F0-4941-BD71-F9C3BA93D1F2}" type="pres">
      <dgm:prSet presAssocID="{B949DDF6-A3EB-4164-AF8A-933988CDB227}" presName="dummy" presStyleCnt="0"/>
      <dgm:spPr/>
    </dgm:pt>
    <dgm:pt modelId="{793034E4-745B-4EB2-B0C7-9307EDC1B282}" type="pres">
      <dgm:prSet presAssocID="{CF9BEAE2-B857-4BE6-BD93-D8570CD579B5}" presName="sibTrans" presStyleLbl="sibTrans2D1" presStyleIdx="1" presStyleCnt="5"/>
      <dgm:spPr/>
      <dgm:t>
        <a:bodyPr/>
        <a:lstStyle/>
        <a:p>
          <a:endParaRPr lang="es-ES"/>
        </a:p>
      </dgm:t>
    </dgm:pt>
    <dgm:pt modelId="{C4922CEE-B875-4A3C-B1CF-6327958F9B79}" type="pres">
      <dgm:prSet presAssocID="{C7692CE4-30AE-4341-BB6D-CA80E6CB9C09}" presName="node" presStyleLbl="node1" presStyleIdx="2" presStyleCnt="5" custScaleX="1640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C9C47D-FBEA-45D1-871C-12EA55DC09D7}" type="pres">
      <dgm:prSet presAssocID="{C7692CE4-30AE-4341-BB6D-CA80E6CB9C09}" presName="dummy" presStyleCnt="0"/>
      <dgm:spPr/>
    </dgm:pt>
    <dgm:pt modelId="{6F806FDA-1D94-4A34-9608-EE4695B3931B}" type="pres">
      <dgm:prSet presAssocID="{2E5D31F5-F746-4579-92AC-39CF7F5B824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4BBE7D72-77B5-4D84-9CE2-7A90B99DE2F1}" type="pres">
      <dgm:prSet presAssocID="{0BF8DB01-822B-4AA2-B72E-0CAB4065309F}" presName="node" presStyleLbl="node1" presStyleIdx="3" presStyleCnt="5" custScaleX="1753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88B1B9-2565-43AD-BE08-D467A029D274}" type="pres">
      <dgm:prSet presAssocID="{0BF8DB01-822B-4AA2-B72E-0CAB4065309F}" presName="dummy" presStyleCnt="0"/>
      <dgm:spPr/>
    </dgm:pt>
    <dgm:pt modelId="{773DE5CD-9DE2-4F83-853C-DDE8DAE02CBD}" type="pres">
      <dgm:prSet presAssocID="{B74C9744-BD95-48C3-8184-88E4E4CE8DD6}" presName="sibTrans" presStyleLbl="sibTrans2D1" presStyleIdx="3" presStyleCnt="5"/>
      <dgm:spPr/>
      <dgm:t>
        <a:bodyPr/>
        <a:lstStyle/>
        <a:p>
          <a:endParaRPr lang="es-ES"/>
        </a:p>
      </dgm:t>
    </dgm:pt>
    <dgm:pt modelId="{7091BD2A-3DDA-4C60-A1D1-FCE7626DFD34}" type="pres">
      <dgm:prSet presAssocID="{B185A21A-8230-4875-8DCC-239E403BC509}" presName="node" presStyleLbl="node1" presStyleIdx="4" presStyleCnt="5" custScaleX="190856" custScaleY="72504" custRadScaleRad="115648" custRadScaleInc="-10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90E76-179F-46D6-9BB8-C4F966B79A1D}" type="pres">
      <dgm:prSet presAssocID="{B185A21A-8230-4875-8DCC-239E403BC509}" presName="dummy" presStyleCnt="0"/>
      <dgm:spPr/>
    </dgm:pt>
    <dgm:pt modelId="{F5805675-61DD-4817-933C-714849BCA637}" type="pres">
      <dgm:prSet presAssocID="{6554DBE3-27BB-4AB1-A505-A553FA1B6C36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C85586EF-434A-4154-94AE-30333F5F2626}" type="presOf" srcId="{8004FA26-CCD0-4C00-88E4-1D38CF1882F3}" destId="{0D1036CF-B341-4011-9AF5-A4E1EFA2D815}" srcOrd="0" destOrd="0" presId="urn:microsoft.com/office/officeart/2005/8/layout/radial6"/>
    <dgm:cxn modelId="{55D9E894-9467-42CA-8CF5-6A212E3A8FB5}" type="presOf" srcId="{9271DD0A-6003-45F8-885D-8C165D8CD1E2}" destId="{812CFA38-3D34-46DD-ACC1-C050AAE4772C}" srcOrd="0" destOrd="0" presId="urn:microsoft.com/office/officeart/2005/8/layout/radial6"/>
    <dgm:cxn modelId="{085A853A-AAA6-41AA-9B57-245A200F5CC4}" type="presOf" srcId="{B74C9744-BD95-48C3-8184-88E4E4CE8DD6}" destId="{773DE5CD-9DE2-4F83-853C-DDE8DAE02CBD}" srcOrd="0" destOrd="0" presId="urn:microsoft.com/office/officeart/2005/8/layout/radial6"/>
    <dgm:cxn modelId="{2D6F3776-4FC0-4376-8B87-60BA918DE8E4}" srcId="{03ACED6E-5E28-4845-94AA-4CDBB56CCA15}" destId="{B185A21A-8230-4875-8DCC-239E403BC509}" srcOrd="4" destOrd="0" parTransId="{B1FBC2E4-59CC-47CA-ADDA-82E36B4BAED9}" sibTransId="{6554DBE3-27BB-4AB1-A505-A553FA1B6C36}"/>
    <dgm:cxn modelId="{43D8A738-A782-468B-B159-A641A92C489F}" srcId="{03ACED6E-5E28-4845-94AA-4CDBB56CCA15}" destId="{C7692CE4-30AE-4341-BB6D-CA80E6CB9C09}" srcOrd="2" destOrd="0" parTransId="{AC870D9A-69CA-4974-83AC-5298A604D54B}" sibTransId="{2E5D31F5-F746-4579-92AC-39CF7F5B824D}"/>
    <dgm:cxn modelId="{EE2A32A8-31D0-4F71-84F6-02F04E8076A0}" type="presOf" srcId="{C7692CE4-30AE-4341-BB6D-CA80E6CB9C09}" destId="{C4922CEE-B875-4A3C-B1CF-6327958F9B79}" srcOrd="0" destOrd="0" presId="urn:microsoft.com/office/officeart/2005/8/layout/radial6"/>
    <dgm:cxn modelId="{B34AB3D5-3F78-40CA-B543-2CAF6C9E1F30}" type="presOf" srcId="{03ACED6E-5E28-4845-94AA-4CDBB56CCA15}" destId="{7CCE7685-9418-4150-BD75-CD3F308BEA35}" srcOrd="0" destOrd="0" presId="urn:microsoft.com/office/officeart/2005/8/layout/radial6"/>
    <dgm:cxn modelId="{0D9065AE-BE80-4CCE-B1BD-835BC1CE810E}" srcId="{03ACED6E-5E28-4845-94AA-4CDBB56CCA15}" destId="{B949DDF6-A3EB-4164-AF8A-933988CDB227}" srcOrd="1" destOrd="0" parTransId="{25094D9C-144F-411F-8671-7D5B64C9D43D}" sibTransId="{CF9BEAE2-B857-4BE6-BD93-D8570CD579B5}"/>
    <dgm:cxn modelId="{6A4C0915-8439-4972-AB3F-A697454F9358}" type="presOf" srcId="{6554DBE3-27BB-4AB1-A505-A553FA1B6C36}" destId="{F5805675-61DD-4817-933C-714849BCA637}" srcOrd="0" destOrd="0" presId="urn:microsoft.com/office/officeart/2005/8/layout/radial6"/>
    <dgm:cxn modelId="{0E63F86F-E211-4BDE-A158-DA12B416593C}" srcId="{03ACED6E-5E28-4845-94AA-4CDBB56CCA15}" destId="{6D3C2C7D-F7CA-4C12-8CD3-6076A2393C70}" srcOrd="0" destOrd="0" parTransId="{438785AA-3DB1-4DD2-AB79-C179525F3BBD}" sibTransId="{9271DD0A-6003-45F8-885D-8C165D8CD1E2}"/>
    <dgm:cxn modelId="{577A528E-7AE5-4B9A-B7A0-99815AE5D353}" type="presOf" srcId="{2E5D31F5-F746-4579-92AC-39CF7F5B824D}" destId="{6F806FDA-1D94-4A34-9608-EE4695B3931B}" srcOrd="0" destOrd="0" presId="urn:microsoft.com/office/officeart/2005/8/layout/radial6"/>
    <dgm:cxn modelId="{FBB5D3E5-4B23-4D29-9C17-A33848D9EB2C}" type="presOf" srcId="{B185A21A-8230-4875-8DCC-239E403BC509}" destId="{7091BD2A-3DDA-4C60-A1D1-FCE7626DFD34}" srcOrd="0" destOrd="0" presId="urn:microsoft.com/office/officeart/2005/8/layout/radial6"/>
    <dgm:cxn modelId="{584513ED-A489-48A0-A0D1-50BA35EB457D}" type="presOf" srcId="{0BF8DB01-822B-4AA2-B72E-0CAB4065309F}" destId="{4BBE7D72-77B5-4D84-9CE2-7A90B99DE2F1}" srcOrd="0" destOrd="0" presId="urn:microsoft.com/office/officeart/2005/8/layout/radial6"/>
    <dgm:cxn modelId="{8C834CAF-7171-4216-96A1-830A6B4BB05F}" type="presOf" srcId="{6D3C2C7D-F7CA-4C12-8CD3-6076A2393C70}" destId="{DD87B886-30AA-47BA-A6F1-E8BA69981FBF}" srcOrd="0" destOrd="0" presId="urn:microsoft.com/office/officeart/2005/8/layout/radial6"/>
    <dgm:cxn modelId="{978FDB1E-8AC2-436E-826D-C738E3EA223E}" srcId="{03ACED6E-5E28-4845-94AA-4CDBB56CCA15}" destId="{0BF8DB01-822B-4AA2-B72E-0CAB4065309F}" srcOrd="3" destOrd="0" parTransId="{18C21EE4-B4C4-40AA-86D2-E0456342C16C}" sibTransId="{B74C9744-BD95-48C3-8184-88E4E4CE8DD6}"/>
    <dgm:cxn modelId="{59180640-806D-4A87-86F4-D1FD930CF303}" type="presOf" srcId="{CF9BEAE2-B857-4BE6-BD93-D8570CD579B5}" destId="{793034E4-745B-4EB2-B0C7-9307EDC1B282}" srcOrd="0" destOrd="0" presId="urn:microsoft.com/office/officeart/2005/8/layout/radial6"/>
    <dgm:cxn modelId="{E0D122F5-ACE9-499B-8EAD-DE5DB4E7B0EA}" type="presOf" srcId="{B949DDF6-A3EB-4164-AF8A-933988CDB227}" destId="{F31E5BC7-8A65-4780-B32C-FE05F6B13F91}" srcOrd="0" destOrd="0" presId="urn:microsoft.com/office/officeart/2005/8/layout/radial6"/>
    <dgm:cxn modelId="{E64CA1DC-A01B-4470-9EAD-485206D3BB12}" srcId="{8004FA26-CCD0-4C00-88E4-1D38CF1882F3}" destId="{03ACED6E-5E28-4845-94AA-4CDBB56CCA15}" srcOrd="0" destOrd="0" parTransId="{33026502-73E1-42A6-971A-B18D3D659B75}" sibTransId="{9F3BDC6A-05CC-48F5-9AE2-4CEE90A8A341}"/>
    <dgm:cxn modelId="{D4D41ECE-4BA6-476B-A693-79E874FDC820}" type="presParOf" srcId="{0D1036CF-B341-4011-9AF5-A4E1EFA2D815}" destId="{7CCE7685-9418-4150-BD75-CD3F308BEA35}" srcOrd="0" destOrd="0" presId="urn:microsoft.com/office/officeart/2005/8/layout/radial6"/>
    <dgm:cxn modelId="{8C9F226E-9879-4414-975F-B307859D20FF}" type="presParOf" srcId="{0D1036CF-B341-4011-9AF5-A4E1EFA2D815}" destId="{DD87B886-30AA-47BA-A6F1-E8BA69981FBF}" srcOrd="1" destOrd="0" presId="urn:microsoft.com/office/officeart/2005/8/layout/radial6"/>
    <dgm:cxn modelId="{3F815A05-914F-4F6E-9F3B-0397508B3382}" type="presParOf" srcId="{0D1036CF-B341-4011-9AF5-A4E1EFA2D815}" destId="{1B281F64-9646-4151-87B4-A1ABD2893670}" srcOrd="2" destOrd="0" presId="urn:microsoft.com/office/officeart/2005/8/layout/radial6"/>
    <dgm:cxn modelId="{5CEF3C53-B808-476B-A5CE-B5FA372FB1C3}" type="presParOf" srcId="{0D1036CF-B341-4011-9AF5-A4E1EFA2D815}" destId="{812CFA38-3D34-46DD-ACC1-C050AAE4772C}" srcOrd="3" destOrd="0" presId="urn:microsoft.com/office/officeart/2005/8/layout/radial6"/>
    <dgm:cxn modelId="{64EE0DF2-0DDA-4ADA-8AF8-C045268AAC18}" type="presParOf" srcId="{0D1036CF-B341-4011-9AF5-A4E1EFA2D815}" destId="{F31E5BC7-8A65-4780-B32C-FE05F6B13F91}" srcOrd="4" destOrd="0" presId="urn:microsoft.com/office/officeart/2005/8/layout/radial6"/>
    <dgm:cxn modelId="{995975A3-7A79-447E-8D95-3F0339C337BE}" type="presParOf" srcId="{0D1036CF-B341-4011-9AF5-A4E1EFA2D815}" destId="{5334525E-40F0-4941-BD71-F9C3BA93D1F2}" srcOrd="5" destOrd="0" presId="urn:microsoft.com/office/officeart/2005/8/layout/radial6"/>
    <dgm:cxn modelId="{E1D75AD6-FF45-4033-A9C9-63003E0483A9}" type="presParOf" srcId="{0D1036CF-B341-4011-9AF5-A4E1EFA2D815}" destId="{793034E4-745B-4EB2-B0C7-9307EDC1B282}" srcOrd="6" destOrd="0" presId="urn:microsoft.com/office/officeart/2005/8/layout/radial6"/>
    <dgm:cxn modelId="{E778150D-37A4-4914-AE04-296DEE163502}" type="presParOf" srcId="{0D1036CF-B341-4011-9AF5-A4E1EFA2D815}" destId="{C4922CEE-B875-4A3C-B1CF-6327958F9B79}" srcOrd="7" destOrd="0" presId="urn:microsoft.com/office/officeart/2005/8/layout/radial6"/>
    <dgm:cxn modelId="{E6983CF0-94BC-485B-986E-BEF3C634F057}" type="presParOf" srcId="{0D1036CF-B341-4011-9AF5-A4E1EFA2D815}" destId="{F1C9C47D-FBEA-45D1-871C-12EA55DC09D7}" srcOrd="8" destOrd="0" presId="urn:microsoft.com/office/officeart/2005/8/layout/radial6"/>
    <dgm:cxn modelId="{188A3529-5F3A-42BF-A55F-7C6ED69F71B1}" type="presParOf" srcId="{0D1036CF-B341-4011-9AF5-A4E1EFA2D815}" destId="{6F806FDA-1D94-4A34-9608-EE4695B3931B}" srcOrd="9" destOrd="0" presId="urn:microsoft.com/office/officeart/2005/8/layout/radial6"/>
    <dgm:cxn modelId="{1D408D71-93A8-462F-BC33-1E8307834A7F}" type="presParOf" srcId="{0D1036CF-B341-4011-9AF5-A4E1EFA2D815}" destId="{4BBE7D72-77B5-4D84-9CE2-7A90B99DE2F1}" srcOrd="10" destOrd="0" presId="urn:microsoft.com/office/officeart/2005/8/layout/radial6"/>
    <dgm:cxn modelId="{3B7CDEA8-4FE5-4581-8A53-625C01F17B2A}" type="presParOf" srcId="{0D1036CF-B341-4011-9AF5-A4E1EFA2D815}" destId="{7088B1B9-2565-43AD-BE08-D467A029D274}" srcOrd="11" destOrd="0" presId="urn:microsoft.com/office/officeart/2005/8/layout/radial6"/>
    <dgm:cxn modelId="{2C9B96B0-A2F6-48EC-B7FE-79F0A916102B}" type="presParOf" srcId="{0D1036CF-B341-4011-9AF5-A4E1EFA2D815}" destId="{773DE5CD-9DE2-4F83-853C-DDE8DAE02CBD}" srcOrd="12" destOrd="0" presId="urn:microsoft.com/office/officeart/2005/8/layout/radial6"/>
    <dgm:cxn modelId="{3143A6E8-27BC-46EE-9B58-7B4A75DC880A}" type="presParOf" srcId="{0D1036CF-B341-4011-9AF5-A4E1EFA2D815}" destId="{7091BD2A-3DDA-4C60-A1D1-FCE7626DFD34}" srcOrd="13" destOrd="0" presId="urn:microsoft.com/office/officeart/2005/8/layout/radial6"/>
    <dgm:cxn modelId="{C6CDA3D3-1180-419A-9C62-FEF1FB8B45A7}" type="presParOf" srcId="{0D1036CF-B341-4011-9AF5-A4E1EFA2D815}" destId="{34990E76-179F-46D6-9BB8-C4F966B79A1D}" srcOrd="14" destOrd="0" presId="urn:microsoft.com/office/officeart/2005/8/layout/radial6"/>
    <dgm:cxn modelId="{AA053FC9-2588-4C01-9DBD-5D2AB1DAC9D7}" type="presParOf" srcId="{0D1036CF-B341-4011-9AF5-A4E1EFA2D815}" destId="{F5805675-61DD-4817-933C-714849BCA63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05675-61DD-4817-933C-714849BCA637}">
      <dsp:nvSpPr>
        <dsp:cNvPr id="0" name=""/>
        <dsp:cNvSpPr/>
      </dsp:nvSpPr>
      <dsp:spPr>
        <a:xfrm>
          <a:off x="561962" y="462103"/>
          <a:ext cx="3453431" cy="3453431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3DE5CD-9DE2-4F83-853C-DDE8DAE02CBD}">
      <dsp:nvSpPr>
        <dsp:cNvPr id="0" name=""/>
        <dsp:cNvSpPr/>
      </dsp:nvSpPr>
      <dsp:spPr>
        <a:xfrm>
          <a:off x="561962" y="462103"/>
          <a:ext cx="3453431" cy="3453431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4">
            <a:hueOff val="-1612770"/>
            <a:satOff val="14315"/>
            <a:lumOff val="-4853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806FDA-1D94-4A34-9608-EE4695B3931B}">
      <dsp:nvSpPr>
        <dsp:cNvPr id="0" name=""/>
        <dsp:cNvSpPr/>
      </dsp:nvSpPr>
      <dsp:spPr>
        <a:xfrm>
          <a:off x="561962" y="462103"/>
          <a:ext cx="3453431" cy="3453431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4">
            <a:hueOff val="-1075180"/>
            <a:satOff val="9543"/>
            <a:lumOff val="-323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034E4-745B-4EB2-B0C7-9307EDC1B282}">
      <dsp:nvSpPr>
        <dsp:cNvPr id="0" name=""/>
        <dsp:cNvSpPr/>
      </dsp:nvSpPr>
      <dsp:spPr>
        <a:xfrm>
          <a:off x="589283" y="442665"/>
          <a:ext cx="3453431" cy="3453431"/>
        </a:xfrm>
        <a:prstGeom prst="blockArc">
          <a:avLst>
            <a:gd name="adj1" fmla="val 20352312"/>
            <a:gd name="adj2" fmla="val 3308343"/>
            <a:gd name="adj3" fmla="val 4644"/>
          </a:avLst>
        </a:prstGeom>
        <a:solidFill>
          <a:schemeClr val="accent4">
            <a:hueOff val="-537590"/>
            <a:satOff val="4772"/>
            <a:lumOff val="-1618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2CFA38-3D34-46DD-ACC1-C050AAE4772C}">
      <dsp:nvSpPr>
        <dsp:cNvPr id="0" name=""/>
        <dsp:cNvSpPr/>
      </dsp:nvSpPr>
      <dsp:spPr>
        <a:xfrm>
          <a:off x="596662" y="461746"/>
          <a:ext cx="3453431" cy="3453431"/>
        </a:xfrm>
        <a:prstGeom prst="blockArc">
          <a:avLst>
            <a:gd name="adj1" fmla="val 16129269"/>
            <a:gd name="adj2" fmla="val 20310614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CE7685-9418-4150-BD75-CD3F308BEA35}">
      <dsp:nvSpPr>
        <dsp:cNvPr id="0" name=""/>
        <dsp:cNvSpPr/>
      </dsp:nvSpPr>
      <dsp:spPr>
        <a:xfrm>
          <a:off x="1493215" y="1673706"/>
          <a:ext cx="1590926" cy="1590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Calibri" panose="020F0502020204030204" pitchFamily="34" charset="0"/>
              <a:cs typeface="Calibri" panose="020F0502020204030204" pitchFamily="34" charset="0"/>
            </a:rPr>
            <a:t>Jefe de servicio</a:t>
          </a:r>
        </a:p>
      </dsp:txBody>
      <dsp:txXfrm>
        <a:off x="1726201" y="1906692"/>
        <a:ext cx="1124954" cy="1124954"/>
      </dsp:txXfrm>
    </dsp:sp>
    <dsp:sp modelId="{DD87B886-30AA-47BA-A6F1-E8BA69981FBF}">
      <dsp:nvSpPr>
        <dsp:cNvPr id="0" name=""/>
        <dsp:cNvSpPr/>
      </dsp:nvSpPr>
      <dsp:spPr>
        <a:xfrm>
          <a:off x="1181327" y="59430"/>
          <a:ext cx="2214702" cy="8855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12   Facultativos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(2 tutores)</a:t>
          </a:r>
        </a:p>
      </dsp:txBody>
      <dsp:txXfrm>
        <a:off x="1505663" y="189113"/>
        <a:ext cx="1566030" cy="626162"/>
      </dsp:txXfrm>
    </dsp:sp>
    <dsp:sp modelId="{F31E5BC7-8A65-4780-B32C-FE05F6B13F91}">
      <dsp:nvSpPr>
        <dsp:cNvPr id="0" name=""/>
        <dsp:cNvSpPr/>
      </dsp:nvSpPr>
      <dsp:spPr>
        <a:xfrm>
          <a:off x="2798867" y="1081973"/>
          <a:ext cx="2187774" cy="977237"/>
        </a:xfrm>
        <a:prstGeom prst="ellipse">
          <a:avLst/>
        </a:prstGeom>
        <a:gradFill rotWithShape="0">
          <a:gsLst>
            <a:gs pos="0">
              <a:schemeClr val="accent4">
                <a:hueOff val="-537590"/>
                <a:satOff val="4772"/>
                <a:lumOff val="-1618"/>
                <a:alphaOff val="0"/>
                <a:shade val="47500"/>
                <a:satMod val="137000"/>
              </a:schemeClr>
            </a:gs>
            <a:gs pos="55000">
              <a:schemeClr val="accent4">
                <a:hueOff val="-537590"/>
                <a:satOff val="4772"/>
                <a:lumOff val="-1618"/>
                <a:alphaOff val="0"/>
                <a:shade val="69000"/>
                <a:satMod val="137000"/>
              </a:schemeClr>
            </a:gs>
            <a:gs pos="100000">
              <a:schemeClr val="accent4">
                <a:hueOff val="-537590"/>
                <a:satOff val="4772"/>
                <a:lumOff val="-161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1 administrativo</a:t>
          </a:r>
        </a:p>
      </dsp:txBody>
      <dsp:txXfrm>
        <a:off x="3119259" y="1225086"/>
        <a:ext cx="1546990" cy="691011"/>
      </dsp:txXfrm>
    </dsp:sp>
    <dsp:sp modelId="{C4922CEE-B875-4A3C-B1CF-6327958F9B79}">
      <dsp:nvSpPr>
        <dsp:cNvPr id="0" name=""/>
        <dsp:cNvSpPr/>
      </dsp:nvSpPr>
      <dsp:spPr>
        <a:xfrm>
          <a:off x="2366798" y="2996502"/>
          <a:ext cx="1826506" cy="1113648"/>
        </a:xfrm>
        <a:prstGeom prst="ellipse">
          <a:avLst/>
        </a:prstGeom>
        <a:gradFill rotWithShape="0">
          <a:gsLst>
            <a:gs pos="0">
              <a:schemeClr val="accent4">
                <a:hueOff val="-1075180"/>
                <a:satOff val="9543"/>
                <a:lumOff val="-3235"/>
                <a:alphaOff val="0"/>
                <a:shade val="47500"/>
                <a:satMod val="137000"/>
              </a:schemeClr>
            </a:gs>
            <a:gs pos="55000">
              <a:schemeClr val="accent4">
                <a:hueOff val="-1075180"/>
                <a:satOff val="9543"/>
                <a:lumOff val="-3235"/>
                <a:alphaOff val="0"/>
                <a:shade val="69000"/>
                <a:satMod val="137000"/>
              </a:schemeClr>
            </a:gs>
            <a:gs pos="100000">
              <a:schemeClr val="accent4">
                <a:hueOff val="-1075180"/>
                <a:satOff val="9543"/>
                <a:lumOff val="-323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Rotantes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(AC, BQ, estudiantes.)</a:t>
          </a:r>
        </a:p>
      </dsp:txBody>
      <dsp:txXfrm>
        <a:off x="2634284" y="3159592"/>
        <a:ext cx="1291534" cy="787468"/>
      </dsp:txXfrm>
    </dsp:sp>
    <dsp:sp modelId="{4BBE7D72-77B5-4D84-9CE2-7A90B99DE2F1}">
      <dsp:nvSpPr>
        <dsp:cNvPr id="0" name=""/>
        <dsp:cNvSpPr/>
      </dsp:nvSpPr>
      <dsp:spPr>
        <a:xfrm>
          <a:off x="320964" y="2996502"/>
          <a:ext cx="1952682" cy="1113648"/>
        </a:xfrm>
        <a:prstGeom prst="ellipse">
          <a:avLst/>
        </a:prstGeom>
        <a:gradFill rotWithShape="0">
          <a:gsLst>
            <a:gs pos="0">
              <a:schemeClr val="accent4">
                <a:hueOff val="-1612770"/>
                <a:satOff val="14315"/>
                <a:lumOff val="-4853"/>
                <a:alphaOff val="0"/>
                <a:shade val="47500"/>
                <a:satMod val="137000"/>
              </a:schemeClr>
            </a:gs>
            <a:gs pos="55000">
              <a:schemeClr val="accent4">
                <a:hueOff val="-1612770"/>
                <a:satOff val="14315"/>
                <a:lumOff val="-4853"/>
                <a:alphaOff val="0"/>
                <a:shade val="69000"/>
                <a:satMod val="137000"/>
              </a:schemeClr>
            </a:gs>
            <a:gs pos="100000">
              <a:schemeClr val="accent4">
                <a:hueOff val="-1612770"/>
                <a:satOff val="14315"/>
                <a:lumOff val="-485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8 Residentes Microbiología</a:t>
          </a:r>
        </a:p>
      </dsp:txBody>
      <dsp:txXfrm>
        <a:off x="606928" y="3159592"/>
        <a:ext cx="1380754" cy="787468"/>
      </dsp:txXfrm>
    </dsp:sp>
    <dsp:sp modelId="{7091BD2A-3DDA-4C60-A1D1-FCE7626DFD34}">
      <dsp:nvSpPr>
        <dsp:cNvPr id="0" name=""/>
        <dsp:cNvSpPr/>
      </dsp:nvSpPr>
      <dsp:spPr>
        <a:xfrm>
          <a:off x="-378129" y="1263903"/>
          <a:ext cx="2125465" cy="807439"/>
        </a:xfrm>
        <a:prstGeom prst="ellipse">
          <a:avLst/>
        </a:prstGeom>
        <a:gradFill rotWithShape="0">
          <a:gsLst>
            <a:gs pos="0">
              <a:schemeClr val="accent4">
                <a:hueOff val="-2150360"/>
                <a:satOff val="19087"/>
                <a:lumOff val="-6471"/>
                <a:alphaOff val="0"/>
                <a:shade val="47500"/>
                <a:satMod val="137000"/>
              </a:schemeClr>
            </a:gs>
            <a:gs pos="55000">
              <a:schemeClr val="accent4">
                <a:hueOff val="-2150360"/>
                <a:satOff val="19087"/>
                <a:lumOff val="-6471"/>
                <a:alphaOff val="0"/>
                <a:shade val="69000"/>
                <a:satMod val="137000"/>
              </a:schemeClr>
            </a:gs>
            <a:gs pos="100000">
              <a:schemeClr val="accent4">
                <a:hueOff val="-2150360"/>
                <a:satOff val="19087"/>
                <a:lumOff val="-647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38 técnicos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(1 supervisor)</a:t>
          </a:r>
        </a:p>
      </dsp:txBody>
      <dsp:txXfrm>
        <a:off x="-66862" y="1382150"/>
        <a:ext cx="1502931" cy="57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2DC3A8-C55B-45DB-B842-EA78BB15C193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9D222E-EEB7-4FA0-BA70-CC214F8736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16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Componente multidisciplinar</a:t>
            </a:r>
            <a:r>
              <a:rPr lang="es-ES" baseline="0" dirty="0"/>
              <a:t> que actúa junto con otras especialidades (MI, pediatría, infecciosas…) en el diagnóstico y orientación del tratamiento antimicrobiano</a:t>
            </a:r>
            <a:endParaRPr lang="es-ES" dirty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ACTUALIZAR!</a:t>
            </a: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D222E-EEB7-4FA0-BA70-CC214F8736B7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854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El residente se integra en</a:t>
            </a:r>
            <a:r>
              <a:rPr lang="es-ES" baseline="0" dirty="0"/>
              <a:t> el equipo desde el primer </a:t>
            </a:r>
            <a:r>
              <a:rPr lang="es-ES" baseline="0" dirty="0" err="1"/>
              <a:t>momento..como</a:t>
            </a:r>
            <a:r>
              <a:rPr lang="es-ES" baseline="0" dirty="0"/>
              <a:t>?</a:t>
            </a:r>
            <a:endParaRPr lang="es-ES" dirty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88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ACTUALIZAR!!!</a:t>
            </a: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D8042-2748-4680-8142-1136B81C88D2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6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077C-2626-401F-BD3A-B8BE204F708F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3828-EC36-44C9-AA2B-30A457A856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0741-DEEC-4823-ABBC-28C6C64F3151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9E28-38D2-44C9-B053-4088919F3E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D3E8-EB73-45C8-9EB1-DB099F719EF8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4E24-36ED-48DD-A4D3-D341DE74DC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94BD-3752-4E55-B34B-A783C97DFBD4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83C0-F6BE-49F8-8E40-79C7F475D1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9D52-87FB-4540-AD5F-86C2749C90F2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37D4-A608-444E-A445-3F1E697F91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Rectángulo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A5CD-6AA3-47D2-9D99-4138EB5EC127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148E-D88A-48C2-88FF-303B8303FA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10C9-A903-45A2-84CD-21A67A4521EF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EE4F-0B17-4655-B9AD-9B3B564C17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D3B1-5B3D-4CAD-B5FB-10A53E2D5A8C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4A0B-1D62-4532-BA6F-B11ED58646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44B1-5DFE-4C12-934D-0DD0DA8A7B47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E465-CF33-4B9A-93F0-31ABF52BF2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592F-0A3C-480B-8438-2EEBFC6D4436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3F86-B833-4C08-B1FD-68B26FF59E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Rectángulo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2547-E1B8-47F7-A159-63F1D00CEA1C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6775-0E9A-4874-9055-D589DE8DE2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3A5B7-C9BC-49A9-AC88-C9E805D21604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D7D89-57F6-4117-8840-4D849DA171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1BDE197-509A-4F6C-9190-2972BAE85CEC}" type="datetimeFigureOut">
              <a:rPr lang="es-ES"/>
              <a:pPr>
                <a:defRPr/>
              </a:pPr>
              <a:t>21/03/2023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E7F14AB-1251-4612-AB56-38B86B044E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5" r:id="rId2"/>
    <p:sldLayoutId id="2147483842" r:id="rId3"/>
    <p:sldLayoutId id="2147483836" r:id="rId4"/>
    <p:sldLayoutId id="2147483837" r:id="rId5"/>
    <p:sldLayoutId id="2147483838" r:id="rId6"/>
    <p:sldLayoutId id="2147483843" r:id="rId7"/>
    <p:sldLayoutId id="2147483844" r:id="rId8"/>
    <p:sldLayoutId id="2147483845" r:id="rId9"/>
    <p:sldLayoutId id="2147483839" r:id="rId10"/>
    <p:sldLayoutId id="2147483846" r:id="rId11"/>
    <p:sldLayoutId id="2147483840" r:id="rId12"/>
  </p:sldLayoutIdLst>
  <p:transition spd="slow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ADF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DF7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DF7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DF7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DF7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ADF7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ADF7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ADF7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ADF7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6F9400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956B43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lroa@salud.madrid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69393"/>
            <a:ext cx="3793991" cy="580870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-1" y="1717339"/>
            <a:ext cx="2457451" cy="107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2023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6009" y="982479"/>
            <a:ext cx="12192000" cy="1073150"/>
          </a:xfrm>
        </p:spPr>
        <p:txBody>
          <a:bodyPr>
            <a:normAutofit/>
          </a:bodyPr>
          <a:lstStyle/>
          <a:p>
            <a:r>
              <a:rPr lang="es-ES" sz="5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JORNADA DE PUERTAS ABIERTAS</a:t>
            </a:r>
          </a:p>
        </p:txBody>
      </p:sp>
    </p:spTree>
    <p:extLst>
      <p:ext uri="{BB962C8B-B14F-4D97-AF65-F5344CB8AC3E}">
        <p14:creationId xmlns:p14="http://schemas.microsoft.com/office/powerpoint/2010/main" val="27368975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03512" y="80024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El resultado final… </a:t>
            </a:r>
          </a:p>
        </p:txBody>
      </p:sp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407368" y="1916832"/>
            <a:ext cx="11593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3200" dirty="0">
                <a:latin typeface="Calibri" pitchFamily="34" charset="0"/>
              </a:rPr>
              <a:t>Informar al clínico de los resultados de los procesos diagnósticos que hemos </a:t>
            </a:r>
            <a:r>
              <a:rPr lang="es-ES" sz="3200">
                <a:latin typeface="Calibri" pitchFamily="34" charset="0"/>
              </a:rPr>
              <a:t>realizado.</a:t>
            </a:r>
            <a:endParaRPr lang="es-ES" sz="32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3200" dirty="0">
                <a:latin typeface="Calibri" pitchFamily="34" charset="0"/>
              </a:rPr>
              <a:t>Nuestro diagnóstico </a:t>
            </a:r>
            <a:r>
              <a:rPr lang="es-ES" sz="3200" dirty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s-ES" sz="3200" dirty="0">
                <a:latin typeface="Calibri" pitchFamily="34" charset="0"/>
              </a:rPr>
              <a:t> debe ser preciso y precoz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119062" algn="ctr">
              <a:buClr>
                <a:schemeClr val="accent1"/>
              </a:buClr>
              <a:buSzPct val="80000"/>
            </a:pPr>
            <a:r>
              <a:rPr lang="es-ES" sz="3600" b="1" dirty="0" err="1">
                <a:solidFill>
                  <a:srgbClr val="0070C0"/>
                </a:solidFill>
                <a:latin typeface="Calibri" pitchFamily="34" charset="0"/>
              </a:rPr>
              <a:t>Keep</a:t>
            </a:r>
            <a:r>
              <a:rPr lang="es-ES" sz="36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rgbClr val="0070C0"/>
                </a:solidFill>
                <a:latin typeface="Calibri" pitchFamily="34" charset="0"/>
              </a:rPr>
              <a:t>calm</a:t>
            </a:r>
            <a:r>
              <a:rPr lang="es-ES" sz="3600" b="1" dirty="0">
                <a:solidFill>
                  <a:srgbClr val="0070C0"/>
                </a:solidFill>
                <a:latin typeface="Calibri" pitchFamily="34" charset="0"/>
              </a:rPr>
              <a:t>…</a:t>
            </a:r>
            <a:r>
              <a:rPr lang="es-ES" sz="3600" b="1" dirty="0" err="1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es-ES" sz="36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rgbClr val="0070C0"/>
                </a:solidFill>
                <a:latin typeface="Calibri" pitchFamily="34" charset="0"/>
              </a:rPr>
              <a:t>microbiologist</a:t>
            </a:r>
            <a:r>
              <a:rPr lang="es-ES" sz="36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rgbClr val="0070C0"/>
                </a:solidFill>
                <a:latin typeface="Calibri" pitchFamily="34" charset="0"/>
              </a:rPr>
              <a:t>is</a:t>
            </a:r>
            <a:r>
              <a:rPr lang="es-ES" sz="36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ES" sz="3600" b="1" dirty="0" err="1">
                <a:solidFill>
                  <a:srgbClr val="0070C0"/>
                </a:solidFill>
                <a:latin typeface="Calibri" pitchFamily="34" charset="0"/>
              </a:rPr>
              <a:t>here</a:t>
            </a:r>
            <a:r>
              <a:rPr lang="es-ES" sz="3600" b="1" dirty="0">
                <a:solidFill>
                  <a:srgbClr val="0070C0"/>
                </a:solidFill>
                <a:latin typeface="Calibri" pitchFamily="34" charset="0"/>
              </a:rPr>
              <a:t>!</a:t>
            </a:r>
          </a:p>
          <a:p>
            <a:pPr marL="438150" indent="-319088" algn="ct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3600" b="1" dirty="0">
              <a:solidFill>
                <a:srgbClr val="0070C0"/>
              </a:solidFill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33424"/>
            <a:ext cx="36677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5062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69277" y="85443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La elección </a:t>
            </a: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17" y="2502025"/>
            <a:ext cx="5649410" cy="3176205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35360" y="1712916"/>
            <a:ext cx="5364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>
              <a:buClr>
                <a:schemeClr val="accent1"/>
              </a:buClr>
              <a:buSzPct val="80000"/>
            </a:pPr>
            <a:r>
              <a:rPr lang="es-ES" sz="2600" b="1" i="1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s-ES" sz="2600" b="1" dirty="0">
                <a:solidFill>
                  <a:srgbClr val="0070C0"/>
                </a:solidFill>
                <a:latin typeface="Calibri" pitchFamily="34" charset="0"/>
              </a:rPr>
              <a:t>Hora de rellenar la “quiniela”</a:t>
            </a:r>
            <a:endParaRPr lang="es-ES" sz="26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937866" y="5964101"/>
            <a:ext cx="82089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>
              <a:buClr>
                <a:schemeClr val="accent1"/>
              </a:buClr>
              <a:buSzPct val="80000"/>
            </a:pPr>
            <a:r>
              <a:rPr lang="es-ES" sz="2600" b="1" i="1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s-ES" sz="2800" b="1" dirty="0">
                <a:solidFill>
                  <a:srgbClr val="0070C0"/>
                </a:solidFill>
                <a:latin typeface="Calibri" pitchFamily="34" charset="0"/>
              </a:rPr>
              <a:t>¿Es el Hospital 12 de Octubre una buena opción?</a:t>
            </a:r>
            <a:endParaRPr lang="es-ES" sz="28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82" y="1585226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8851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18169" y="80024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El hospital </a:t>
            </a:r>
          </a:p>
        </p:txBody>
      </p:sp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695400" y="1622269"/>
            <a:ext cx="1108923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200" dirty="0">
              <a:latin typeface="Calibri" panose="020F0502020204030204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Hospital de tercer nivel con unas 1.300 camas y prácticamente todas las especialidades médicas.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Dotado con las últimas tecnologías para el diagnóstico y tratamiento de los pacientes.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H12O referencia nacional e internacional en todos los programas de la donación y trasplante de órganos sólidos.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anose="020F0502020204030204" pitchFamily="34" charset="0"/>
              </a:rPr>
              <a:t>El </a:t>
            </a:r>
            <a:r>
              <a:rPr lang="es-ES" sz="2800" b="1" dirty="0">
                <a:latin typeface="Calibri" panose="020F0502020204030204" pitchFamily="34" charset="0"/>
              </a:rPr>
              <a:t>#Nuevo12deOctubre</a:t>
            </a:r>
            <a:r>
              <a:rPr lang="es-ES" sz="2800" dirty="0">
                <a:latin typeface="Calibri" panose="020F0502020204030204" pitchFamily="34" charset="0"/>
              </a:rPr>
              <a:t> será el primer gran centro hospitalario de referencia nacional e internacional en la Comunidad de Madrid totalmente renovado.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2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0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1554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Nuestro servicio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062576"/>
              </p:ext>
            </p:extLst>
          </p:nvPr>
        </p:nvGraphicFramePr>
        <p:xfrm>
          <a:off x="468592" y="2204864"/>
          <a:ext cx="4608512" cy="419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020" y="205690"/>
            <a:ext cx="3371380" cy="11522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7728" r="3314" b="7884"/>
          <a:stretch/>
        </p:blipFill>
        <p:spPr>
          <a:xfrm>
            <a:off x="5504221" y="1628800"/>
            <a:ext cx="4392489" cy="30454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72" y="3714465"/>
            <a:ext cx="4200128" cy="31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15523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48111" y="80023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Nuestro servicio</a:t>
            </a: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80176" y="80024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35360" y="1639984"/>
            <a:ext cx="11305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Diversidad y complejidad en los pacientes (trasplantados, inmigrantes, pediatría..) </a:t>
            </a:r>
            <a:r>
              <a:rPr lang="es-ES" sz="2000" dirty="0">
                <a:sym typeface="Wingdings" panose="05000000000000000000" pitchFamily="2" charset="2"/>
              </a:rPr>
              <a:t></a:t>
            </a:r>
            <a:r>
              <a:rPr lang="es-ES" sz="2000" b="1" u="sng" dirty="0"/>
              <a:t>Gran diversidad de muestras</a:t>
            </a:r>
            <a:r>
              <a:rPr lang="es-ES" sz="2000" dirty="0"/>
              <a:t>, principalmente en las áreas de Parasitología, Micología y </a:t>
            </a:r>
            <a:r>
              <a:rPr lang="es-ES" sz="2000" dirty="0" err="1"/>
              <a:t>Micobacterias</a:t>
            </a:r>
            <a:r>
              <a:rPr lang="es-ES" sz="2000" dirty="0"/>
              <a:t>.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35360" y="2744404"/>
            <a:ext cx="974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Posibilidad de </a:t>
            </a:r>
            <a:r>
              <a:rPr lang="es-ES" sz="2000" b="1" u="sng" dirty="0"/>
              <a:t>rotar</a:t>
            </a:r>
            <a:r>
              <a:rPr lang="es-ES" sz="2000" dirty="0"/>
              <a:t> en centros nacionales e internacionales.</a:t>
            </a:r>
          </a:p>
          <a:p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35360" y="3259556"/>
            <a:ext cx="80121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u="sng" dirty="0"/>
              <a:t>Congresos</a:t>
            </a:r>
            <a:r>
              <a:rPr lang="es-ES" sz="2000" dirty="0"/>
              <a:t> nacionales e internacionales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16977" y="3779200"/>
            <a:ext cx="84249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u="sng" dirty="0"/>
              <a:t>Sesiones formativas: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Calibri" pitchFamily="34" charset="0"/>
              </a:rPr>
              <a:t>Sesiones diarias con la Unidad de Infecciosas para comentar los resultados microbiológicos y casos clínicos relevantes.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Calibri" pitchFamily="34" charset="0"/>
              </a:rPr>
              <a:t>Sesiones de residentes (miércoles 14:00 h).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s-ES" sz="2000" dirty="0">
                <a:latin typeface="Calibri" pitchFamily="34" charset="0"/>
              </a:rPr>
              <a:t>Sesión de casos clínicos (viernes 8:15 h).</a:t>
            </a:r>
            <a:endParaRPr lang="es-ES" sz="2400" dirty="0"/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68532" y="5873115"/>
            <a:ext cx="5832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u="sng" dirty="0"/>
              <a:t>Investigación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Y </a:t>
            </a:r>
            <a:r>
              <a:rPr lang="es-ES" sz="2000" b="1" dirty="0"/>
              <a:t>mucho</a:t>
            </a:r>
            <a:r>
              <a:rPr lang="es-ES" sz="2000" dirty="0"/>
              <a:t> más!</a:t>
            </a:r>
          </a:p>
          <a:p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1439" t="15350" r="56272" b="21650"/>
          <a:stretch/>
        </p:blipFill>
        <p:spPr>
          <a:xfrm>
            <a:off x="7516284" y="2650284"/>
            <a:ext cx="4227654" cy="393616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715419" y="3645024"/>
            <a:ext cx="2052989" cy="8134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9690949" y="5789396"/>
            <a:ext cx="2052989" cy="8134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390191" y="542148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u="sng" dirty="0"/>
              <a:t>Publicaciones y tesis</a:t>
            </a:r>
            <a:endParaRPr lang="es-ES" sz="20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947" y="-216224"/>
            <a:ext cx="1725222" cy="21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98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03512" y="80024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Secciones</a:t>
            </a: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911424" y="1772816"/>
            <a:ext cx="51125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119062">
              <a:buClr>
                <a:schemeClr val="accent1"/>
              </a:buClr>
              <a:buSzPct val="80000"/>
            </a:pPr>
            <a:endParaRPr lang="es-ES" sz="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Recepción de muestras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Bacteriología general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Vigilancia epidemiológica de la infección nosocomial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Estudio de sensibilidad a antibióticos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Infección del sistema respiratorio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Hemocultivos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Coprocultivos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 err="1">
                <a:latin typeface="Calibri" pitchFamily="34" charset="0"/>
              </a:rPr>
              <a:t>Urocultivos</a:t>
            </a:r>
            <a:r>
              <a:rPr lang="es-ES" sz="2600" dirty="0">
                <a:latin typeface="Calibri" pitchFamily="34" charset="0"/>
              </a:rPr>
              <a:t>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Infección SNC y del pte critico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6960096" y="2204864"/>
            <a:ext cx="50214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119062">
              <a:buClr>
                <a:schemeClr val="accent1"/>
              </a:buClr>
              <a:buSzPct val="80000"/>
            </a:pPr>
            <a:endParaRPr lang="es-ES" sz="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ETS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Parasitología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Micología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 err="1">
                <a:latin typeface="Calibri" pitchFamily="34" charset="0"/>
              </a:rPr>
              <a:t>Micobacterias</a:t>
            </a:r>
            <a:r>
              <a:rPr lang="es-ES" sz="2600" dirty="0">
                <a:latin typeface="Calibri" pitchFamily="34" charset="0"/>
              </a:rPr>
              <a:t>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Serología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Virología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solidFill>
                  <a:srgbClr val="FF0000"/>
                </a:solidFill>
                <a:latin typeface="Calibri" pitchFamily="34" charset="0"/>
              </a:rPr>
              <a:t>Área de secuenciación masiva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solidFill>
                  <a:srgbClr val="FF0000"/>
                </a:solidFill>
                <a:latin typeface="Calibri" pitchFamily="34" charset="0"/>
              </a:rPr>
              <a:t>Gestión de calidad 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Preparación de guardias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26749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119"/>
              </p:ext>
            </p:extLst>
          </p:nvPr>
        </p:nvGraphicFramePr>
        <p:xfrm>
          <a:off x="1828128" y="154653"/>
          <a:ext cx="8280920" cy="64977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37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ÁREA DE CONOCIMIENTO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TIEMPO (meses)</a:t>
                      </a:r>
                      <a:endParaRPr lang="es-E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</a:rPr>
                        <a:t>Medicina interna (MIR)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E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Recepción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effectLst/>
                        </a:rPr>
                        <a:t> de muestras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Urocultivos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Coprocultivos y FQ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Hemocultivos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Bacteriología general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Infección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effectLst/>
                        </a:rPr>
                        <a:t> del SNC y del </a:t>
                      </a:r>
                      <a:r>
                        <a:rPr lang="es-ES" sz="1800" baseline="0" dirty="0" err="1">
                          <a:solidFill>
                            <a:schemeClr val="tx1"/>
                          </a:solidFill>
                          <a:effectLst/>
                        </a:rPr>
                        <a:t>pte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effectLst/>
                        </a:rPr>
                        <a:t> crítico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Vigilancia epidemiológica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effectLst/>
                        </a:rPr>
                        <a:t> de la infección nosocomial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ITS</a:t>
                      </a: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2</a:t>
                      </a:r>
                      <a:endParaRPr lang="es-ES" sz="18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0" dirty="0">
                          <a:solidFill>
                            <a:schemeClr val="tx1"/>
                          </a:solidFill>
                          <a:effectLst/>
                        </a:rPr>
                        <a:t>Estudio de sensibilidad a antibióticos</a:t>
                      </a:r>
                      <a:endParaRPr lang="es-ES" sz="18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0" dirty="0">
                          <a:solidFill>
                            <a:schemeClr val="tx1"/>
                          </a:solidFill>
                          <a:effectLst/>
                        </a:rPr>
                        <a:t>MICOBACTERIAS</a:t>
                      </a:r>
                      <a:endParaRPr lang="es-ES" sz="18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0" dirty="0">
                          <a:solidFill>
                            <a:schemeClr val="tx1"/>
                          </a:solidFill>
                          <a:effectLst/>
                        </a:rPr>
                        <a:t>PARASITOS</a:t>
                      </a:r>
                      <a:endParaRPr lang="es-ES" sz="18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0" dirty="0">
                          <a:solidFill>
                            <a:schemeClr val="tx1"/>
                          </a:solidFill>
                          <a:effectLst/>
                        </a:rPr>
                        <a:t>HONGOS</a:t>
                      </a:r>
                      <a:endParaRPr lang="es-ES" sz="18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kern="0" dirty="0">
                          <a:solidFill>
                            <a:schemeClr val="tx1"/>
                          </a:solidFill>
                          <a:effectLst/>
                        </a:rPr>
                        <a:t>SEROLOGÍA</a:t>
                      </a:r>
                      <a:endParaRPr lang="es-ES" sz="18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Virología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Microbiología molecular de SARS-COV-2</a:t>
                      </a: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</a:t>
                      </a: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988721992"/>
                  </a:ext>
                </a:extLst>
              </a:tr>
              <a:tr h="597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Área de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effectLst/>
                        </a:rPr>
                        <a:t> secuenciación masiva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chemeClr val="tx1"/>
                          </a:solidFill>
                          <a:effectLst/>
                        </a:rPr>
                        <a:t>Gestión de calidad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kern="0" dirty="0">
                          <a:solidFill>
                            <a:schemeClr val="tx1"/>
                          </a:solidFill>
                          <a:effectLst/>
                        </a:rPr>
                        <a:t>ENFERMEDADES INFECCIOSAS</a:t>
                      </a:r>
                      <a:endParaRPr lang="es-ES" sz="1800" b="1" kern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+mn-ea"/>
                        </a:rPr>
                        <a:t>2/3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7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UNIDAD VIH (consulta)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54" marR="4955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702368" y="692697"/>
            <a:ext cx="8532440" cy="40243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702368" y="6021289"/>
            <a:ext cx="8532440" cy="36004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579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03512" y="80024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Rotaciones externas </a:t>
            </a:r>
          </a:p>
        </p:txBody>
      </p:sp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2063552" y="1645022"/>
            <a:ext cx="8350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Centro especializado de ETS (Centro de ETS Sandoval).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Consulta de enfermedades tropicales (Hospital Ramón y Cajal).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Posibilidad de realizar rotación a centro internacional.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Libertad de rotación, siempre que esté justificado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84019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03512" y="80024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Guardias</a:t>
            </a:r>
          </a:p>
        </p:txBody>
      </p:sp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551384" y="1484784"/>
            <a:ext cx="111612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Guardias de presencia física en el Servicio de Microbiología con un adjunto presencial.</a:t>
            </a: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Lunes a Viernes: de 15h a 8 h. </a:t>
            </a: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Sábados, domingos y festivos: de 9h a 9h.</a:t>
            </a: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Los residentes empezarán a realizar guardias en el primer año, aproximadamente al mes y medio de empezar </a:t>
            </a:r>
            <a:r>
              <a:rPr lang="es-ES" sz="2600" dirty="0">
                <a:latin typeface="Calibri" pitchFamily="34" charset="0"/>
                <a:sym typeface="Wingdings" pitchFamily="2" charset="2"/>
              </a:rPr>
              <a:t> Rotación preparación guardias.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600" dirty="0">
                <a:latin typeface="Calibri" pitchFamily="34" charset="0"/>
              </a:rPr>
              <a:t>Los MIR podrán realizar guardias de Urgencias los primeros 6 meses (opcional).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033424"/>
            <a:ext cx="36677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32955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El futuro hospital…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b="5405"/>
          <a:stretch/>
        </p:blipFill>
        <p:spPr bwMode="auto">
          <a:xfrm>
            <a:off x="1524001" y="1556792"/>
            <a:ext cx="916855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33424"/>
            <a:ext cx="3667783" cy="82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17600"/>
            <a:ext cx="7668345" cy="375156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89412" y="5373216"/>
            <a:ext cx="5213176" cy="108012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Mª Victoria Castaño Amores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FIR (R1)- Microbiología Clínica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21 de Marzo de 2023</a:t>
            </a:r>
          </a:p>
        </p:txBody>
      </p:sp>
      <p:sp>
        <p:nvSpPr>
          <p:cNvPr id="15363" name="AutoShape 2" descr="Resultado de imagen de bacterias 3d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orbel" pitchFamily="34" charset="0"/>
            </a:endParaRPr>
          </a:p>
        </p:txBody>
      </p:sp>
      <p:sp>
        <p:nvSpPr>
          <p:cNvPr id="15364" name="AutoShape 4" descr="Resultado de imagen de bacterias 3d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orbe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2995894"/>
            <a:ext cx="9144000" cy="937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300" dirty="0">
                <a:ln w="762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54000">
                    <a:schemeClr val="tx1">
                      <a:alpha val="91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s-ES" sz="5200" dirty="0">
                <a:ln w="762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54000">
                    <a:schemeClr val="tx1">
                      <a:alpha val="91000"/>
                    </a:schemeClr>
                  </a:glow>
                </a:effectLst>
                <a:latin typeface="Calibri" panose="020F0502020204030204" pitchFamily="34" charset="0"/>
              </a:rPr>
              <a:t>Microbiología y Parasitología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24000" y="0"/>
            <a:ext cx="914400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5367" name="Imagen 22" descr="logo micro y hospital.png"/>
          <p:cNvPicPr>
            <a:picLocks noChangeAspect="1"/>
          </p:cNvPicPr>
          <p:nvPr/>
        </p:nvPicPr>
        <p:blipFill rotWithShape="1">
          <a:blip r:embed="rId3"/>
          <a:srcRect r="71845"/>
          <a:stretch/>
        </p:blipFill>
        <p:spPr bwMode="auto">
          <a:xfrm>
            <a:off x="3281623" y="-183815"/>
            <a:ext cx="1245665" cy="159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8688288" y="285728"/>
            <a:ext cx="1612776" cy="540060"/>
          </a:xfrm>
          <a:prstGeom prst="rect">
            <a:avLst/>
          </a:prstGeom>
        </p:spPr>
        <p:txBody>
          <a:bodyPr lIns="118872" tIns="0" rIns="45720" bIns="0" anchor="b"/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s-ES" sz="22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9" name="AutoShape 9" descr="data:image/png;base64,iVBORw0KGgoAAAANSUhEUgAAAfMAAABlCAMAAABumfqTAAAA4VBMVEX////S0tL19PTy8fH7+/sdGBm9vLz39/evrq4fGhuFg4T5+fk6Njfw7+91c3QjHyDj4uJQTU7GxcX/9PH/+vgtKSoSCw0AAAAyLi8YExTn5ub/6uX/7+tWU1QoJCXAv7//0sj/zMH/3dW0s7NDQEH/49xbWFlpZmdKR0iTkZKbmZr+e17Qz889OTqgnp/+j3f+pJH9XDr/x7v+taX+eVz+m4b+gWj+iW/9TSp7eXr+rZv+oo79cFL9aUmKiIn+ln/+va/9Phn9RSP9WDf9YEX9Qx39NAj9Uyr9Vjv9KAD9NRoZSYcYAAAcXElEQVR4nO1dC5uiOLMGFRUUQUAG8IYooqKigKCIgpfunm///w86CRehu6d79jzP7uz0Lu9ehksIMW+qUpVUMQha4L8GpECBAgUKFChQoECBAgUKFChQoECBAgUKFChQoECBAgUKFChQoECBAgUKFPgvgeuOQu+42x29cNTl/unWFPi7wXVDw/++31+fLpen637/3TfMgvd/M7qmc73cblvf2e0c+J+9vd0uT47Z/adbVuDvQdfzn28nX3cBnGCzCRx4pPv+7dn31H+6dQX+erDe6fnu2LpxDGVAMNuFst2Vw2Pg+Pr9+eSx/3QLC/zFkJ3LzfHtzUiNZu+eswucSKNz6mhj+87tosv/aAP/IlQqlX+6Cb8JWG9/tR3/qPYUz+IQVVEcc+QoioIgocWy6tF3/Ov+LxF1qQpAx8d0NcJQQpBGNQf6cY8BDKHR0RI8OoyOyFxlw+whWAt8bgyeig+RZXIneaJCotX5fL5mJLKSa0y1OpbeNXKYvYXOt3hcTdtQk2iJZmDLaLL0F3TML0bXeN66egBE3LroHodsfGPX7R0Df4Nw9s3aKEg30J37s/EX2HJMm8LwadyFVa2D45igAT5JrYnh1Kw9WXVEfl5DkGEfx3GBAL25WMGjcwVZagMco/q5LKwlrEBot1dNShzU4zpBaawVkViZ9zsYjk9a8dvodZ9qttvtpiho9ZilZZsCdTeny9dtrJwxvP44q8JC/biOYV8A1Tc1GolaQw2aAiViMyI3RL4GVPviO7qJKBvOvB6BbFueZ6m9EPyBqJfv7lZWR5zpOP7F+QtMOZoAPGlxH5XXAjap1+Bhoy5gzSrNDOua2IJ3aQ2PDypMExfnDXBEHrDOmc5XRp4pUUOBuC361CK+hB4AK+eYU2k+wNpMIzpmNF4ghjRNDw8Dvp/KrSbik+pbMSVXIqblBP08wPFWfE7WO9hkDGssLQkwnsbj9XmK8YPDm2Hzm0PxL74dqN1ReDO7gFcOkfWjYZnBBoyDzW2/3/Wcy66rBjYoqPzpaiWG/vGNEuhnnEi6UOPPNSQ5FJuRCEvaNBLTJaAzOqi1cXEdaeO52HrDD93hD9EldEKkLwaSTs1j7U33xXl8lZnwq3F8sbYeTFJlUQdK4V0L60Ifo5jcTwEtpohy/HCbPyeX0SbWh++W6n2Rn1U/7Y3fC6p/cf0jyx2vwC1jN0+hqbJqzzj5Rk9leydj/zQKnww75Hob3/0p6aVyDBJtCeMPyhB4BxssIqrJFj+PxRDSH3OOMPNoQJBTTIgu0EAx9CH7tem7OssC34rIqIwTOUca00EHF+pJpeI6OgC0DRap+VYihFQsqx2s9daqK021OoUTuctzvoNR66ihjRafvgidYO146NItTGx/HUnvuRfH3rCyqtz/uPyxMa+ubYLLiizL4A9rK784o+1lA26H3MZ2Lk7vs9qWzeZsIqxmM+G8/lb/oNC8Q6xEKrpbIqLJGyLlHK0j8SiorEUM0lSZd2Z4JHa0MH07b5YSzoG1l4wdpHGYHQRxEskdORVj+aviKT8Q9DzVQdXBe86HzTXQD82cmprzixUWGwyV87dEcyDo6lEnPcXFw1fxCLjjsw9MNfWud629v7+FgWtynCqPAGSVY5Wu47l7w0N2153Jbnz/effZUuxSWKPjFYEu+3MG/0jbnQdMvSM2IYuNxbd10lUJ55VDK6ss0p1Suw/metij68H8bV2Ac6jbpelDiIE2mDDzgdhGo0rFSEfXzvwrwX0c/ojzgyAhZ5FaZ1fmPArm8eYQ+YhzpAoMk6+S4h8+newdO5Ktp6DrOOFO5jh5YwRGEMHYyBw72p5kVd77zknhjvbpyfqkOhTMt8wK9NZ8wQDRlKIuKUmve7WFL2tzCoPKEHCeamtAj1Af1ufUg3Og+AegH+udhaTxKwmpac133VoSRK1arbfwHOf9ybJ0wEToHFRaMedwRv6h2vkB5+hMawBZF3M65czTtTmOzZaQczEdDHnOy8AC+Ggu+82g3r7rRtc6HbvexTNfRoBh1z2aSpcF6Crm0XVHrOzaI+d5v3d8pefq3/efTOkl0M9jAXSKRI+b40W/FTk1/Xk5XwhwjpAEhQFSKq84p1bNgchnNlVdxOdIWRNoZIEDzYpOtAbyBiUB76yAvySuX3EODHIsMr0PfMQ53cdStUNW62OAemyj/YDztQiaVAYW5UNPlVs8DZwGHAM+WuVMpYMnz3mlhfMfzWW/FzjjybYVzt/1ENa4eKOe4uphfh+N65q6q/RU67r/42kLism2fTU+32iLOAdd15zOmisGKU+1PvXKhIecA8nDxJb0mvPmmF7O8YxzdCZOK4wA1DozETUg8O9nCyjnS5o5iJmcl9qAcwTtizjw2DLOqeRhurXqCIKwii2x95xL2gQtk2UwO6SOQMw59OuwFlk5D7425+b+pFsI59wVhPMCk7N8D5poI1kJZbNrWlCiWc+3uJHnXx0Zcm3Zp2v4aaX1aKaurAcEfQZ+8Hi2JFbvOUfoNoYfyDzn0Xxey+ZzMLeLzeEZlgb+3YQ5TN6vfCTzOa1lcl4WIOdgigHOAXIQI3OabIl4qpJryxkw6JZx+RznyeJclRrMAJp4NkEDztGoxSJ2Jn/MeW2KdYafdstvAs55cp2e3B3t75blI+wmWVM/Hp0XxzddP4hOR8CuV1yLk00O4VjHfXI+XYRdd2A3V9agyyDn59l8ss7rZFKLOIeyO1i84xxBc11XFwbaLFoNWQ8GWnv+3jJO7XYm85TKVMQ5eFgUxgcxGm6VBY9nE8M6WeNB8pzTsYdYIgYacQAAlng6SkDTokYxK9Di+Q85XzbF9gfrEb8XzCfdltWtb5r+081jA8eKHTEL2OeOPZKdxFxT3aDLQv+NDR0FaPcn87Na5wPY5Y0z6APIuUZp41r+vjTFY1qrTazTxlOKM/8cWS4SRqQ2RsUKnV5h1OoHHnDKOcAwGT0p50DTiLMJFbOybObksI4/poKM88UsWgAC/mC8+o4KyZJQtLIT1z0GtWgZ5w//HCm1cDxdqvmtAaZw1+DY8H4LgDbveU+2Ewu2Z9x3vh8a2zA65RTn4gG9zo30/XPAGe7F/UzQY85LLY2sEMD27Wtvxr80xeJeqyzganm63pVxTrba6WobgYvx2nwDzJetHyxqwzWZZF1kknS6RK3iOstnHMcTzmtnHJtmi2/i4q2c09N+VHLBJ65YqYUNklHy4LyxoHBKSK0KKOfxeCstEt/wt4ey108y0uvKwe1mIabuGCd/BM57pmdtQi/cHGVQipON09V3TESxr8926Cuyr+/lT6o9DyBLgPNyRZuStf60VCPzup2ZYOf4vEZQGeegY4VxrdIo0wT2cKWZTjoNVyn8R74Q04FTc6VBolPqUTI9krQH54jUwsU+AymqRAsoiXJYAw8MrVVqdEuM9AW9epjlYwxLVAjTxJK5oEGAaT5t8XCAD6BZUKLPlDjLrdX+xrCedYdV9O12FzojVTePdnA8eYGzA6ZbZJrDnu9Z/ml/G5m6aj4Fx50SspzjPH/so9eWfX4tQc6nZGOKERLRIc65jRF0POV5YRH1PjStOnFfScOWKPJNYjFvTXj+sRxSmqWzpNScvZsvG+i4z4tie76YawIfL/Kg9TbPz+rLSFPQUxFLlYNENPmBVh8O120ebx6iy8v1BDw/IRYEeIgoISSoj9fi3Vqa4Hl8LiUt7iziDVqpxcdaJHqRKM4W1fWhyTdbX0LKEVa/+2FXd63gFrDc0UBGJ93Y/+/kX3Oquwtk/3QFmt049gwHmPdKCEbBXf9wBVaat1oHBm5kLGqVs1ZFUK1PLB/GV2XdinBI9je1ZFuVObRyQLPi6eJ2bZ5bF0tQrucfOkNSyHXuBJA60x6bMrXqebrqDAaTKbGuolBuK/P880O4Jxe1LXo9Ex2CaSptcWxN0NN4ropfpPXb7Xa/NR9+kR307tXXFfnZP5qW3lN9FUHC7f7kbp2N/HDAFf201b1TF9hxJ1UxNjv9dlEV4KN/uKlaIcvlMuyBEjDconU4ic5r9nQTJhkFdCK8jXIeueKPObz8al3ndWURSj+qH82HQ1RodLlk0Kw9r14Kl/ZzzzbSw6TGdH5KWxxdlmiIL0I4wOjiA3Pccvf7u856AeCZ9a9Xf+cfR6mcj07+zZUNaMAhO481tv7+j6DXDfzLp5Z7gd8Vu5vtcUoP6Xn+hrOjBVXv2d+Eo9P/EuU+Ot23m66xi85kn5VH9sV3Hdazb5/utBT4TcE5WzvktqaimpuubEQTdNe5+p4V/HGJVPfI325DznLjiKieK/ec55ttHDnLvjsF518Q3OlumOrNO+3kbdc7xhyyo9Db3k63EIFSvvVHPc9ItlS4jcd6m6MFJnvTuN8Lzr8guO/fA1m+XC/70wnZhdkNc7vd+zJiAspl2fUecY+hgajO9uVFBw79fV+Eu39BcN9PgYKoiukZO8QwOZbrcWwP/INYp5tlHG97R5V9qxddBv8iIwPZnUIl9D0lOBWcf0X0vvuB0pMV2QzNniFbQXiyHH9n6Jx5v1nK6fmumkYYuuHJc/XQ8xUw5xv2Tu46gRL43wvOvyDUPeDcu+z32+0OcG76u70R2M7xCnz1p30o37c7oOFH292TEbiOsTcB56bjyvJOLjj/oujdAOeKe9p/BwoccL41bNdywtFNRhTjsresKzhCRi+B73jOxrEtwHloeKMuixScf1Fw3+9gPpeD2x93jzNM66af/JcnP7gpCOf+cfL1/XfgsVkv+t25PTnONjQNxLlcX27b8P87n/+HksR+718KOZeV6/Mf262PBCEHI+B6PVZR4dLMxZC9p1sw6sHL0LQDZlwYIP5ONT1H+cxuJ8f1GMmiaYMergniPEbTRVQ0uV9CkHI1OqqCrqpWURRl4Em2kglLjpOVTiZ+6JFyUmPqTNa9SUX15Z/v8RosP368S4Knw3z7IkQb/xUJtG0Ii6N0Fs75+KGPrR+SHi8IYjFMfsEyuR+1M/ot8TpwZRhfH5aQ0jD3rl+wMcfdoX9+t42jFSLWJvO3uXC7PbJI9763fDtbVwf+ORds4AFiuh/75zTRxjFcXKVJYvMJPptOZ3ynVY07sDrBQIEo+kU6T0Qca54rSIUQRAxrTjq8uJqno2PYxjAsiVtYTwfgZPa4R0/ESbbPJh0GoKKOVn8XI5mBXDLL3Mo42QLt7KT7po2ziA2mi6h94E34ajqdrHAej15eWoPG4c1VR/zWmS7S/R/6MMMx8EO0JJKjVG0JQn/ab4oTImrZWAMVYcJ0DX93fYJhYpy805hPO6C+9oJEyMUE9MVk2p80RXH6KrLkbwHn3HULUbnuiIOpyA83nNtd3WgZxnQD4xI8uO05sqmH0Wlo3/WP12RoDcfaw1gemD4/WaOShC4A6+ckZGWG4WkcBdPGhCijqDKeYNRiWT0L2CNwDaFbg0fOELmgMC233ybi+eDl0nyAC+vPOg09tKer9jxXZAlo0JKNG7qJ40l8DEJqGHUmJZRZT7CYT7I6EwXQuDUx4fnZ+qGxNBF/ZExKxAA/DGGqakv8FkdVlBcUaGQ8zCoo3MtPduHJ8wBPZAKdYYM1SS+ZszD5BVs1m70PV98Ui4X7qnJyld0BJy05VNxLFtis2Jzi7HddKPH+/vhJxQsqySED9IqTJNaEaYt4EipxwKhHntGcT5IBSwRPDaHKHTxCkgAVYHgkWU7gmM+CJsj2ZILlBQOdfR6PViH4OjqeErlHYBDmKmndAqfwQ9rn607SvvojVUrjo8jnGkp0ROqckl7/hqf5DSUCwxMlRGsJ5zChLQvbRDs43kkiNZlVGoKDtJL8mNq5+TYj+m+AefGNLsKyqsp22U0i0NzutvceRZT7H66S3Ag81vK3d+C/dQP70321NQXjDxAYrZrL6a2usKQL51TG+SLlvHbmo2jkcjuJhoKoTHEB68RPSRqfxcNVm/UDL+RmQLrPf8o53YddSub3Y9FZhxKJaBiS7YHwkHlkLMTtq5QW6RtafBLtXqoLYMQmUwjgPP0hdUF8ZLIyaUw2usL6jzeSs04HS8YY3R+kv4XAk5wo6fwLOIf753IvCB3beDF7SfKht/XzwW6bi2/HnxpQ/a582t63N19V9E/2zxEYb5Sk8TEdsZ8RQeBJt+Q4r6zTcLZSwnlD4zM5R6aTdUcUoo7Kc15r9cl6B38EoP+cc7Q9e9ulwwEB5DCqcy0c+lkMa8I5uc5iXx6cw8hKLI3VzDgvwySctHBpnTQ0C5iD1bW1c0eMA6uk6VvO0TX5Kyx+GCdjdXX3/nwKVMSLMhXM/f2UT1Ppea7+AmUaiHlvY6kQnOWf7M8yFQHn8ZQ8BwKfXWYELI5czXGOVL+lOb4p530+l5Q2nZFzCosmzTzn6IoAqjnP8kecV9BhFNREt6dvp8sxP2zFAbBlrclo4iQdFAnnzCSLus44h9N9anFknC8n4ux9dNRbzmkizqgCnFNvOF9Pf02ktPXs6D3wPy8IDLOrh0CYt8+ujHCjrhyqocnKMoew1hWqgFDvdm0/MuFY3bl4n9X74FzDsEV2mVzhcfhonvPht8SuSeW8SuVUQ2U6q5QJKuqoPOdzGEJP4Lk0wg84b6xnVEejK+Nzsz2vv460WVAoM8BglF1VIKSW+Ei2AZy3xut5e/BDzmFGVRIqn3Fe74jvxtRbzldaWWphIjRfgZynIwRwTtTXRPMXca7s/ROgVzGeTq7fHfkKZ2xDaNC5G9sA8m/dXRW6brajKrbJjcLgxVHgHqv9WcpajvOpOMjZ1o0pzn/O+YFZrif5AFKpPSlHqWcHCaYZppzTfRgMPcxNoR9xPu6sqxq/JqcDakC9znYrEU2UnEKZrR3wJVQzGee40ARzfefHnFd5PLEec5wPxOn7t7/iXIIf14B5c8DWkfqdtOVg5ArCAON/Eees8WS4HHK8ej3vRUUsxwpijy3Y+bpjnqz9XYanI/fkWFy4v+6vzy8m54LHPk9keci5mNfTDe3HnMf9BzlvrpqvI5rp2QqNrXeiTGZZqfUBQUsSsLs7j/HxY84lrS+BOaVFlsZA2sm392ikjuP98rLZKlfm/CO7Asg58NUY7QM5/4Dz/vvo+9ecRyMUOIjAYwOcZxH8wFeT6pNfxDnMY9FNRA/UzRMw3LidLUeXOdfybjvb3p2c2DwPX3asZXn3y93YqCNdfwo/rfbB+QEXD5lzVAY/N+rF15wvMjlfVBcClv/x9CziGWY5rclzynm5xQsTAAp/fJgkz3kumB5tAqGi26Czmc75zXoNPQG2It0Xqfocfpegzj9GWzKfo+1M47zS7Y9U9ozz4SqxBl/hNedYNGlVm8Dak6Z5zqEurL/N/Pi7wOqXwGE3/ukpUuLsJvrEBNI7hiPLdI0w2ERyPwKme/hyDdVgG7AsEPOPI50j1KlvMed1MF1mlg0qJHbOaxsu0f6Q8yGgEyYuPh5JOK+Mm2IHzHlpapPQnkOcJ9jqsSr24Lx0zl7JwMGHToBrwAzWb+xiFD+UkcpCpNqQfGDRPVLYE85LTGbpv7bhsGR0ZJxLYBrLTBeSiRl9xTmNR7++AhyR1Vh7y7m0/FXBs+b+5HisGcqs3JVtiw1tuOYCfHY4qwPJhyZb92iHCKcH7h6UDFjLOe1/EvTKpJxLEwzLVr7OlHiOehV4O+mngBpzPunLWsQ5IEiksrRidBKTWlkA13aWENyYp+NkniWbZpwzzUw8GZgBuewAbfCe89iSQCdYbAoOB/j5NefwVamDnuO83sFSjZLzz+dUbllhnXibr/zzZTL+a6BofyK84Rz21vyXiDoHZNaR4ZGnqMF+wyqB7/Xy+ec9z4cBcaztKMblyHKKoz+5P4mFe3AOJB579BUz4ZOULqaJCfUkGTQl8uGrranHTagIk9slgsLxJDeYnk0eAo+lsyhQ0jETpUMu2Z2BoyNSJe84r6zjRh6wmAvgSWoPzrEk9a3eTCT6wXkF5qamhmn920NhwTzl9MsKy0mSGfVKzoepziNbOIU3U84PKeelwy9KbFW3351oqZ1DuOOT4yqIbPg7U1G7vV5XVcyd7cpduNVmXVzTv6o917ndfvaROIZKk49qiw6cvcBReTjjU4u8QWCYsKDLNWk5FdNpFmaIw9m5dh4APZ70yGKQ7oKQLSyVk8VjlRU8k37Qo7rCmmuyVqLn1CBzyRj+QJfncIgwb7/8QU/5aBIBAzAieNiJP/wFl2nhR8pKtbJUbyYfEqKn8ZRTotdNXkgWg+F0hD++XYa2RSraWyGrj0XiIXAA0ommscDT5EYJePjpujHwHKg5WauRKIFrP+nXvwrx92TgkXXZhXtLkTnVc10XftfZcF0L8Lt5dllV2Wy3etgL7NNPDDgkytpPO7hUb4vidDGutzqUlhnZhwHPzw5nbYAfYi1YqhLgUmcOJkJyLvADYozWKsyiyfOTdTVJPfsWKc/lGQc2VBWKZKM+A/fHDaSyXLd58LhGEOBKM+Oc7lPaYQKtxPG3V1uV5FjjeYqAC/xaExpfaAucwz2zUhW8H1jmxPnQFr/NIDVoXcPAJa0O91gGWvKVOalKdMAz5/TDoUvgpfQX9XWL+hZ/iQyNGjWtoxU4EOYd/ttsHU/0aJuPOSfHLTxq97m14vPrV38ruOPF1wHpXHh1YDby1ofZCiz8VJissEjP2gCdP2ItGVFMhd3p/uXn2QxrvJl5OXT90G8Kq+k5/51WQLG2ajb7rXGaNTo/EAAHuGdVqx5mzcmCrK2JCMnWBdqfww4bw4KHyKkvLeBtoBMq9bgkEVWSU+IVpjXVoqWYN5zT0fsO0HIYHhpwBzV6HDSbjFuS1BXNMsPoXJsCHBaPn4GmBVONTNYPU0EQJhoRL/6Mk/vVRvb7FvEAYfqxzUKf4zIH+Mf5l2W29pyLftqxvdNJRdwtcNgv8m5nKarKmhsZ2dnAyHuxoEEH91/8n30fDqLREl85mySNoqj0xlOqwTiEnMdcilF7PCFVkFpyMS5RiUs3ctdq6SNpyVwdj5fH73jDeaX2qKYhZdU2spaUHheSexItSVJu3FbSMrnQDfhLUSlpcC1fR1o4KUmXX9fxpqK/G139AlxxMHkj7OkSgDNvaxm6o3u2fzf9zejp6N4il62300HRn3/xtdrE3n3G7Z9EBTrsa+H9cvh/GF3nYuswTELeGtxoezn5PWt/N7yjsj/aTtd3zRe47qa4tv6k/5xytM//qvWFPwf4fcKlpv2CncovhK7+7Du6xakhi+z82/MOOe4vOytQtxvjSTk6PcPocaHu+M9/QsqZKT/9vUQKnQJzYvo1PgPx69DdXe66DUW963v6daTc3L1nusppJ9+A3kd6PcXw7ftz8NPvt5PEqr/+raQcgWtczEffmP4Pg7P2V9/wjwqrspu7qmxvT5bsK77Dysamy6kbcPO6936el1gbL+nfOtq3QAbFebo6zj0YdeEynOnqoRLIVsghrDoKTo5zfXL+/KfbC3wNcJZ/2TtAwx9DWelFqzRsV5HDDTDd3P2zbxWJK/9C9Cz7crVtXzeMINgBwA87675tQ8aLv1XvX4quadwu+/v95Du+rfuOfbrf95d9UPw9iv9msF155++v+xTf/V3x9+T++1HhWEW2PABLVjmuILxAgQIFChQoUKBAgQIFChQoUKBAgQIFChQoUKBAgQIFChQoUKDAl8L/AabWn4K2rDF7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orbel" pitchFamily="34" charset="0"/>
            </a:endParaRPr>
          </a:p>
        </p:txBody>
      </p:sp>
      <p:sp>
        <p:nvSpPr>
          <p:cNvPr id="15370" name="AutoShape 11" descr="data:image/png;base64,iVBORw0KGgoAAAANSUhEUgAAAfMAAABlCAMAAABumfqTAAAA4VBMVEX////S0tL19PTy8fH7+/sdGBm9vLz39/evrq4fGhuFg4T5+fk6Njfw7+91c3QjHyDj4uJQTU7GxcX/9PH/+vgtKSoSCw0AAAAyLi8YExTn5ub/6uX/7+tWU1QoJCXAv7//0sj/zMH/3dW0s7NDQEH/49xbWFlpZmdKR0iTkZKbmZr+e17Qz889OTqgnp/+j3f+pJH9XDr/x7v+taX+eVz+m4b+gWj+iW/9TSp7eXr+rZv+oo79cFL9aUmKiIn+ln/+va/9Phn9RSP9WDf9YEX9Qx39NAj9Uyr9Vjv9KAD9NRoZSYcYAAAcXElEQVR4nO1dC5uiOLMGFRUUQUAG8IYooqKigKCIgpfunm///w86CRehu6d79jzP7uz0Lu9ehksIMW+qUpVUMQha4L8GpECBAgUKFChQoECBAgUKFChQoECBAgUKFChQoECBAgUKFChQoECBAgUKFPgvgeuOQu+42x29cNTl/unWFPi7wXVDw/++31+fLpen637/3TfMgvd/M7qmc73cblvf2e0c+J+9vd0uT47Z/adbVuDvQdfzn28nX3cBnGCzCRx4pPv+7dn31H+6dQX+erDe6fnu2LpxDGVAMNuFst2Vw2Pg+Pr9+eSx/3QLC/zFkJ3LzfHtzUiNZu+eswucSKNz6mhj+87tosv/aAP/IlQqlX+6Cb8JWG9/tR3/qPYUz+IQVVEcc+QoioIgocWy6tF3/Ov+LxF1qQpAx8d0NcJQQpBGNQf6cY8BDKHR0RI8OoyOyFxlw+whWAt8bgyeig+RZXIneaJCotX5fL5mJLKSa0y1OpbeNXKYvYXOt3hcTdtQk2iJZmDLaLL0F3TML0bXeN66egBE3LroHodsfGPX7R0Df4Nw9s3aKEg30J37s/EX2HJMm8LwadyFVa2D45igAT5JrYnh1Kw9WXVEfl5DkGEfx3GBAL25WMGjcwVZagMco/q5LKwlrEBot1dNShzU4zpBaawVkViZ9zsYjk9a8dvodZ9qttvtpiho9ZilZZsCdTeny9dtrJwxvP44q8JC/biOYV8A1Tc1GolaQw2aAiViMyI3RL4GVPviO7qJKBvOvB6BbFueZ6m9EPyBqJfv7lZWR5zpOP7F+QtMOZoAPGlxH5XXAjap1+Bhoy5gzSrNDOua2IJ3aQ2PDypMExfnDXBEHrDOmc5XRp4pUUOBuC361CK+hB4AK+eYU2k+wNpMIzpmNF4ghjRNDw8Dvp/KrSbik+pbMSVXIqblBP08wPFWfE7WO9hkDGssLQkwnsbj9XmK8YPDm2Hzm0PxL74dqN1ReDO7gFcOkfWjYZnBBoyDzW2/3/Wcy66rBjYoqPzpaiWG/vGNEuhnnEi6UOPPNSQ5FJuRCEvaNBLTJaAzOqi1cXEdaeO52HrDD93hD9EldEKkLwaSTs1j7U33xXl8lZnwq3F8sbYeTFJlUQdK4V0L60Ifo5jcTwEtpohy/HCbPyeX0SbWh++W6n2Rn1U/7Y3fC6p/cf0jyx2vwC1jN0+hqbJqzzj5Rk9leydj/zQKnww75Hob3/0p6aVyDBJtCeMPyhB4BxssIqrJFj+PxRDSH3OOMPNoQJBTTIgu0EAx9CH7tem7OssC34rIqIwTOUca00EHF+pJpeI6OgC0DRap+VYihFQsqx2s9daqK021OoUTuctzvoNR66ihjRafvgidYO146NItTGx/HUnvuRfH3rCyqtz/uPyxMa+ubYLLiizL4A9rK784o+1lA26H3MZ2Lk7vs9qWzeZsIqxmM+G8/lb/oNC8Q6xEKrpbIqLJGyLlHK0j8SiorEUM0lSZd2Z4JHa0MH07b5YSzoG1l4wdpHGYHQRxEskdORVj+aviKT8Q9DzVQdXBe86HzTXQD82cmprzixUWGwyV87dEcyDo6lEnPcXFw1fxCLjjsw9MNfWud629v7+FgWtynCqPAGSVY5Wu47l7w0N2153Jbnz/effZUuxSWKPjFYEu+3MG/0jbnQdMvSM2IYuNxbd10lUJ55VDK6ss0p1Suw/metij68H8bV2Ac6jbpelDiIE2mDDzgdhGo0rFSEfXzvwrwX0c/ojzgyAhZ5FaZ1fmPArm8eYQ+YhzpAoMk6+S4h8+newdO5Ktp6DrOOFO5jh5YwRGEMHYyBw72p5kVd77zknhjvbpyfqkOhTMt8wK9NZ8wQDRlKIuKUmve7WFL2tzCoPKEHCeamtAj1Af1ufUg3Og+AegH+udhaTxKwmpac133VoSRK1arbfwHOf9ybJ0wEToHFRaMedwRv6h2vkB5+hMawBZF3M65czTtTmOzZaQczEdDHnOy8AC+Ggu+82g3r7rRtc6HbvexTNfRoBh1z2aSpcF6Crm0XVHrOzaI+d5v3d8pefq3/efTOkl0M9jAXSKRI+b40W/FTk1/Xk5XwhwjpAEhQFSKq84p1bNgchnNlVdxOdIWRNoZIEDzYpOtAbyBiUB76yAvySuX3EODHIsMr0PfMQ53cdStUNW62OAemyj/YDztQiaVAYW5UNPlVs8DZwGHAM+WuVMpYMnz3mlhfMfzWW/FzjjybYVzt/1ENa4eKOe4uphfh+N65q6q/RU67r/42kLism2fTU+32iLOAdd15zOmisGKU+1PvXKhIecA8nDxJb0mvPmmF7O8YxzdCZOK4wA1DozETUg8O9nCyjnS5o5iJmcl9qAcwTtizjw2DLOqeRhurXqCIKwii2x95xL2gQtk2UwO6SOQMw59OuwFlk5D7425+b+pFsI59wVhPMCk7N8D5poI1kJZbNrWlCiWc+3uJHnXx0Zcm3Zp2v4aaX1aKaurAcEfQZ+8Hi2JFbvOUfoNoYfyDzn0Xxey+ZzMLeLzeEZlgb+3YQ5TN6vfCTzOa1lcl4WIOdgigHOAXIQI3OabIl4qpJryxkw6JZx+RznyeJclRrMAJp4NkEDztGoxSJ2Jn/MeW2KdYafdstvAs55cp2e3B3t75blI+wmWVM/Hp0XxzddP4hOR8CuV1yLk00O4VjHfXI+XYRdd2A3V9agyyDn59l8ss7rZFKLOIeyO1i84xxBc11XFwbaLFoNWQ8GWnv+3jJO7XYm85TKVMQ5eFgUxgcxGm6VBY9nE8M6WeNB8pzTsYdYIgYacQAAlng6SkDTokYxK9Di+Q85XzbF9gfrEb8XzCfdltWtb5r+081jA8eKHTEL2OeOPZKdxFxT3aDLQv+NDR0FaPcn87Na5wPY5Y0z6APIuUZp41r+vjTFY1qrTazTxlOKM/8cWS4SRqQ2RsUKnV5h1OoHHnDKOcAwGT0p50DTiLMJFbOybObksI4/poKM88UsWgAC/mC8+o4KyZJQtLIT1z0GtWgZ5w//HCm1cDxdqvmtAaZw1+DY8H4LgDbveU+2Ewu2Z9x3vh8a2zA65RTn4gG9zo30/XPAGe7F/UzQY85LLY2sEMD27Wtvxr80xeJeqyzganm63pVxTrba6WobgYvx2nwDzJetHyxqwzWZZF1kknS6RK3iOstnHMcTzmtnHJtmi2/i4q2c09N+VHLBJ65YqYUNklHy4LyxoHBKSK0KKOfxeCstEt/wt4ey108y0uvKwe1mIabuGCd/BM57pmdtQi/cHGVQipON09V3TESxr8926Cuyr+/lT6o9DyBLgPNyRZuStf60VCPzup2ZYOf4vEZQGeegY4VxrdIo0wT2cKWZTjoNVyn8R74Q04FTc6VBolPqUTI9krQH54jUwsU+AymqRAsoiXJYAw8MrVVqdEuM9AW9epjlYwxLVAjTxJK5oEGAaT5t8XCAD6BZUKLPlDjLrdX+xrCedYdV9O12FzojVTePdnA8eYGzA6ZbZJrDnu9Z/ml/G5m6aj4Fx50SspzjPH/so9eWfX4tQc6nZGOKERLRIc65jRF0POV5YRH1PjStOnFfScOWKPJNYjFvTXj+sRxSmqWzpNScvZsvG+i4z4tie76YawIfL/Kg9TbPz+rLSFPQUxFLlYNENPmBVh8O120ebx6iy8v1BDw/IRYEeIgoISSoj9fi3Vqa4Hl8LiUt7iziDVqpxcdaJHqRKM4W1fWhyTdbX0LKEVa/+2FXd63gFrDc0UBGJ93Y/+/kX3Oquwtk/3QFmt049gwHmPdKCEbBXf9wBVaat1oHBm5kLGqVs1ZFUK1PLB/GV2XdinBI9je1ZFuVObRyQLPi6eJ2bZ5bF0tQrucfOkNSyHXuBJA60x6bMrXqebrqDAaTKbGuolBuK/P880O4Jxe1LXo9Ex2CaSptcWxN0NN4ropfpPXb7Xa/NR9+kR307tXXFfnZP5qW3lN9FUHC7f7kbp2N/HDAFf201b1TF9hxJ1UxNjv9dlEV4KN/uKlaIcvlMuyBEjDconU4ic5r9nQTJhkFdCK8jXIeueKPObz8al3ndWURSj+qH82HQ1RodLlk0Kw9r14Kl/ZzzzbSw6TGdH5KWxxdlmiIL0I4wOjiA3Pccvf7u856AeCZ9a9Xf+cfR6mcj07+zZUNaMAhO481tv7+j6DXDfzLp5Z7gd8Vu5vtcUoP6Xn+hrOjBVXv2d+Eo9P/EuU+Ot23m66xi85kn5VH9sV3Hdazb5/utBT4TcE5WzvktqaimpuubEQTdNe5+p4V/HGJVPfI325DznLjiKieK/ec55ttHDnLvjsF518Q3OlumOrNO+3kbdc7xhyyo9Db3k63EIFSvvVHPc9ItlS4jcd6m6MFJnvTuN8Lzr8guO/fA1m+XC/70wnZhdkNc7vd+zJiAspl2fUecY+hgajO9uVFBw79fV+Eu39BcN9PgYKoiukZO8QwOZbrcWwP/INYp5tlHG97R5V9qxddBv8iIwPZnUIl9D0lOBWcf0X0vvuB0pMV2QzNniFbQXiyHH9n6Jx5v1nK6fmumkYYuuHJc/XQ8xUw5xv2Tu46gRL43wvOvyDUPeDcu+z32+0OcG76u70R2M7xCnz1p30o37c7oOFH292TEbiOsTcB56bjyvJOLjj/oujdAOeKe9p/BwoccL41bNdywtFNRhTjsresKzhCRi+B73jOxrEtwHloeKMuixScf1Fw3+9gPpeD2x93jzNM66af/JcnP7gpCOf+cfL1/XfgsVkv+t25PTnONjQNxLlcX27b8P87n/+HksR+718KOZeV6/Mf262PBCEHI+B6PVZR4dLMxZC9p1sw6sHL0LQDZlwYIP5ONT1H+cxuJ8f1GMmiaYMergniPEbTRVQ0uV9CkHI1OqqCrqpWURRl4Em2kglLjpOVTiZ+6JFyUmPqTNa9SUX15Z/v8RosP368S4Knw3z7IkQb/xUJtG0Ii6N0Fs75+KGPrR+SHi8IYjFMfsEyuR+1M/ot8TpwZRhfH5aQ0jD3rl+wMcfdoX9+t42jFSLWJvO3uXC7PbJI9763fDtbVwf+ORds4AFiuh/75zTRxjFcXKVJYvMJPptOZ3ynVY07sDrBQIEo+kU6T0Qca54rSIUQRAxrTjq8uJqno2PYxjAsiVtYTwfgZPa4R0/ESbbPJh0GoKKOVn8XI5mBXDLL3Mo42QLt7KT7po2ziA2mi6h94E34ajqdrHAej15eWoPG4c1VR/zWmS7S/R/6MMMx8EO0JJKjVG0JQn/ab4oTImrZWAMVYcJ0DX93fYJhYpy805hPO6C+9oJEyMUE9MVk2p80RXH6KrLkbwHn3HULUbnuiIOpyA83nNtd3WgZxnQD4xI8uO05sqmH0Wlo3/WP12RoDcfaw1gemD4/WaOShC4A6+ckZGWG4WkcBdPGhCijqDKeYNRiWT0L2CNwDaFbg0fOELmgMC233ybi+eDl0nyAC+vPOg09tKer9jxXZAlo0JKNG7qJ40l8DEJqGHUmJZRZT7CYT7I6EwXQuDUx4fnZ+qGxNBF/ZExKxAA/DGGqakv8FkdVlBcUaGQ8zCoo3MtPduHJ8wBPZAKdYYM1SS+ZszD5BVs1m70PV98Ui4X7qnJyld0BJy05VNxLFtis2Jzi7HddKPH+/vhJxQsqySED9IqTJNaEaYt4EipxwKhHntGcT5IBSwRPDaHKHTxCkgAVYHgkWU7gmM+CJsj2ZILlBQOdfR6PViH4OjqeErlHYBDmKmndAqfwQ9rn607SvvojVUrjo8jnGkp0ROqckl7/hqf5DSUCwxMlRGsJ5zChLQvbRDs43kkiNZlVGoKDtJL8mNq5+TYj+m+AefGNLsKyqsp22U0i0NzutvceRZT7H66S3Ag81vK3d+C/dQP70321NQXjDxAYrZrL6a2usKQL51TG+SLlvHbmo2jkcjuJhoKoTHEB68RPSRqfxcNVm/UDL+RmQLrPf8o53YddSub3Y9FZhxKJaBiS7YHwkHlkLMTtq5QW6RtafBLtXqoLYMQmUwjgPP0hdUF8ZLIyaUw2usL6jzeSs04HS8YY3R+kv4XAk5wo6fwLOIf753IvCB3beDF7SfKht/XzwW6bi2/HnxpQ/a582t63N19V9E/2zxEYb5Sk8TEdsZ8RQeBJt+Q4r6zTcLZSwnlD4zM5R6aTdUcUoo7Kc15r9cl6B38EoP+cc7Q9e9ulwwEB5DCqcy0c+lkMa8I5uc5iXx6cw8hKLI3VzDgvwySctHBpnTQ0C5iD1bW1c0eMA6uk6VvO0TX5Kyx+GCdjdXX3/nwKVMSLMhXM/f2UT1Ppea7+AmUaiHlvY6kQnOWf7M8yFQHn8ZQ8BwKfXWYELI5czXGOVL+lOb4p530+l5Q2nZFzCosmzTzn6IoAqjnP8kecV9BhFNREt6dvp8sxP2zFAbBlrclo4iQdFAnnzCSLus44h9N9anFknC8n4ux9dNRbzmkizqgCnFNvOF9Pf02ktPXs6D3wPy8IDLOrh0CYt8+ujHCjrhyqocnKMoew1hWqgFDvdm0/MuFY3bl4n9X74FzDsEV2mVzhcfhonvPht8SuSeW8SuVUQ2U6q5QJKuqoPOdzGEJP4Lk0wg84b6xnVEejK+Nzsz2vv460WVAoM8BglF1VIKSW+Ei2AZy3xut5e/BDzmFGVRIqn3Fe74jvxtRbzldaWWphIjRfgZynIwRwTtTXRPMXca7s/ROgVzGeTq7fHfkKZ2xDaNC5G9sA8m/dXRW6brajKrbJjcLgxVHgHqv9WcpajvOpOMjZ1o0pzn/O+YFZrif5AFKpPSlHqWcHCaYZppzTfRgMPcxNoR9xPu6sqxq/JqcDakC9znYrEU2UnEKZrR3wJVQzGee40ARzfefHnFd5PLEec5wPxOn7t7/iXIIf14B5c8DWkfqdtOVg5ArCAON/Eees8WS4HHK8ej3vRUUsxwpijy3Y+bpjnqz9XYanI/fkWFy4v+6vzy8m54LHPk9keci5mNfTDe3HnMf9BzlvrpqvI5rp2QqNrXeiTGZZqfUBQUsSsLs7j/HxY84lrS+BOaVFlsZA2sm392ikjuP98rLZKlfm/CO7Asg58NUY7QM5/4Dz/vvo+9ecRyMUOIjAYwOcZxH8wFeT6pNfxDnMY9FNRA/UzRMw3LidLUeXOdfybjvb3p2c2DwPX3asZXn3y93YqCNdfwo/rfbB+QEXD5lzVAY/N+rF15wvMjlfVBcClv/x9CziGWY5rclzynm5xQsTAAp/fJgkz3kumB5tAqGi26Czmc75zXoNPQG2It0Xqfocfpegzj9GWzKfo+1M47zS7Y9U9ozz4SqxBl/hNedYNGlVm8Dak6Z5zqEurL/N/Pi7wOqXwGE3/ukpUuLsJvrEBNI7hiPLdI0w2ERyPwKme/hyDdVgG7AsEPOPI50j1KlvMed1MF1mlg0qJHbOaxsu0f6Q8yGgEyYuPh5JOK+Mm2IHzHlpapPQnkOcJ9jqsSr24Lx0zl7JwMGHToBrwAzWb+xiFD+UkcpCpNqQfGDRPVLYE85LTGbpv7bhsGR0ZJxLYBrLTBeSiRl9xTmNR7++AhyR1Vh7y7m0/FXBs+b+5HisGcqs3JVtiw1tuOYCfHY4qwPJhyZb92iHCKcH7h6UDFjLOe1/EvTKpJxLEwzLVr7OlHiOehV4O+mngBpzPunLWsQ5IEiksrRidBKTWlkA13aWENyYp+NkniWbZpwzzUw8GZgBuewAbfCe89iSQCdYbAoOB/j5NefwVamDnuO83sFSjZLzz+dUbllhnXibr/zzZTL+a6BofyK84Rz21vyXiDoHZNaR4ZGnqMF+wyqB7/Xy+ec9z4cBcaztKMblyHKKoz+5P4mFe3AOJB579BUz4ZOULqaJCfUkGTQl8uGrranHTagIk9slgsLxJDeYnk0eAo+lsyhQ0jETpUMu2Z2BoyNSJe84r6zjRh6wmAvgSWoPzrEk9a3eTCT6wXkF5qamhmn920NhwTzl9MsKy0mSGfVKzoepziNbOIU3U84PKeelwy9KbFW3351oqZ1DuOOT4yqIbPg7U1G7vV5XVcyd7cpduNVmXVzTv6o917ndfvaROIZKk49qiw6cvcBReTjjU4u8QWCYsKDLNWk5FdNpFmaIw9m5dh4APZ70yGKQ7oKQLSyVk8VjlRU8k37Qo7rCmmuyVqLn1CBzyRj+QJfncIgwb7/8QU/5aBIBAzAieNiJP/wFl2nhR8pKtbJUbyYfEqKn8ZRTotdNXkgWg+F0hD++XYa2RSraWyGrj0XiIXAA0ommscDT5EYJePjpujHwHKg5WauRKIFrP+nXvwrx92TgkXXZhXtLkTnVc10XftfZcF0L8Lt5dllV2Wy3etgL7NNPDDgkytpPO7hUb4vidDGutzqUlhnZhwHPzw5nbYAfYi1YqhLgUmcOJkJyLvADYozWKsyiyfOTdTVJPfsWKc/lGQc2VBWKZKM+A/fHDaSyXLd58LhGEOBKM+Oc7lPaYQKtxPG3V1uV5FjjeYqAC/xaExpfaAucwz2zUhW8H1jmxPnQFr/NIDVoXcPAJa0O91gGWvKVOalKdMAz5/TDoUvgpfQX9XWL+hZ/iQyNGjWtoxU4EOYd/ttsHU/0aJuPOSfHLTxq97m14vPrV38ruOPF1wHpXHh1YDby1ofZCiz8VJissEjP2gCdP2ItGVFMhd3p/uXn2QxrvJl5OXT90G8Kq+k5/51WQLG2ajb7rXGaNTo/EAAHuGdVqx5mzcmCrK2JCMnWBdqfww4bw4KHyKkvLeBtoBMq9bgkEVWSU+IVpjXVoqWYN5zT0fsO0HIYHhpwBzV6HDSbjFuS1BXNMsPoXJsCHBaPn4GmBVONTNYPU0EQJhoRL/6Mk/vVRvb7FvEAYfqxzUKf4zIH+Mf5l2W29pyLftqxvdNJRdwtcNgv8m5nKarKmhsZ2dnAyHuxoEEH91/8n30fDqLREl85mySNoqj0xlOqwTiEnMdcilF7PCFVkFpyMS5RiUs3ctdq6SNpyVwdj5fH73jDeaX2qKYhZdU2spaUHheSexItSVJu3FbSMrnQDfhLUSlpcC1fR1o4KUmXX9fxpqK/G139AlxxMHkj7OkSgDNvaxm6o3u2fzf9zejp6N4il62300HRn3/xtdrE3n3G7Z9EBTrsa+H9cvh/GF3nYuswTELeGtxoezn5PWt/N7yjsj/aTtd3zRe47qa4tv6k/5xytM//qvWFPwf4fcKlpv2CncovhK7+7Du6xakhi+z82/MOOe4vOytQtxvjSTk6PcPocaHu+M9/QsqZKT/9vUQKnQJzYvo1PgPx69DdXe66DUW963v6daTc3L1nusppJ9+A3kd6PcXw7ftz8NPvt5PEqr/+raQcgWtczEffmP4Pg7P2V9/wjwqrspu7qmxvT5bsK77Dysamy6kbcPO6936el1gbL+nfOtq3QAbFebo6zj0YdeEynOnqoRLIVsghrDoKTo5zfXL+/KfbC3wNcJZ/2TtAwx9DWelFqzRsV5HDDTDd3P2zbxWJK/9C9Cz7crVtXzeMINgBwA87675tQ8aLv1XvX4quadwu+/v95Du+rfuOfbrf95d9UPw9iv9msF155++v+xTf/V3x9+T++1HhWEW2PABLVjmuILxAgQIFChQoUKBAgQIFChQoUKBAgQIFChQoUKBAgQIFChQoUKDAl8L/AabWn4K2rDF7AAAAAElFTkSuQmCC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orbel" pitchFamily="34" charset="0"/>
            </a:endParaRPr>
          </a:p>
        </p:txBody>
      </p:sp>
      <p:sp>
        <p:nvSpPr>
          <p:cNvPr id="15371" name="AutoShape 13" descr="data:image/jpeg;base64,/9j/4AAQSkZJRgABAQAAAQABAAD/2wCEAAkGBxMQEhUSEhMWFRUVFRsZGBgWFhsdHRccGhgdGhcfHRoYICgiGx8lHhsdIzEiJikrLy4uHiA3ODMtNygtLisBCgoKDg0OGxAQGi0lHx4tNysuKzMrKzUtLS02MC0tKy0vLS0tLy4yNzIvLTE4LS0rKy0tLS0tLysvKzYrLS0rLf/AABEIAFsCKQMBEQACEQEDEQH/xAAbAAEAAgMBAQAAAAAAAAAAAAAABQYCBAcDAf/EAEQQAAIBAwMCBAMEBgYIBwAAAAECAwAEEQUSIQYxEyJBYQdRcRQygZEjM0JSsbIVNWJzdKEkQ3KSs8HC8BY0goOT0dL/xAAaAQEBAAMBAQAAAAAAAAAAAAAAAQMEBQIG/8QANBEBAAEDAgQDBgYCAgMAAAAAAAECAxEhMQQSQWETUXEiMoGhsfAFFEKRwdEj4VLxM2Li/9oADAMBAAIRAxEAPwDt6dh9KDKgUCgUCgUCgUCgUCgUCgUCgUCgUCgUCgUCgUCgUCgUCgUCgUCgUCgUCgUCgUCgUCgUCgUCgUCgUCgUCgUCgUCgUCgUCgUCgUCgUCgUCgxTsPpQZUCgUCg1b7UYoBmWRUH9ogZ+nzrxXcpo1qnDLasXb04t0zPoiH6xt+dviPj92Nh/NiteeNt9Mz8G/H4RxH6sR8Y/jLFOsrfuyyoPmYyf5cmpHG2+sTHwWfwfiP0zTPxj+cJaw1aGf9VIrEdwDyPqDyK2KLtFfuy0b3C3rP8A5KZj6fu3ayMBQKBQKBQKBQKBQKBQKBQKBQKBQKBQKBQKBQKBQKBQKBQKBQKBQKBQKBQKBQKBQKBQKBQKBQKBQKBQKBQKBQKBQKBQKDFOw+lBlQKATQVLVOo3lcwWYyeQ0uMgY+9szxx6seB7nitG5xNVVXJa/f7+rtcP+HUW6PF4r4U/369IjWUPLZxQq80jePIrIHJY4USdmL4LOuf3QBn0Fa00UURNVU809fj3b9N67dqi1RHJTOcabzHTG0T65num9R2RIgSKNQyBvEKltmCM4BRvQnvitq5iiIxEaxv9w51jnuVVTVXM4nGM4zv3j5ZZWpjMjRukciec+Ls2kKoHGQgBxyMhjSnl5sTETHnj/SXOeLcV0VTE6Ry56z8Zn5K6n2a5RpMG3MZ+9kkKS5VBx51Zhz5TWpE27kTV7uOvx/d1avzPD1Rb9+KunnpmZ8piO6W0/X5rUql0fEiYZWYckD94kcOv9oAEeorPb4iu3MRc1jz+92le4C1xMTVw+lUb09/LtPbaekrlHIGAZSCCMgjsRXQic6w4MxMTiWVVCgUCgwllVAWYhQO5JwB+JoPqOGAIOQRkEeoPagyoPhoKEfiKbe+FjfW4tywG2RZd6HcSEPKjAOCM+h9KC2a9eTwwtJbxLMygsVaTZkAZO07SCfY4+tBE9D9ST6jF472ywxHIQ+LuZiDg+ULgDPGc54PFBH6/1pc2t7DZ/ZI2NyxEL+OQGA77vJlSPXv39aDaueo723kiFxYqsUkqxmWOffs3cAlSgOM4/Og9OveqJtMh+0LbiaIEByJNrKWOF8u05GeM59aCQTVJnsxcpFG0hjDhPFO0jGeJNnfHtjPr60ET8P8ArJ9VSSTwFiWNtv63cxbAPYLwMHvn50HzS+qrue+ls/saAQEeLKJ8qqt93HkyWI/Z47HntkLjQVnrrqObTYDcrAs0SY8T9JtZcnAIG0gjJHr+FBqjqDUmgWdLCKRWjDhVufNgjIGGQDOPTNBP6Dqf2u2iuAu3xE3bTnyn5HIB4PtQVKX4im2vlsr63EG/GJVl3pznaTlQQCRjPpxkY5oLbrd1PFEXt4lmYAkq0mzIAz5TtIJ9jj60EN0P1PPqUfjtbLDDkqCZdzEjv5QuMe+fwoMte6ySC4Wzgie5umGfCjIAQfOR24Qfme1B432tanAjSvYRSIoyUhuCZAO54ZAGwPQUE505rCX1tFcxgqsi5AbGR6EHHuKCr671tc218liLNXabmJ/HwGUkjLeTykYORz7ZoLras5RTIFV8eYKxYA+uCQMj3wKD1oKbqHXscOox2BjJV2CGbd5VkK7gmMd8Fc88ZFBcqCi9V9eyaZcRpc2v6CRsLMkueB3ypUYIznHy9aC3SXTPD4ltslLKGTL7VYH+0A2OPagrHSPV1zfzzRGzWJbeQxysZskMAeFUL5vQ54GD+FBl1z1lLphjP2XxY5W2q4lC4b5FdpwPegxv+qr62XxJ9MZoh95reZZCBjvs2gmgnOmupLfUYvGtn3DswPDIfkw9DQS9AoFAoFAoFAoFAoFAoFAoFAoFAoFAoFBinYfSgyoFBVertSdmWzhzvk++QcEKeyg+hbnn0UE1o8VdmZ8Kned/v70dj8M4eimmeJu7U7evn8PriGlHH4IlhikjieBUfcxx4oC5wVPHg4yoweCM1jinkzTTOOXX1/02aqvFmi7cpmqK5mMR+n4/8uuvRq2Oixhm/RyKZlP+jq3IVvvB88IFcZVwRkema8UWKYmdJ16du/lidmW9xtyaY9qJ5J9+Y6xtjrMzG8YTjKYU8OWaKFSMlSDITk4JZ5OGyfYVs+5TiqYj5/Of6c6Ji7Xz26Kqp2zt+0U7ad3xUDL4Ec0MgkBJjMe0MMkNgxkY5BGcGkRExyU1ROemP6JqmmfFroqiaf1Zziem+f4R8+mjxk3IUIdpTFuOJHwPNFIv3yAMBGA7msU2vbjMY64857T19JbdHEz4U4nOnLzY2jyqids7zVGWpoXj3MkiSxbY2c92ACMBgeF7oBjCjB5yax2ee5VNNUafT09OzNxngcPRTXaqzVEeWsx15vWdczrGmG/07dPZzmylPkJ/RH0B7gD+ywyQPQhh6Vl4euq1X4VW3Rrcdbo4qz+at7x739+sdfPSeq5V0HCKBQVnqrRo2E11IWJS2ZVXeyqpXc27ykeY8DPpigq9/wBOxrpH2ltxYafJ4is7MJTJECGbJOWBGQcepoqf6a6jbLW8tsYEgtUlDM4JZMbeUH3PunjJ9O1Bt9K9TtevKpg8MIqOrCQOCJAWUNgDY4XBK843DmiLJQc41zQItS1S7tpxlfsEJVscoxlk8wPz4/KivLo3qCa1kbR9RP6VVIt5W7Tpg4GT3OO3rwR3FBPfCgY0u3+sn/FeiKz8TDINY0jwgpkzJtDkhSeO5AJAxn0NFWXRptQbUGW8SNYhbZjERZkLeINxJYA7wMcY7du5oid6i0tby2mt27Sxsvy5I459OaDl3TWuSSaUumqxF0ZzZcZBVO7OPUBY92D8wPnRW7pqx6HrDwDCWt3bhkHYK0SnPsM4bj+0KC2/DyzYWzXMgIlvJGuHyMEB+IwR6YQKMfPNEWmgpfxi/qi6+if8RaEIpbnVBa2W2OFYd1sHaJ3aTZuXnDKAAeA2M8E/WiukKoHbiiOc69o0Oo6rPazjK/YEIPqjGRsMp+fH/eaK8uitemspjo+onzgYtpj2mT0GT3Py/L05Cd+FCY0yHjHMn/FaiKz8JD4l/qksn67xsc9wu5s/gDxRZX/qTV3s4jMtu84UEuEKgqoGScN3+g5oiM6C6hW+h3w2rQQZOxiVwx3ebaq89880Fa6x/r/Tf9j/AKmoOmO4UZYgAepoNXWNRS1glnk4SJGc/RRmg4vrt3BPpIO9/t3jfav1Un6x2yy7tvIVcAeyLRXW+jtbW+s4bgHl0G72YcODj1zREF1vbJPfabBKgdJGuQysMggwH0oqv6JeSdPXQsbli1hO2beZv9UxP3GPoM9/z7ZwFg+H0eLjVG+d7/CNaEon45fqbT/FL/ChDpUfYfSiOWdMRC36jvIYBiJ4g0ijsrFVYcemWJP40V1WiFAoFAoFAoFAoFAoFAoFAoFAoFAoFAoMU7D6UGVBjI2AT8qTOCIzOHP9NumImvShkMj4XysQof1IXJwqAA4Hcn51yrdc4m7jOfvp2fT8RajNHCxVjljM7azHSM6az59PR80uJGDMBHIIiFji++od+U2M/njA5LIc49KW4pmJnScbRvr0x1jvBxFVdMxE5pmrWatpxG+YjSe1UPW9uZdPuckmQyHIBbCy5AD5OPKVI8o7YNWuuuxc11z8/P8A082bVrjeHxjl5e2tPl11z165SVnGNSBMy7CnACuvI9dy5JUj3/5Vmoj8xrXo07tU8BMRanOfOJ+U9W/9hhs8TPIwCKygMQR52LHAxksTWTw6LPtzOzX8e9xX+KmmMzMTp2jH7ISa9n1GSONR4ULNuz+3tQ53A+mTwCOM+prWmu5xFUUxpTOvd0KbNjgaKq6variMY6Znp/cfR76xczlQhl8Lw2KSSKgLZYZicZ5AYZB285zXu7VXjEzjGkz9J+PZi4W3Ziqa4p5uaMxEzp/7RPpO2dMIq7VJbctbtI3gSYV5Awxk7lGWO5grAZJ9DisNfLVRzUTPsz9/tLdtc9u/y3oiPEjWIx6dNIzH0yvml3YmhjlHZ0DfmK6dqvnoirzfOcRam1dqtz0nDar2wlBE9V2ks9pNDCFLyxsg3tgLuUjJwDnGe3rQR99o002lm0wiSmFY/vkr5cA+bAOCB8qDW1Lp2eW4uiDGsM9iIAcncrDdjAHG3zcn2FFSHR1lNBAsUsMEIRQoWEk7iBgsSQO/y5+tETshODgZOOBnGT6c+lBRLTSdSXUpL4xW+ySJYjGJmyFQkqd3h8nJPGPX25CV696QTVINudk8fmhk/db5E99pOP40G30PpclpYwQSgCRE8205GSSTz696Cr9V9OajdX9tdxJbqtoTsV5XPibu+7CeX6DNFSWuQ6vdJ4KJbW6uQJHWd2fZkbwnkGCRkZoi4xptAHyGPyoKjpHRawapcahxiVRsHqGb9aT9cDHsTQZfEDo4amLbkAwzBmJ9Yz+sA9zgflQWyNAoAAwAMAfIDtQZUFS+I2kXV9avaW6xbZcbnkkIK4YNgKFOc475oPLTF1aC3jhEFozRoEDmdwDtGASoj+XvQS/SdhcQW2LqQS3DM7uQTt3MchV44UDAHHFBXYNJ1Iam9+YrfY8Kw+GJmyFUkht3h8nJPGPlQTHXXSUepwbD5JozuhkHdGHI574J/wDv0oPXoLSZbOwgt5seIindtOQCzFu/r3oITW+jriK8Oo6ZIiTOMTQyg+HKPnleQf8AnzxzkNjUrjVbmB4Fs4YWkQqZHuNyjIwxCqufpQb/AMP+nn02yjtZHVyhY5UEDDMWxz8s96Ct9R9OalcajBfRpbKLcYRGlY7xkk7iE4zn07YoqR1rT9TvWhjdLeGBZUeULK7s4Q7gB5FwMgHHrRHr8QNKvr1Ugt1hEPiI8heRg0gRg2zAU4BIHOT9KC0xB2iG9FDFeUDZUHHI3YGR6Zx+FBTPhr07e6cZophD9nkdpECSMTESfuAFQCuPXjkH58FOodH1Ge/trqOO3CWpbarStmTcCDkhPLwffmiLHrehpqNq0F0gG8fsnOxvRlbA5H0oIj4adMzadBLHOwZmmJDA53KAFQnPbygcelBH/Evpy+1Lw44FgSOJ94Z5G3OcceULhQD7nPtRUnLdau8YRLa1ikIwZHnZ1Bx3CBMn2BP1oPTono5dOEkjyGe5nO6aZhjcc5wB6DPpRFpoFAoFAoFAoFAoFAoFAoFAoFAoFAoFAoMU7D6UGVBHdRuVtZyO4ifH+6aw8ROLVU9pbXAxE8Tbif8AlH1U4yiGCErceAx8TH6N3zkKCRtPBGOM57mufzclumebG/SZ8nd5Ju364m3zxGOsR5z1/hIWN3gLNIQ4DTTHajL91VUYD88Bm7/M1lor0iurXedvSP5at61mZtURifZp1mOszPTTpDY1HUrW5wHilYo7hWUEFWUHOGBBGQD+Hesly7buaTEsVjhuJ4fM010xmIzE9YntjCGSTwL2OcOWWaIFGlGNysMrGWHGc9ifYVrRVyXoricxVGmfo6E0+NwdVmYxNE6xHSY3qxvjziPV6pK9/KzyLkxsQtuc4jwcFpSP5f2vpV9q9XM1Rt+ny7z96vFVNHBW4ponSqNa/PtT/fT1Sul61AmSBIzMU3vs/eUbOB2UA4wO3Puaz2r9uNdZmca/Ro8RwV+rScREZxGfKdfjO+ZYXt4s4eSNWIkt3BUEqxMcgA5Xkfebt6GlVcV5qpjeJ+UvVqzVZmmiuY9mqNd41iek+kI+x08xRsPDXY8JO5YnQptYEKSzHOT27H1rFRbmmmdNJjfExhtXuIi5cieaeamqNOaJicxOsYiE90SxNomfRpB+AkYCtngp/wAMes/VzvxaIjipx5R9IT1bTmlAoFAoFAoFAoFAoFAoFAoFAoFAoFAoFAoFAoFAoFAoFAoFAoFAoFAoFAoFAoFAoFAoFAoFAoFAoFAoFAoFAoFBinYfSgyoNLWbfxYJYx3eNl/NTWO9TzW6qfOGfhbnh3qK56TE/NT9PtFvLNVaZo1VvuKVHiblG0EsDjkGufbpi9ZxM4d2/eq4Ti5qpoiZmN9dMTOZ0b1tDbIsKI6yxjKyKWDbUnGBnH7O5QB9ay0026YpiJzHX0n/AG17lfEVVV11UzTVvE4mMzT/ADiUtdaVaQqZWjRQgJ3DORn5Y5/AVnqtWqI5pjZo2+K4q7Ph01TOeiIsdO/pDZJIpitoiRDCONwHl3P/AAAHvWCi348RNUYpjaP7b17iPyXNRRPNcr1qq8uuI/mXnqljLpwmuITvjZ1Z0PogG1hyeRjsRgj3FS5RVY5q6NYno98Pet8dNFi7pVETET33j/rafVL2Gl2UyK8cUZAxjA+6cdvbj0rPbtWK45qYhoXuJ4y1VNNdU5+qI6gWKNJwoCoiCLAONzSMJHA4PO0L345rXv8AJTFWNo0+M6y3uCm7XXRMzmqZ5vSIjET6Zy+RvafZ5JrYFW2hChLAAsRkbc7fQ8j8KZteHNdv0WaeK8em1fnMZznTp33+EproyLbZxf2sv+DsWH8a2OEjFqO+rQ/FK+biq+2n7RhN1sueUGlq8EkkZEUxhfuGCq3YdiGBGP8AOgonwr1i+v2nlubkFIJTFsWJVDkLkktyccjAGPxoqU6o6rmF3HptiqtcyDc8j5KQJ+8QPvH1A7enrRHvdaJqSqXh1HfL32SwJ4bfMAL5lz88nFB86B6y/pASRTR+DdW7bZY85HcjcvtkEfhQV/V9U1FNYjsEvAsMy+ID4KFkHmJUehxgAEj15zjkq+apazNblIpzHKF4k2K2SB+0pGME98Y9sURXfhff3d3bG5upxIWZlVFjVQoU4zkcknn1xigh7jVNRGrjTReDw3hMqv4CbwAOAfQnIPOPlRW3peuX9rqiafeSJcRzRl45Ej2MuPQgH25/CiL3eRM6MqOY2IIDgAlT88NwfxoOXdOdfXNteyWmpurxmZoY7gJsUSLjg+mCGHftkUVZ/iVdXVtaSXdrceGYVyUMaMrDPJyRkHB+eOKImumI5hbo1xP40jqHLbFUDKg4AX0+uTQQPxJ1+5toxHY7fH2PM2QG2xRDLnb6kkgCgnOkdaF9aQ3A/bQbh8mHDD25oNbruW4is5ZrabwnhQvyisGC8kEHtxnkUGj8Nbu5urSO7ubjxDMuQgjVVTkgcjknj54oLfQKBQVOTqC6nmuYrOKFhasqN4rspkYruIXaMKAOMnuaC0W7MVUuu1iBlQc4PqM+v1oKz8Rry4t7R7i2mMbx4ATYrCQswAB3DOfQYPr60IYfDTqdtRtN0pHjxMY5QBjzDscemR/mD8qCt9d9a3MeoQ2lrII496xzSbA3nfB2gnjKr6e/NFdHNu/heH4rb9uPF2ruz+9jG3PtjHtRHPejr7UL2a8hkvthtpAilIY/NnPJ3A/IdsUVZumlvkuJ0uZ1uIdiGKRUVMNlhIrBT3HloiK+K+s3dhAlxazKgMixsjRKwO7JBBPIxjt60V7S6fq4jWWC+ilO0N4c1uqhsjJG9D5fyoPXojrX7a8ltcRfZ7yH9ZGTkHHdkPqPb3HzojS+K2p3ljALq2uNg3ohjaNWB3Z5BPIP5j6UWFm6ZinECNcTmZ3RWJ2KoUlckKFGcc+uTRFcuOqLi9vZLHT9kawfr7l13bWzjbGmQGbuOf8AlyV96htdUs4WuLa7N0U8zQywp5wO4QxgFfpRFtuI3mhwkhidlBDqoJUkfJwRQUH4aatf30s5uLoFLaXZtSJB4nfOSckDj0596KsvX73UVpJcWs4iaFGcqyKyuByQc8g4BwQfXmiIv4b9bm/U29yPDvIhl1I2+IvcOq+nBGR7/I0Gv1FLqMeoWttFe7YrreSWhjLJsG5gpAAPHbI7980VYurBcR2UjwXBSWGNn3FFIcqpOGGOAfbFEVno6e/v7FLptQ8Jm3ZHgRlBtJA78/XmgtfSRu/AIvSrTLI43qAFdQfIwA7ZFBNUCgUCgUCgUCgUCgUCgxTsPpQZUHw0FC+yJDcy2soPhStvTzEd23LhhgjDkofkGUVy+SKLk26tp2/h9J41d3h6OIt+9TpOnbE6d417zEvTRLCQMEZGjibd4qsqpHypxHGv3nIPO8n0OO9erVuraYxE7+XpH9vPF8Rbmma6ZiqqMcs5mat/eqnaI6cuG2QlwY0uZd8Kn9GynCTMDxvYdnX93jJ59h7xTcmKbk5p6eU+vft1YImuxFVVijFc7x1pjriPKfPpskNXhuQQtr5UCKAONuQ2MewC8+4GPWst2m5nFvSGrw1fDzHNf1mZn12/traeL0yp4gbwtz7w+wkg4252n68Y9celeLfjTVHNtrnZmvfk4t1cmObEYxn47/emX2eHwpz9jI3vgSp3jQAcOcfcI/dHf/Ok08tz/FvO8dPUor8SxH5raPdn9U9u8T59EDcXkrBfsv8Aq8vlg3isGOWlCA4lRvljI+Va1VdUxHh9Ne8+c98ulRZtUzP5j9WmmOWMbUZ3pmPPaW5rs8lwYbQlTIx/SGMEAZHJ55G1Dn2LLXu/VVcmm316/fp82vwdFuxFfE68sbZxnt+8/vESu0MYRQo4AAA+grpRGIxDgVVTVMzPVnVeSgxkGQfpQc1+B4xFfD5Xrj8gKLLT0p/s3U84m4+0RHwmPrkIQoPvsb8QPnQdYojlPSS+L1FfzRcxIm12HYuRGO/zBUjHtRXtr7BepbLccZhIGfU4fgUHTZGABJOAB3+VEVT4UpjTIfcyH85WxQVbqBJj1LELdkWT7HwZFLLjLbgQCD+NFbXRuo+Jq1wuoALfouyHHEfg9z4YPOTnJJySPpQdNojm+jaJDqcWq2848p1CQqw7o3hoAy59R/nQVfUtcmt7G80fUW/TJCfs8vJE6fsjJ9cds+47jkrsuljEMY+Ua/yiiKFpGpXM93d3kVm1xE5+zxN40aAJESsmA/Iy+7J9cCitL4TXD2V1c6XMhiOfHhQsG2oxwVBXg8YPHfzfKgvHXX9XXf8Ah5P5TREZ8JP6os/7s/zGgs1lfxzb/DOfDkMbezLjIz64zQaHWOqtZ2VxcIMvHGSv+0eF/IkGgq9tYSWl/aRrczu11BJ44kkLZZFX9IobhCGbsAByOKK+/DvSpFuL2VrqVwt06FW2YkIVcO2FzuA44IHtRHQKCo/ER9y2cA/199CP/jJl/wCiiwpuq3/9AavNKQTbXsbSbVBP6UdgAPXdxx2D0Gv1tpL2unWU0nM7Xyzzt/akyzDPqAAFHsBQdmjfcAR2Iz+dEcl6K0uS4vNVEd1Nb4uBnwgnPfH31P8AlRV46K09rG3S1nkDSl5WBJ5kBfcWx8+QT9aIrvx1/q9P8TH/AAagv2n/AKqP/YX+UUHMoSJ+qC0HKw22JmXtnkFSR6klf90/KipP45/1Z/78f8TQhdtI/URf3SfyiiOa/B+TwLzUrSXibxg+D3YDIJ579wfoRRZdTnmVFLsQqqCST2AHJNEY21wsiLIhyrAMp+YPI70HNvgx9/Uf8T/+qKtXxHfGl3pBx/o0n8tEVvqPpV7q2tb+y/R3sEKMhHHiqq/cPz9s/PHrwVo6P1Ump32mORsmj+0pNEeCjiIc4PocHH4juKDoHVv/AJK5/uJP5DRHMekOmLi90UCG8lTcHAh8nht5uVY7d2D9fWhLrVjIuPD3AvGqhwDyuV4z8s0G1QKBQKBQKBQKBQKBQKDFOw+lBlQKCH6l0YXUflIEiZKMe2cYKn+yRwawX7PiU942b3AcZ+Wua60zvH8x3hC6fr0hRrdwqXCeVTKeAew3EDvjOG7N885rWov1YmirSqNsuhf4C3FcXqczbnWeXy7fzG8ejRubeW2klWPzRpCDM8i7hLIx3Hy9i7cL2wAaxVU1W6quXaI17z6Ni3ctcRRRNelU1YpiJxy0xpv0iN+8wyg1xEhWbEsaEhf0cmV3+GGYKj9hny9+9WL9MU82sRtpPXHlLzXwVdV2bXs1Vb6xrjOImZj92zf6oF3hzMcBiu6QBDtdUk3CPBAUtn3Ar3Xd3zn99O+zFZ4WascvLvGcRrrEzGM+eGWmXbrcCM/olIaEKgHhiZfPuweTvQgjPyOatuuYrxt07Z3+jzxFmiqxzx7U6V5n3uWdMeWkxr8njq629m6+EWeRWPhpnKxM+c7R3JOeEzj14Febvh2qvZ36R0ifvoycNN/iqJ8SIimY1nrVEbZ7edW/TdMdK6K0IM0366T3zsXOdufUk8k+prPw1iaPaq3lo/iPG03Zi1a9yn5z5+nl2WGttzCgUEfr2rxWUD3EzhERc5J7n0A+ZJ4AoKt8ItKkhs2llQo91M85UjBAc+XPvjFBNdV9JW+oqvjBlkjOY5YzteM9+G+vODxQaX/hu9KGJtUl8PGNywxiXH95g8++KCX6c6fgsIvBt02rnLEnLOx7szHkmg0OsOjYNTCGQvHLGcxzRnDpyDwT3GR/2aCPPR13Kng3GpzSQ9mVURHkU91aQZOCODjBoLbZWiQxpFGoVEUKqjsABgCgqM/QTPei/wDt04nUbVISLaF7bdu3kc/nQbnVnREOoeHIXeK4iwY548BwRyM+hGfT60ElY6fcrAY5LrfJ6SiJAR/6TkE/Wgiul+jWsHdkvJnWV98iSLGQzepyFBGfb2oNnrTo+DVI1WXyvGwZJB3Xkbh7hhxj8fSgkdV0xpYPBjmeDI270CltuMYG4ED60Gp0h07/AEdCLdZ3ljXhA6qCoySeVAz39aCP1fon7Repfi6ljliACBFjwB6g5XLAgkc0En1PobX0LQfaHhRxtfw1Qlh6jLA4/CghtJ6IltIPs8OpXKx84GyIlM/ukpxQTPSfTy6dB4CSPJl2cvJjczOcsTj3oNvXdKS8t5LeXOyVSpx3HyI9wcGgrtvBBp88b316ZJzGYoWmCoAuRuAKjG5iBkk5OKD3+HwLR3MvdZr2d0bGNybgqkex28GgtVBVOouj2vLiKc3k0fgNuiRFj2o2ME8qS2ff0JoN3XOl470W/jne1vKsgbAG8juCB2B74HqB8qDx626SXVI0ieeSJFbcRGF8xxgcsCRjJ7UEnBYSJAIRO28AAS7E3cdvLjb29qCr6N8Pns5ZZodQuA8xzJlImDHJIJBX0ye1BJ6P0mYbs3kt3NcSeGY1EgQKiswY7QgGPuig8+s+jf6UASS6lSIMGEaKmNwyASxUk9/nQeY6Vu/BWA6nOEVduUjjEhA4H6TB9PXFBK9M9MW2nIUt0wXO53Ylnc/NmPJoNDrPpD+k1EUlzLHECG8NFTlh2JZlJ/Cgl9C057aIRPO020BVZ1UEADAzsAz9TQRPUnRUN3Ml0jyW91Hws0JAYj5MCMMPrQaWqdG3V6nhXeou0J+8kUKR7/ZjzkcdqC1XdszR7IpDEcABgqsRj2YYoKx0n0L/AEdI8kd5M4lO6RHWMhzzzkKCDz6UEp1Z082oRNAbiSKNxh1jVDvGexLAkD6UHv05pD2kQha4edUAVDIqAqB6ZUDP40GgOjIF1EaimUfYwdQBtdiMBvY4znHfig3+pdHa8haATvCrgq5jVSWUjBGWBx+FBBaL0RLZw+BBqM6x5JAMcJ2574JTiglulemxYLL+mkmeaTxJJJcbmbAH7IA7AUE7QKBQKBQKBQKBQKBQKDFOw+lBlQKBQROt6DFdDLZWQDCyL3GfQ+jD2PFYb1im5vv5tzhOOucNPs6xO8Tt/r1hXpbW9tgEZBcxAgjA3cqcr5CQykEDsSB8q05pvW9Jjmh1KbnB8RPNFXJVPw9dcYn4xlGXN3bNGsTxSxeGWICH985YHxlXPNYKq7c0xTMTGPvq3KLXE03JuU101c2N+0Yj3ZltSaxbMxfw5HJMnlYgqRKBvBEYbg7RXub9qZziZ3+fplhjg+Ipp5ZqiNtYzn2c4nXHm9rOK7lXw7eH7PGTks+V9AMljl24Axjb2xXuiLtUYop5Yn79WO7VwturnvV89UdIxP8A8x8c+ad0PpqO3PiMfEl585GAue4Rf2R/mfU1tWeGpt6zrLncX+I3L8ckezT5efrPX6J2tlzigUCg0bzSIJpElliV3j+4WGdv0B4B570G9QKBQKBQKBQKBQKBQKBQKBQKBQKBQec0KuMMoYfIgH+NBmoxwKD7QKBQKBQKBQKBQKBQKBQKBQKBQKBQKBQKBQKBQKBQKBQKBQKBQKDFOw+lBlQKBQKBQYsgPcA/WpMZWJmNhYwOwA+gpERBMzO7KqhQKBQKBQKBQKBQKBQKBQKBQKBQKBQKBQKBQKBQKBQKBQKBQKBQKBQKBQKBQKBQKBQKBQKBQKBQKBQKBQKBQKBQKBQKBQYp2H0oMqBQKBQKBQKBQKBQKBQKBQKBQKBQKBQKBQKBQKBQKBQKBQKBQKBQKBQKBQKBQKBQKBQKBQKBQKBQKBQKBQKBQKBQKBQKBQKBQKBQKBQKD//Z"/>
          <p:cNvSpPr>
            <a:spLocks noChangeAspect="1" noChangeArrowheads="1"/>
          </p:cNvSpPr>
          <p:nvPr/>
        </p:nvSpPr>
        <p:spPr bwMode="auto">
          <a:xfrm>
            <a:off x="2639616" y="18351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orbel" pitchFamily="34" charset="0"/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 bwMode="auto">
          <a:xfrm>
            <a:off x="2115318" y="2091760"/>
            <a:ext cx="8172896" cy="66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872" tIns="0" rIns="4572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94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Wingdings 3" pitchFamily="18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175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Jornada de orientación para residentes</a:t>
            </a:r>
          </a:p>
        </p:txBody>
      </p:sp>
      <p:pic>
        <p:nvPicPr>
          <p:cNvPr id="7170" name="Imagen 2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0" b="-1153"/>
          <a:stretch/>
        </p:blipFill>
        <p:spPr bwMode="auto">
          <a:xfrm>
            <a:off x="4727848" y="143440"/>
            <a:ext cx="4603843" cy="9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1679576" y="-1470025"/>
            <a:ext cx="54768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33424"/>
            <a:ext cx="3667783" cy="828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809211" y="764704"/>
            <a:ext cx="8208912" cy="2952750"/>
          </a:xfrm>
        </p:spPr>
        <p:txBody>
          <a:bodyPr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algn="ctr"/>
            <a:r>
              <a:rPr lang="es-ES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Tranquilos…no existe el centro ideal, así que no olvidéis tener en cuenta vuestras preferencias</a:t>
            </a:r>
            <a:br>
              <a:rPr lang="es-ES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b="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809211" y="2564904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dirty="0">
                <a:latin typeface="Calibri" panose="020F0502020204030204" pitchFamily="34" charset="0"/>
                <a:cs typeface="Calibri" panose="020F0502020204030204" pitchFamily="34" charset="0"/>
              </a:rPr>
              <a:t>¡Mucha suerte!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033424"/>
            <a:ext cx="36677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7949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03512" y="80024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Contacto </a:t>
            </a:r>
          </a:p>
        </p:txBody>
      </p:sp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1199456" y="2060848"/>
            <a:ext cx="101531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Tutoras/Residente: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Paula López Roa: </a:t>
            </a: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plroa@salud.madrid.org</a:t>
            </a:r>
            <a:endParaRPr lang="es-ES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Jennifer Villa: </a:t>
            </a:r>
            <a:r>
              <a:rPr lang="es-ES" sz="28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Jennifer.villa@salud.madrid.org</a:t>
            </a:r>
          </a:p>
          <a:p>
            <a:pPr marL="800100" lvl="1" indent="-3429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Mª Victoria Castaño </a:t>
            </a:r>
            <a:r>
              <a:rPr lang="es-ES" sz="2800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:mariavictoria.castano@salud.madrid.org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Laboratorio Microbiología. Planta 4ª edificio de actividades ambulatorias, Bloque D.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6033424"/>
            <a:ext cx="36677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7857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36271" y="122042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La especialidad… ¿qué aportamos?</a:t>
            </a:r>
          </a:p>
        </p:txBody>
      </p:sp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918778" y="1787950"/>
            <a:ext cx="110645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Formamos parte de un equipo multidisciplinar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Participamos activa y continuamente en el diagnóstico, tratamiento, epidemiología y prevención de las infecciones.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Servicio que orienta y apoya al clínico en el transcurso de la infección.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119062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6280" y="147655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869054"/>
            <a:ext cx="1948174" cy="14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4868738"/>
            <a:ext cx="1454241" cy="145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Resultado de imagen para toma de muestras microbiologic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43" y="4868737"/>
            <a:ext cx="2596857" cy="14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75" y="0"/>
            <a:ext cx="55322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248889" y="1052736"/>
            <a:ext cx="2806145" cy="1950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7475">
              <a:buClr>
                <a:schemeClr val="bg1"/>
              </a:buClr>
              <a:buSzPct val="80000"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Justificación clínica</a:t>
            </a:r>
          </a:p>
          <a:p>
            <a:pPr marL="117475">
              <a:buClr>
                <a:schemeClr val="bg1"/>
              </a:buClr>
              <a:buSzPct val="80000"/>
            </a:pPr>
            <a:endParaRPr lang="es-ES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17475">
              <a:buClr>
                <a:schemeClr val="bg1"/>
              </a:buClr>
              <a:buSzPct val="80000"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Toma de muestras</a:t>
            </a:r>
          </a:p>
          <a:p>
            <a:pPr marL="117475">
              <a:buClr>
                <a:schemeClr val="bg1"/>
              </a:buClr>
              <a:buSzPct val="80000"/>
            </a:pPr>
            <a:endParaRPr lang="es-ES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17475">
              <a:buClr>
                <a:schemeClr val="bg1"/>
              </a:buClr>
              <a:buSzPct val="80000"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Recepción de muestras </a:t>
            </a:r>
            <a:endParaRPr lang="es-ES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781833" y="1797067"/>
            <a:ext cx="445916" cy="22866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248889" y="4797152"/>
            <a:ext cx="2676407" cy="1539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7475">
              <a:buClr>
                <a:schemeClr val="bg1"/>
              </a:buClr>
              <a:buSzPct val="80000"/>
            </a:pPr>
            <a:r>
              <a:rPr lang="es-ES" sz="2000" b="1" dirty="0">
                <a:solidFill>
                  <a:srgbClr val="339966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Diagnóstico directo (macro/microscópico)</a:t>
            </a:r>
          </a:p>
          <a:p>
            <a:pPr marL="117475">
              <a:buClr>
                <a:schemeClr val="bg1"/>
              </a:buClr>
              <a:buSzPct val="80000"/>
            </a:pPr>
            <a:endParaRPr lang="es-ES" sz="2000" b="1" dirty="0">
              <a:solidFill>
                <a:srgbClr val="339966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17475">
              <a:buClr>
                <a:schemeClr val="bg1"/>
              </a:buClr>
              <a:buSzPct val="80000"/>
            </a:pPr>
            <a:r>
              <a:rPr lang="es-ES" sz="2000" b="1" dirty="0">
                <a:solidFill>
                  <a:srgbClr val="339966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Diagnóstico indirecto (serología, PCR,..)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854830" y="5733256"/>
            <a:ext cx="445916" cy="22866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9207557" y="1090698"/>
            <a:ext cx="2664295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7475">
              <a:buClr>
                <a:schemeClr val="bg1"/>
              </a:buClr>
              <a:buSzPct val="80000"/>
            </a:pPr>
            <a:r>
              <a:rPr lang="es-ES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Reporte de resultados</a:t>
            </a:r>
          </a:p>
          <a:p>
            <a:pPr marL="117475">
              <a:buClr>
                <a:schemeClr val="bg1"/>
              </a:buClr>
              <a:buSzPct val="80000"/>
            </a:pPr>
            <a:endParaRPr lang="es-ES" sz="20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17475">
              <a:buClr>
                <a:schemeClr val="bg1"/>
              </a:buClr>
              <a:buSzPct val="80000"/>
            </a:pPr>
            <a:r>
              <a:rPr lang="es-ES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Interpretación de los resultados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8957010" y="1700808"/>
            <a:ext cx="235334" cy="23527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redondeado 4"/>
          <p:cNvSpPr/>
          <p:nvPr/>
        </p:nvSpPr>
        <p:spPr>
          <a:xfrm>
            <a:off x="260789" y="852273"/>
            <a:ext cx="2676795" cy="2167613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176964" y="4653136"/>
            <a:ext cx="2748332" cy="2016224"/>
          </a:xfrm>
          <a:prstGeom prst="roundRect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9136968" y="870924"/>
            <a:ext cx="2935696" cy="1710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09486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03512" y="80024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La especialidad…</a:t>
            </a:r>
          </a:p>
        </p:txBody>
      </p:sp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695400" y="1701381"/>
            <a:ext cx="107291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3200" dirty="0">
                <a:latin typeface="Calibri" pitchFamily="34" charset="0"/>
              </a:rPr>
              <a:t>Estudio </a:t>
            </a:r>
            <a:r>
              <a:rPr lang="es-ES" sz="3200" b="1" dirty="0">
                <a:solidFill>
                  <a:srgbClr val="0070C0"/>
                </a:solidFill>
                <a:latin typeface="Calibri" pitchFamily="34" charset="0"/>
              </a:rPr>
              <a:t>microbiológico</a:t>
            </a:r>
            <a:r>
              <a:rPr lang="es-ES" sz="3200" dirty="0">
                <a:latin typeface="Calibri" pitchFamily="34" charset="0"/>
              </a:rPr>
              <a:t> de diferentes muestras clínicas: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s-ES" sz="3000" dirty="0">
              <a:latin typeface="Calibri" pitchFamily="34" charset="0"/>
            </a:endParaRP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es-ES" sz="3000" dirty="0">
                <a:latin typeface="Calibri" pitchFamily="34" charset="0"/>
              </a:rPr>
              <a:t>Biopsias.</a:t>
            </a: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es-ES" sz="3000" dirty="0">
                <a:latin typeface="Calibri" pitchFamily="34" charset="0"/>
              </a:rPr>
              <a:t>Aspirados.</a:t>
            </a: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es-ES" sz="3000" dirty="0">
                <a:latin typeface="Calibri" pitchFamily="34" charset="0"/>
              </a:rPr>
              <a:t>Líquidos orgánicos.</a:t>
            </a: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es-ES" sz="3000" dirty="0">
                <a:latin typeface="Calibri" pitchFamily="34" charset="0"/>
              </a:rPr>
              <a:t>Orinas.</a:t>
            </a: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es-ES" sz="3000" dirty="0">
                <a:latin typeface="Calibri" pitchFamily="34" charset="0"/>
              </a:rPr>
              <a:t>Heces.</a:t>
            </a: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es-ES" sz="3000" dirty="0">
                <a:latin typeface="Calibri" pitchFamily="34" charset="0"/>
              </a:rPr>
              <a:t>Sangre.</a:t>
            </a:r>
          </a:p>
          <a:p>
            <a:pPr marL="895350" lvl="1" indent="-31908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 2" pitchFamily="18" charset="2"/>
              <a:buChar char=""/>
            </a:pPr>
            <a:r>
              <a:rPr lang="es-ES" sz="3000" dirty="0">
                <a:latin typeface="Calibri" pitchFamily="34" charset="0"/>
              </a:rPr>
              <a:t>Etc.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492896"/>
            <a:ext cx="2102691" cy="1420046"/>
          </a:xfrm>
          <a:prstGeom prst="rect">
            <a:avLst/>
          </a:prstGeom>
        </p:spPr>
      </p:pic>
      <p:pic>
        <p:nvPicPr>
          <p:cNvPr id="9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4365104"/>
            <a:ext cx="2130163" cy="1440160"/>
          </a:xfrm>
          <a:prstGeom prst="rect">
            <a:avLst/>
          </a:prstGeom>
        </p:spPr>
      </p:pic>
      <p:pic>
        <p:nvPicPr>
          <p:cNvPr id="8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982" y="3284984"/>
            <a:ext cx="2549682" cy="18395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6254236"/>
            <a:ext cx="3793991" cy="58087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33424"/>
            <a:ext cx="36677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328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03512" y="80024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Herramientas</a:t>
            </a: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22" y="4113046"/>
            <a:ext cx="1920634" cy="2576334"/>
          </a:xfrm>
          <a:prstGeom prst="rect">
            <a:avLst/>
          </a:prstGeom>
        </p:spPr>
      </p:pic>
      <p:sp>
        <p:nvSpPr>
          <p:cNvPr id="3" name="AutoShape 2" descr="Resultado de imagen de microscopio"/>
          <p:cNvSpPr>
            <a:spLocks noChangeAspect="1" noChangeArrowheads="1"/>
          </p:cNvSpPr>
          <p:nvPr/>
        </p:nvSpPr>
        <p:spPr bwMode="auto">
          <a:xfrm>
            <a:off x="1679575" y="-1790700"/>
            <a:ext cx="2876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80" y="1596218"/>
            <a:ext cx="1800200" cy="2340260"/>
          </a:xfrm>
          <a:prstGeom prst="rect">
            <a:avLst/>
          </a:prstGeom>
        </p:spPr>
      </p:pic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1679575" y="-1790700"/>
            <a:ext cx="5410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12" y="1654951"/>
            <a:ext cx="3086731" cy="20805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479" y="3936478"/>
            <a:ext cx="2054313" cy="27619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1825" y="4093958"/>
            <a:ext cx="2057950" cy="25954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79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03512" y="80024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Trabajo </a:t>
            </a:r>
          </a:p>
        </p:txBody>
      </p:sp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1847850" y="1772816"/>
            <a:ext cx="8350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200" dirty="0">
                <a:latin typeface="Calibri" pitchFamily="34" charset="0"/>
              </a:rPr>
              <a:t>Recepción y procesamiento de muestras clínicas.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2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200" dirty="0">
                <a:latin typeface="Calibri" pitchFamily="34" charset="0"/>
              </a:rPr>
              <a:t>Diagnóstico microbiológico.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2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200" dirty="0">
                <a:latin typeface="Calibri" pitchFamily="34" charset="0"/>
              </a:rPr>
              <a:t>Técnicas complementarias.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2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200" dirty="0">
                <a:latin typeface="Calibri" pitchFamily="34" charset="0"/>
              </a:rPr>
              <a:t>Sesiones departamentales y generales.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2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200" dirty="0">
                <a:latin typeface="Calibri" pitchFamily="34" charset="0"/>
              </a:rPr>
              <a:t>Comités interdisciplinares.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2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200" dirty="0">
                <a:latin typeface="Calibri" pitchFamily="34" charset="0"/>
              </a:rPr>
              <a:t>Cursos y congresos.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2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200" dirty="0">
                <a:latin typeface="Calibri" pitchFamily="34" charset="0"/>
              </a:rPr>
              <a:t>Trabajos de investigación.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2970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65" y="764705"/>
            <a:ext cx="2664296" cy="17993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25" y="782453"/>
            <a:ext cx="2774830" cy="178157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65" y="3068961"/>
            <a:ext cx="2664296" cy="180127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25" y="3051678"/>
            <a:ext cx="2777922" cy="18358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93" y="811549"/>
            <a:ext cx="2549682" cy="17524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93" y="3037223"/>
            <a:ext cx="2549682" cy="1839514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703512" y="5157192"/>
            <a:ext cx="8350250" cy="6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3000" dirty="0">
              <a:latin typeface="Calibri" pitchFamily="34" charset="0"/>
            </a:endParaRPr>
          </a:p>
          <a:p>
            <a:pPr marL="119062" algn="r">
              <a:buClr>
                <a:schemeClr val="accent1"/>
              </a:buClr>
              <a:buSzPct val="80000"/>
            </a:pPr>
            <a:r>
              <a:rPr lang="es-ES" sz="3200" b="1" dirty="0">
                <a:solidFill>
                  <a:srgbClr val="0070C0"/>
                </a:solidFill>
                <a:latin typeface="Calibri" pitchFamily="34" charset="0"/>
              </a:rPr>
              <a:t>Y mucho más…</a:t>
            </a:r>
          </a:p>
          <a:p>
            <a:pPr marL="119062" algn="r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 algn="r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59973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368" y="127020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200" dirty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B51BB9">
                      <a:alpha val="60000"/>
                    </a:srgbClr>
                  </a:glow>
                </a:effectLst>
                <a:latin typeface="Calibri" panose="020F0502020204030204" pitchFamily="34" charset="0"/>
              </a:rPr>
              <a:t>Habilidades? </a:t>
            </a:r>
          </a:p>
        </p:txBody>
      </p:sp>
      <p:sp>
        <p:nvSpPr>
          <p:cNvPr id="18434" name="2 Marcador de contenido"/>
          <p:cNvSpPr txBox="1">
            <a:spLocks/>
          </p:cNvSpPr>
          <p:nvPr/>
        </p:nvSpPr>
        <p:spPr bwMode="auto">
          <a:xfrm>
            <a:off x="2063552" y="1772816"/>
            <a:ext cx="957674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Utilizar bien las manos.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Saber mirar e interpretar lo que vemos.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Potenciar la memoria visual.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Pensar…para tomar decisiones correctas.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8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s-ES" sz="2800" dirty="0">
                <a:latin typeface="Calibri" pitchFamily="34" charset="0"/>
              </a:rPr>
              <a:t>Saber comunicar.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i="1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6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 sz="2400" dirty="0">
              <a:latin typeface="Calibri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s-ES" sz="2400" dirty="0">
              <a:latin typeface="Calibri" pitchFamily="34" charset="0"/>
            </a:endParaRPr>
          </a:p>
        </p:txBody>
      </p:sp>
      <p:pic>
        <p:nvPicPr>
          <p:cNvPr id="7" name="Picture 8" descr="http://thefoodpoisoninglawyers.com/wp-content/uploads/2014/04/ecoli-118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83502" y="275248"/>
            <a:ext cx="3367050" cy="11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6237312"/>
            <a:ext cx="3793991" cy="5808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33424"/>
            <a:ext cx="36677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88391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Personalizado 3">
      <a:dk1>
        <a:sysClr val="windowText" lastClr="000000"/>
      </a:dk1>
      <a:lt1>
        <a:sysClr val="window" lastClr="FFFFFF"/>
      </a:lt1>
      <a:dk2>
        <a:srgbClr val="3E3D2D"/>
      </a:dk2>
      <a:lt2>
        <a:srgbClr val="C674B1"/>
      </a:lt2>
      <a:accent1>
        <a:srgbClr val="7030A0"/>
      </a:accent1>
      <a:accent2>
        <a:srgbClr val="71685A"/>
      </a:accent2>
      <a:accent3>
        <a:srgbClr val="6704B8"/>
      </a:accent3>
      <a:accent4>
        <a:srgbClr val="909465"/>
      </a:accent4>
      <a:accent5>
        <a:srgbClr val="956B43"/>
      </a:accent5>
      <a:accent6>
        <a:srgbClr val="FF0066"/>
      </a:accent6>
      <a:hlink>
        <a:srgbClr val="6C6F4B"/>
      </a:hlink>
      <a:folHlink>
        <a:srgbClr val="5801F5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42660</TotalTime>
  <Words>788</Words>
  <Application>Microsoft Office PowerPoint</Application>
  <PresentationFormat>Panorámica</PresentationFormat>
  <Paragraphs>285</Paragraphs>
  <Slides>21</Slides>
  <Notes>14</Notes>
  <HiddenSlides>4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Malgun Gothic Semilight</vt:lpstr>
      <vt:lpstr>Arial</vt:lpstr>
      <vt:lpstr>Calibri</vt:lpstr>
      <vt:lpstr>Corbel</vt:lpstr>
      <vt:lpstr>Leelawadee</vt:lpstr>
      <vt:lpstr>Times New Roman</vt:lpstr>
      <vt:lpstr>Wingdings</vt:lpstr>
      <vt:lpstr>Wingdings 2</vt:lpstr>
      <vt:lpstr>Wingdings 3</vt:lpstr>
      <vt:lpstr>Módulo</vt:lpstr>
      <vt:lpstr>JORNADA DE PUERTAS ABIERTAS</vt:lpstr>
      <vt:lpstr> Microbiología y Parasitología</vt:lpstr>
      <vt:lpstr>La especialidad… ¿qué aportamos?</vt:lpstr>
      <vt:lpstr>Presentación de PowerPoint</vt:lpstr>
      <vt:lpstr>La especialidad…</vt:lpstr>
      <vt:lpstr>Herramientas</vt:lpstr>
      <vt:lpstr>Trabajo </vt:lpstr>
      <vt:lpstr>Presentación de PowerPoint</vt:lpstr>
      <vt:lpstr>Habilidades? </vt:lpstr>
      <vt:lpstr>El resultado final… </vt:lpstr>
      <vt:lpstr>La elección </vt:lpstr>
      <vt:lpstr>El hospital </vt:lpstr>
      <vt:lpstr>Nuestro servicio</vt:lpstr>
      <vt:lpstr>Nuestro servicio</vt:lpstr>
      <vt:lpstr>Secciones</vt:lpstr>
      <vt:lpstr>Presentación de PowerPoint</vt:lpstr>
      <vt:lpstr>Rotaciones externas </vt:lpstr>
      <vt:lpstr>Guardias</vt:lpstr>
      <vt:lpstr>El futuro hospital…</vt:lpstr>
      <vt:lpstr>Tranquilos…no existe el centro ideal, así que no olvidéis tener en cuenta vuestras preferencias </vt:lpstr>
      <vt:lpstr>Contacto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</dc:creator>
  <cp:lastModifiedBy>Marcos Morales.Adrian</cp:lastModifiedBy>
  <cp:revision>906</cp:revision>
  <dcterms:created xsi:type="dcterms:W3CDTF">2015-07-24T15:06:03Z</dcterms:created>
  <dcterms:modified xsi:type="dcterms:W3CDTF">2023-03-21T07:30:32Z</dcterms:modified>
</cp:coreProperties>
</file>