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70" r:id="rId5"/>
    <p:sldId id="271" r:id="rId6"/>
    <p:sldId id="278" r:id="rId7"/>
    <p:sldId id="273" r:id="rId8"/>
    <p:sldId id="274" r:id="rId9"/>
    <p:sldId id="275" r:id="rId10"/>
    <p:sldId id="276" r:id="rId11"/>
    <p:sldId id="277" r:id="rId12"/>
    <p:sldId id="280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87907" autoAdjust="0"/>
  </p:normalViewPr>
  <p:slideViewPr>
    <p:cSldViewPr snapToGrid="0">
      <p:cViewPr varScale="1">
        <p:scale>
          <a:sx n="66" d="100"/>
          <a:sy n="66" d="100"/>
        </p:scale>
        <p:origin x="4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Areas de Trabajo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56-4DF2-BF71-EDC8B90DFFC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56-4DF2-BF71-EDC8B90DFFC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56-4DF2-BF71-EDC8B90DFFC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56-4DF2-BF71-EDC8B90DFFC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256-4DF2-BF71-EDC8B90DFFCB}"/>
              </c:ext>
            </c:extLst>
          </c:dPt>
          <c:cat>
            <c:strRef>
              <c:f>Hoja1!$A$2:$A$6</c:f>
              <c:strCache>
                <c:ptCount val="5"/>
                <c:pt idx="0">
                  <c:v>Epidemiología</c:v>
                </c:pt>
                <c:pt idx="1">
                  <c:v>Administración Sanitaria</c:v>
                </c:pt>
                <c:pt idx="2">
                  <c:v>Medicina Preventiva</c:v>
                </c:pt>
                <c:pt idx="3">
                  <c:v>Salud Ambiental y Laboral</c:v>
                </c:pt>
                <c:pt idx="4">
                  <c:v>Promoción de la Salud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5E-4CEB-9EDF-CF83B7B3A8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Areas de Trabajo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56-4DF2-BF71-EDC8B90DFFC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56-4DF2-BF71-EDC8B90DFFC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56-4DF2-BF71-EDC8B90DFFC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56-4DF2-BF71-EDC8B90DFFC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256-4DF2-BF71-EDC8B90DFFCB}"/>
              </c:ext>
            </c:extLst>
          </c:dPt>
          <c:cat>
            <c:strRef>
              <c:f>Hoja1!$A$2:$A$6</c:f>
              <c:strCache>
                <c:ptCount val="5"/>
                <c:pt idx="0">
                  <c:v>Epidemiología</c:v>
                </c:pt>
                <c:pt idx="1">
                  <c:v>Administración Sanitaria</c:v>
                </c:pt>
                <c:pt idx="2">
                  <c:v>Medicina Preventiva</c:v>
                </c:pt>
                <c:pt idx="3">
                  <c:v>Salud Ambiental y Laboral</c:v>
                </c:pt>
                <c:pt idx="4">
                  <c:v>Promoción de la Salud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5E-4CEB-9EDF-CF83B7B3A8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07A5D7-867B-4432-9E0F-CAA20B2A266B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3DBE2D2-A307-4190-ABE6-0871281B641F}">
      <dgm:prSet phldrT="[Texto]"/>
      <dgm:spPr/>
      <dgm:t>
        <a:bodyPr/>
        <a:lstStyle/>
        <a:p>
          <a:r>
            <a:rPr lang="es-ES" dirty="0" smtClean="0"/>
            <a:t>R1</a:t>
          </a:r>
          <a:endParaRPr lang="es-ES" dirty="0"/>
        </a:p>
      </dgm:t>
    </dgm:pt>
    <dgm:pt modelId="{9890A011-6D72-483B-819D-980C82E8C554}" type="parTrans" cxnId="{CC9C17B5-DCB5-41BF-B839-F59F571E1BB5}">
      <dgm:prSet/>
      <dgm:spPr/>
      <dgm:t>
        <a:bodyPr/>
        <a:lstStyle/>
        <a:p>
          <a:endParaRPr lang="es-ES"/>
        </a:p>
      </dgm:t>
    </dgm:pt>
    <dgm:pt modelId="{BD258CD5-3AAF-439D-B10A-887219BBC490}" type="sibTrans" cxnId="{CC9C17B5-DCB5-41BF-B839-F59F571E1BB5}">
      <dgm:prSet/>
      <dgm:spPr/>
      <dgm:t>
        <a:bodyPr/>
        <a:lstStyle/>
        <a:p>
          <a:endParaRPr lang="es-ES"/>
        </a:p>
      </dgm:t>
    </dgm:pt>
    <dgm:pt modelId="{8E53DE2F-99DD-4BBB-B4EF-055EDAFE522E}">
      <dgm:prSet phldrT="[Texto]"/>
      <dgm:spPr/>
      <dgm:t>
        <a:bodyPr/>
        <a:lstStyle/>
        <a:p>
          <a:r>
            <a:rPr lang="es-ES" dirty="0" smtClean="0"/>
            <a:t>Máster en Salud Pública</a:t>
          </a:r>
          <a:endParaRPr lang="es-ES" dirty="0"/>
        </a:p>
      </dgm:t>
    </dgm:pt>
    <dgm:pt modelId="{AC8D00AF-8F25-4D9B-A482-BA5744B396D0}" type="parTrans" cxnId="{62B15BB8-C158-4968-835D-DFABA6436DA3}">
      <dgm:prSet/>
      <dgm:spPr/>
      <dgm:t>
        <a:bodyPr/>
        <a:lstStyle/>
        <a:p>
          <a:endParaRPr lang="es-ES"/>
        </a:p>
      </dgm:t>
    </dgm:pt>
    <dgm:pt modelId="{29431D6F-34CE-4934-B31B-FAF10FFCD5BD}" type="sibTrans" cxnId="{62B15BB8-C158-4968-835D-DFABA6436DA3}">
      <dgm:prSet/>
      <dgm:spPr/>
      <dgm:t>
        <a:bodyPr/>
        <a:lstStyle/>
        <a:p>
          <a:endParaRPr lang="es-ES"/>
        </a:p>
      </dgm:t>
    </dgm:pt>
    <dgm:pt modelId="{E3DAAA3F-EAA0-4409-814E-BE4BE88DEE21}">
      <dgm:prSet phldrT="[Texto]"/>
      <dgm:spPr/>
      <dgm:t>
        <a:bodyPr anchor="b"/>
        <a:lstStyle/>
        <a:p>
          <a:r>
            <a:rPr lang="es-ES" dirty="0" smtClean="0"/>
            <a:t>R2</a:t>
          </a:r>
          <a:endParaRPr lang="es-ES" dirty="0"/>
        </a:p>
      </dgm:t>
    </dgm:pt>
    <dgm:pt modelId="{5E916A34-178B-444C-AD79-7426D25D93FB}" type="parTrans" cxnId="{4ABA2FAE-F124-4DF6-8E67-5734E26C49D7}">
      <dgm:prSet/>
      <dgm:spPr/>
      <dgm:t>
        <a:bodyPr/>
        <a:lstStyle/>
        <a:p>
          <a:endParaRPr lang="es-ES"/>
        </a:p>
      </dgm:t>
    </dgm:pt>
    <dgm:pt modelId="{2E3D7A0F-B60D-4B71-B12F-527F81CE0477}" type="sibTrans" cxnId="{4ABA2FAE-F124-4DF6-8E67-5734E26C49D7}">
      <dgm:prSet/>
      <dgm:spPr/>
      <dgm:t>
        <a:bodyPr/>
        <a:lstStyle/>
        <a:p>
          <a:endParaRPr lang="es-ES"/>
        </a:p>
      </dgm:t>
    </dgm:pt>
    <dgm:pt modelId="{85BECBDE-AF6A-429B-A5EF-214741563B10}">
      <dgm:prSet phldrT="[Texto]"/>
      <dgm:spPr/>
      <dgm:t>
        <a:bodyPr/>
        <a:lstStyle/>
        <a:p>
          <a:r>
            <a:rPr lang="es-ES" dirty="0" smtClean="0"/>
            <a:t>Escuela Nacional de Sanidad, Instituto de Salud Carlos III</a:t>
          </a:r>
          <a:endParaRPr lang="es-ES" dirty="0"/>
        </a:p>
      </dgm:t>
    </dgm:pt>
    <dgm:pt modelId="{5945F285-7AD5-4C1F-BD86-DDC55E82B607}" type="parTrans" cxnId="{D63A2C87-8D35-41ED-AD3D-655F70204C04}">
      <dgm:prSet/>
      <dgm:spPr/>
      <dgm:t>
        <a:bodyPr/>
        <a:lstStyle/>
        <a:p>
          <a:endParaRPr lang="es-ES"/>
        </a:p>
      </dgm:t>
    </dgm:pt>
    <dgm:pt modelId="{094547C4-3C27-4905-863D-327C5042A6EA}" type="sibTrans" cxnId="{D63A2C87-8D35-41ED-AD3D-655F70204C04}">
      <dgm:prSet/>
      <dgm:spPr/>
      <dgm:t>
        <a:bodyPr/>
        <a:lstStyle/>
        <a:p>
          <a:endParaRPr lang="es-ES"/>
        </a:p>
      </dgm:t>
    </dgm:pt>
    <dgm:pt modelId="{476E4BDF-93EE-4723-B008-2ADF5487FEF0}">
      <dgm:prSet phldrT="[Texto]"/>
      <dgm:spPr/>
      <dgm:t>
        <a:bodyPr/>
        <a:lstStyle/>
        <a:p>
          <a:r>
            <a:rPr lang="es-ES" b="0" i="0" dirty="0" smtClean="0"/>
            <a:t>Servicio de Medicina Preventiva</a:t>
          </a:r>
          <a:endParaRPr lang="es-ES" dirty="0"/>
        </a:p>
      </dgm:t>
    </dgm:pt>
    <dgm:pt modelId="{B821B0B4-73F5-42A5-B347-081C8F3B05DB}" type="parTrans" cxnId="{3A28FA01-2DD2-4228-81B5-BC521A66F79C}">
      <dgm:prSet/>
      <dgm:spPr/>
      <dgm:t>
        <a:bodyPr/>
        <a:lstStyle/>
        <a:p>
          <a:endParaRPr lang="es-ES"/>
        </a:p>
      </dgm:t>
    </dgm:pt>
    <dgm:pt modelId="{BD96FD58-DF56-4792-BF89-2605FCFFB08F}" type="sibTrans" cxnId="{3A28FA01-2DD2-4228-81B5-BC521A66F79C}">
      <dgm:prSet/>
      <dgm:spPr/>
      <dgm:t>
        <a:bodyPr/>
        <a:lstStyle/>
        <a:p>
          <a:endParaRPr lang="es-ES"/>
        </a:p>
      </dgm:t>
    </dgm:pt>
    <dgm:pt modelId="{20D8521D-9496-4201-86DD-811FF7E8E573}">
      <dgm:prSet phldrT="[Texto]"/>
      <dgm:spPr/>
      <dgm:t>
        <a:bodyPr/>
        <a:lstStyle/>
        <a:p>
          <a:r>
            <a:rPr lang="es-ES" dirty="0" smtClean="0"/>
            <a:t>R2</a:t>
          </a:r>
        </a:p>
      </dgm:t>
    </dgm:pt>
    <dgm:pt modelId="{0A235609-11D3-4023-9EDE-2B65F06CF601}" type="parTrans" cxnId="{59361723-B211-4556-89A0-7C5122BEF7F3}">
      <dgm:prSet/>
      <dgm:spPr/>
      <dgm:t>
        <a:bodyPr/>
        <a:lstStyle/>
        <a:p>
          <a:endParaRPr lang="es-ES"/>
        </a:p>
      </dgm:t>
    </dgm:pt>
    <dgm:pt modelId="{60539B76-4FA2-4AC0-81D5-55F82B71117D}" type="sibTrans" cxnId="{59361723-B211-4556-89A0-7C5122BEF7F3}">
      <dgm:prSet/>
      <dgm:spPr/>
      <dgm:t>
        <a:bodyPr/>
        <a:lstStyle/>
        <a:p>
          <a:endParaRPr lang="es-ES"/>
        </a:p>
      </dgm:t>
    </dgm:pt>
    <dgm:pt modelId="{225707E8-8E61-4AAD-80FE-037D0892DF79}">
      <dgm:prSet phldrT="[Texto]"/>
      <dgm:spPr/>
      <dgm:t>
        <a:bodyPr/>
        <a:lstStyle/>
        <a:p>
          <a:r>
            <a:rPr lang="es-ES" dirty="0" smtClean="0"/>
            <a:t>Unidad de Calidad Asistencial / Servicio de Admisión / Planificación Sanitaria</a:t>
          </a:r>
          <a:endParaRPr lang="es-ES" dirty="0"/>
        </a:p>
      </dgm:t>
    </dgm:pt>
    <dgm:pt modelId="{7B5E7121-9490-4FBF-9625-E447A7186F50}" type="parTrans" cxnId="{29A19758-60D2-4CF2-8F9C-C88DDA823480}">
      <dgm:prSet/>
      <dgm:spPr/>
      <dgm:t>
        <a:bodyPr/>
        <a:lstStyle/>
        <a:p>
          <a:endParaRPr lang="es-ES"/>
        </a:p>
      </dgm:t>
    </dgm:pt>
    <dgm:pt modelId="{FEFFF013-0ECC-440A-9EC0-AF7F169DD2C4}" type="sibTrans" cxnId="{29A19758-60D2-4CF2-8F9C-C88DDA823480}">
      <dgm:prSet/>
      <dgm:spPr/>
      <dgm:t>
        <a:bodyPr/>
        <a:lstStyle/>
        <a:p>
          <a:endParaRPr lang="es-ES"/>
        </a:p>
      </dgm:t>
    </dgm:pt>
    <dgm:pt modelId="{44930D42-128F-4E8E-8E2C-9289CCC39ADF}">
      <dgm:prSet phldrT="[Texto]"/>
      <dgm:spPr/>
      <dgm:t>
        <a:bodyPr/>
        <a:lstStyle/>
        <a:p>
          <a:r>
            <a:rPr lang="es-ES" dirty="0" smtClean="0"/>
            <a:t>Hospital Universitario 12 de Octubre</a:t>
          </a:r>
          <a:endParaRPr lang="es-ES" dirty="0"/>
        </a:p>
      </dgm:t>
    </dgm:pt>
    <dgm:pt modelId="{B51D805D-CBED-4EA3-8822-81C11E398D87}" type="parTrans" cxnId="{B9DAE79C-7697-4040-A771-A4AF6F8903ED}">
      <dgm:prSet/>
      <dgm:spPr/>
      <dgm:t>
        <a:bodyPr/>
        <a:lstStyle/>
        <a:p>
          <a:endParaRPr lang="es-ES"/>
        </a:p>
      </dgm:t>
    </dgm:pt>
    <dgm:pt modelId="{F4672E5E-B948-4621-8E46-16AF9864D29A}" type="sibTrans" cxnId="{B9DAE79C-7697-4040-A771-A4AF6F8903ED}">
      <dgm:prSet/>
      <dgm:spPr/>
      <dgm:t>
        <a:bodyPr/>
        <a:lstStyle/>
        <a:p>
          <a:endParaRPr lang="es-ES"/>
        </a:p>
      </dgm:t>
    </dgm:pt>
    <dgm:pt modelId="{079B3020-9B12-47CF-9BF1-F50CF85E3F2E}">
      <dgm:prSet phldrT="[Texto]"/>
      <dgm:spPr/>
      <dgm:t>
        <a:bodyPr/>
        <a:lstStyle/>
        <a:p>
          <a:r>
            <a:rPr lang="es-ES" dirty="0" smtClean="0"/>
            <a:t>Hospital Universitario 12 de Octubre</a:t>
          </a:r>
          <a:endParaRPr lang="es-ES" dirty="0"/>
        </a:p>
      </dgm:t>
    </dgm:pt>
    <dgm:pt modelId="{FD82A486-5F22-4C54-8A5D-7CCB19696BE3}" type="parTrans" cxnId="{4B21593F-62BD-448C-BDB8-79B58EB3C37A}">
      <dgm:prSet/>
      <dgm:spPr/>
      <dgm:t>
        <a:bodyPr/>
        <a:lstStyle/>
        <a:p>
          <a:endParaRPr lang="es-ES"/>
        </a:p>
      </dgm:t>
    </dgm:pt>
    <dgm:pt modelId="{34685912-618C-49FB-BFD7-AF3A7C804A73}" type="sibTrans" cxnId="{4B21593F-62BD-448C-BDB8-79B58EB3C37A}">
      <dgm:prSet/>
      <dgm:spPr/>
      <dgm:t>
        <a:bodyPr/>
        <a:lstStyle/>
        <a:p>
          <a:endParaRPr lang="es-ES"/>
        </a:p>
      </dgm:t>
    </dgm:pt>
    <dgm:pt modelId="{A90996F2-002E-43D1-98D9-DD75C53CE00E}" type="pres">
      <dgm:prSet presAssocID="{9007A5D7-867B-4432-9E0F-CAA20B2A266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665D44C6-5341-4DF3-8EB3-4539E61CAABC}" type="pres">
      <dgm:prSet presAssocID="{93DBE2D2-A307-4190-ABE6-0871281B641F}" presName="composite" presStyleCnt="0"/>
      <dgm:spPr/>
    </dgm:pt>
    <dgm:pt modelId="{43C1C05B-A1F0-4A0F-8E74-41ED51FD57A1}" type="pres">
      <dgm:prSet presAssocID="{93DBE2D2-A307-4190-ABE6-0871281B641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31A5D9-CC0F-4E6B-AB47-0D8E434DA9E8}" type="pres">
      <dgm:prSet presAssocID="{93DBE2D2-A307-4190-ABE6-0871281B641F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CF5590-49A3-44FC-9463-4FB33B9B4EA9}" type="pres">
      <dgm:prSet presAssocID="{BD258CD5-3AAF-439D-B10A-887219BBC490}" presName="sp" presStyleCnt="0"/>
      <dgm:spPr/>
    </dgm:pt>
    <dgm:pt modelId="{E06D517C-ABA8-4951-8627-0D4E188E22A3}" type="pres">
      <dgm:prSet presAssocID="{E3DAAA3F-EAA0-4409-814E-BE4BE88DEE21}" presName="composite" presStyleCnt="0"/>
      <dgm:spPr/>
    </dgm:pt>
    <dgm:pt modelId="{E4257426-0B32-465E-BE7C-14BBE4A10B9D}" type="pres">
      <dgm:prSet presAssocID="{E3DAAA3F-EAA0-4409-814E-BE4BE88DEE2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41D66F-55E9-4228-AABB-CC1E8745DF76}" type="pres">
      <dgm:prSet presAssocID="{E3DAAA3F-EAA0-4409-814E-BE4BE88DEE21}" presName="descendantText" presStyleLbl="alignAcc1" presStyleIdx="1" presStyleCnt="3" custLinFactNeighborX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BE5D15-2A25-4E41-AF7F-164798FB23F3}" type="pres">
      <dgm:prSet presAssocID="{2E3D7A0F-B60D-4B71-B12F-527F81CE0477}" presName="sp" presStyleCnt="0"/>
      <dgm:spPr/>
    </dgm:pt>
    <dgm:pt modelId="{DC3BB60F-32C3-4EB6-8D4B-CCA40A7B4F8E}" type="pres">
      <dgm:prSet presAssocID="{20D8521D-9496-4201-86DD-811FF7E8E573}" presName="composite" presStyleCnt="0"/>
      <dgm:spPr/>
    </dgm:pt>
    <dgm:pt modelId="{8315E730-56B0-43D2-B3DF-ECB0BBC5D726}" type="pres">
      <dgm:prSet presAssocID="{20D8521D-9496-4201-86DD-811FF7E8E57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29F6ED3-0BC0-4129-BE03-A8DEF71A0A31}" type="pres">
      <dgm:prSet presAssocID="{20D8521D-9496-4201-86DD-811FF7E8E57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7D281EA-4B87-4EA1-BA91-5381D4F0533D}" type="presOf" srcId="{9007A5D7-867B-4432-9E0F-CAA20B2A266B}" destId="{A90996F2-002E-43D1-98D9-DD75C53CE00E}" srcOrd="0" destOrd="0" presId="urn:microsoft.com/office/officeart/2005/8/layout/chevron2"/>
    <dgm:cxn modelId="{07F5EB5E-32DE-421C-81E5-BD55FC828CDB}" type="presOf" srcId="{E3DAAA3F-EAA0-4409-814E-BE4BE88DEE21}" destId="{E4257426-0B32-465E-BE7C-14BBE4A10B9D}" srcOrd="0" destOrd="0" presId="urn:microsoft.com/office/officeart/2005/8/layout/chevron2"/>
    <dgm:cxn modelId="{59361723-B211-4556-89A0-7C5122BEF7F3}" srcId="{9007A5D7-867B-4432-9E0F-CAA20B2A266B}" destId="{20D8521D-9496-4201-86DD-811FF7E8E573}" srcOrd="2" destOrd="0" parTransId="{0A235609-11D3-4023-9EDE-2B65F06CF601}" sibTransId="{60539B76-4FA2-4AC0-81D5-55F82B71117D}"/>
    <dgm:cxn modelId="{29A19758-60D2-4CF2-8F9C-C88DDA823480}" srcId="{20D8521D-9496-4201-86DD-811FF7E8E573}" destId="{225707E8-8E61-4AAD-80FE-037D0892DF79}" srcOrd="0" destOrd="0" parTransId="{7B5E7121-9490-4FBF-9625-E447A7186F50}" sibTransId="{FEFFF013-0ECC-440A-9EC0-AF7F169DD2C4}"/>
    <dgm:cxn modelId="{EDCB4446-39D5-4B2E-9261-94336414BBFF}" type="presOf" srcId="{44930D42-128F-4E8E-8E2C-9289CCC39ADF}" destId="{629F6ED3-0BC0-4129-BE03-A8DEF71A0A31}" srcOrd="0" destOrd="1" presId="urn:microsoft.com/office/officeart/2005/8/layout/chevron2"/>
    <dgm:cxn modelId="{C8A8FE85-9BA7-4FDE-B43A-F2E3FC2A8F5C}" type="presOf" srcId="{079B3020-9B12-47CF-9BF1-F50CF85E3F2E}" destId="{0841D66F-55E9-4228-AABB-CC1E8745DF76}" srcOrd="0" destOrd="1" presId="urn:microsoft.com/office/officeart/2005/8/layout/chevron2"/>
    <dgm:cxn modelId="{D63A2C87-8D35-41ED-AD3D-655F70204C04}" srcId="{93DBE2D2-A307-4190-ABE6-0871281B641F}" destId="{85BECBDE-AF6A-429B-A5EF-214741563B10}" srcOrd="1" destOrd="0" parTransId="{5945F285-7AD5-4C1F-BD86-DDC55E82B607}" sibTransId="{094547C4-3C27-4905-863D-327C5042A6EA}"/>
    <dgm:cxn modelId="{B9DAE79C-7697-4040-A771-A4AF6F8903ED}" srcId="{20D8521D-9496-4201-86DD-811FF7E8E573}" destId="{44930D42-128F-4E8E-8E2C-9289CCC39ADF}" srcOrd="1" destOrd="0" parTransId="{B51D805D-CBED-4EA3-8822-81C11E398D87}" sibTransId="{F4672E5E-B948-4621-8E46-16AF9864D29A}"/>
    <dgm:cxn modelId="{577EBD89-C370-4580-8A11-C441D518F2AE}" type="presOf" srcId="{225707E8-8E61-4AAD-80FE-037D0892DF79}" destId="{629F6ED3-0BC0-4129-BE03-A8DEF71A0A31}" srcOrd="0" destOrd="0" presId="urn:microsoft.com/office/officeart/2005/8/layout/chevron2"/>
    <dgm:cxn modelId="{62B15BB8-C158-4968-835D-DFABA6436DA3}" srcId="{93DBE2D2-A307-4190-ABE6-0871281B641F}" destId="{8E53DE2F-99DD-4BBB-B4EF-055EDAFE522E}" srcOrd="0" destOrd="0" parTransId="{AC8D00AF-8F25-4D9B-A482-BA5744B396D0}" sibTransId="{29431D6F-34CE-4934-B31B-FAF10FFCD5BD}"/>
    <dgm:cxn modelId="{8C9DF0A4-B642-491B-8ED9-12B3474BC056}" type="presOf" srcId="{93DBE2D2-A307-4190-ABE6-0871281B641F}" destId="{43C1C05B-A1F0-4A0F-8E74-41ED51FD57A1}" srcOrd="0" destOrd="0" presId="urn:microsoft.com/office/officeart/2005/8/layout/chevron2"/>
    <dgm:cxn modelId="{4ABA2FAE-F124-4DF6-8E67-5734E26C49D7}" srcId="{9007A5D7-867B-4432-9E0F-CAA20B2A266B}" destId="{E3DAAA3F-EAA0-4409-814E-BE4BE88DEE21}" srcOrd="1" destOrd="0" parTransId="{5E916A34-178B-444C-AD79-7426D25D93FB}" sibTransId="{2E3D7A0F-B60D-4B71-B12F-527F81CE0477}"/>
    <dgm:cxn modelId="{212FDCDF-46B5-4FF4-8773-E3CE284E3BD8}" type="presOf" srcId="{20D8521D-9496-4201-86DD-811FF7E8E573}" destId="{8315E730-56B0-43D2-B3DF-ECB0BBC5D726}" srcOrd="0" destOrd="0" presId="urn:microsoft.com/office/officeart/2005/8/layout/chevron2"/>
    <dgm:cxn modelId="{D5BC9D2F-227F-4D73-BB4F-A75F00B874AE}" type="presOf" srcId="{8E53DE2F-99DD-4BBB-B4EF-055EDAFE522E}" destId="{C431A5D9-CC0F-4E6B-AB47-0D8E434DA9E8}" srcOrd="0" destOrd="0" presId="urn:microsoft.com/office/officeart/2005/8/layout/chevron2"/>
    <dgm:cxn modelId="{0E80921D-C9DD-4833-8169-15E448A10F2F}" type="presOf" srcId="{85BECBDE-AF6A-429B-A5EF-214741563B10}" destId="{C431A5D9-CC0F-4E6B-AB47-0D8E434DA9E8}" srcOrd="0" destOrd="1" presId="urn:microsoft.com/office/officeart/2005/8/layout/chevron2"/>
    <dgm:cxn modelId="{7B98AC1F-16E0-4C1E-BEE8-2DB839396DEA}" type="presOf" srcId="{476E4BDF-93EE-4723-B008-2ADF5487FEF0}" destId="{0841D66F-55E9-4228-AABB-CC1E8745DF76}" srcOrd="0" destOrd="0" presId="urn:microsoft.com/office/officeart/2005/8/layout/chevron2"/>
    <dgm:cxn modelId="{4B21593F-62BD-448C-BDB8-79B58EB3C37A}" srcId="{E3DAAA3F-EAA0-4409-814E-BE4BE88DEE21}" destId="{079B3020-9B12-47CF-9BF1-F50CF85E3F2E}" srcOrd="1" destOrd="0" parTransId="{FD82A486-5F22-4C54-8A5D-7CCB19696BE3}" sibTransId="{34685912-618C-49FB-BFD7-AF3A7C804A73}"/>
    <dgm:cxn modelId="{3A28FA01-2DD2-4228-81B5-BC521A66F79C}" srcId="{E3DAAA3F-EAA0-4409-814E-BE4BE88DEE21}" destId="{476E4BDF-93EE-4723-B008-2ADF5487FEF0}" srcOrd="0" destOrd="0" parTransId="{B821B0B4-73F5-42A5-B347-081C8F3B05DB}" sibTransId="{BD96FD58-DF56-4792-BF89-2605FCFFB08F}"/>
    <dgm:cxn modelId="{CC9C17B5-DCB5-41BF-B839-F59F571E1BB5}" srcId="{9007A5D7-867B-4432-9E0F-CAA20B2A266B}" destId="{93DBE2D2-A307-4190-ABE6-0871281B641F}" srcOrd="0" destOrd="0" parTransId="{9890A011-6D72-483B-819D-980C82E8C554}" sibTransId="{BD258CD5-3AAF-439D-B10A-887219BBC490}"/>
    <dgm:cxn modelId="{C38B870A-9C18-4BB8-87AA-DC352C5A4964}" type="presParOf" srcId="{A90996F2-002E-43D1-98D9-DD75C53CE00E}" destId="{665D44C6-5341-4DF3-8EB3-4539E61CAABC}" srcOrd="0" destOrd="0" presId="urn:microsoft.com/office/officeart/2005/8/layout/chevron2"/>
    <dgm:cxn modelId="{9B801578-0BE8-4E98-AF4D-4622851BF0E5}" type="presParOf" srcId="{665D44C6-5341-4DF3-8EB3-4539E61CAABC}" destId="{43C1C05B-A1F0-4A0F-8E74-41ED51FD57A1}" srcOrd="0" destOrd="0" presId="urn:microsoft.com/office/officeart/2005/8/layout/chevron2"/>
    <dgm:cxn modelId="{9770A7F1-EA31-4487-B569-8A0DACD18799}" type="presParOf" srcId="{665D44C6-5341-4DF3-8EB3-4539E61CAABC}" destId="{C431A5D9-CC0F-4E6B-AB47-0D8E434DA9E8}" srcOrd="1" destOrd="0" presId="urn:microsoft.com/office/officeart/2005/8/layout/chevron2"/>
    <dgm:cxn modelId="{E52C7EAE-64CD-4111-BDCA-A131544D1D1F}" type="presParOf" srcId="{A90996F2-002E-43D1-98D9-DD75C53CE00E}" destId="{BACF5590-49A3-44FC-9463-4FB33B9B4EA9}" srcOrd="1" destOrd="0" presId="urn:microsoft.com/office/officeart/2005/8/layout/chevron2"/>
    <dgm:cxn modelId="{346AB5F0-2080-455A-80DA-7DB735060E81}" type="presParOf" srcId="{A90996F2-002E-43D1-98D9-DD75C53CE00E}" destId="{E06D517C-ABA8-4951-8627-0D4E188E22A3}" srcOrd="2" destOrd="0" presId="urn:microsoft.com/office/officeart/2005/8/layout/chevron2"/>
    <dgm:cxn modelId="{0D91F2C0-02AD-4E4E-A36D-5D7331924284}" type="presParOf" srcId="{E06D517C-ABA8-4951-8627-0D4E188E22A3}" destId="{E4257426-0B32-465E-BE7C-14BBE4A10B9D}" srcOrd="0" destOrd="0" presId="urn:microsoft.com/office/officeart/2005/8/layout/chevron2"/>
    <dgm:cxn modelId="{45DBFFD5-DD58-4CE6-BD90-5C373C4992FC}" type="presParOf" srcId="{E06D517C-ABA8-4951-8627-0D4E188E22A3}" destId="{0841D66F-55E9-4228-AABB-CC1E8745DF76}" srcOrd="1" destOrd="0" presId="urn:microsoft.com/office/officeart/2005/8/layout/chevron2"/>
    <dgm:cxn modelId="{AA8F6CF1-8E91-41E9-9999-4D04B3DC692C}" type="presParOf" srcId="{A90996F2-002E-43D1-98D9-DD75C53CE00E}" destId="{70BE5D15-2A25-4E41-AF7F-164798FB23F3}" srcOrd="3" destOrd="0" presId="urn:microsoft.com/office/officeart/2005/8/layout/chevron2"/>
    <dgm:cxn modelId="{90E77F64-EA8F-443E-B560-FACC26CF85A3}" type="presParOf" srcId="{A90996F2-002E-43D1-98D9-DD75C53CE00E}" destId="{DC3BB60F-32C3-4EB6-8D4B-CCA40A7B4F8E}" srcOrd="4" destOrd="0" presId="urn:microsoft.com/office/officeart/2005/8/layout/chevron2"/>
    <dgm:cxn modelId="{A569D0A8-642F-4A43-A142-3D5077468959}" type="presParOf" srcId="{DC3BB60F-32C3-4EB6-8D4B-CCA40A7B4F8E}" destId="{8315E730-56B0-43D2-B3DF-ECB0BBC5D726}" srcOrd="0" destOrd="0" presId="urn:microsoft.com/office/officeart/2005/8/layout/chevron2"/>
    <dgm:cxn modelId="{CE4DF74D-4982-490F-AA86-849E73156A69}" type="presParOf" srcId="{DC3BB60F-32C3-4EB6-8D4B-CCA40A7B4F8E}" destId="{629F6ED3-0BC0-4129-BE03-A8DEF71A0A3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C1C05B-A1F0-4A0F-8E74-41ED51FD57A1}">
      <dsp:nvSpPr>
        <dsp:cNvPr id="0" name=""/>
        <dsp:cNvSpPr/>
      </dsp:nvSpPr>
      <dsp:spPr>
        <a:xfrm rot="5400000">
          <a:off x="-191195" y="193437"/>
          <a:ext cx="1274638" cy="89224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R1</a:t>
          </a:r>
          <a:endParaRPr lang="es-ES" sz="2500" kern="1200" dirty="0"/>
        </a:p>
      </dsp:txBody>
      <dsp:txXfrm rot="-5400000">
        <a:off x="1" y="448366"/>
        <a:ext cx="892247" cy="382391"/>
      </dsp:txXfrm>
    </dsp:sp>
    <dsp:sp modelId="{C431A5D9-CC0F-4E6B-AB47-0D8E434DA9E8}">
      <dsp:nvSpPr>
        <dsp:cNvPr id="0" name=""/>
        <dsp:cNvSpPr/>
      </dsp:nvSpPr>
      <dsp:spPr>
        <a:xfrm rot="5400000">
          <a:off x="5289665" y="-4395176"/>
          <a:ext cx="828515" cy="96233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/>
            <a:t>Máster en Salud Pública</a:t>
          </a:r>
          <a:endParaRPr lang="es-E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/>
            <a:t>Escuela Nacional de Sanidad, Instituto de Salud Carlos III</a:t>
          </a:r>
          <a:endParaRPr lang="es-ES" sz="2300" kern="1200" dirty="0"/>
        </a:p>
      </dsp:txBody>
      <dsp:txXfrm rot="-5400000">
        <a:off x="892247" y="42687"/>
        <a:ext cx="9582907" cy="747625"/>
      </dsp:txXfrm>
    </dsp:sp>
    <dsp:sp modelId="{E4257426-0B32-465E-BE7C-14BBE4A10B9D}">
      <dsp:nvSpPr>
        <dsp:cNvPr id="0" name=""/>
        <dsp:cNvSpPr/>
      </dsp:nvSpPr>
      <dsp:spPr>
        <a:xfrm rot="5400000">
          <a:off x="-191195" y="1269027"/>
          <a:ext cx="1274638" cy="892247"/>
        </a:xfrm>
        <a:prstGeom prst="chevr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b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R2</a:t>
          </a:r>
          <a:endParaRPr lang="es-ES" sz="2500" kern="1200" dirty="0"/>
        </a:p>
      </dsp:txBody>
      <dsp:txXfrm rot="-5400000">
        <a:off x="1" y="1523956"/>
        <a:ext cx="892247" cy="382391"/>
      </dsp:txXfrm>
    </dsp:sp>
    <dsp:sp modelId="{0841D66F-55E9-4228-AABB-CC1E8745DF76}">
      <dsp:nvSpPr>
        <dsp:cNvPr id="0" name=""/>
        <dsp:cNvSpPr/>
      </dsp:nvSpPr>
      <dsp:spPr>
        <a:xfrm rot="5400000">
          <a:off x="5289665" y="-3319587"/>
          <a:ext cx="828515" cy="96233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b="0" i="0" kern="1200" dirty="0" smtClean="0"/>
            <a:t>Servicio de Medicina Preventiva</a:t>
          </a:r>
          <a:endParaRPr lang="es-E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/>
            <a:t>Hospital Universitario 12 de Octubre</a:t>
          </a:r>
          <a:endParaRPr lang="es-ES" sz="2300" kern="1200" dirty="0"/>
        </a:p>
      </dsp:txBody>
      <dsp:txXfrm rot="-5400000">
        <a:off x="892247" y="1118276"/>
        <a:ext cx="9582907" cy="747625"/>
      </dsp:txXfrm>
    </dsp:sp>
    <dsp:sp modelId="{8315E730-56B0-43D2-B3DF-ECB0BBC5D726}">
      <dsp:nvSpPr>
        <dsp:cNvPr id="0" name=""/>
        <dsp:cNvSpPr/>
      </dsp:nvSpPr>
      <dsp:spPr>
        <a:xfrm rot="5400000">
          <a:off x="-191195" y="2344617"/>
          <a:ext cx="1274638" cy="892247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R2</a:t>
          </a:r>
        </a:p>
      </dsp:txBody>
      <dsp:txXfrm rot="-5400000">
        <a:off x="1" y="2599546"/>
        <a:ext cx="892247" cy="382391"/>
      </dsp:txXfrm>
    </dsp:sp>
    <dsp:sp modelId="{629F6ED3-0BC0-4129-BE03-A8DEF71A0A31}">
      <dsp:nvSpPr>
        <dsp:cNvPr id="0" name=""/>
        <dsp:cNvSpPr/>
      </dsp:nvSpPr>
      <dsp:spPr>
        <a:xfrm rot="5400000">
          <a:off x="5289665" y="-2243997"/>
          <a:ext cx="828515" cy="96233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/>
            <a:t>Unidad de Calidad Asistencial / Servicio de Admisión / Planificación Sanitaria</a:t>
          </a:r>
          <a:endParaRPr lang="es-E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/>
            <a:t>Hospital Universitario 12 de Octubre</a:t>
          </a:r>
          <a:endParaRPr lang="es-ES" sz="2300" kern="1200" dirty="0"/>
        </a:p>
      </dsp:txBody>
      <dsp:txXfrm rot="-5400000">
        <a:off x="892247" y="2193866"/>
        <a:ext cx="9582907" cy="747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642CD-2274-4705-8630-81E3ECB1C36C}" type="datetimeFigureOut">
              <a:rPr lang="es-ES" smtClean="0"/>
              <a:t>21/03/2023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416D5-3640-4C33-A89F-A96772DBD58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0817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416D5-3640-4C33-A89F-A96772DBD58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0387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Admisión</a:t>
            </a:r>
            <a:endParaRPr lang="es-ES" baseline="0" dirty="0" smtClean="0"/>
          </a:p>
          <a:p>
            <a:r>
              <a:rPr lang="es-ES" baseline="0" dirty="0" smtClean="0"/>
              <a:t>Planificación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416D5-3640-4C33-A89F-A96772DBD58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3703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416D5-3640-4C33-A89F-A96772DBD58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9866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1 jefe de servicio Drª Pilar Arrazola</a:t>
            </a:r>
          </a:p>
          <a:p>
            <a:r>
              <a:rPr lang="es-ES" dirty="0" smtClean="0"/>
              <a:t>5</a:t>
            </a:r>
            <a:r>
              <a:rPr lang="es-ES" baseline="0" dirty="0" smtClean="0"/>
              <a:t> médicos adjuntos</a:t>
            </a:r>
          </a:p>
          <a:p>
            <a:r>
              <a:rPr lang="es-ES" baseline="0" dirty="0" smtClean="0"/>
              <a:t>7 residentes</a:t>
            </a:r>
          </a:p>
          <a:p>
            <a:r>
              <a:rPr lang="es-ES" baseline="0" dirty="0" smtClean="0"/>
              <a:t>Supervisora </a:t>
            </a:r>
            <a:r>
              <a:rPr lang="es-ES" baseline="0" dirty="0" err="1" smtClean="0"/>
              <a:t>enf</a:t>
            </a:r>
            <a:endParaRPr lang="es-ES" baseline="0" dirty="0" smtClean="0"/>
          </a:p>
          <a:p>
            <a:r>
              <a:rPr lang="es-ES" baseline="0" dirty="0" smtClean="0"/>
              <a:t>5 enfermeras</a:t>
            </a:r>
          </a:p>
          <a:p>
            <a:r>
              <a:rPr lang="es-ES" baseline="0" dirty="0" smtClean="0"/>
              <a:t>1 administrativo</a:t>
            </a:r>
          </a:p>
          <a:p>
            <a:endParaRPr lang="es-ES" baseline="0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416D5-3640-4C33-A89F-A96772DBD58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93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21/03/2023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373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21/03/2023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29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21/03/2023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260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21/03/2023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471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21/03/2023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489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21/03/2023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9877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21/03/2023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0818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21/03/2023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7963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21/03/2023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0331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21/03/2023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62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21/03/2023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397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E1360-D302-46F2-B633-BE3A1CDD0E94}" type="datetimeFigureOut">
              <a:rPr lang="es-ES" smtClean="0"/>
              <a:t>21/03/2023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617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3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.pn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aresmpsp.es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hyperlink" Target="https://twitter.com/nachorosell" TargetMode="Externa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gif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2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g"/><Relationship Id="rId10" Type="http://schemas.openxmlformats.org/officeDocument/2006/relationships/image" Target="../media/image25.jpeg"/><Relationship Id="rId4" Type="http://schemas.openxmlformats.org/officeDocument/2006/relationships/image" Target="../media/image2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269393"/>
            <a:ext cx="3793991" cy="580870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-1" y="1717339"/>
            <a:ext cx="2457451" cy="1073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600" b="1" dirty="0" smtClean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2023</a:t>
            </a:r>
            <a:endParaRPr lang="es-ES" sz="5600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6009" y="982479"/>
            <a:ext cx="12192000" cy="1073150"/>
          </a:xfrm>
        </p:spPr>
        <p:txBody>
          <a:bodyPr>
            <a:normAutofit/>
          </a:bodyPr>
          <a:lstStyle/>
          <a:p>
            <a:r>
              <a:rPr lang="es-ES" sz="5600" b="1" dirty="0" smtClean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JORNADA DE PUERTAS ABIERTAS</a:t>
            </a:r>
            <a:endParaRPr lang="es-ES" sz="5600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053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78373" y="1323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dirty="0" smtClean="0">
                <a:solidFill>
                  <a:srgbClr val="00AEEF"/>
                </a:solidFill>
                <a:latin typeface="+mn-lt"/>
              </a:rPr>
              <a:t>El equipo</a:t>
            </a:r>
            <a:endParaRPr lang="es-ES" sz="3600" dirty="0">
              <a:solidFill>
                <a:srgbClr val="00AEEF"/>
              </a:solidFill>
              <a:latin typeface="+mn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31324" r="19661" b="8238"/>
          <a:stretch/>
        </p:blipFill>
        <p:spPr>
          <a:xfrm>
            <a:off x="5290145" y="1340750"/>
            <a:ext cx="3032446" cy="19335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752" y="3012373"/>
            <a:ext cx="2490786" cy="186809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06" y="1234472"/>
            <a:ext cx="4219874" cy="194905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9"/>
          <a:stretch/>
        </p:blipFill>
        <p:spPr>
          <a:xfrm>
            <a:off x="9845205" y="1235888"/>
            <a:ext cx="1908648" cy="341960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527" y="3918696"/>
            <a:ext cx="1987873" cy="208700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8"/>
          <a:stretch/>
        </p:blipFill>
        <p:spPr>
          <a:xfrm>
            <a:off x="3767531" y="2734106"/>
            <a:ext cx="2418643" cy="168144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052" y="4107900"/>
            <a:ext cx="2352055" cy="176404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89" y="2859890"/>
            <a:ext cx="2777942" cy="208345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02" y="4796207"/>
            <a:ext cx="1514340" cy="113575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14" y="4132879"/>
            <a:ext cx="1336877" cy="178250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3"/>
          <a:stretch/>
        </p:blipFill>
        <p:spPr>
          <a:xfrm>
            <a:off x="8238461" y="1340750"/>
            <a:ext cx="928141" cy="93516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85"/>
          <a:stretch/>
        </p:blipFill>
        <p:spPr>
          <a:xfrm>
            <a:off x="8762892" y="2150038"/>
            <a:ext cx="1126203" cy="98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7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13" b="11981"/>
          <a:stretch/>
        </p:blipFill>
        <p:spPr>
          <a:xfrm>
            <a:off x="676944" y="2794588"/>
            <a:ext cx="4252756" cy="21052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76" y="1187517"/>
            <a:ext cx="5153891" cy="136005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2"/>
          <a:stretch/>
        </p:blipFill>
        <p:spPr>
          <a:xfrm>
            <a:off x="6172430" y="299760"/>
            <a:ext cx="3267417" cy="4989656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7145092" y="4913888"/>
            <a:ext cx="4778697" cy="95455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Carol: </a:t>
            </a:r>
            <a:r>
              <a:rPr lang="es-ES" dirty="0" smtClean="0">
                <a:solidFill>
                  <a:schemeClr val="tx1"/>
                </a:solidFill>
              </a:rPr>
              <a:t>castellaresg@hotmail.com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Cata: </a:t>
            </a:r>
            <a:r>
              <a:rPr lang="es-ES" dirty="0" smtClean="0">
                <a:solidFill>
                  <a:schemeClr val="tx1"/>
                </a:solidFill>
              </a:rPr>
              <a:t>catarina.s.ribeiro@hotmail.com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@preventivah12o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390590" y="1283680"/>
            <a:ext cx="5229265" cy="1167731"/>
          </a:xfrm>
          <a:prstGeom prst="roundRect">
            <a:avLst/>
          </a:prstGeom>
          <a:noFill/>
          <a:ln w="285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352902" y="5173343"/>
            <a:ext cx="5229265" cy="435648"/>
          </a:xfrm>
          <a:prstGeom prst="roundRect">
            <a:avLst/>
          </a:prstGeom>
          <a:noFill/>
          <a:ln w="285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72000" rtlCol="0" anchor="ctr"/>
          <a:lstStyle/>
          <a:p>
            <a:pPr algn="ctr"/>
            <a:r>
              <a:rPr lang="es-ES" sz="1400" b="1" dirty="0" smtClean="0">
                <a:solidFill>
                  <a:schemeClr val="tx1"/>
                </a:solidFill>
                <a:latin typeface="Calibri (Cuerpo)"/>
              </a:rPr>
              <a:t>OrientaR0         </a:t>
            </a:r>
            <a:r>
              <a:rPr lang="es-ES" sz="1400" b="1" dirty="0" smtClean="0">
                <a:solidFill>
                  <a:schemeClr val="tx1"/>
                </a:solidFill>
                <a:latin typeface="Calibri (Cuerpo)"/>
                <a:hlinkClick r:id="rId8"/>
              </a:rPr>
              <a:t>https</a:t>
            </a:r>
            <a:r>
              <a:rPr lang="es-ES" sz="1400" b="1" dirty="0">
                <a:solidFill>
                  <a:schemeClr val="tx1"/>
                </a:solidFill>
                <a:latin typeface="Calibri (Cuerpo)"/>
                <a:hlinkClick r:id="rId8"/>
              </a:rPr>
              <a:t>://aresmpsp.es</a:t>
            </a:r>
            <a:r>
              <a:rPr lang="es-ES" sz="1400" b="1" dirty="0" smtClean="0">
                <a:solidFill>
                  <a:schemeClr val="tx1"/>
                </a:solidFill>
                <a:latin typeface="Calibri (Cuerpo)"/>
                <a:hlinkClick r:id="rId8"/>
              </a:rPr>
              <a:t>/</a:t>
            </a:r>
            <a:r>
              <a:rPr lang="es-ES" sz="1400" b="1" dirty="0" smtClean="0">
                <a:solidFill>
                  <a:schemeClr val="tx1"/>
                </a:solidFill>
                <a:latin typeface="Calibri (Cuerpo)"/>
              </a:rPr>
              <a:t>         @</a:t>
            </a:r>
            <a:r>
              <a:rPr lang="es-ES" sz="1400" b="1" dirty="0" err="1" smtClean="0">
                <a:solidFill>
                  <a:schemeClr val="tx1"/>
                </a:solidFill>
                <a:latin typeface="Calibri (Cuerpo)"/>
              </a:rPr>
              <a:t>aresMPSP</a:t>
            </a:r>
            <a:endParaRPr lang="es-ES" sz="1400" b="1" dirty="0">
              <a:solidFill>
                <a:schemeClr val="tx1"/>
              </a:solidFill>
              <a:latin typeface="Calibri (Cuerpo)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478373" y="1323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dirty="0" smtClean="0">
                <a:solidFill>
                  <a:srgbClr val="00AEEF"/>
                </a:solidFill>
                <a:latin typeface="+mn-lt"/>
              </a:rPr>
              <a:t>Más información…</a:t>
            </a:r>
            <a:endParaRPr lang="es-ES" sz="3600" dirty="0">
              <a:solidFill>
                <a:srgbClr val="00AEE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093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13" name="Picture 2" descr="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10" y="1055278"/>
            <a:ext cx="7305690" cy="4734513"/>
          </a:xfrm>
          <a:prstGeom prst="rect">
            <a:avLst/>
          </a:prstGeom>
          <a:ln w="38100" cap="sq">
            <a:solidFill>
              <a:srgbClr val="00AEE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5938252" y="5342460"/>
            <a:ext cx="2959100" cy="434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smtClean="0">
                <a:solidFill>
                  <a:srgbClr val="0070C0"/>
                </a:solidFill>
                <a:latin typeface="+mn-lt"/>
              </a:rPr>
              <a:t>@nachorosell</a:t>
            </a:r>
            <a:endParaRPr lang="es-ES" sz="2400" dirty="0">
              <a:solidFill>
                <a:srgbClr val="0070C0"/>
              </a:solidFill>
              <a:latin typeface="+mn-lt"/>
              <a:hlinkClick r:id="rId5"/>
            </a:endParaRPr>
          </a:p>
        </p:txBody>
      </p:sp>
      <p:pic>
        <p:nvPicPr>
          <p:cNvPr id="16" name="Picture 8" descr="Twitter Logo, Twitter Symbol, Meaning, History and Evolu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422" y="5342760"/>
            <a:ext cx="499774" cy="44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8369300" y="2210956"/>
            <a:ext cx="3667647" cy="21487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600" dirty="0" smtClean="0">
                <a:solidFill>
                  <a:srgbClr val="00AEEF"/>
                </a:solidFill>
                <a:latin typeface="+mn-lt"/>
              </a:rPr>
              <a:t>¡Muchas Gracias!</a:t>
            </a:r>
            <a:endParaRPr lang="es-ES" sz="6600" b="1" dirty="0">
              <a:solidFill>
                <a:srgbClr val="00AEE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089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831581" y="775389"/>
            <a:ext cx="10528837" cy="2148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600" b="1" dirty="0" smtClean="0">
                <a:solidFill>
                  <a:srgbClr val="00AEEF"/>
                </a:solidFill>
                <a:latin typeface="+mn-lt"/>
              </a:rPr>
              <a:t>Medicina Preventiva y</a:t>
            </a:r>
            <a:br>
              <a:rPr lang="es-ES" sz="6600" b="1" dirty="0" smtClean="0">
                <a:solidFill>
                  <a:srgbClr val="00AEEF"/>
                </a:solidFill>
                <a:latin typeface="+mn-lt"/>
              </a:rPr>
            </a:br>
            <a:r>
              <a:rPr lang="es-ES" sz="6600" b="1" dirty="0" smtClean="0">
                <a:solidFill>
                  <a:srgbClr val="00AEEF"/>
                </a:solidFill>
                <a:latin typeface="+mn-lt"/>
              </a:rPr>
              <a:t>Salud Pública</a:t>
            </a:r>
            <a:endParaRPr lang="es-ES" sz="6600" b="1" dirty="0">
              <a:solidFill>
                <a:srgbClr val="00AEEF"/>
              </a:solidFill>
              <a:latin typeface="+mn-lt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831581" y="3140414"/>
            <a:ext cx="10528837" cy="2148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2000" b="1" dirty="0" smtClean="0">
                <a:latin typeface="+mn-lt"/>
              </a:rPr>
              <a:t>Servicio de Medicina Preventiva HU12O</a:t>
            </a:r>
          </a:p>
          <a:p>
            <a:pPr>
              <a:lnSpc>
                <a:spcPct val="100000"/>
              </a:lnSpc>
            </a:pPr>
            <a:endParaRPr lang="es-ES" sz="2000" b="1" dirty="0" smtClean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s-ES" sz="2000" b="1" dirty="0" smtClean="0"/>
              <a:t>Ponente: Catarina </a:t>
            </a:r>
            <a:r>
              <a:rPr lang="es-ES" sz="2000" b="1" dirty="0"/>
              <a:t>Santos </a:t>
            </a:r>
            <a:endParaRPr lang="es-ES" sz="2000" dirty="0"/>
          </a:p>
          <a:p>
            <a:pPr>
              <a:lnSpc>
                <a:spcPct val="100000"/>
              </a:lnSpc>
            </a:pPr>
            <a:r>
              <a:rPr lang="es-ES" sz="2000" b="1" dirty="0" smtClean="0"/>
              <a:t>Equipo de Residentes: Cristina </a:t>
            </a:r>
            <a:r>
              <a:rPr lang="es-ES" sz="2000" b="1" dirty="0" err="1"/>
              <a:t>Artiles</a:t>
            </a:r>
            <a:r>
              <a:rPr lang="es-ES" sz="2000" b="1" dirty="0"/>
              <a:t> </a:t>
            </a:r>
            <a:r>
              <a:rPr lang="es-ES" sz="2000" b="1" dirty="0" smtClean="0"/>
              <a:t>| </a:t>
            </a:r>
            <a:r>
              <a:rPr lang="es-ES" sz="2000" b="1" dirty="0" err="1" smtClean="0"/>
              <a:t>Maria</a:t>
            </a:r>
            <a:r>
              <a:rPr lang="es-ES" sz="2000" b="1" dirty="0" smtClean="0"/>
              <a:t> </a:t>
            </a:r>
            <a:r>
              <a:rPr lang="es-ES" sz="2000" b="1" dirty="0"/>
              <a:t>Victoria </a:t>
            </a:r>
            <a:r>
              <a:rPr lang="es-ES" sz="2000" b="1" dirty="0" smtClean="0"/>
              <a:t>Benito | Andrés </a:t>
            </a:r>
            <a:r>
              <a:rPr lang="es-ES" sz="2000" b="1" dirty="0" err="1" smtClean="0"/>
              <a:t>Brandinni</a:t>
            </a:r>
            <a:r>
              <a:rPr lang="es-ES" sz="2000" b="1" dirty="0" smtClean="0"/>
              <a:t> </a:t>
            </a:r>
          </a:p>
          <a:p>
            <a:pPr>
              <a:lnSpc>
                <a:spcPct val="100000"/>
              </a:lnSpc>
            </a:pPr>
            <a:r>
              <a:rPr lang="es-ES" sz="2000" b="1" dirty="0" smtClean="0"/>
              <a:t>Carol Castellares | Enrique García | | Ivonne Torres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1168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pic>
        <p:nvPicPr>
          <p:cNvPr id="6" name="Picture 16" descr="Convocatorias y becas interesantes del ISCIII. - Sociedad Española de 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46"/>
          <a:stretch/>
        </p:blipFill>
        <p:spPr bwMode="auto">
          <a:xfrm>
            <a:off x="10654008" y="3351670"/>
            <a:ext cx="1121729" cy="8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74" y="3884725"/>
            <a:ext cx="2049254" cy="2013936"/>
          </a:xfrm>
          <a:prstGeom prst="rect">
            <a:avLst/>
          </a:prstGeom>
        </p:spPr>
      </p:pic>
      <p:pic>
        <p:nvPicPr>
          <p:cNvPr id="8" name="Imagem 2"/>
          <p:cNvPicPr>
            <a:picLocks noChangeAspect="1"/>
          </p:cNvPicPr>
          <p:nvPr/>
        </p:nvPicPr>
        <p:blipFill rotWithShape="1">
          <a:blip r:embed="rId7"/>
          <a:srcRect l="17269" r="6494"/>
          <a:stretch/>
        </p:blipFill>
        <p:spPr>
          <a:xfrm>
            <a:off x="561501" y="2320599"/>
            <a:ext cx="2060485" cy="1552240"/>
          </a:xfrm>
          <a:prstGeom prst="rect">
            <a:avLst/>
          </a:prstGeom>
        </p:spPr>
      </p:pic>
      <p:pic>
        <p:nvPicPr>
          <p:cNvPr id="9" name="Picture 6" descr="El Hospital 12 de Octubre presenta su nuevo edificio de hospitalización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11574" r="13477"/>
          <a:stretch/>
        </p:blipFill>
        <p:spPr bwMode="auto">
          <a:xfrm>
            <a:off x="4477882" y="2966146"/>
            <a:ext cx="3035074" cy="180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ta para a direita 7"/>
          <p:cNvSpPr/>
          <p:nvPr/>
        </p:nvSpPr>
        <p:spPr>
          <a:xfrm>
            <a:off x="2982970" y="3532633"/>
            <a:ext cx="1081442" cy="680412"/>
          </a:xfrm>
          <a:prstGeom prst="rightArrow">
            <a:avLst>
              <a:gd name="adj1" fmla="val 51773"/>
              <a:gd name="adj2" fmla="val 64294"/>
            </a:avLst>
          </a:prstGeom>
          <a:solidFill>
            <a:srgbClr val="00AEE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772517" y="1567252"/>
            <a:ext cx="1695671" cy="443973"/>
          </a:xfrm>
          <a:prstGeom prst="roundRect">
            <a:avLst>
              <a:gd name="adj" fmla="val 0"/>
            </a:avLst>
          </a:prstGeom>
          <a:solidFill>
            <a:srgbClr val="00AEE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500" b="1" dirty="0" smtClean="0">
                <a:solidFill>
                  <a:schemeClr val="bg1"/>
                </a:solidFill>
                <a:latin typeface="+mn-lt"/>
              </a:rPr>
              <a:t>Paciente</a:t>
            </a:r>
            <a:endParaRPr lang="es-PE" sz="25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5147583" y="1567252"/>
            <a:ext cx="1695671" cy="445243"/>
          </a:xfrm>
          <a:prstGeom prst="roundRect">
            <a:avLst>
              <a:gd name="adj" fmla="val 0"/>
            </a:avLst>
          </a:prstGeom>
          <a:solidFill>
            <a:srgbClr val="00AEE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400" b="1" dirty="0" smtClean="0">
                <a:solidFill>
                  <a:schemeClr val="bg1"/>
                </a:solidFill>
                <a:latin typeface="+mn-lt"/>
              </a:rPr>
              <a:t>Comunidad</a:t>
            </a:r>
            <a:endParaRPr lang="es-PE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9519202" y="1576328"/>
            <a:ext cx="1695671" cy="425171"/>
          </a:xfrm>
          <a:prstGeom prst="roundRect">
            <a:avLst>
              <a:gd name="adj" fmla="val 0"/>
            </a:avLst>
          </a:prstGeom>
          <a:solidFill>
            <a:srgbClr val="00AEE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500" b="1" dirty="0">
                <a:solidFill>
                  <a:schemeClr val="bg1"/>
                </a:solidFill>
                <a:latin typeface="+mn-lt"/>
              </a:rPr>
              <a:t>P</a:t>
            </a:r>
            <a:r>
              <a:rPr lang="es-PE" sz="2500" b="1" dirty="0" smtClean="0">
                <a:solidFill>
                  <a:schemeClr val="bg1"/>
                </a:solidFill>
                <a:latin typeface="+mn-lt"/>
              </a:rPr>
              <a:t>oblación</a:t>
            </a:r>
            <a:endParaRPr lang="es-PE" sz="25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Picture 2" descr="La Consejería de Sanidad de Madrid completa su organigrama • News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144" y="2161177"/>
            <a:ext cx="1509640" cy="9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OMS apoya a Sudáfrica en estrategia para prevenir la obesidad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665" y="4844753"/>
            <a:ext cx="842152" cy="63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971" y="4610778"/>
            <a:ext cx="676418" cy="601260"/>
          </a:xfrm>
          <a:prstGeom prst="rect">
            <a:avLst/>
          </a:prstGeom>
        </p:spPr>
      </p:pic>
      <p:pic>
        <p:nvPicPr>
          <p:cNvPr id="17" name="Picture 12" descr="Mercat de les Idees — Paeria - Joventut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6"/>
          <a:stretch/>
        </p:blipFill>
        <p:spPr bwMode="auto">
          <a:xfrm>
            <a:off x="10904420" y="2263718"/>
            <a:ext cx="1049231" cy="56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m salud madrid – gineteca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84" y="2923648"/>
            <a:ext cx="674391" cy="41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Download European Commission (EC) Logo in SVG Vector or PNG File Format ..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883" y="3412635"/>
            <a:ext cx="1468292" cy="97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eta para a direita 7"/>
          <p:cNvSpPr/>
          <p:nvPr/>
        </p:nvSpPr>
        <p:spPr>
          <a:xfrm>
            <a:off x="7881601" y="3529933"/>
            <a:ext cx="1081442" cy="680412"/>
          </a:xfrm>
          <a:prstGeom prst="rightArrow">
            <a:avLst>
              <a:gd name="adj1" fmla="val 51773"/>
              <a:gd name="adj2" fmla="val 64294"/>
            </a:avLst>
          </a:prstGeom>
          <a:solidFill>
            <a:srgbClr val="00AEE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478373" y="132307"/>
            <a:ext cx="10515600" cy="1325563"/>
          </a:xfrm>
        </p:spPr>
        <p:txBody>
          <a:bodyPr>
            <a:noAutofit/>
          </a:bodyPr>
          <a:lstStyle/>
          <a:p>
            <a:r>
              <a:rPr lang="es-PE" sz="3600" dirty="0">
                <a:solidFill>
                  <a:srgbClr val="00AEEF"/>
                </a:solidFill>
                <a:latin typeface="+mn-lt"/>
              </a:rPr>
              <a:t>¿Qué es la Medicina Preventiva y Salud Pública?</a:t>
            </a:r>
            <a:endParaRPr lang="es-ES" sz="3600" dirty="0">
              <a:solidFill>
                <a:srgbClr val="00AEEF"/>
              </a:solidFill>
              <a:latin typeface="+mn-lt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477882" y="4891693"/>
            <a:ext cx="30350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Hospital de tercer nivel </a:t>
            </a:r>
          </a:p>
          <a:p>
            <a:pPr algn="ctr"/>
            <a:r>
              <a:rPr lang="es-ES" dirty="0" smtClean="0"/>
              <a:t>( &gt; 1200 camas)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625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20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469184206"/>
              </p:ext>
            </p:extLst>
          </p:nvPr>
        </p:nvGraphicFramePr>
        <p:xfrm>
          <a:off x="3156039" y="1479818"/>
          <a:ext cx="5520370" cy="3923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7412360" y="1533455"/>
            <a:ext cx="1751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Epidemiología e Investigación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693726" y="3670761"/>
            <a:ext cx="340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Calidad Asistencial, Gestión y Administración Sanitaria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288111" y="1727786"/>
            <a:ext cx="2141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Medicina Preventiva Hospitalaria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723646" y="3947760"/>
            <a:ext cx="2381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/>
              <a:t>Salud Ambiental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105300" y="5387093"/>
            <a:ext cx="340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Promoción de la Salud y Prevención de la Enfermedad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78373" y="1323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dirty="0" smtClean="0">
                <a:solidFill>
                  <a:srgbClr val="00AEEF"/>
                </a:solidFill>
                <a:latin typeface="+mn-lt"/>
              </a:rPr>
              <a:t>Áreas de Formación</a:t>
            </a:r>
          </a:p>
        </p:txBody>
      </p:sp>
    </p:spTree>
    <p:extLst>
      <p:ext uri="{BB962C8B-B14F-4D97-AF65-F5344CB8AC3E}">
        <p14:creationId xmlns:p14="http://schemas.microsoft.com/office/powerpoint/2010/main" val="94780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848591" y="192800"/>
            <a:ext cx="10515600" cy="922878"/>
          </a:xfrm>
        </p:spPr>
        <p:txBody>
          <a:bodyPr>
            <a:noAutofit/>
          </a:bodyPr>
          <a:lstStyle/>
          <a:p>
            <a:pPr algn="ctr"/>
            <a:r>
              <a:rPr lang="es-PE" sz="3600" dirty="0" smtClean="0">
                <a:solidFill>
                  <a:srgbClr val="00AEEF"/>
                </a:solidFill>
                <a:latin typeface="+mn-lt"/>
              </a:rPr>
              <a:t>Medicina Preventiva Hospitalaria</a:t>
            </a:r>
            <a:endParaRPr lang="es-ES" sz="3600" dirty="0">
              <a:solidFill>
                <a:srgbClr val="00AEEF"/>
              </a:solidFill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044536" y="1199624"/>
            <a:ext cx="3589047" cy="164146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None/>
              <a:defRPr sz="1600" b="1">
                <a:ea typeface="+mj-ea"/>
                <a:cs typeface="+mj-cs"/>
              </a:defRPr>
            </a:lvl1pPr>
          </a:lstStyle>
          <a:p>
            <a:r>
              <a:rPr lang="es-ES" sz="1400" b="0" dirty="0" smtClean="0"/>
              <a:t>Infección </a:t>
            </a:r>
            <a:r>
              <a:rPr lang="es-ES" sz="1400" b="0" dirty="0"/>
              <a:t>Relacionada a la </a:t>
            </a:r>
            <a:r>
              <a:rPr lang="es-ES" sz="1400" b="0" dirty="0" smtClean="0"/>
              <a:t>Asistencia Sanitaria</a:t>
            </a:r>
            <a:endParaRPr lang="es-ES" sz="1400" b="0" dirty="0"/>
          </a:p>
          <a:p>
            <a:r>
              <a:rPr lang="es-ES" sz="1400" b="0" dirty="0" smtClean="0"/>
              <a:t>Higiene </a:t>
            </a:r>
            <a:r>
              <a:rPr lang="es-ES" sz="1400" b="0" dirty="0"/>
              <a:t>y Bioseguridad </a:t>
            </a:r>
            <a:r>
              <a:rPr lang="es-ES" sz="1400" b="0" dirty="0" smtClean="0"/>
              <a:t>Ambiental </a:t>
            </a:r>
          </a:p>
          <a:p>
            <a:r>
              <a:rPr lang="es-ES" sz="1400" b="0" dirty="0" smtClean="0"/>
              <a:t>Enfermedades </a:t>
            </a:r>
            <a:r>
              <a:rPr lang="es-ES" sz="1400" b="0" dirty="0"/>
              <a:t>de declaración </a:t>
            </a:r>
            <a:r>
              <a:rPr lang="es-ES" sz="1400" b="0" dirty="0" smtClean="0"/>
              <a:t>obligatoria</a:t>
            </a:r>
            <a:endParaRPr lang="es-ES" sz="1400" b="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6509" y="1177926"/>
            <a:ext cx="2838027" cy="1695157"/>
          </a:xfrm>
          <a:prstGeom prst="rect">
            <a:avLst/>
          </a:prstGeom>
          <a:solidFill>
            <a:schemeClr val="accent5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500" b="1">
                <a:solidFill>
                  <a:schemeClr val="bg1"/>
                </a:solidFill>
                <a:ea typeface="+mj-ea"/>
                <a:cs typeface="+mj-cs"/>
              </a:defRPr>
            </a:lvl1pPr>
          </a:lstStyle>
          <a:p>
            <a:r>
              <a:rPr lang="es-PE" sz="2400" dirty="0"/>
              <a:t>Medicina Preventiva e </a:t>
            </a:r>
          </a:p>
          <a:p>
            <a:r>
              <a:rPr lang="es-PE" sz="2400" dirty="0"/>
              <a:t>Higiene Hospitalaria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49" y="3164015"/>
            <a:ext cx="1450392" cy="2578476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7156900" y="1177925"/>
            <a:ext cx="1838719" cy="1695157"/>
          </a:xfrm>
          <a:prstGeom prst="roundRect">
            <a:avLst>
              <a:gd name="adj" fmla="val 0"/>
            </a:avLst>
          </a:prstGeom>
          <a:solidFill>
            <a:schemeClr val="accent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500" b="1" dirty="0" smtClean="0">
                <a:solidFill>
                  <a:schemeClr val="bg1"/>
                </a:solidFill>
                <a:latin typeface="+mn-lt"/>
              </a:rPr>
              <a:t>Unidad de </a:t>
            </a:r>
          </a:p>
          <a:p>
            <a:pPr algn="ctr"/>
            <a:r>
              <a:rPr lang="es-PE" sz="2500" b="1" dirty="0" smtClean="0">
                <a:solidFill>
                  <a:schemeClr val="bg1"/>
                </a:solidFill>
                <a:latin typeface="+mn-lt"/>
              </a:rPr>
              <a:t>Vacunación</a:t>
            </a:r>
            <a:endParaRPr lang="es-PE" sz="25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582" y="3271652"/>
            <a:ext cx="2739183" cy="201158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669" y="3942274"/>
            <a:ext cx="1480295" cy="1973726"/>
          </a:xfrm>
          <a:prstGeom prst="rect">
            <a:avLst/>
          </a:prstGeom>
        </p:spPr>
      </p:pic>
      <p:pic>
        <p:nvPicPr>
          <p:cNvPr id="1028" name="Picture 4" descr="Las infecciones del quirófano, la complicación más frecuen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20" y="3271652"/>
            <a:ext cx="2683500" cy="15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8987027" y="1199624"/>
            <a:ext cx="2998463" cy="164146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500" b="1">
                <a:solidFill>
                  <a:schemeClr val="bg1"/>
                </a:solidFill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s-ES" sz="1400" b="0" dirty="0" smtClean="0">
                <a:solidFill>
                  <a:schemeClr val="tx1"/>
                </a:solidFill>
              </a:rPr>
              <a:t>Vacunación </a:t>
            </a:r>
            <a:r>
              <a:rPr lang="es-ES" sz="1400" b="0" dirty="0">
                <a:solidFill>
                  <a:schemeClr val="tx1"/>
                </a:solidFill>
              </a:rPr>
              <a:t>de </a:t>
            </a:r>
            <a:r>
              <a:rPr lang="es-ES" sz="1400" b="0" dirty="0" smtClean="0">
                <a:solidFill>
                  <a:schemeClr val="tx1"/>
                </a:solidFill>
              </a:rPr>
              <a:t>pacientes </a:t>
            </a:r>
          </a:p>
          <a:p>
            <a:pPr algn="l">
              <a:spcAft>
                <a:spcPts val="600"/>
              </a:spcAft>
            </a:pPr>
            <a:r>
              <a:rPr lang="es-ES" sz="1400" b="0" dirty="0" smtClean="0">
                <a:solidFill>
                  <a:schemeClr val="tx1"/>
                </a:solidFill>
              </a:rPr>
              <a:t>Consejo </a:t>
            </a:r>
            <a:r>
              <a:rPr lang="es-ES" sz="1400" b="0" dirty="0">
                <a:solidFill>
                  <a:schemeClr val="tx1"/>
                </a:solidFill>
              </a:rPr>
              <a:t>y vacunación del </a:t>
            </a:r>
            <a:r>
              <a:rPr lang="es-ES" sz="1400" b="0" dirty="0" smtClean="0">
                <a:solidFill>
                  <a:schemeClr val="tx1"/>
                </a:solidFill>
              </a:rPr>
              <a:t>viajero internacional</a:t>
            </a:r>
            <a:endParaRPr lang="es-ES" sz="1400" b="0" dirty="0">
              <a:solidFill>
                <a:schemeClr val="tx1"/>
              </a:solidFill>
            </a:endParaRPr>
          </a:p>
          <a:p>
            <a:pPr algn="l">
              <a:spcAft>
                <a:spcPts val="600"/>
              </a:spcAft>
            </a:pPr>
            <a:r>
              <a:rPr lang="es-ES" sz="1400" b="0" dirty="0">
                <a:solidFill>
                  <a:schemeClr val="tx1"/>
                </a:solidFill>
              </a:rPr>
              <a:t>A</a:t>
            </a:r>
            <a:r>
              <a:rPr lang="es-ES" sz="1400" b="0" dirty="0" smtClean="0">
                <a:solidFill>
                  <a:schemeClr val="tx1"/>
                </a:solidFill>
              </a:rPr>
              <a:t>ccidentes no ocupacionales </a:t>
            </a:r>
            <a:r>
              <a:rPr lang="es-ES" sz="1400" b="0" dirty="0">
                <a:solidFill>
                  <a:schemeClr val="tx1"/>
                </a:solidFill>
              </a:rPr>
              <a:t>con riesgo biológico</a:t>
            </a:r>
          </a:p>
        </p:txBody>
      </p:sp>
      <p:pic>
        <p:nvPicPr>
          <p:cNvPr id="1026" name="Picture 2" descr="Noticias de Salud: El Observatorio para la Seguridad del Pacient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66" y="4368521"/>
            <a:ext cx="1224684" cy="163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ía mundial del lavado de manos - Universidad de Navarra | Flickr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4"/>
          <a:stretch/>
        </p:blipFill>
        <p:spPr bwMode="auto">
          <a:xfrm>
            <a:off x="4488600" y="4308653"/>
            <a:ext cx="1848162" cy="172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88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graphicFrame>
        <p:nvGraphicFramePr>
          <p:cNvPr id="7" name="Gráfico 6"/>
          <p:cNvGraphicFramePr/>
          <p:nvPr>
            <p:extLst/>
          </p:nvPr>
        </p:nvGraphicFramePr>
        <p:xfrm>
          <a:off x="3156039" y="1479818"/>
          <a:ext cx="5520370" cy="3923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7412360" y="1533455"/>
            <a:ext cx="1751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Epidemiología e Investigación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693726" y="3670761"/>
            <a:ext cx="340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Calidad Asistencial, Gestión y Administración Sanitaria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288111" y="1727786"/>
            <a:ext cx="2141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Medicina Preventiva Hospitalaria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723646" y="3947760"/>
            <a:ext cx="2381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smtClean="0"/>
              <a:t>Salud Ambiental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105300" y="5387093"/>
            <a:ext cx="340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Promoción de la Salud y Prevención de la Enfermedad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78373" y="1323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dirty="0">
                <a:solidFill>
                  <a:srgbClr val="00AEEF"/>
                </a:solidFill>
              </a:rPr>
              <a:t>Áreas de Formación</a:t>
            </a:r>
          </a:p>
        </p:txBody>
      </p:sp>
    </p:spTree>
    <p:extLst>
      <p:ext uri="{BB962C8B-B14F-4D97-AF65-F5344CB8AC3E}">
        <p14:creationId xmlns:p14="http://schemas.microsoft.com/office/powerpoint/2010/main" val="399262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99116" y="239072"/>
            <a:ext cx="2987509" cy="177436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500" b="1" smtClean="0">
                <a:solidFill>
                  <a:schemeClr val="bg1"/>
                </a:solidFill>
                <a:latin typeface="+mn-lt"/>
              </a:rPr>
              <a:t>Epidemiología e Investigación</a:t>
            </a:r>
            <a:endParaRPr lang="es-ES" sz="25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27836" r="44151" b="20821"/>
          <a:stretch/>
        </p:blipFill>
        <p:spPr>
          <a:xfrm>
            <a:off x="293306" y="2522745"/>
            <a:ext cx="1531512" cy="107593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9" y="3991409"/>
            <a:ext cx="1531511" cy="2042015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232250" y="237720"/>
            <a:ext cx="3246975" cy="1774364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500" b="1">
                <a:solidFill>
                  <a:schemeClr val="bg1"/>
                </a:solidFill>
                <a:ea typeface="+mj-ea"/>
                <a:cs typeface="+mj-cs"/>
              </a:defRPr>
            </a:lvl1pPr>
          </a:lstStyle>
          <a:p>
            <a:r>
              <a:rPr lang="es-PE" dirty="0"/>
              <a:t>Promoción de la </a:t>
            </a:r>
            <a:r>
              <a:rPr lang="es-PE" dirty="0" smtClean="0"/>
              <a:t>Salud </a:t>
            </a:r>
            <a:r>
              <a:rPr lang="es-ES" dirty="0" smtClean="0"/>
              <a:t>y </a:t>
            </a:r>
            <a:r>
              <a:rPr lang="es-ES" dirty="0"/>
              <a:t>Prevención de la </a:t>
            </a:r>
            <a:r>
              <a:rPr lang="es-ES" dirty="0" smtClean="0"/>
              <a:t>Enfermedad</a:t>
            </a: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40" y="4152247"/>
            <a:ext cx="1347896" cy="179719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t="13677" r="19286"/>
          <a:stretch/>
        </p:blipFill>
        <p:spPr>
          <a:xfrm>
            <a:off x="2111796" y="2484116"/>
            <a:ext cx="1531345" cy="150688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34" y="3543956"/>
            <a:ext cx="1906170" cy="142962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13" y="4056450"/>
            <a:ext cx="3026384" cy="190922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7" t="18961" r="10276" b="22062"/>
          <a:stretch/>
        </p:blipFill>
        <p:spPr>
          <a:xfrm>
            <a:off x="4098504" y="2446515"/>
            <a:ext cx="2990711" cy="1818941"/>
          </a:xfrm>
          <a:prstGeom prst="rect">
            <a:avLst/>
          </a:prstGeom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8266780" y="237720"/>
            <a:ext cx="3605348" cy="178019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500" b="1" dirty="0">
                <a:solidFill>
                  <a:schemeClr val="bg1"/>
                </a:solidFill>
                <a:latin typeface="+mn-lt"/>
              </a:rPr>
              <a:t>Calidad Asistencial, Gestión y Administración </a:t>
            </a:r>
            <a:r>
              <a:rPr lang="es-ES" sz="2500" b="1" dirty="0" smtClean="0">
                <a:solidFill>
                  <a:schemeClr val="bg1"/>
                </a:solidFill>
                <a:latin typeface="+mn-lt"/>
              </a:rPr>
              <a:t>Sanitaria</a:t>
            </a:r>
            <a:endParaRPr lang="es-ES" sz="25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8" t="22450" r="19284"/>
          <a:stretch/>
        </p:blipFill>
        <p:spPr>
          <a:xfrm>
            <a:off x="8266780" y="2446515"/>
            <a:ext cx="3605348" cy="336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2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50838521"/>
              </p:ext>
            </p:extLst>
          </p:nvPr>
        </p:nvGraphicFramePr>
        <p:xfrm>
          <a:off x="838200" y="1482870"/>
          <a:ext cx="10515600" cy="343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tângulo arredondado 3"/>
          <p:cNvSpPr/>
          <p:nvPr/>
        </p:nvSpPr>
        <p:spPr>
          <a:xfrm>
            <a:off x="838200" y="5189560"/>
            <a:ext cx="10515600" cy="647205"/>
          </a:xfrm>
          <a:prstGeom prst="round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¡UNA RESIDENCIA VERSATIL!</a:t>
            </a:r>
            <a:endParaRPr lang="es-ES" sz="2800" b="1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78373" y="1323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200" dirty="0" smtClean="0">
                <a:solidFill>
                  <a:srgbClr val="00AEEF"/>
                </a:solidFill>
              </a:rPr>
              <a:t>Medicina Preventiva y Salud Pública en el HU12O</a:t>
            </a:r>
          </a:p>
          <a:p>
            <a:r>
              <a:rPr lang="es-PE" sz="3200" dirty="0" smtClean="0">
                <a:solidFill>
                  <a:srgbClr val="00AEEF"/>
                </a:solidFill>
                <a:latin typeface="+mn-lt"/>
              </a:rPr>
              <a:t>Itinerario formativo</a:t>
            </a:r>
            <a:endParaRPr lang="es-ES" sz="3200" dirty="0">
              <a:solidFill>
                <a:srgbClr val="00AEE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966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C1C05B-A1F0-4A0F-8E74-41ED51FD57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43C1C05B-A1F0-4A0F-8E74-41ED51FD57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431A5D9-CC0F-4E6B-AB47-0D8E434DA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C431A5D9-CC0F-4E6B-AB47-0D8E434DA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257426-0B32-465E-BE7C-14BBE4A10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E4257426-0B32-465E-BE7C-14BBE4A10B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841D66F-55E9-4228-AABB-CC1E8745DF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0841D66F-55E9-4228-AABB-CC1E8745DF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15E730-56B0-43D2-B3DF-ECB0BBC5D7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8315E730-56B0-43D2-B3DF-ECB0BBC5D7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29F6ED3-0BC0-4129-BE03-A8DEF71A0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629F6ED3-0BC0-4129-BE03-A8DEF71A0A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78373" y="1323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dirty="0">
                <a:solidFill>
                  <a:srgbClr val="00AEEF"/>
                </a:solidFill>
                <a:latin typeface="+mn-lt"/>
              </a:rPr>
              <a:t>Medicina Preventiva y Salud Pública en el HU12O</a:t>
            </a:r>
            <a:endParaRPr lang="es-ES" sz="3600" dirty="0">
              <a:solidFill>
                <a:srgbClr val="00AEEF"/>
              </a:solidFill>
              <a:latin typeface="+mn-lt"/>
            </a:endParaRP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931718" y="1498209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Bef>
                <a:spcPts val="2000"/>
              </a:spcBef>
              <a:spcAft>
                <a:spcPts val="1000"/>
              </a:spcAft>
              <a:buClr>
                <a:srgbClr val="00AEEF"/>
              </a:buClr>
              <a:buFont typeface="Wingdings" panose="05000000000000000000" pitchFamily="2" charset="2"/>
              <a:buChar char="v"/>
            </a:pPr>
            <a:r>
              <a:rPr lang="es-ES" dirty="0" smtClean="0"/>
              <a:t> </a:t>
            </a:r>
            <a:r>
              <a:rPr lang="es-ES" dirty="0"/>
              <a:t>Rotaciones centros y servicios de </a:t>
            </a:r>
            <a:r>
              <a:rPr lang="es-ES" dirty="0" smtClean="0"/>
              <a:t>la Administración </a:t>
            </a:r>
            <a:r>
              <a:rPr lang="es-ES" dirty="0"/>
              <a:t>dedicados a la Salud Pública o la </a:t>
            </a:r>
            <a:r>
              <a:rPr lang="es-ES" dirty="0" smtClean="0"/>
              <a:t>Investigación ubicados en Madrid</a:t>
            </a:r>
          </a:p>
          <a:p>
            <a:pPr>
              <a:lnSpc>
                <a:spcPct val="110000"/>
              </a:lnSpc>
              <a:spcBef>
                <a:spcPts val="2000"/>
              </a:spcBef>
              <a:spcAft>
                <a:spcPts val="1000"/>
              </a:spcAft>
              <a:buClr>
                <a:srgbClr val="00AEEF"/>
              </a:buClr>
              <a:buFont typeface="Wingdings" panose="05000000000000000000" pitchFamily="2" charset="2"/>
              <a:buChar char="v"/>
            </a:pPr>
            <a:r>
              <a:rPr lang="es-ES" dirty="0" smtClean="0"/>
              <a:t> </a:t>
            </a:r>
            <a:r>
              <a:rPr lang="es-ES" dirty="0"/>
              <a:t>Rotaciones </a:t>
            </a:r>
            <a:r>
              <a:rPr lang="es-ES" dirty="0" smtClean="0"/>
              <a:t>externas (hasta 4 meses de R3 y R4)</a:t>
            </a:r>
            <a:endParaRPr lang="es-ES" dirty="0"/>
          </a:p>
          <a:p>
            <a:pPr>
              <a:lnSpc>
                <a:spcPct val="110000"/>
              </a:lnSpc>
              <a:spcBef>
                <a:spcPts val="2000"/>
              </a:spcBef>
              <a:spcAft>
                <a:spcPts val="1000"/>
              </a:spcAft>
              <a:buClr>
                <a:srgbClr val="00AEEF"/>
              </a:buClr>
              <a:buFont typeface="Wingdings" panose="05000000000000000000" pitchFamily="2" charset="2"/>
              <a:buChar char="v"/>
            </a:pPr>
            <a:r>
              <a:rPr lang="es-ES" dirty="0" smtClean="0"/>
              <a:t> Módulos de Atención Continuada (de 15h a 21h)</a:t>
            </a:r>
          </a:p>
          <a:p>
            <a:pPr>
              <a:lnSpc>
                <a:spcPct val="110000"/>
              </a:lnSpc>
              <a:spcBef>
                <a:spcPts val="2000"/>
              </a:spcBef>
              <a:spcAft>
                <a:spcPts val="1000"/>
              </a:spcAft>
              <a:buClr>
                <a:srgbClr val="00AEEF"/>
              </a:buClr>
              <a:buFont typeface="Wingdings" panose="05000000000000000000" pitchFamily="2" charset="2"/>
              <a:buChar char="v"/>
            </a:pPr>
            <a:r>
              <a:rPr lang="es-ES" dirty="0" smtClean="0"/>
              <a:t> Guardias de Urgencias R1 (recomendadas, sin obligatoriedad)</a:t>
            </a:r>
          </a:p>
        </p:txBody>
      </p:sp>
    </p:spTree>
    <p:extLst>
      <p:ext uri="{BB962C8B-B14F-4D97-AF65-F5344CB8AC3E}">
        <p14:creationId xmlns:p14="http://schemas.microsoft.com/office/powerpoint/2010/main" val="405769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345</Words>
  <Application>Microsoft Office PowerPoint</Application>
  <PresentationFormat>Panorámica</PresentationFormat>
  <Paragraphs>77</Paragraphs>
  <Slides>12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(Cuerpo)</vt:lpstr>
      <vt:lpstr>Calibri Light</vt:lpstr>
      <vt:lpstr>Leelawadee</vt:lpstr>
      <vt:lpstr>Wingdings</vt:lpstr>
      <vt:lpstr>Tema de Office</vt:lpstr>
      <vt:lpstr>JORNADA DE PUERTAS ABIERTAS</vt:lpstr>
      <vt:lpstr>Presentación de PowerPoint</vt:lpstr>
      <vt:lpstr>¿Qué es la Medicina Preventiva y Salud Pública?</vt:lpstr>
      <vt:lpstr>Presentación de PowerPoint</vt:lpstr>
      <vt:lpstr>Medicina Preventiva Hospitalaria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Comunidad de Madrid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JORNADA DE PUERTAS ABIERTAS</dc:title>
  <dc:creator>Marcos Morales.Adrian</dc:creator>
  <cp:lastModifiedBy>Marcos Morales.Adrian</cp:lastModifiedBy>
  <cp:revision>10</cp:revision>
  <dcterms:created xsi:type="dcterms:W3CDTF">2023-03-17T12:09:33Z</dcterms:created>
  <dcterms:modified xsi:type="dcterms:W3CDTF">2023-03-21T07:33:48Z</dcterms:modified>
</cp:coreProperties>
</file>