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72" r:id="rId7"/>
    <p:sldId id="273" r:id="rId8"/>
    <p:sldId id="275" r:id="rId9"/>
    <p:sldId id="264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37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2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26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7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89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87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81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96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33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62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97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1360-D302-46F2-B633-BE3A1CDD0E94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17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5962"/>
            <a:ext cx="10515600" cy="48524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6600" b="1" dirty="0">
                <a:solidFill>
                  <a:schemeClr val="accent1">
                    <a:lumMod val="75000"/>
                  </a:schemeClr>
                </a:solidFill>
              </a:rPr>
              <a:t>   OBSTETRICIA Y GINECOLOGÍA</a:t>
            </a: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Belén de la Parte Izquierdo (MIR R3)</a:t>
            </a:r>
            <a:endParaRPr lang="es-ES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AB6F6CC-6916-EA1E-AA8C-9ADED7C14ECD}"/>
              </a:ext>
            </a:extLst>
          </p:cNvPr>
          <p:cNvSpPr/>
          <p:nvPr/>
        </p:nvSpPr>
        <p:spPr>
          <a:xfrm>
            <a:off x="629920" y="1239606"/>
            <a:ext cx="10932160" cy="92663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Grupo de personas en medio de cuarto&#10;&#10;Descripción generada automáticamente">
            <a:extLst>
              <a:ext uri="{FF2B5EF4-FFF2-40B4-BE49-F238E27FC236}">
                <a16:creationId xmlns:a16="http://schemas.microsoft.com/office/drawing/2014/main" id="{817F4AEF-52BD-C7D9-01B0-C3D8149EF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68" r="1" b="2731"/>
          <a:stretch/>
        </p:blipFill>
        <p:spPr>
          <a:xfrm>
            <a:off x="629920" y="2322597"/>
            <a:ext cx="2893503" cy="1710104"/>
          </a:xfrm>
          <a:prstGeom prst="rect">
            <a:avLst/>
          </a:prstGeom>
          <a:ln w="19050">
            <a:noFill/>
            <a:miter lim="800000"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0AD675-B256-82AF-E6B1-C10F520E2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83" t="28889" r="27500" b="28296"/>
          <a:stretch/>
        </p:blipFill>
        <p:spPr>
          <a:xfrm>
            <a:off x="8668576" y="4413762"/>
            <a:ext cx="2964623" cy="16196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F93DDAB-362A-D5DF-D30B-78B7568893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33" t="22074" r="25710" b="20206"/>
          <a:stretch/>
        </p:blipFill>
        <p:spPr>
          <a:xfrm>
            <a:off x="629920" y="4074458"/>
            <a:ext cx="2893503" cy="195896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A4498C-0239-0215-E317-B04559F66A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17" t="33867" r="23499" b="23111"/>
          <a:stretch/>
        </p:blipFill>
        <p:spPr>
          <a:xfrm>
            <a:off x="3583392" y="2322597"/>
            <a:ext cx="5025216" cy="233490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179E118-0996-FF8E-2699-53AAC17B56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917" t="34633" r="37333" b="31587"/>
          <a:stretch/>
        </p:blipFill>
        <p:spPr>
          <a:xfrm>
            <a:off x="8668577" y="2356859"/>
            <a:ext cx="2946250" cy="20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A65E8916-BB67-46FE-2627-A213EC01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09" y="1640387"/>
            <a:ext cx="1966186" cy="340735"/>
          </a:xfrm>
          <a:prstGeom prst="rect">
            <a:avLst/>
          </a:prstGeom>
          <a:solidFill>
            <a:srgbClr val="F796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5pPr>
            <a:lvl6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6pPr>
            <a:lvl7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7pPr>
            <a:lvl8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8pPr>
            <a:lvl9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9pPr>
          </a:lstStyle>
          <a:p>
            <a:pPr algn="ctr" eaLnBrk="1" hangingPunct="1">
              <a:buSzPct val="100000"/>
            </a:pPr>
            <a:r>
              <a:rPr lang="es-ES" sz="1600" b="1" dirty="0">
                <a:solidFill>
                  <a:srgbClr val="403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097C24-ED60-9E29-0BB2-1ED537432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82" t="22222" r="12879" b="9930"/>
          <a:stretch/>
        </p:blipFill>
        <p:spPr>
          <a:xfrm>
            <a:off x="5567903" y="1825625"/>
            <a:ext cx="5247194" cy="404243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C500A27-17BE-179F-18C3-B55297916B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68" t="24653" r="37994" b="29195"/>
          <a:stretch/>
        </p:blipFill>
        <p:spPr>
          <a:xfrm>
            <a:off x="320709" y="2418748"/>
            <a:ext cx="5247194" cy="31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7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9A4C5592-F2A7-2D3A-1E05-6BFFDA3F1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35" y="1587789"/>
            <a:ext cx="1966186" cy="340735"/>
          </a:xfrm>
          <a:prstGeom prst="rect">
            <a:avLst/>
          </a:prstGeom>
          <a:solidFill>
            <a:srgbClr val="F796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5pPr>
            <a:lvl6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6pPr>
            <a:lvl7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7pPr>
            <a:lvl8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8pPr>
            <a:lvl9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9pPr>
          </a:lstStyle>
          <a:p>
            <a:pPr algn="ctr" eaLnBrk="1" hangingPunct="1">
              <a:buSzPct val="100000"/>
            </a:pPr>
            <a:r>
              <a:rPr lang="es-ES" sz="1600" b="1" dirty="0">
                <a:solidFill>
                  <a:srgbClr val="403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F1D07A-14DA-0E03-3702-FE98FFD20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83" t="19260" r="12750" b="13629"/>
          <a:stretch/>
        </p:blipFill>
        <p:spPr>
          <a:xfrm>
            <a:off x="6456680" y="2101983"/>
            <a:ext cx="4897120" cy="379862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C2AB3EE-7E93-A14B-A100-86DEE5CCD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7" t="20148" r="25667" b="12024"/>
          <a:stretch/>
        </p:blipFill>
        <p:spPr>
          <a:xfrm>
            <a:off x="349635" y="1976999"/>
            <a:ext cx="5218045" cy="40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0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GUARDIAS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Tres adjuntos y tres residentes.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(+1 rotante externo/residente de </a:t>
            </a:r>
            <a:r>
              <a:rPr lang="es-ES" dirty="0" err="1"/>
              <a:t>MFyC</a:t>
            </a:r>
            <a:r>
              <a:rPr lang="es-ES" dirty="0"/>
              <a:t>).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dirty="0"/>
          </a:p>
          <a:p>
            <a:pPr>
              <a:buFont typeface="Wingdings" panose="05000000000000000000" pitchFamily="2" charset="2"/>
              <a:buChar char="§"/>
            </a:pPr>
            <a:endParaRPr lang="es-ES" dirty="0"/>
          </a:p>
          <a:p>
            <a:pPr>
              <a:buFont typeface="Wingdings" panose="05000000000000000000" pitchFamily="2" charset="2"/>
              <a:buChar char="§"/>
            </a:pPr>
            <a:endParaRPr lang="es-ES" dirty="0"/>
          </a:p>
          <a:p>
            <a:pPr>
              <a:buFont typeface="Wingdings" panose="05000000000000000000" pitchFamily="2" charset="2"/>
              <a:buChar char="§"/>
            </a:pPr>
            <a:endParaRPr lang="es-ES" dirty="0"/>
          </a:p>
          <a:p>
            <a:pPr>
              <a:buFont typeface="Wingdings" panose="05000000000000000000" pitchFamily="2" charset="2"/>
              <a:buChar char="§"/>
            </a:pPr>
            <a:endParaRPr lang="es-ES" dirty="0"/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4,5 o 6 guardias al mes.</a:t>
            </a:r>
          </a:p>
          <a:p>
            <a:pPr marL="0" indent="0">
              <a:buNone/>
            </a:pP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E26F09-8CA9-014F-8344-A0B1A2896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708" y="3305203"/>
            <a:ext cx="2710690" cy="203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alendario escolar | CRA ALTO ARA">
            <a:extLst>
              <a:ext uri="{FF2B5EF4-FFF2-40B4-BE49-F238E27FC236}">
                <a16:creationId xmlns:a16="http://schemas.microsoft.com/office/drawing/2014/main" id="{03027536-AD22-434A-1AC2-B152101A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50" y="3225843"/>
            <a:ext cx="2212808" cy="2054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82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7017998F-645C-A5B2-C67F-CA466FE8DC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83787"/>
              </p:ext>
            </p:extLst>
          </p:nvPr>
        </p:nvGraphicFramePr>
        <p:xfrm>
          <a:off x="838200" y="2091244"/>
          <a:ext cx="2933506" cy="567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753">
                  <a:extLst>
                    <a:ext uri="{9D8B030D-6E8A-4147-A177-3AD203B41FA5}">
                      <a16:colId xmlns:a16="http://schemas.microsoft.com/office/drawing/2014/main" val="2660484464"/>
                    </a:ext>
                  </a:extLst>
                </a:gridCol>
                <a:gridCol w="1466753">
                  <a:extLst>
                    <a:ext uri="{9D8B030D-6E8A-4147-A177-3AD203B41FA5}">
                      <a16:colId xmlns:a16="http://schemas.microsoft.com/office/drawing/2014/main" val="343882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R2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621130"/>
                  </a:ext>
                </a:extLst>
              </a:tr>
              <a:tr h="293562">
                <a:tc>
                  <a:txBody>
                    <a:bodyPr/>
                    <a:lstStyle/>
                    <a:p>
                      <a:r>
                        <a:rPr lang="es-ES" sz="1200" dirty="0"/>
                        <a:t>Alejandra Marqués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Sergio Gómez-Limón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2619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CCB8483-3F09-9ADC-7EE8-9206335222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14" t="28296" r="36285" b="36593"/>
          <a:stretch/>
        </p:blipFill>
        <p:spPr>
          <a:xfrm>
            <a:off x="233253" y="3059682"/>
            <a:ext cx="4168665" cy="177056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E78504-A936-F89C-63BB-AA9D026F93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17" t="42338" r="23916" b="13481"/>
          <a:stretch/>
        </p:blipFill>
        <p:spPr>
          <a:xfrm>
            <a:off x="7152640" y="1567581"/>
            <a:ext cx="4289705" cy="208349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AFEAACE-D283-CAD4-C6E9-07F91A5059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6" t="27740" r="32813" b="25743"/>
          <a:stretch/>
        </p:blipFill>
        <p:spPr>
          <a:xfrm>
            <a:off x="8322040" y="3617045"/>
            <a:ext cx="3120305" cy="241637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218E9E3-7746-93DD-AAA1-851B49D41E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6" t="24652" r="29417" b="25037"/>
          <a:stretch/>
        </p:blipFill>
        <p:spPr>
          <a:xfrm>
            <a:off x="4650461" y="3617045"/>
            <a:ext cx="3828855" cy="241637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1A89795-3C89-3F3D-6732-A9D6CAC685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897" t="22223" r="29667" b="20353"/>
          <a:stretch/>
        </p:blipFill>
        <p:spPr>
          <a:xfrm>
            <a:off x="4650461" y="1567581"/>
            <a:ext cx="2502179" cy="20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3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¿Dónde estamos?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Edificio Materno-Infantil.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Tres centros de especialidades periféricos (CEP): Villaverde Bajo-Cruce, Orcasitas y Carabanchel.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Centro de actividades ambulatorias.</a:t>
            </a:r>
          </a:p>
          <a:p>
            <a:pPr marL="0" indent="0">
              <a:buNone/>
            </a:pP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 algn="just">
              <a:buNone/>
            </a:pPr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NUESTRO EQUIPO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20 Residentes (5 residentes por año).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65 adjuntos (+/-).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Médicos de familia y rotantes externos.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Estudiantes de medicina (Universidad Complutense de Madrid)</a:t>
            </a:r>
          </a:p>
          <a:p>
            <a:pPr algn="just"/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8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32D9BDD5-B477-421B-1F76-666C27875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83070"/>
              </p:ext>
            </p:extLst>
          </p:nvPr>
        </p:nvGraphicFramePr>
        <p:xfrm>
          <a:off x="2422280" y="1690688"/>
          <a:ext cx="734744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7440">
                  <a:extLst>
                    <a:ext uri="{9D8B030D-6E8A-4147-A177-3AD203B41FA5}">
                      <a16:colId xmlns:a16="http://schemas.microsoft.com/office/drawing/2014/main" val="472920608"/>
                    </a:ext>
                  </a:extLst>
                </a:gridCol>
              </a:tblGrid>
              <a:tr h="31391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NUESTRO SERVICIO EN DATOS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020562"/>
                  </a:ext>
                </a:extLst>
              </a:tr>
              <a:tr h="313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PARTOS / AÑO: 3.901. Cualquier EDAD GESTACIONAL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3293"/>
                  </a:ext>
                </a:extLst>
              </a:tr>
              <a:tr h="313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CIRUGÍAS / AÑO: 3.189.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372439"/>
                  </a:ext>
                </a:extLst>
              </a:tr>
              <a:tr h="774034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ES" dirty="0"/>
                        <a:t>INGRESOS: 6.129.</a:t>
                      </a:r>
                    </a:p>
                    <a:p>
                      <a:pPr marL="457200" lvl="1" indent="0" algn="just">
                        <a:buNone/>
                      </a:pPr>
                      <a:r>
                        <a:rPr lang="es-ES" dirty="0"/>
                        <a:t> 1.658 en Ginecología.</a:t>
                      </a:r>
                    </a:p>
                    <a:p>
                      <a:pPr marL="457200" lvl="1" indent="0" algn="just">
                        <a:buNone/>
                      </a:pPr>
                      <a:r>
                        <a:rPr lang="es-ES" dirty="0"/>
                        <a:t> 4.471 en Obstetricia.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074860"/>
                  </a:ext>
                </a:extLst>
              </a:tr>
              <a:tr h="1006244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ES" dirty="0"/>
                        <a:t>ECOGRAFÍAS: 17.128.</a:t>
                      </a:r>
                    </a:p>
                    <a:p>
                      <a:pPr marL="457200" lvl="1" indent="0" algn="just">
                        <a:buNone/>
                      </a:pPr>
                      <a:r>
                        <a:rPr lang="es-ES" dirty="0"/>
                        <a:t> Eco ginecológica: 3.132.</a:t>
                      </a:r>
                    </a:p>
                    <a:p>
                      <a:pPr marL="457200" lvl="1" indent="0" algn="just">
                        <a:buNone/>
                      </a:pPr>
                      <a:r>
                        <a:rPr lang="es-ES" dirty="0"/>
                        <a:t> Eco obstétrica: 13.996.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es-ES" dirty="0"/>
                        <a:t> Procedimientos invasivos </a:t>
                      </a:r>
                      <a:r>
                        <a:rPr lang="es-ES" dirty="0" err="1"/>
                        <a:t>intraútero</a:t>
                      </a:r>
                      <a:r>
                        <a:rPr lang="es-ES" dirty="0"/>
                        <a:t>: 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075675"/>
                  </a:ext>
                </a:extLst>
              </a:tr>
              <a:tr h="774034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ES" dirty="0"/>
                        <a:t>CONSULTAS: 90.906.</a:t>
                      </a:r>
                    </a:p>
                    <a:p>
                      <a:pPr marL="457200" lvl="1" indent="0" algn="just">
                        <a:buNone/>
                      </a:pPr>
                      <a:r>
                        <a:rPr lang="es-ES" dirty="0"/>
                        <a:t> 25.578 consultas de obstetricia.</a:t>
                      </a:r>
                    </a:p>
                    <a:p>
                      <a:pPr marL="457200" lvl="1" indent="0" algn="just">
                        <a:buNone/>
                      </a:pPr>
                      <a:r>
                        <a:rPr lang="es-ES" dirty="0"/>
                        <a:t> 65.328 consultas de ginecología.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450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77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Urgencias, paritorio y hospitalización obstétrica.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Unidad de Medicina Fetal.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Consultas Obstetricia Alto Riesgo.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Consulta Patología Orgánica: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ES" sz="2000" dirty="0"/>
              <a:t>Endometriosis.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ES" sz="2000" dirty="0"/>
              <a:t>Dolor pélvico crónico.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ES" sz="2000" dirty="0"/>
              <a:t>Patología benigna.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ES" sz="2000" dirty="0"/>
              <a:t>Patología de la Adolescente.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s-ES" sz="2000" dirty="0"/>
          </a:p>
          <a:p>
            <a:pPr algn="just">
              <a:buFont typeface="Wingdings" panose="05000000000000000000" pitchFamily="2" charset="2"/>
              <a:buChar char="§"/>
            </a:pPr>
            <a:endParaRPr lang="es-ES" sz="20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/>
              <a:t>Consulta de histeroscopia.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Consulta Oncología.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Consulta Patología Cervical.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Consulta Suelo Pélvico.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Consultas de Esterilidad y Reproducción.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Consulta Patología Mamaria benigna y maligna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Consultas Centro de Especialidades periféricos. Planificación Familiar.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39C07B-3009-6C54-4E57-43C21252045D}"/>
              </a:ext>
            </a:extLst>
          </p:cNvPr>
          <p:cNvSpPr txBox="1"/>
          <p:nvPr/>
        </p:nvSpPr>
        <p:spPr>
          <a:xfrm>
            <a:off x="838200" y="1914009"/>
            <a:ext cx="1017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UNIDADES ASISTENCIALES                   </a:t>
            </a:r>
          </a:p>
        </p:txBody>
      </p:sp>
      <p:pic>
        <p:nvPicPr>
          <p:cNvPr id="7" name="Imagen 6" descr="Unidad de Gine-Oncológica. ">
            <a:extLst>
              <a:ext uri="{FF2B5EF4-FFF2-40B4-BE49-F238E27FC236}">
                <a16:creationId xmlns:a16="http://schemas.microsoft.com/office/drawing/2014/main" id="{9A1EEDCC-AE81-A1A1-0CC6-CC6DA4CDA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22" y="303732"/>
            <a:ext cx="2393256" cy="1794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Explosión: 8 puntos 7">
            <a:extLst>
              <a:ext uri="{FF2B5EF4-FFF2-40B4-BE49-F238E27FC236}">
                <a16:creationId xmlns:a16="http://schemas.microsoft.com/office/drawing/2014/main" id="{55D10677-EC53-1DCB-3F44-F55B1ED5D215}"/>
              </a:ext>
            </a:extLst>
          </p:cNvPr>
          <p:cNvSpPr/>
          <p:nvPr/>
        </p:nvSpPr>
        <p:spPr>
          <a:xfrm>
            <a:off x="9754176" y="870974"/>
            <a:ext cx="2129502" cy="208607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42E4D0-8680-5FB5-9D61-575BA616F572}"/>
              </a:ext>
            </a:extLst>
          </p:cNvPr>
          <p:cNvSpPr txBox="1"/>
          <p:nvPr/>
        </p:nvSpPr>
        <p:spPr>
          <a:xfrm>
            <a:off x="10027920" y="1746049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SUBESPECIALIZACIÓN</a:t>
            </a:r>
          </a:p>
        </p:txBody>
      </p:sp>
    </p:spTree>
    <p:extLst>
      <p:ext uri="{BB962C8B-B14F-4D97-AF65-F5344CB8AC3E}">
        <p14:creationId xmlns:p14="http://schemas.microsoft.com/office/powerpoint/2010/main" val="80734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QUIRÓFANO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Quirófano de Urgencias.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Quirófano de Esterilidad y Reproducción.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Quirófano de Obstetricia.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/>
              <a:t>Quirófanos de Ginecología:</a:t>
            </a:r>
          </a:p>
          <a:p>
            <a:pPr lvl="1"/>
            <a:r>
              <a:rPr lang="es-ES" sz="1800" dirty="0"/>
              <a:t>Cirugía Mamaria. </a:t>
            </a:r>
          </a:p>
          <a:p>
            <a:pPr lvl="1"/>
            <a:r>
              <a:rPr lang="es-ES" sz="1800" dirty="0"/>
              <a:t>Cirugía Suelo Pélvico. </a:t>
            </a:r>
          </a:p>
          <a:p>
            <a:pPr lvl="1"/>
            <a:r>
              <a:rPr lang="es-ES" sz="1800" dirty="0"/>
              <a:t>Ginecología benigna. </a:t>
            </a:r>
          </a:p>
          <a:p>
            <a:pPr lvl="1"/>
            <a:r>
              <a:rPr lang="es-ES" sz="1800" dirty="0"/>
              <a:t>Histeroscopia quirúrgica. </a:t>
            </a:r>
          </a:p>
          <a:p>
            <a:pPr lvl="1"/>
            <a:r>
              <a:rPr lang="es-ES" sz="1800" dirty="0"/>
              <a:t>Ginecología Oncológica.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27A2A5-6612-B5C4-8E32-E2CB7C9F4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16" t="14100" r="16334" b="58345"/>
          <a:stretch/>
        </p:blipFill>
        <p:spPr>
          <a:xfrm>
            <a:off x="7970520" y="1539240"/>
            <a:ext cx="3383280" cy="18897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46F1056-8215-CD1D-6D59-DB1894462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69037" r="13000"/>
          <a:stretch/>
        </p:blipFill>
        <p:spPr>
          <a:xfrm>
            <a:off x="4278391" y="3801764"/>
            <a:ext cx="7384257" cy="17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7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SESIONES, CURSOS Y CONGRESOS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2 veces por semana: sesión general del servicio (Martes y Jueves).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1 vez por semana (viernes): sesión de residentes y tutores.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2800" dirty="0"/>
              <a:t>Congresos nacionales e internacionales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i="1" dirty="0"/>
              <a:t>Curso R1 y R2 de la SEGO (Teruel, Bilbao)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i="1" dirty="0"/>
              <a:t>Curso básico de ginecología laparoscópica (Cáceres)</a:t>
            </a:r>
          </a:p>
          <a:p>
            <a:pPr marL="0" indent="0">
              <a:buNone/>
            </a:pPr>
            <a:endParaRPr lang="es-ES" dirty="0"/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6" name="Imagen 5" descr="Imagen que contiene persona, interior, joven, pequeño&#10;&#10;Descripción generada automáticamente">
            <a:extLst>
              <a:ext uri="{FF2B5EF4-FFF2-40B4-BE49-F238E27FC236}">
                <a16:creationId xmlns:a16="http://schemas.microsoft.com/office/drawing/2014/main" id="{56B2D95F-F2A0-3A51-AC24-6B5B782EE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17" y="140241"/>
            <a:ext cx="2067263" cy="15504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5C2CAA-1596-192B-D0CF-AAA4A4F55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068" y="212565"/>
            <a:ext cx="2496423" cy="14057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916518-BCEC-B34F-3DBB-D0640FD7FA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33" t="32593" r="40000" b="24593"/>
          <a:stretch/>
        </p:blipFill>
        <p:spPr>
          <a:xfrm>
            <a:off x="1450695" y="595279"/>
            <a:ext cx="4180604" cy="511946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CE1F27-695B-0E3A-0266-9A0B4CDAC3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084" t="24653" r="33583" b="19704"/>
          <a:stretch/>
        </p:blipFill>
        <p:spPr>
          <a:xfrm>
            <a:off x="6479943" y="595279"/>
            <a:ext cx="4961443" cy="51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E1271138-41B9-D9C9-E545-9BAFBFFEF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307" y="1997372"/>
            <a:ext cx="1966186" cy="340735"/>
          </a:xfrm>
          <a:prstGeom prst="rect">
            <a:avLst/>
          </a:prstGeom>
          <a:solidFill>
            <a:srgbClr val="F796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5pPr>
            <a:lvl6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6pPr>
            <a:lvl7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7pPr>
            <a:lvl8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8pPr>
            <a:lvl9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9pPr>
          </a:lstStyle>
          <a:p>
            <a:pPr algn="ctr" eaLnBrk="1" hangingPunct="1">
              <a:buSzPct val="100000"/>
            </a:pPr>
            <a:r>
              <a:rPr lang="es-ES" sz="1600" b="1" dirty="0">
                <a:solidFill>
                  <a:srgbClr val="403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</a:p>
        </p:txBody>
      </p:sp>
      <p:pic>
        <p:nvPicPr>
          <p:cNvPr id="18" name="Picture 4" descr="28 ideas de The good doctor | freddie highmore, actores, que guapo">
            <a:extLst>
              <a:ext uri="{FF2B5EF4-FFF2-40B4-BE49-F238E27FC236}">
                <a16:creationId xmlns:a16="http://schemas.microsoft.com/office/drawing/2014/main" id="{5CE9ED46-7294-E2C2-D4F4-619E8DDA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07" y="2725994"/>
            <a:ext cx="1966186" cy="291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C48CF37-45A8-3280-ECC7-6CA2FA593F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59" t="19347" r="13088" b="7712"/>
          <a:stretch/>
        </p:blipFill>
        <p:spPr>
          <a:xfrm>
            <a:off x="4137174" y="1844030"/>
            <a:ext cx="4881857" cy="387622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D0A7FB7-5516-B875-16A3-FB4E5FFE74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7" t="20592" r="73583" b="21464"/>
          <a:stretch/>
        </p:blipFill>
        <p:spPr>
          <a:xfrm>
            <a:off x="10210905" y="776667"/>
            <a:ext cx="1749185" cy="259143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C3B4557-A491-D197-BEE2-7CB6C0B9A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417" t="17778" r="37785" b="24148"/>
          <a:stretch/>
        </p:blipFill>
        <p:spPr>
          <a:xfrm>
            <a:off x="10210905" y="3596457"/>
            <a:ext cx="1749185" cy="24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OBSTETRICIA Y GINECOLOGÍA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8B8C01DF-5E10-A724-7C80-3DE5BAD5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07" y="1349953"/>
            <a:ext cx="1966186" cy="340735"/>
          </a:xfrm>
          <a:prstGeom prst="rect">
            <a:avLst/>
          </a:prstGeom>
          <a:solidFill>
            <a:srgbClr val="F7964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5pPr>
            <a:lvl6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6pPr>
            <a:lvl7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7pPr>
            <a:lvl8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8pPr>
            <a:lvl9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defRPr>
            </a:lvl9pPr>
          </a:lstStyle>
          <a:p>
            <a:pPr algn="ctr" eaLnBrk="1" hangingPunct="1">
              <a:buSzPct val="100000"/>
            </a:pPr>
            <a:r>
              <a:rPr lang="es-ES" sz="1600" b="1" dirty="0">
                <a:solidFill>
                  <a:srgbClr val="403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4CF13B-A65F-7DFD-4932-C3F9D0FDA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49" t="23191" r="12996" b="6785"/>
          <a:stretch/>
        </p:blipFill>
        <p:spPr>
          <a:xfrm>
            <a:off x="6207527" y="2014459"/>
            <a:ext cx="4714473" cy="36585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441F7FA-288B-078D-C23D-19DE7F59E3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61" t="32585" r="41258" b="38788"/>
          <a:stretch/>
        </p:blipFill>
        <p:spPr>
          <a:xfrm>
            <a:off x="346107" y="1825624"/>
            <a:ext cx="4714472" cy="42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480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374</Words>
  <Application>Microsoft Office PowerPoint</Application>
  <PresentationFormat>Panorámica</PresentationFormat>
  <Paragraphs>106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Tema de Office</vt:lpstr>
      <vt:lpstr>Presentación de PowerPoint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  <vt:lpstr>OBSTETRICIA Y GINECOLOGÍA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DE PUERTAS ABIERTAS</dc:title>
  <dc:creator>Marcos Morales.Adrian</dc:creator>
  <cp:lastModifiedBy>belen de la parte izquierdo</cp:lastModifiedBy>
  <cp:revision>57</cp:revision>
  <dcterms:created xsi:type="dcterms:W3CDTF">2023-03-17T12:09:33Z</dcterms:created>
  <dcterms:modified xsi:type="dcterms:W3CDTF">2023-03-20T18:47:58Z</dcterms:modified>
</cp:coreProperties>
</file>