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1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BED6-E816-4EEE-A9E0-BA205AAD2645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88C2-16F1-41C6-B524-38D47CCF68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6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388C2-16F1-41C6-B524-38D47CCF68E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12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97D0F-3C93-6477-CCCC-91ABFB9D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D3E0D1-9C84-CAAF-E60D-533F6693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0A1BB-AB9F-E21A-2A87-983BA681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94280-4C50-5A84-1683-8092B0D3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059CE-13BF-89FF-C4CE-18B780BE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31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D1437-B79B-F7EF-D700-430980D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CFB1E9-47DC-48BD-2EDF-9E560550D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AC933-B81D-83FF-0E9C-B9DD667E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C2405-5360-551F-A80D-53EF31D7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AE475-5541-7251-0038-8E7BBBE0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73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77A27-7EEB-807E-3B47-60F61B5C0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08049A-EBE8-D9C9-E01D-AE046A3C9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98426-DC61-E387-2AB6-A276B54D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A3BD1-8175-ED5F-C55C-93AB469B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61007-B357-8EFF-F3B5-4C80700D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8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6C547-9F8C-CE92-CC96-8CB0BF2D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CA9FF-80EB-C7FA-DA54-8A7E706D0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8556A-6826-D3BE-3110-2CAE0D2D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588B5-D622-DE21-3705-D7D3799F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AF4B5A-4A41-5CB5-FED0-E5ACEE71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9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A47FB-BF08-8B6E-7CAC-1B47A4E1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E81ED6-0122-671E-6623-9E0789642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5F0639-D68B-DD48-C51B-D6EC236A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90E0E-05F7-9E82-2467-CB22DA27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8EAF0-AF10-DB81-3A07-012A1DA1A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13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53ECC-8AA8-2DF6-EBF5-14316FB7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44520-34D5-EA24-0E14-09B0E823F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6FD8F6-607D-B6D9-C78A-B02D9F94E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9BA316-4AD4-7F1A-A979-9DF394E2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5A8422-394A-315B-17BE-76577E50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92B07-585B-2B25-AC6E-72368547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62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35709-6A61-C7A1-6147-5FA759B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1D6DFC-7BF5-0DA1-6DE7-F2EC2F4A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CFB186-6AEB-0150-FC92-7179CDDBB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0FA762-B0AE-DE45-540D-98AADC9CB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DE1581-3E70-3E9C-3FC4-0C9797243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ABCE96-0CDC-ACA5-42DF-F351359D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173F34-98EB-B6A4-1A6D-62363FC4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05F8A1-2719-F8B6-BBA6-D640F6A7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82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46276-0C06-0687-AC55-F11F0383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59CBB9-2E95-6AB3-AFE7-EA667F84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DB8C6-AFA1-11C4-075D-B5EC799E9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B7304D-69B8-A474-816F-429EEBE7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58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08091-56E3-AFC3-4D90-F9565B5A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63100-8292-E267-F53D-93934894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9864F6-A788-3640-FB7A-9F0218DA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2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E7F85-3DA3-4224-F7A8-D4B42E05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8F6E3-CC6C-DA22-FF40-257766587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5EF47E-F790-EFC8-F977-AEB71F2E6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3E50C-E9A1-C3CC-8B58-C8043264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F65076-9A65-D5B6-CCA5-2DAA1502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5BFCC9-DD9F-5025-8265-D0C8F0ED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3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73163-8B89-CCA3-228D-E3CDD982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B86323-3A96-9A68-B2C1-A7676392A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DC4899-DB40-30E6-C9DD-94E620795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68769-56B5-F14B-9445-99BC787B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8E4B9-2DB7-50B0-0CEB-1DCFE3BC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2D2669-E6AC-52CF-F76C-488C043A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13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3E618C-BD79-0D8A-B9A8-D6344ED8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9C901D-A6D8-3254-9DB6-3003A226D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FBF637-968B-FBAA-DCD0-E333A6391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1FA8-902A-4542-BC3A-6E2237D21BB8}" type="datetimeFigureOut">
              <a:rPr lang="es-ES" smtClean="0"/>
              <a:t>06/03/2023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4311ED-0FEA-E118-996A-BA07643AB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8DB44-7502-AFCD-27DF-72876EEE0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D135-22A3-44F5-A44B-5912342E38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3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hyperlink" Target="mailto:Nazaret.saiz@salud.madrid.org" TargetMode="External"/><Relationship Id="rId2" Type="http://schemas.openxmlformats.org/officeDocument/2006/relationships/hyperlink" Target="mailto:bfvalero@salud.madrid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cia.codes@salud.madrid.org" TargetMode="External"/><Relationship Id="rId11" Type="http://schemas.openxmlformats.org/officeDocument/2006/relationships/image" Target="../media/image29.svg"/><Relationship Id="rId5" Type="http://schemas.openxmlformats.org/officeDocument/2006/relationships/hyperlink" Target="mailto:rarranzg@salud.madrid.org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ester.toro@salud.madrid.org" TargetMode="External"/><Relationship Id="rId9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5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Enfermería de la salud mental y psiquiatría by Enfermería de la salud  mental y psiquiatría • A podcast on Anchor">
            <a:extLst>
              <a:ext uri="{FF2B5EF4-FFF2-40B4-BE49-F238E27FC236}">
                <a16:creationId xmlns:a16="http://schemas.microsoft.com/office/drawing/2014/main" id="{7257CFDD-11CD-9706-59D1-8F27336C5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985" y="1587014"/>
            <a:ext cx="2420410" cy="24204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CFEDF1-94B8-3A2A-B73B-AF470FF7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159" y="2797219"/>
            <a:ext cx="3922462" cy="25970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53E4AF-AACF-CC5C-C2A0-369C062B55F7}"/>
              </a:ext>
            </a:extLst>
          </p:cNvPr>
          <p:cNvSpPr txBox="1"/>
          <p:nvPr/>
        </p:nvSpPr>
        <p:spPr>
          <a:xfrm>
            <a:off x="7180599" y="1654619"/>
            <a:ext cx="463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Amasis MT Pro Black" panose="020B0604020202020204" pitchFamily="18" charset="0"/>
              </a:rPr>
              <a:t>SOMOS EL HOSPITAL PARA TU FORMACIÓN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E64732-6F21-6149-29C4-9A1BCD4E690D}"/>
              </a:ext>
            </a:extLst>
          </p:cNvPr>
          <p:cNvSpPr txBox="1"/>
          <p:nvPr/>
        </p:nvSpPr>
        <p:spPr>
          <a:xfrm>
            <a:off x="1029399" y="4215130"/>
            <a:ext cx="4639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Amasis MT Pro Black" panose="020B0604020202020204" pitchFamily="18" charset="0"/>
              </a:rPr>
              <a:t>ENFERMERÍA </a:t>
            </a:r>
          </a:p>
          <a:p>
            <a:pPr algn="ctr"/>
            <a:r>
              <a:rPr lang="es-ES" sz="2400" dirty="0">
                <a:solidFill>
                  <a:srgbClr val="002060"/>
                </a:solidFill>
                <a:latin typeface="Amasis MT Pro Black" panose="020B0604020202020204" pitchFamily="18" charset="0"/>
              </a:rPr>
              <a:t>SALUD MENTAL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3166A41A-2AF1-DFA2-CB1B-DC64169D8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5" y="-1"/>
            <a:ext cx="3322325" cy="7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81ED9E07-5FB4-E799-C4BE-441E0984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43" y="2150607"/>
            <a:ext cx="5143928" cy="36747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18800" rIns="91440" bIns="1188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Dispositivos Comunitarios de Rehabilitación Psicosocial</a:t>
            </a:r>
          </a:p>
          <a:p>
            <a:pPr lvl="1"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s-ES" altLang="es-ES" sz="1800" dirty="0">
                <a:latin typeface="Amasis MT Pro" panose="02040504050005020304" pitchFamily="18" charset="0"/>
              </a:rPr>
              <a:t>CD / CRPS / EASC / CRL / MR: 4-5 semanas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Hospital de Día CET Infanto-juvenil (Pradera San Isidro): 2 meses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Centro de Salud Mental (CSM Carabanchel-Villaverde-Usera): 4,5 meses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CSM Infanto-juvenil (Guayaba (CRB y Usera), Villaverde): 1,5 meses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Rotación externa: 2 meses </a:t>
            </a:r>
            <a:endParaRPr lang="es-ES" altLang="es-ES" sz="1600" dirty="0">
              <a:latin typeface="Amasis MT Pro" panose="020405040500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DC4CAA2-DBF5-6E0A-34BB-4C4763D49689}"/>
              </a:ext>
            </a:extLst>
          </p:cNvPr>
          <p:cNvSpPr txBox="1">
            <a:spLocks/>
          </p:cNvSpPr>
          <p:nvPr/>
        </p:nvSpPr>
        <p:spPr>
          <a:xfrm>
            <a:off x="1387011" y="578292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sp>
        <p:nvSpPr>
          <p:cNvPr id="7" name="Estrella: 4 puntas 6">
            <a:extLst>
              <a:ext uri="{FF2B5EF4-FFF2-40B4-BE49-F238E27FC236}">
                <a16:creationId xmlns:a16="http://schemas.microsoft.com/office/drawing/2014/main" id="{2DDE0ED3-F8F4-FA22-7318-EE02F6A3F6AA}"/>
              </a:ext>
            </a:extLst>
          </p:cNvPr>
          <p:cNvSpPr/>
          <p:nvPr/>
        </p:nvSpPr>
        <p:spPr>
          <a:xfrm>
            <a:off x="698643" y="526921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74B73A12-0A7F-72DE-4AB7-FF06A35DB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51372"/>
            <a:ext cx="2830128" cy="9452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1BFB03-523C-8B6D-63B6-DAAFE5BA0513}"/>
              </a:ext>
            </a:extLst>
          </p:cNvPr>
          <p:cNvSpPr txBox="1"/>
          <p:nvPr/>
        </p:nvSpPr>
        <p:spPr>
          <a:xfrm>
            <a:off x="948647" y="1641054"/>
            <a:ext cx="111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1BC0"/>
                </a:solidFill>
                <a:latin typeface="Amasis MT Pro Black" panose="02040A04050005020304" pitchFamily="18" charset="0"/>
              </a:rPr>
              <a:t>AÑO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11" name="Gráfico 10" descr="Insignia con relleno sólido">
            <a:extLst>
              <a:ext uri="{FF2B5EF4-FFF2-40B4-BE49-F238E27FC236}">
                <a16:creationId xmlns:a16="http://schemas.microsoft.com/office/drawing/2014/main" id="{A45D5981-3D98-4500-A406-42BB88EF5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28" y="1444836"/>
            <a:ext cx="863029" cy="8630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64F645C-7CE2-51F5-7DC3-62A9977A4ECD}"/>
              </a:ext>
            </a:extLst>
          </p:cNvPr>
          <p:cNvSpPr txBox="1"/>
          <p:nvPr/>
        </p:nvSpPr>
        <p:spPr>
          <a:xfrm>
            <a:off x="6349431" y="2564493"/>
            <a:ext cx="514783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masis MT Pro" panose="02040504050005020304" pitchFamily="18" charset="0"/>
              </a:rPr>
              <a:t>Cuando sea un dispositivo que no exista en nuestro área.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masis MT Pro" panose="02040504050005020304" pitchFamily="18" charset="0"/>
              </a:rPr>
              <a:t>Cuando aporte conocimiento de calidad.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masis MT Pro" panose="02040504050005020304" pitchFamily="18" charset="0"/>
              </a:rPr>
              <a:t>Con objetivos definidos.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dirty="0">
                <a:latin typeface="Amasis MT Pro" panose="02040504050005020304" pitchFamily="18" charset="0"/>
              </a:rPr>
              <a:t>Previa aprobación Comisión de Docencia.</a:t>
            </a:r>
          </a:p>
          <a:p>
            <a:pPr lvl="1"/>
            <a:endParaRPr lang="es-ES" dirty="0">
              <a:latin typeface="Amasis MT Pro" panose="02040504050005020304" pitchFamily="18" charset="0"/>
            </a:endParaRPr>
          </a:p>
          <a:p>
            <a:r>
              <a:rPr lang="es-ES" dirty="0">
                <a:latin typeface="Amasis MT Pro" panose="02040504050005020304" pitchFamily="18" charset="0"/>
              </a:rPr>
              <a:t>O ampliar tiempo por alguna de las rotaciones.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57C969-B9A4-D363-1F9E-1B7E2EBD6AE4}"/>
              </a:ext>
            </a:extLst>
          </p:cNvPr>
          <p:cNvSpPr txBox="1"/>
          <p:nvPr/>
        </p:nvSpPr>
        <p:spPr>
          <a:xfrm>
            <a:off x="6524090" y="2070985"/>
            <a:ext cx="478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Amasis MT Pro Black" panose="02040A04050005020304" pitchFamily="18" charset="0"/>
              </a:rPr>
              <a:t>POSIBILIDAD DE ROTACIÓN EXTERNA</a:t>
            </a:r>
          </a:p>
        </p:txBody>
      </p:sp>
      <p:pic>
        <p:nvPicPr>
          <p:cNvPr id="15" name="Gráfico 14" descr="Dirigir dos pines por un camino contorno">
            <a:extLst>
              <a:ext uri="{FF2B5EF4-FFF2-40B4-BE49-F238E27FC236}">
                <a16:creationId xmlns:a16="http://schemas.microsoft.com/office/drawing/2014/main" id="{7F584959-788E-CFEB-17D2-D6F742BEE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2551" y="1767716"/>
            <a:ext cx="816219" cy="816219"/>
          </a:xfrm>
          <a:prstGeom prst="rect">
            <a:avLst/>
          </a:prstGeom>
        </p:spPr>
      </p:pic>
      <p:pic>
        <p:nvPicPr>
          <p:cNvPr id="16" name="Imagen 5">
            <a:extLst>
              <a:ext uri="{FF2B5EF4-FFF2-40B4-BE49-F238E27FC236}">
                <a16:creationId xmlns:a16="http://schemas.microsoft.com/office/drawing/2014/main" id="{2A69315E-26DA-7716-0A1D-A1C712DFD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02743"/>
            <a:ext cx="2830128" cy="9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trella: 4 puntas 7">
            <a:extLst>
              <a:ext uri="{FF2B5EF4-FFF2-40B4-BE49-F238E27FC236}">
                <a16:creationId xmlns:a16="http://schemas.microsoft.com/office/drawing/2014/main" id="{E7D8A584-E423-A859-AB85-FA0340A20E2F}"/>
              </a:ext>
            </a:extLst>
          </p:cNvPr>
          <p:cNvSpPr/>
          <p:nvPr/>
        </p:nvSpPr>
        <p:spPr>
          <a:xfrm>
            <a:off x="698643" y="526921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2016526-DE68-7B4B-7DC3-5678796BE341}"/>
              </a:ext>
            </a:extLst>
          </p:cNvPr>
          <p:cNvSpPr txBox="1">
            <a:spLocks/>
          </p:cNvSpPr>
          <p:nvPr/>
        </p:nvSpPr>
        <p:spPr>
          <a:xfrm>
            <a:off x="1387011" y="557744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10" name="Imagen 5">
            <a:extLst>
              <a:ext uri="{FF2B5EF4-FFF2-40B4-BE49-F238E27FC236}">
                <a16:creationId xmlns:a16="http://schemas.microsoft.com/office/drawing/2014/main" id="{5D4C87D8-FD49-9344-F66B-46AAA28D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A4FCC7-2B64-C17C-3BB8-CD1CCC27AAD7}"/>
              </a:ext>
            </a:extLst>
          </p:cNvPr>
          <p:cNvSpPr txBox="1"/>
          <p:nvPr/>
        </p:nvSpPr>
        <p:spPr>
          <a:xfrm>
            <a:off x="3215811" y="1569151"/>
            <a:ext cx="471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001BC0"/>
                </a:solidFill>
                <a:latin typeface="Amasis MT Pro Black" panose="02040A04050005020304" pitchFamily="18" charset="0"/>
              </a:rPr>
              <a:t>ROTACIONES LONGITUDINALES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CBE4A7D-9BEB-3D42-CB46-3692B5EF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1325" y="3013332"/>
            <a:ext cx="3708972" cy="2768603"/>
          </a:xfrm>
          <a:prstGeom prst="rect">
            <a:avLst/>
          </a:prstGeom>
          <a:noFill/>
          <a:ln w="76200">
            <a:solidFill>
              <a:srgbClr val="FF0000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Psicoterapia</a:t>
            </a:r>
            <a:endParaRPr lang="es-ES" sz="18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- No hay diferenciación por módulos: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 conjunto EIR, PIR y MIR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- Grupo experiencial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55BB325-8807-4A4B-73FC-C0C4F4E6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558" y="3013332"/>
            <a:ext cx="3708971" cy="2768603"/>
          </a:xfrm>
          <a:prstGeom prst="rect">
            <a:avLst/>
          </a:prstGeom>
          <a:noFill/>
          <a:ln w="76200">
            <a:solidFill>
              <a:srgbClr val="FF0000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Investigación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1º</a:t>
            </a:r>
            <a:r>
              <a:rPr 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 año: Póster en congreso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2º</a:t>
            </a:r>
            <a:r>
              <a:rPr 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 año: Comunicación oral en congreso (no obligatorio)</a:t>
            </a:r>
            <a:endParaRPr lang="es-ES" sz="1800" dirty="0">
              <a:solidFill>
                <a:srgbClr val="002060"/>
              </a:solidFill>
              <a:latin typeface="Amasis MT Pro" panose="020405040500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altLang="es-ES" sz="1800" dirty="0">
                <a:solidFill>
                  <a:srgbClr val="002060"/>
                </a:solidFill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PROYECTO DE INVESTIGACIÓN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2F1CAB6-DC05-0096-2CDD-1A736FC4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93" y="2175925"/>
            <a:ext cx="2280863" cy="1161921"/>
          </a:xfrm>
          <a:prstGeom prst="rect">
            <a:avLst/>
          </a:prstGeom>
        </p:spPr>
      </p:pic>
      <p:pic>
        <p:nvPicPr>
          <p:cNvPr id="1026" name="Picture 2" descr="Qué es la gestión de datos de investigación? Te explicamos en 5 pasos  esenciales - Abierto al Público">
            <a:extLst>
              <a:ext uri="{FF2B5EF4-FFF2-40B4-BE49-F238E27FC236}">
                <a16:creationId xmlns:a16="http://schemas.microsoft.com/office/drawing/2014/main" id="{6CB44624-ED74-20CF-5104-406FA0D5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1" y="2259996"/>
            <a:ext cx="2167847" cy="11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trella: 4 puntas 14">
            <a:extLst>
              <a:ext uri="{FF2B5EF4-FFF2-40B4-BE49-F238E27FC236}">
                <a16:creationId xmlns:a16="http://schemas.microsoft.com/office/drawing/2014/main" id="{6A269DE6-5BA5-3E58-2628-22726FE5D2CF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55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4 puntas 1">
            <a:extLst>
              <a:ext uri="{FF2B5EF4-FFF2-40B4-BE49-F238E27FC236}">
                <a16:creationId xmlns:a16="http://schemas.microsoft.com/office/drawing/2014/main" id="{C2F8EAAB-6EA1-5653-9ACB-C137010773D6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8F3BAF0-E6DE-9754-CC70-362938C4504F}"/>
              </a:ext>
            </a:extLst>
          </p:cNvPr>
          <p:cNvSpPr txBox="1">
            <a:spLocks/>
          </p:cNvSpPr>
          <p:nvPr/>
        </p:nvSpPr>
        <p:spPr>
          <a:xfrm>
            <a:off x="1387011" y="557744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761ABDA8-8003-C95A-955F-DB564AD99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CBD1E9-2651-3F0C-5383-23F15B0045BD}"/>
              </a:ext>
            </a:extLst>
          </p:cNvPr>
          <p:cNvSpPr txBox="1"/>
          <p:nvPr/>
        </p:nvSpPr>
        <p:spPr>
          <a:xfrm>
            <a:off x="4565150" y="1284730"/>
            <a:ext cx="306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1BC0"/>
                </a:solidFill>
                <a:latin typeface="Amasis MT Pro Black" panose="02040A04050005020304" pitchFamily="18" charset="0"/>
              </a:rPr>
              <a:t>DOCENCIA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F63941-6065-D93F-BB59-6153FBF6AFCB}"/>
              </a:ext>
            </a:extLst>
          </p:cNvPr>
          <p:cNvSpPr txBox="1"/>
          <p:nvPr/>
        </p:nvSpPr>
        <p:spPr>
          <a:xfrm>
            <a:off x="3022314" y="1758184"/>
            <a:ext cx="6147370" cy="369332"/>
          </a:xfrm>
          <a:prstGeom prst="rect">
            <a:avLst/>
          </a:prstGeom>
          <a:solidFill>
            <a:srgbClr val="001B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masis MT Pro" panose="02040504050005020304" pitchFamily="18" charset="0"/>
              </a:rPr>
              <a:t>Los miércoles de 9 </a:t>
            </a:r>
            <a:r>
              <a:rPr lang="es-ES" b="1" dirty="0" err="1">
                <a:solidFill>
                  <a:schemeClr val="bg1"/>
                </a:solidFill>
                <a:latin typeface="Amasis MT Pro" panose="02040504050005020304" pitchFamily="18" charset="0"/>
              </a:rPr>
              <a:t>hrs</a:t>
            </a:r>
            <a:r>
              <a:rPr lang="es-ES" b="1" dirty="0">
                <a:solidFill>
                  <a:schemeClr val="bg1"/>
                </a:solidFill>
                <a:latin typeface="Amasis MT Pro" panose="02040504050005020304" pitchFamily="18" charset="0"/>
              </a:rPr>
              <a:t> a 15 </a:t>
            </a:r>
            <a:r>
              <a:rPr lang="es-ES" b="1" dirty="0" err="1">
                <a:solidFill>
                  <a:schemeClr val="bg1"/>
                </a:solidFill>
                <a:latin typeface="Amasis MT Pro" panose="02040504050005020304" pitchFamily="18" charset="0"/>
              </a:rPr>
              <a:t>hrs</a:t>
            </a:r>
            <a:r>
              <a:rPr lang="es-ES" b="1" dirty="0">
                <a:solidFill>
                  <a:schemeClr val="bg1"/>
                </a:solidFill>
                <a:latin typeface="Amasis MT Pro" panose="02040504050005020304" pitchFamily="18" charset="0"/>
              </a:rPr>
              <a:t> en el Hospital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C83ECF-C668-3395-CEAD-8F8BA3333B98}"/>
              </a:ext>
            </a:extLst>
          </p:cNvPr>
          <p:cNvSpPr txBox="1"/>
          <p:nvPr/>
        </p:nvSpPr>
        <p:spPr>
          <a:xfrm>
            <a:off x="2626331" y="2888647"/>
            <a:ext cx="693933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masis MT Pro" panose="02040504050005020304" pitchFamily="18" charset="0"/>
              </a:rPr>
              <a:t>Conjunta con MIR y PIR: Investigación (R1), Infantil (R1 y R2), psicoterapia, casos clínicos, terapia de mentalización…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B8E0E4-80C5-A74C-0D85-D65AAF4ADC98}"/>
              </a:ext>
            </a:extLst>
          </p:cNvPr>
          <p:cNvSpPr txBox="1"/>
          <p:nvPr/>
        </p:nvSpPr>
        <p:spPr>
          <a:xfrm>
            <a:off x="2626331" y="2299815"/>
            <a:ext cx="69393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masis MT Pro" panose="02040504050005020304" pitchFamily="18" charset="0"/>
              </a:rPr>
              <a:t>Docencia específica de enfermería: 1 o 2 veces por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1E3BC5-E2F2-22E0-27B2-1271EE119BA6}"/>
              </a:ext>
            </a:extLst>
          </p:cNvPr>
          <p:cNvSpPr txBox="1"/>
          <p:nvPr/>
        </p:nvSpPr>
        <p:spPr>
          <a:xfrm>
            <a:off x="2626331" y="3750886"/>
            <a:ext cx="69393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masis MT Pro" panose="02040504050005020304" pitchFamily="18" charset="0"/>
              </a:rPr>
              <a:t>Grupo experiencial con PSQ y PSC ajeno al área, 1 vez al mes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DF34BF-922A-144D-C368-A264DBC3505C}"/>
              </a:ext>
            </a:extLst>
          </p:cNvPr>
          <p:cNvSpPr txBox="1"/>
          <p:nvPr/>
        </p:nvSpPr>
        <p:spPr>
          <a:xfrm>
            <a:off x="4893922" y="4540762"/>
            <a:ext cx="254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Sesiones clínicas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EF6C1A-8656-C31E-42C3-F0B8D77F108A}"/>
              </a:ext>
            </a:extLst>
          </p:cNvPr>
          <p:cNvSpPr txBox="1"/>
          <p:nvPr/>
        </p:nvSpPr>
        <p:spPr>
          <a:xfrm>
            <a:off x="3095944" y="5520553"/>
            <a:ext cx="231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B0F0"/>
                </a:solidFill>
                <a:latin typeface="Amasis MT Pro" panose="02040504050005020304" pitchFamily="18" charset="0"/>
              </a:rPr>
              <a:t>General del servicio en 2º año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1EAAE20-736F-FEEE-0B98-6E138C2F887E}"/>
              </a:ext>
            </a:extLst>
          </p:cNvPr>
          <p:cNvSpPr txBox="1"/>
          <p:nvPr/>
        </p:nvSpPr>
        <p:spPr>
          <a:xfrm>
            <a:off x="6928209" y="5382054"/>
            <a:ext cx="254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B0F0"/>
                </a:solidFill>
                <a:latin typeface="Amasis MT Pro" panose="02040504050005020304" pitchFamily="18" charset="0"/>
              </a:rPr>
              <a:t>Por algunos rotatorios: UHB, CSM, UCPP</a:t>
            </a: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EEFE30C-D426-17D5-251B-C50E2E80AE59}"/>
              </a:ext>
            </a:extLst>
          </p:cNvPr>
          <p:cNvSpPr/>
          <p:nvPr/>
        </p:nvSpPr>
        <p:spPr>
          <a:xfrm rot="7982634">
            <a:off x="4597949" y="4982838"/>
            <a:ext cx="591945" cy="32647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7D5D72FF-165C-29B6-4BD0-FD1B8D1D8C68}"/>
              </a:ext>
            </a:extLst>
          </p:cNvPr>
          <p:cNvSpPr/>
          <p:nvPr/>
        </p:nvSpPr>
        <p:spPr>
          <a:xfrm rot="2366812">
            <a:off x="7023035" y="4985609"/>
            <a:ext cx="591945" cy="32647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6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4 puntas 1">
            <a:extLst>
              <a:ext uri="{FF2B5EF4-FFF2-40B4-BE49-F238E27FC236}">
                <a16:creationId xmlns:a16="http://schemas.microsoft.com/office/drawing/2014/main" id="{7C7ED234-0C6C-0B67-C104-235F98666CC7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ABF136-5338-55EC-AC80-601B2BE77C27}"/>
              </a:ext>
            </a:extLst>
          </p:cNvPr>
          <p:cNvSpPr txBox="1">
            <a:spLocks/>
          </p:cNvSpPr>
          <p:nvPr/>
        </p:nvSpPr>
        <p:spPr>
          <a:xfrm>
            <a:off x="1387011" y="557744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EEC1D241-1B0F-8959-BD10-103E81072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7A6667-C11E-0DC2-5D3C-0B7AC403BBF2}"/>
              </a:ext>
            </a:extLst>
          </p:cNvPr>
          <p:cNvSpPr txBox="1"/>
          <p:nvPr/>
        </p:nvSpPr>
        <p:spPr>
          <a:xfrm>
            <a:off x="4565149" y="1333610"/>
            <a:ext cx="306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1BC0"/>
                </a:solidFill>
                <a:latin typeface="Amasis MT Pro Black" panose="02040A04050005020304" pitchFamily="18" charset="0"/>
              </a:rPr>
              <a:t>EVALUACIÓN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CCF8587D-85CC-D86A-2B68-F0B1EA9AF022}"/>
              </a:ext>
            </a:extLst>
          </p:cNvPr>
          <p:cNvSpPr/>
          <p:nvPr/>
        </p:nvSpPr>
        <p:spPr>
          <a:xfrm>
            <a:off x="2223017" y="3820295"/>
            <a:ext cx="7745966" cy="194668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  <a:latin typeface="Amasis MT Pro" panose="02040504050005020304" pitchFamily="18" charset="0"/>
              </a:rPr>
              <a:t>CALIFICACIÓN ROTACIONES</a:t>
            </a:r>
          </a:p>
          <a:p>
            <a:pPr lvl="0"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  <a:ea typeface="Arial"/>
                <a:cs typeface="Arial"/>
              </a:rPr>
              <a:t>Realizada por el colaborador docente </a:t>
            </a:r>
          </a:p>
          <a:p>
            <a:pPr lvl="0"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  <a:ea typeface="Arial"/>
                <a:cs typeface="Arial"/>
              </a:rPr>
              <a:t>(previamente asignado por el EIR)</a:t>
            </a:r>
          </a:p>
          <a:p>
            <a:pPr lvl="0"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  <a:ea typeface="Arial"/>
                <a:cs typeface="Arial"/>
              </a:rPr>
              <a:t> a través de la App  Formación Sanidad Madrid </a:t>
            </a:r>
          </a:p>
          <a:p>
            <a:pPr lvl="0"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  <a:ea typeface="Arial"/>
                <a:cs typeface="Arial"/>
              </a:rPr>
              <a:t>(dedicada a la docencia y formación de residentes para móvil/Tablet)</a:t>
            </a: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3131C6AF-9308-84D8-6088-EDA3A6D8158F}"/>
              </a:ext>
            </a:extLst>
          </p:cNvPr>
          <p:cNvSpPr/>
          <p:nvPr/>
        </p:nvSpPr>
        <p:spPr>
          <a:xfrm>
            <a:off x="2223016" y="2101808"/>
            <a:ext cx="7745966" cy="141195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rgbClr val="002060"/>
                </a:solidFill>
                <a:latin typeface="Amasis MT Pro" panose="02040504050005020304" pitchFamily="18" charset="0"/>
              </a:rPr>
              <a:t>ENTREGA DE MEMORIAS</a:t>
            </a:r>
            <a:endParaRPr lang="es-ES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</a:rPr>
              <a:t>- Memoria anual de actividades del residente.</a:t>
            </a:r>
          </a:p>
          <a:p>
            <a:pPr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</a:rPr>
              <a:t>- Memoria anual de investigación.</a:t>
            </a:r>
          </a:p>
          <a:p>
            <a:pPr algn="ctr"/>
            <a:r>
              <a:rPr lang="es-ES" dirty="0">
                <a:solidFill>
                  <a:srgbClr val="002060"/>
                </a:solidFill>
                <a:latin typeface="Amasis MT Pro" panose="02040504050005020304" pitchFamily="18" charset="0"/>
              </a:rPr>
              <a:t>- Memoria anual de psicoterapia.</a:t>
            </a:r>
          </a:p>
        </p:txBody>
      </p:sp>
    </p:spTree>
    <p:extLst>
      <p:ext uri="{BB962C8B-B14F-4D97-AF65-F5344CB8AC3E}">
        <p14:creationId xmlns:p14="http://schemas.microsoft.com/office/powerpoint/2010/main" val="243444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4 puntas 1">
            <a:extLst>
              <a:ext uri="{FF2B5EF4-FFF2-40B4-BE49-F238E27FC236}">
                <a16:creationId xmlns:a16="http://schemas.microsoft.com/office/drawing/2014/main" id="{5BA77EF4-2ACD-E217-C280-873356EFB432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D5E3492-0BE9-98EF-517A-9144FBA2BF00}"/>
              </a:ext>
            </a:extLst>
          </p:cNvPr>
          <p:cNvSpPr txBox="1">
            <a:spLocks/>
          </p:cNvSpPr>
          <p:nvPr/>
        </p:nvSpPr>
        <p:spPr>
          <a:xfrm>
            <a:off x="1387011" y="557744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1A223FEC-54F7-93A2-E4D5-3B70C32A7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FB0C156-360B-31FC-77BF-78B097C04272}"/>
              </a:ext>
            </a:extLst>
          </p:cNvPr>
          <p:cNvSpPr/>
          <p:nvPr/>
        </p:nvSpPr>
        <p:spPr>
          <a:xfrm>
            <a:off x="8758462" y="1882693"/>
            <a:ext cx="1817778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Viernes N</a:t>
            </a:r>
          </a:p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Sábado M</a:t>
            </a:r>
          </a:p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Sábado N</a:t>
            </a:r>
          </a:p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Domingo M</a:t>
            </a:r>
          </a:p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Domingo 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4AA30B-8B07-566B-2971-F77CE7A017B6}"/>
              </a:ext>
            </a:extLst>
          </p:cNvPr>
          <p:cNvSpPr/>
          <p:nvPr/>
        </p:nvSpPr>
        <p:spPr>
          <a:xfrm>
            <a:off x="3305477" y="4730936"/>
            <a:ext cx="558104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latin typeface="Amasis MT Pro" panose="02040504050005020304" pitchFamily="18" charset="0"/>
              </a:rPr>
              <a:t>En Unidad de Hospitalización Breve</a:t>
            </a:r>
          </a:p>
          <a:p>
            <a:pPr algn="ctr"/>
            <a:r>
              <a:rPr lang="es-ES" dirty="0">
                <a:latin typeface="Amasis MT Pro" panose="02040504050005020304" pitchFamily="18" charset="0"/>
              </a:rPr>
              <a:t> o </a:t>
            </a:r>
          </a:p>
          <a:p>
            <a:pPr algn="ctr"/>
            <a:r>
              <a:rPr lang="es-ES" dirty="0">
                <a:latin typeface="Amasis MT Pro" panose="02040504050005020304" pitchFamily="18" charset="0"/>
              </a:rPr>
              <a:t>Unidad de Hospitalización Breve de Adolescentes </a:t>
            </a:r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53382EBE-E9BC-688D-B292-4F9B8FF1A2AF}"/>
              </a:ext>
            </a:extLst>
          </p:cNvPr>
          <p:cNvSpPr/>
          <p:nvPr/>
        </p:nvSpPr>
        <p:spPr>
          <a:xfrm>
            <a:off x="3872437" y="3968224"/>
            <a:ext cx="44471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latin typeface="Amasis MT Pro" panose="02040504050005020304" pitchFamily="18" charset="0"/>
              </a:rPr>
              <a:t>Siempre con enfermera adjunta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3026C28-C56A-6B14-C245-54037E083910}"/>
              </a:ext>
            </a:extLst>
          </p:cNvPr>
          <p:cNvSpPr txBox="1"/>
          <p:nvPr/>
        </p:nvSpPr>
        <p:spPr>
          <a:xfrm>
            <a:off x="1132093" y="2440836"/>
            <a:ext cx="230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1BC0"/>
                </a:solidFill>
                <a:latin typeface="Amasis MT Pro Black" panose="02040A04050005020304" pitchFamily="18" charset="0"/>
              </a:rPr>
              <a:t>GUARDIAS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39E729F-7E88-5FA9-DBAF-3ACC783409E5}"/>
              </a:ext>
            </a:extLst>
          </p:cNvPr>
          <p:cNvSpPr/>
          <p:nvPr/>
        </p:nvSpPr>
        <p:spPr>
          <a:xfrm>
            <a:off x="3961994" y="2483928"/>
            <a:ext cx="657546" cy="380144"/>
          </a:xfrm>
          <a:prstGeom prst="rightArrow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483B83B-7D12-D96C-7869-6F7ED0AB8112}"/>
              </a:ext>
            </a:extLst>
          </p:cNvPr>
          <p:cNvSpPr txBox="1"/>
          <p:nvPr/>
        </p:nvSpPr>
        <p:spPr>
          <a:xfrm>
            <a:off x="5147997" y="2363418"/>
            <a:ext cx="1896005" cy="52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001BC0"/>
                </a:solidFill>
                <a:latin typeface="Amasis MT Pro Black" panose="02040A04050005020304" pitchFamily="18" charset="0"/>
              </a:rPr>
              <a:t>2/MES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2B4D308-97D5-2650-09D4-70512C76C5BA}"/>
              </a:ext>
            </a:extLst>
          </p:cNvPr>
          <p:cNvSpPr/>
          <p:nvPr/>
        </p:nvSpPr>
        <p:spPr>
          <a:xfrm>
            <a:off x="7725317" y="2440836"/>
            <a:ext cx="657546" cy="380144"/>
          </a:xfrm>
          <a:prstGeom prst="rightArrow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ol 11">
            <a:extLst>
              <a:ext uri="{FF2B5EF4-FFF2-40B4-BE49-F238E27FC236}">
                <a16:creationId xmlns:a16="http://schemas.microsoft.com/office/drawing/2014/main" id="{C3945DB9-2DDE-B212-9C32-59CFBF96A213}"/>
              </a:ext>
            </a:extLst>
          </p:cNvPr>
          <p:cNvSpPr/>
          <p:nvPr/>
        </p:nvSpPr>
        <p:spPr>
          <a:xfrm>
            <a:off x="1543044" y="3036385"/>
            <a:ext cx="739771" cy="647272"/>
          </a:xfrm>
          <a:prstGeom prst="su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una 12">
            <a:extLst>
              <a:ext uri="{FF2B5EF4-FFF2-40B4-BE49-F238E27FC236}">
                <a16:creationId xmlns:a16="http://schemas.microsoft.com/office/drawing/2014/main" id="{DFACF413-9E00-6D65-A430-DD2D74B095D6}"/>
              </a:ext>
            </a:extLst>
          </p:cNvPr>
          <p:cNvSpPr/>
          <p:nvPr/>
        </p:nvSpPr>
        <p:spPr>
          <a:xfrm>
            <a:off x="2734984" y="3103167"/>
            <a:ext cx="349322" cy="513708"/>
          </a:xfrm>
          <a:prstGeom prst="moon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31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trella: 4 puntas 1">
            <a:extLst>
              <a:ext uri="{FF2B5EF4-FFF2-40B4-BE49-F238E27FC236}">
                <a16:creationId xmlns:a16="http://schemas.microsoft.com/office/drawing/2014/main" id="{7CC42B48-9FFD-883F-55C8-F02F667F88A0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DD889A4-350F-C81D-C7C2-07647D86C771}"/>
              </a:ext>
            </a:extLst>
          </p:cNvPr>
          <p:cNvSpPr txBox="1">
            <a:spLocks/>
          </p:cNvSpPr>
          <p:nvPr/>
        </p:nvSpPr>
        <p:spPr>
          <a:xfrm>
            <a:off x="1387011" y="506372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SUELDOS Y COMPLEMENTOS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F14E1725-A0E6-1A92-472E-E32F872BE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85AB6E3-D89E-8D37-8A38-CF68B996B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11052"/>
              </p:ext>
            </p:extLst>
          </p:nvPr>
        </p:nvGraphicFramePr>
        <p:xfrm>
          <a:off x="1427452" y="1788179"/>
          <a:ext cx="934948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371">
                  <a:extLst>
                    <a:ext uri="{9D8B030D-6E8A-4147-A177-3AD203B41FA5}">
                      <a16:colId xmlns:a16="http://schemas.microsoft.com/office/drawing/2014/main" val="931207585"/>
                    </a:ext>
                  </a:extLst>
                </a:gridCol>
                <a:gridCol w="2337371">
                  <a:extLst>
                    <a:ext uri="{9D8B030D-6E8A-4147-A177-3AD203B41FA5}">
                      <a16:colId xmlns:a16="http://schemas.microsoft.com/office/drawing/2014/main" val="2311803458"/>
                    </a:ext>
                  </a:extLst>
                </a:gridCol>
                <a:gridCol w="2337371">
                  <a:extLst>
                    <a:ext uri="{9D8B030D-6E8A-4147-A177-3AD203B41FA5}">
                      <a16:colId xmlns:a16="http://schemas.microsoft.com/office/drawing/2014/main" val="544217813"/>
                    </a:ext>
                  </a:extLst>
                </a:gridCol>
                <a:gridCol w="2337371">
                  <a:extLst>
                    <a:ext uri="{9D8B030D-6E8A-4147-A177-3AD203B41FA5}">
                      <a16:colId xmlns:a16="http://schemas.microsoft.com/office/drawing/2014/main" val="229532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CATEGORÍA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SUELDO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GUARDIAS LABORABLES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GUARDIAS FESTIVAS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6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EIR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1.225,31€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9,86€/hora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12,05€/hora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94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EIR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1.314,43€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11,83€/hora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masis MT Pro" panose="02040504050005020304" pitchFamily="18" charset="0"/>
                        </a:rPr>
                        <a:t>14,04€/hora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33490"/>
                  </a:ext>
                </a:extLst>
              </a:tr>
            </a:tbl>
          </a:graphicData>
        </a:graphic>
      </p:graphicFrame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04C6EF9B-40C2-E5C6-3E4A-D9DBE828F312}"/>
              </a:ext>
            </a:extLst>
          </p:cNvPr>
          <p:cNvSpPr/>
          <p:nvPr/>
        </p:nvSpPr>
        <p:spPr>
          <a:xfrm>
            <a:off x="2950871" y="4136186"/>
            <a:ext cx="1849349" cy="1414798"/>
          </a:xfrm>
          <a:prstGeom prst="star5">
            <a:avLst/>
          </a:prstGeom>
          <a:solidFill>
            <a:srgbClr val="00B0F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3EB50714-5A70-8CCA-FEEA-88C043C91ACC}"/>
              </a:ext>
            </a:extLst>
          </p:cNvPr>
          <p:cNvSpPr txBox="1"/>
          <p:nvPr/>
        </p:nvSpPr>
        <p:spPr>
          <a:xfrm>
            <a:off x="3058928" y="4501328"/>
            <a:ext cx="163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Amasis MT Pro" panose="02040504050005020304" pitchFamily="18" charset="0"/>
              </a:rPr>
              <a:t>Libertad</a:t>
            </a:r>
          </a:p>
          <a:p>
            <a:pPr algn="ctr"/>
            <a:r>
              <a:rPr lang="es-ES" b="1" dirty="0">
                <a:solidFill>
                  <a:srgbClr val="FF0000"/>
                </a:solidFill>
                <a:latin typeface="Amasis MT Pro" panose="02040504050005020304" pitchFamily="18" charset="0"/>
              </a:rPr>
              <a:t>de</a:t>
            </a:r>
          </a:p>
          <a:p>
            <a:pPr algn="ctr"/>
            <a:r>
              <a:rPr lang="es-ES" b="1" dirty="0">
                <a:solidFill>
                  <a:srgbClr val="FF0000"/>
                </a:solidFill>
                <a:latin typeface="Amasis MT Pro" panose="02040504050005020304" pitchFamily="18" charset="0"/>
              </a:rPr>
              <a:t>elección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4EBF6BCF-D20D-4B50-A8CA-C80D88767BDF}"/>
              </a:ext>
            </a:extLst>
          </p:cNvPr>
          <p:cNvSpPr txBox="1"/>
          <p:nvPr/>
        </p:nvSpPr>
        <p:spPr>
          <a:xfrm>
            <a:off x="5050881" y="4691198"/>
            <a:ext cx="422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Días de vacaciones</a:t>
            </a:r>
          </a:p>
          <a:p>
            <a:pPr algn="ctr"/>
            <a:r>
              <a:rPr lang="es-ES" b="1" dirty="0">
                <a:solidFill>
                  <a:srgbClr val="001BC0"/>
                </a:solidFill>
                <a:latin typeface="Amasis MT Pro" panose="02040504050005020304" pitchFamily="18" charset="0"/>
              </a:rPr>
              <a:t>Días de formación complementaria </a:t>
            </a:r>
          </a:p>
        </p:txBody>
      </p:sp>
    </p:spTree>
    <p:extLst>
      <p:ext uri="{BB962C8B-B14F-4D97-AF65-F5344CB8AC3E}">
        <p14:creationId xmlns:p14="http://schemas.microsoft.com/office/powerpoint/2010/main" val="391208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8">
            <a:extLst>
              <a:ext uri="{FF2B5EF4-FFF2-40B4-BE49-F238E27FC236}">
                <a16:creationId xmlns:a16="http://schemas.microsoft.com/office/drawing/2014/main" id="{1D2C3947-7EB4-4746-2936-F66F813B888D}"/>
              </a:ext>
            </a:extLst>
          </p:cNvPr>
          <p:cNvSpPr txBox="1">
            <a:spLocks/>
          </p:cNvSpPr>
          <p:nvPr/>
        </p:nvSpPr>
        <p:spPr>
          <a:xfrm>
            <a:off x="4708011" y="1981135"/>
            <a:ext cx="5049739" cy="46035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Clr>
                <a:schemeClr val="bg1"/>
              </a:buClr>
              <a:buNone/>
            </a:pP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bfvalero@salud.madrid.org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 (</a:t>
            </a:r>
            <a:r>
              <a:rPr lang="es-ES" sz="2400" b="1" dirty="0">
                <a:solidFill>
                  <a:srgbClr val="00B0F0"/>
                </a:solidFill>
                <a:latin typeface="Amasis MT Pro" panose="02040504050005020304" pitchFamily="18" charset="0"/>
              </a:rPr>
              <a:t>R2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411F72F-FC40-4018-DF5F-2437D9C98D6C}"/>
              </a:ext>
            </a:extLst>
          </p:cNvPr>
          <p:cNvSpPr txBox="1">
            <a:spLocks/>
          </p:cNvSpPr>
          <p:nvPr/>
        </p:nvSpPr>
        <p:spPr>
          <a:xfrm>
            <a:off x="1387011" y="506372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RESIDENTES Y TUTORA</a:t>
            </a:r>
          </a:p>
        </p:txBody>
      </p:sp>
      <p:sp>
        <p:nvSpPr>
          <p:cNvPr id="4" name="Estrella: 4 puntas 3">
            <a:extLst>
              <a:ext uri="{FF2B5EF4-FFF2-40B4-BE49-F238E27FC236}">
                <a16:creationId xmlns:a16="http://schemas.microsoft.com/office/drawing/2014/main" id="{85308AFE-DC3A-8B8C-533A-D52EC33E4ACB}"/>
              </a:ext>
            </a:extLst>
          </p:cNvPr>
          <p:cNvSpPr/>
          <p:nvPr/>
        </p:nvSpPr>
        <p:spPr>
          <a:xfrm>
            <a:off x="698643" y="50637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103FC33-FB6D-2026-F2E7-0E78E845D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23291"/>
            <a:ext cx="2830128" cy="945223"/>
          </a:xfrm>
          <a:prstGeom prst="rect">
            <a:avLst/>
          </a:prstGeom>
        </p:spPr>
      </p:pic>
      <p:sp>
        <p:nvSpPr>
          <p:cNvPr id="7" name="Shape 268">
            <a:extLst>
              <a:ext uri="{FF2B5EF4-FFF2-40B4-BE49-F238E27FC236}">
                <a16:creationId xmlns:a16="http://schemas.microsoft.com/office/drawing/2014/main" id="{9B552B24-5877-9978-71BD-02CE6C488867}"/>
              </a:ext>
            </a:extLst>
          </p:cNvPr>
          <p:cNvSpPr txBox="1">
            <a:spLocks/>
          </p:cNvSpPr>
          <p:nvPr/>
        </p:nvSpPr>
        <p:spPr>
          <a:xfrm>
            <a:off x="4708010" y="2577484"/>
            <a:ext cx="5049739" cy="46035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Clr>
                <a:schemeClr val="bg1"/>
              </a:buClr>
              <a:buNone/>
            </a:pP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ester.toro@salud.madrid.org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 (</a:t>
            </a:r>
            <a:r>
              <a:rPr lang="es-ES" sz="2400" b="1" dirty="0">
                <a:solidFill>
                  <a:srgbClr val="00B0F0"/>
                </a:solidFill>
                <a:latin typeface="Amasis MT Pro" panose="02040504050005020304" pitchFamily="18" charset="0"/>
              </a:rPr>
              <a:t>R2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)</a:t>
            </a:r>
          </a:p>
        </p:txBody>
      </p:sp>
      <p:sp>
        <p:nvSpPr>
          <p:cNvPr id="8" name="Shape 268">
            <a:extLst>
              <a:ext uri="{FF2B5EF4-FFF2-40B4-BE49-F238E27FC236}">
                <a16:creationId xmlns:a16="http://schemas.microsoft.com/office/drawing/2014/main" id="{EF08EB8B-C4D3-45BA-D86F-F2EAAF82687E}"/>
              </a:ext>
            </a:extLst>
          </p:cNvPr>
          <p:cNvSpPr txBox="1">
            <a:spLocks/>
          </p:cNvSpPr>
          <p:nvPr/>
        </p:nvSpPr>
        <p:spPr>
          <a:xfrm>
            <a:off x="4708010" y="3171855"/>
            <a:ext cx="4870610" cy="57336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Clr>
                <a:schemeClr val="bg1"/>
              </a:buClr>
              <a:buNone/>
            </a:pP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rarranzg@salud.madrid.org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 (</a:t>
            </a:r>
            <a:r>
              <a:rPr lang="es-ES" sz="2400" b="1" dirty="0">
                <a:solidFill>
                  <a:srgbClr val="00B0F0"/>
                </a:solidFill>
                <a:latin typeface="Amasis MT Pro" panose="02040504050005020304" pitchFamily="18" charset="0"/>
              </a:rPr>
              <a:t>R1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)</a:t>
            </a:r>
          </a:p>
        </p:txBody>
      </p:sp>
      <p:sp>
        <p:nvSpPr>
          <p:cNvPr id="9" name="Shape 268">
            <a:extLst>
              <a:ext uri="{FF2B5EF4-FFF2-40B4-BE49-F238E27FC236}">
                <a16:creationId xmlns:a16="http://schemas.microsoft.com/office/drawing/2014/main" id="{A74E342D-3B33-5BD4-D52F-FAD880F1D779}"/>
              </a:ext>
            </a:extLst>
          </p:cNvPr>
          <p:cNvSpPr txBox="1">
            <a:spLocks/>
          </p:cNvSpPr>
          <p:nvPr/>
        </p:nvSpPr>
        <p:spPr>
          <a:xfrm>
            <a:off x="4708010" y="3879242"/>
            <a:ext cx="5286322" cy="46035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Clr>
                <a:schemeClr val="bg1"/>
              </a:buClr>
              <a:buNone/>
            </a:pP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lucia.codes@salud.madrid.org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 (</a:t>
            </a:r>
            <a:r>
              <a:rPr lang="es-ES" sz="2400" b="1" dirty="0">
                <a:solidFill>
                  <a:srgbClr val="00B0F0"/>
                </a:solidFill>
                <a:latin typeface="Amasis MT Pro" panose="02040504050005020304" pitchFamily="18" charset="0"/>
              </a:rPr>
              <a:t>R1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)</a:t>
            </a:r>
          </a:p>
        </p:txBody>
      </p:sp>
      <p:sp>
        <p:nvSpPr>
          <p:cNvPr id="10" name="Shape 268">
            <a:extLst>
              <a:ext uri="{FF2B5EF4-FFF2-40B4-BE49-F238E27FC236}">
                <a16:creationId xmlns:a16="http://schemas.microsoft.com/office/drawing/2014/main" id="{BCCBDA57-9BE3-4676-8BAC-91B7C2D2CEC4}"/>
              </a:ext>
            </a:extLst>
          </p:cNvPr>
          <p:cNvSpPr txBox="1">
            <a:spLocks/>
          </p:cNvSpPr>
          <p:nvPr/>
        </p:nvSpPr>
        <p:spPr>
          <a:xfrm>
            <a:off x="4260008" y="4473613"/>
            <a:ext cx="6182325" cy="46035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Clr>
                <a:schemeClr val="bg1"/>
              </a:buClr>
              <a:buNone/>
            </a:pP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nazaret.saiz@salud.madrid.org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 (</a:t>
            </a:r>
            <a:r>
              <a:rPr lang="es-ES" sz="2400" b="1" dirty="0">
                <a:solidFill>
                  <a:srgbClr val="00B0F0"/>
                </a:solidFill>
                <a:latin typeface="Amasis MT Pro" panose="02040504050005020304" pitchFamily="18" charset="0"/>
              </a:rPr>
              <a:t>Tutora</a:t>
            </a:r>
            <a:r>
              <a:rPr lang="es-ES" sz="2400" b="1" dirty="0">
                <a:solidFill>
                  <a:srgbClr val="001BC0"/>
                </a:solidFill>
                <a:latin typeface="Amasis MT Pro" panose="02040504050005020304" pitchFamily="18" charset="0"/>
              </a:rPr>
              <a:t>)</a:t>
            </a:r>
          </a:p>
        </p:txBody>
      </p:sp>
      <p:pic>
        <p:nvPicPr>
          <p:cNvPr id="12" name="Gráfico 11" descr="Smartphone contorno">
            <a:extLst>
              <a:ext uri="{FF2B5EF4-FFF2-40B4-BE49-F238E27FC236}">
                <a16:creationId xmlns:a16="http://schemas.microsoft.com/office/drawing/2014/main" id="{69D88F47-0C1F-96F3-4981-200D10877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6103" y="1846742"/>
            <a:ext cx="4089679" cy="4089679"/>
          </a:xfrm>
          <a:prstGeom prst="rect">
            <a:avLst/>
          </a:prstGeom>
        </p:spPr>
      </p:pic>
      <p:pic>
        <p:nvPicPr>
          <p:cNvPr id="16" name="Gráfico 15" descr="Chateo con relleno sólido">
            <a:extLst>
              <a:ext uri="{FF2B5EF4-FFF2-40B4-BE49-F238E27FC236}">
                <a16:creationId xmlns:a16="http://schemas.microsoft.com/office/drawing/2014/main" id="{EB736DA4-B511-73DC-7921-0EB6625CA2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3742" y="34343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B3D02C-8BBB-DC37-9ED0-55A4E5E1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02E7F11-0FCC-2149-18C0-269B6A7A4ECE}"/>
              </a:ext>
            </a:extLst>
          </p:cNvPr>
          <p:cNvSpPr txBox="1"/>
          <p:nvPr/>
        </p:nvSpPr>
        <p:spPr>
          <a:xfrm>
            <a:off x="1815947" y="2497976"/>
            <a:ext cx="85601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>
                <a:solidFill>
                  <a:srgbClr val="0070C0"/>
                </a:solidFill>
                <a:latin typeface="Amasis MT Pro Black" panose="02040A04050005020304" pitchFamily="18" charset="0"/>
              </a:rPr>
              <a:t>GRACIAS</a:t>
            </a:r>
            <a:endParaRPr lang="es-ES" b="1" dirty="0">
              <a:solidFill>
                <a:srgbClr val="0070C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7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733" y="1641260"/>
            <a:ext cx="5130800" cy="41857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>
                <a:latin typeface="Amasis MT Pro" panose="02040504050005020304" pitchFamily="18" charset="0"/>
              </a:rPr>
              <a:t>El enfermero de salud mental presta asistencia a la persona, familia y comunidad para promover y fomentar la salud mental, prevenir la enfermedad y afrontar las experiencias de estrés y de enfermedad mental, y les ayuda a readaptarse y a encontrar significado en estas experiencias. </a:t>
            </a:r>
            <a:br>
              <a:rPr lang="es-ES" sz="1800" dirty="0">
                <a:latin typeface="Amasis MT Pro" panose="02040504050005020304" pitchFamily="18" charset="0"/>
              </a:rPr>
            </a:br>
            <a:r>
              <a:rPr lang="es-ES" sz="1800" dirty="0">
                <a:latin typeface="Amasis MT Pro" panose="02040504050005020304" pitchFamily="18" charset="0"/>
              </a:rPr>
              <a:t>El rasgo diferencial es su orientación, dirigida fundamentalmente a las </a:t>
            </a:r>
            <a:r>
              <a:rPr lang="es-ES" sz="1800" b="1" dirty="0">
                <a:latin typeface="Amasis MT Pro" panose="02040504050005020304" pitchFamily="18" charset="0"/>
              </a:rPr>
              <a:t>relaciones interpersonales </a:t>
            </a:r>
            <a:r>
              <a:rPr lang="es-ES" sz="1800" dirty="0">
                <a:latin typeface="Amasis MT Pro" panose="02040504050005020304" pitchFamily="18" charset="0"/>
              </a:rPr>
              <a:t>entre paciente o grupos de pacientes. Utiliza esta relación como herramienta terapéutica principal de su labor, iniciando, fomentando y manteniendo una relación de ayuda entre el profesional y la persona, familia o grupo receptor de los cuidados, durante un determinado periodo de tiempo. Se actúa en el ámbito intrahospitalario y en la comunidad.</a:t>
            </a:r>
          </a:p>
        </p:txBody>
      </p:sp>
      <p:sp>
        <p:nvSpPr>
          <p:cNvPr id="4" name="Estrella: 4 puntas 3">
            <a:extLst>
              <a:ext uri="{FF2B5EF4-FFF2-40B4-BE49-F238E27FC236}">
                <a16:creationId xmlns:a16="http://schemas.microsoft.com/office/drawing/2014/main" id="{42742FD5-AA80-D18F-258E-5E269292E6DB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5DB5A3-1291-6F26-2E8E-C1804B51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7586609" cy="863029"/>
          </a:xfrm>
        </p:spPr>
        <p:txBody>
          <a:bodyPr>
            <a:no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LA ENFERMERÍA EN SALUD MENTAL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0B11C9-925C-B7BB-76C2-B8BD1438E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5" y="-1"/>
            <a:ext cx="3322325" cy="1109610"/>
          </a:xfrm>
          <a:prstGeom prst="rect">
            <a:avLst/>
          </a:prstGeom>
        </p:spPr>
      </p:pic>
      <p:pic>
        <p:nvPicPr>
          <p:cNvPr id="1026" name="Picture 2" descr="Éxito de participación en la edición virtual del XXXVII Congreso Nacional  de Enfermería en Salud Mental - Noticias de enfermería y salud">
            <a:extLst>
              <a:ext uri="{FF2B5EF4-FFF2-40B4-BE49-F238E27FC236}">
                <a16:creationId xmlns:a16="http://schemas.microsoft.com/office/drawing/2014/main" id="{AD5473B4-A6FB-41C9-7DC8-AFFCE5D0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32" y="2019616"/>
            <a:ext cx="471328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D2F6D83-5C68-4244-C067-162311429A30}"/>
              </a:ext>
            </a:extLst>
          </p:cNvPr>
          <p:cNvSpPr txBox="1">
            <a:spLocks/>
          </p:cNvSpPr>
          <p:nvPr/>
        </p:nvSpPr>
        <p:spPr>
          <a:xfrm>
            <a:off x="1387011" y="578292"/>
            <a:ext cx="7586609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>
                <a:solidFill>
                  <a:srgbClr val="002060"/>
                </a:solidFill>
                <a:latin typeface="Amasis MT Pro Black" panose="02040A04050005020304" pitchFamily="18" charset="0"/>
              </a:rPr>
              <a:t>LA ENFERMERÍA EN SALUD MENTAL</a:t>
            </a:r>
            <a:endParaRPr lang="es-ES" sz="30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11142BC-8658-422F-FAB6-3DC76160B22C}"/>
              </a:ext>
            </a:extLst>
          </p:cNvPr>
          <p:cNvSpPr txBox="1"/>
          <p:nvPr/>
        </p:nvSpPr>
        <p:spPr>
          <a:xfrm>
            <a:off x="8638279" y="3964850"/>
            <a:ext cx="3147321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masis MT Pro" panose="02040504050005020304" pitchFamily="18" charset="0"/>
              </a:rPr>
              <a:t>Lleva a cabo proyectos de investigación </a:t>
            </a:r>
            <a:r>
              <a:rPr lang="es-ES" sz="1800" dirty="0">
                <a:latin typeface="Amasis MT Pro" panose="02040504050005020304" pitchFamily="18" charset="0"/>
              </a:rPr>
              <a:t>que contribuyan a optimizar la calidad de los cuidados y el desarrollo profesional.</a:t>
            </a:r>
          </a:p>
        </p:txBody>
      </p:sp>
      <p:sp>
        <p:nvSpPr>
          <p:cNvPr id="8" name="Estrella: 4 puntas 7">
            <a:extLst>
              <a:ext uri="{FF2B5EF4-FFF2-40B4-BE49-F238E27FC236}">
                <a16:creationId xmlns:a16="http://schemas.microsoft.com/office/drawing/2014/main" id="{89C0A1FD-6215-5600-8908-338DB8AB5376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901C524-3B0C-7B23-441B-855BA414C196}"/>
              </a:ext>
            </a:extLst>
          </p:cNvPr>
          <p:cNvSpPr txBox="1">
            <a:spLocks/>
          </p:cNvSpPr>
          <p:nvPr/>
        </p:nvSpPr>
        <p:spPr>
          <a:xfrm>
            <a:off x="1387011" y="578292"/>
            <a:ext cx="7586609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TAREAS DE LA ENFERMERA EN SM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58F4C5C-0D71-F09D-BE73-8F8B176F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5" y="-1"/>
            <a:ext cx="3322325" cy="110961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3A1FBD-3229-E40D-08B7-20958A704107}"/>
              </a:ext>
            </a:extLst>
          </p:cNvPr>
          <p:cNvSpPr txBox="1"/>
          <p:nvPr/>
        </p:nvSpPr>
        <p:spPr>
          <a:xfrm>
            <a:off x="608671" y="1841192"/>
            <a:ext cx="3798662" cy="3970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800" b="1" dirty="0">
                <a:latin typeface="Amasis MT Pro" panose="02040504050005020304" pitchFamily="18" charset="0"/>
              </a:rPr>
              <a:t>En el aspecto asistencial, es responsable de los cuidados de salud mental,</a:t>
            </a:r>
            <a:r>
              <a:rPr lang="es-ES" sz="1800" dirty="0">
                <a:latin typeface="Amasis MT Pro" panose="02040504050005020304" pitchFamily="18" charset="0"/>
              </a:rPr>
              <a:t> ya que: dirige el proceso de atención de enfermería en sus diferentes etapas (valoración, diagnósticos, planificación, ejecución y evaluación). Fomenta, previene, mantiene y rehabilita la salud mental de la comunidad y se encarga de su cuidado. Valora las situaciones individuales, familiares y colectivas tanto en el medio intrahospitalario como en el extrahospitalario.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6D167AB-C71A-02F5-A981-E8857779E375}"/>
              </a:ext>
            </a:extLst>
          </p:cNvPr>
          <p:cNvSpPr txBox="1"/>
          <p:nvPr/>
        </p:nvSpPr>
        <p:spPr>
          <a:xfrm>
            <a:off x="4854110" y="1841192"/>
            <a:ext cx="693149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800" b="1" dirty="0">
                <a:latin typeface="Amasis MT Pro" panose="02040504050005020304" pitchFamily="18" charset="0"/>
              </a:rPr>
              <a:t>Lleva a cabo tareas relacionadas con su función docente: </a:t>
            </a:r>
            <a:r>
              <a:rPr lang="es-ES" sz="1800" dirty="0">
                <a:latin typeface="Amasis MT Pro" panose="02040504050005020304" pitchFamily="18" charset="0"/>
              </a:rPr>
              <a:t>enseña al paciente y a la familia a desarrollar habilidades y técnicas de autocuidado, dirigidas a obtener un estado óptimo de salud. Asesora y presta apoyo a los enfermeros generalistas y especialistas, para ayudar a completar el plan de cuidados. Organiza la formación de estudiantes.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8B6DFE-4A64-22F8-E3F1-92473BF0138A}"/>
              </a:ext>
            </a:extLst>
          </p:cNvPr>
          <p:cNvSpPr txBox="1"/>
          <p:nvPr/>
        </p:nvSpPr>
        <p:spPr>
          <a:xfrm>
            <a:off x="4854111" y="3826351"/>
            <a:ext cx="338818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Amasis MT Pro" panose="02040504050005020304" pitchFamily="18" charset="0"/>
              </a:rPr>
              <a:t>Desarrolla su función administradora</a:t>
            </a:r>
            <a:r>
              <a:rPr lang="es-ES" sz="1800" dirty="0">
                <a:latin typeface="Amasis MT Pro" panose="02040504050005020304" pitchFamily="18" charset="0"/>
              </a:rPr>
              <a:t>: asume el liderazgo profesional y propone la planificación, la elaboración y la puesta en marcha de programas de salud mental. </a:t>
            </a:r>
          </a:p>
        </p:txBody>
      </p:sp>
    </p:spTree>
    <p:extLst>
      <p:ext uri="{BB962C8B-B14F-4D97-AF65-F5344CB8AC3E}">
        <p14:creationId xmlns:p14="http://schemas.microsoft.com/office/powerpoint/2010/main" val="25264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9F036-2C9B-4316-22B9-05423597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7586609" cy="863029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NUESTRO SERVICIO EN DATOS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276FA8A7-F727-11F1-AE12-82E3266A9B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5" y="-1"/>
            <a:ext cx="3322325" cy="1109610"/>
          </a:xfrm>
          <a:prstGeom prst="rect">
            <a:avLst/>
          </a:prstGeom>
        </p:spPr>
      </p:pic>
      <p:sp>
        <p:nvSpPr>
          <p:cNvPr id="5" name="Estrella: 4 puntas 4">
            <a:extLst>
              <a:ext uri="{FF2B5EF4-FFF2-40B4-BE49-F238E27FC236}">
                <a16:creationId xmlns:a16="http://schemas.microsoft.com/office/drawing/2014/main" id="{16E60C62-72E8-FA5C-22C8-1D4F8F98A381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3EC7E-F774-C8D7-63CE-09510154910A}"/>
              </a:ext>
            </a:extLst>
          </p:cNvPr>
          <p:cNvSpPr txBox="1"/>
          <p:nvPr/>
        </p:nvSpPr>
        <p:spPr>
          <a:xfrm>
            <a:off x="4520627" y="165514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masis MT Pro" panose="02040504050005020304" pitchFamily="18" charset="0"/>
              </a:rPr>
              <a:t>La Formación especializada, </a:t>
            </a:r>
            <a:r>
              <a:rPr lang="es-ES" b="1" u="sng" dirty="0">
                <a:latin typeface="Amasis MT Pro" panose="02040504050005020304" pitchFamily="18" charset="0"/>
              </a:rPr>
              <a:t>multidisciplinar</a:t>
            </a:r>
            <a:r>
              <a:rPr lang="es-ES" b="1" dirty="0">
                <a:latin typeface="Amasis MT Pro" panose="02040504050005020304" pitchFamily="18" charset="0"/>
              </a:rPr>
              <a:t>, está formada por: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masis MT Pro" panose="02040504050005020304" pitchFamily="18" charset="0"/>
              </a:rPr>
              <a:t>EIR de Enfermería de Salud Mental.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masis MT Pro" panose="02040504050005020304" pitchFamily="18" charset="0"/>
              </a:rPr>
              <a:t>MIR de Psiquiatría.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dirty="0">
                <a:latin typeface="Amasis MT Pro" panose="02040504050005020304" pitchFamily="18" charset="0"/>
              </a:rPr>
              <a:t>PIR de Psicología Clínica.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DE8F11-07D2-9A57-7606-F693099843F3}"/>
              </a:ext>
            </a:extLst>
          </p:cNvPr>
          <p:cNvSpPr txBox="1"/>
          <p:nvPr/>
        </p:nvSpPr>
        <p:spPr>
          <a:xfrm>
            <a:off x="4520628" y="2871171"/>
            <a:ext cx="73151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masis MT Pro" panose="02040504050005020304" pitchFamily="18" charset="0"/>
              </a:rPr>
              <a:t>Actualmente se mantiene como referente asistencial para la población (unas 450.000 personas) de los Distritos de: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1" dirty="0">
                <a:latin typeface="Amasis MT Pro" panose="02040504050005020304" pitchFamily="18" charset="0"/>
              </a:rPr>
              <a:t>Carabanchel</a:t>
            </a:r>
            <a:endParaRPr lang="es-ES" dirty="0">
              <a:latin typeface="Amasis MT Pro" panose="020405040500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1" dirty="0">
                <a:latin typeface="Amasis MT Pro" panose="02040504050005020304" pitchFamily="18" charset="0"/>
              </a:rPr>
              <a:t>Usera</a:t>
            </a:r>
            <a:endParaRPr lang="es-ES" dirty="0">
              <a:latin typeface="Amasis MT Pro" panose="020405040500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b="1" dirty="0">
                <a:latin typeface="Amasis MT Pro" panose="02040504050005020304" pitchFamily="18" charset="0"/>
              </a:rPr>
              <a:t>Villaverde</a:t>
            </a:r>
            <a:endParaRPr lang="es-ES" dirty="0">
              <a:latin typeface="Amasis MT Pro" panose="02040504050005020304" pitchFamily="18" charset="0"/>
            </a:endParaRPr>
          </a:p>
        </p:txBody>
      </p:sp>
      <p:pic>
        <p:nvPicPr>
          <p:cNvPr id="7" name="Picture 2" descr="Hospital 12 de Octubre - Madrid | campus">
            <a:extLst>
              <a:ext uri="{FF2B5EF4-FFF2-40B4-BE49-F238E27FC236}">
                <a16:creationId xmlns:a16="http://schemas.microsoft.com/office/drawing/2014/main" id="{D857D7F0-20D0-FD2E-9CDA-7D20E347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1996246"/>
            <a:ext cx="3623433" cy="36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4E1042-EA27-553E-3235-22FB48F3E059}"/>
              </a:ext>
            </a:extLst>
          </p:cNvPr>
          <p:cNvSpPr txBox="1"/>
          <p:nvPr/>
        </p:nvSpPr>
        <p:spPr>
          <a:xfrm>
            <a:off x="4520628" y="4364195"/>
            <a:ext cx="7315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masis MT Pro" panose="02040504050005020304" pitchFamily="18" charset="0"/>
              </a:rPr>
              <a:t>El Área de Gestión Clínica de Psiquiatría y Salud Mental está </a:t>
            </a:r>
            <a:r>
              <a:rPr lang="es-ES" b="1" dirty="0">
                <a:latin typeface="Amasis MT Pro" panose="02040504050005020304" pitchFamily="18" charset="0"/>
              </a:rPr>
              <a:t>constituida por</a:t>
            </a:r>
            <a:r>
              <a:rPr lang="es-ES" dirty="0">
                <a:latin typeface="Amasis MT Pro" panose="02040504050005020304" pitchFamily="18" charset="0"/>
              </a:rPr>
              <a:t>: profesionales sanitarios (50 PSQ, 22 PSC clínicos, 45 Enfermeros, 3 Terapeutas, 19 Auxiliares de Enfermería, 1 Técnico Especialista, 19 MIR, 8 PIR y 5 EIR) y profesionales de gestión (1 grupo de gestión, 7 Trabajadores Sociales, 1 Administrativo, 18 Auxiliares Administrativos, 6 Celadores, 3 Auxiliares Control).</a:t>
            </a:r>
          </a:p>
        </p:txBody>
      </p:sp>
    </p:spTree>
    <p:extLst>
      <p:ext uri="{BB962C8B-B14F-4D97-AF65-F5344CB8AC3E}">
        <p14:creationId xmlns:p14="http://schemas.microsoft.com/office/powerpoint/2010/main" val="104717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A28CA7-6C1D-2DD1-57CD-2737F24BE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2924" y="1276700"/>
            <a:ext cx="4946151" cy="506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>
                <a:solidFill>
                  <a:srgbClr val="00B0F0"/>
                </a:solidFill>
                <a:latin typeface="Amasis MT Pro" panose="02040504050005020304" pitchFamily="18" charset="0"/>
              </a:rPr>
              <a:t>VARIEDAD DE RECURSOS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F4D542-BDA4-75A1-66B9-56624025C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144" y="1783309"/>
            <a:ext cx="10669712" cy="474078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Centros de Salud Mental Comunitarios (Infanto-Juvenil y Adultos).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Unidades de Hospitalización Breve (Infanto-Juvenil y Adultos).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Enfermería de Interconsulta y Enlace.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 de Conductas Adictivas.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 de Transición Hospitalaria.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 de Psiquiatría Infanto-Juvenil.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Hospital de Día Infanto-Juvenil.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Programa de Prevención del Suicidio.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 de Investigación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Unidad de Psicoterapia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Programa de Primeros Episodios Psicóticos.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2000" dirty="0">
                <a:latin typeface="Amasis MT Pro" panose="02040504050005020304" pitchFamily="18" charset="0"/>
              </a:rPr>
              <a:t>Recursos Psicosociales dentro del Programa de Rehabilitación: Centro de Rehabilitación Psicosocial, Centro de Rehabilitación Laboral, Centro de día, Equipo de Apoyo Socio-Comunitario, </a:t>
            </a:r>
            <a:r>
              <a:rPr lang="es-ES" sz="2000" dirty="0" err="1">
                <a:latin typeface="Amasis MT Pro" panose="02040504050005020304" pitchFamily="18" charset="0"/>
              </a:rPr>
              <a:t>Mini-residencias</a:t>
            </a:r>
            <a:r>
              <a:rPr lang="es-ES" sz="2000" dirty="0">
                <a:latin typeface="Amasis MT Pro" panose="02040504050005020304" pitchFamily="18" charset="0"/>
              </a:rPr>
              <a:t>, pisos supervisados y otros recursos  residenciales (UHTR y UCPP).</a:t>
            </a:r>
            <a:endParaRPr lang="es-ES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4AE134-355E-D9FD-4B4F-48F2D8D1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7798086" cy="863029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¿POR QUÉ SOMOS DIFERENTES?</a:t>
            </a:r>
          </a:p>
        </p:txBody>
      </p:sp>
      <p:sp>
        <p:nvSpPr>
          <p:cNvPr id="6" name="Estrella: 4 puntas 5">
            <a:extLst>
              <a:ext uri="{FF2B5EF4-FFF2-40B4-BE49-F238E27FC236}">
                <a16:creationId xmlns:a16="http://schemas.microsoft.com/office/drawing/2014/main" id="{E4788EA2-A1CF-4180-21CE-62B4850A3D19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7E7288F4-CEDD-5C22-865A-8A3E42361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010" y="-1"/>
            <a:ext cx="3106990" cy="10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228E09D-9851-185C-780E-A59BE078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8373438" cy="863029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sp>
        <p:nvSpPr>
          <p:cNvPr id="7" name="Estrella: 4 puntas 6">
            <a:extLst>
              <a:ext uri="{FF2B5EF4-FFF2-40B4-BE49-F238E27FC236}">
                <a16:creationId xmlns:a16="http://schemas.microsoft.com/office/drawing/2014/main" id="{7EA830F3-97A8-C814-0C64-65C2FF8C1680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A620120-6FEC-BBE0-D150-C4A737612F41}"/>
              </a:ext>
            </a:extLst>
          </p:cNvPr>
          <p:cNvSpPr/>
          <p:nvPr/>
        </p:nvSpPr>
        <p:spPr>
          <a:xfrm>
            <a:off x="523257" y="1941162"/>
            <a:ext cx="2630185" cy="2389227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2445FD5-5588-4EA6-3624-EA3740951F36}"/>
              </a:ext>
            </a:extLst>
          </p:cNvPr>
          <p:cNvSpPr txBox="1">
            <a:spLocks/>
          </p:cNvSpPr>
          <p:nvPr/>
        </p:nvSpPr>
        <p:spPr>
          <a:xfrm>
            <a:off x="596862" y="2440032"/>
            <a:ext cx="2455524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buFont typeface="Arial" panose="020B0604020202020204" pitchFamily="34" charset="0"/>
              <a:buNone/>
            </a:pPr>
            <a:r>
              <a:rPr lang="es-ES_tradnl" sz="1800" dirty="0">
                <a:latin typeface="Amasis MT Pro" panose="02040504050005020304" pitchFamily="18" charset="0"/>
              </a:rPr>
              <a:t>El Servicio cuenta con un completo programa docente, centralizado en los espacios de docencia de los miércoles, así como en los distintos dispositivos.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20BCCDE-BF40-992B-DEAF-7A6008FC094B}"/>
              </a:ext>
            </a:extLst>
          </p:cNvPr>
          <p:cNvSpPr/>
          <p:nvPr/>
        </p:nvSpPr>
        <p:spPr>
          <a:xfrm>
            <a:off x="3142447" y="2134088"/>
            <a:ext cx="2455524" cy="2352782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BFE316A-8D6A-E31C-0F19-B6C675A5F111}"/>
              </a:ext>
            </a:extLst>
          </p:cNvPr>
          <p:cNvSpPr/>
          <p:nvPr/>
        </p:nvSpPr>
        <p:spPr>
          <a:xfrm>
            <a:off x="1561032" y="4120953"/>
            <a:ext cx="2817685" cy="2461146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D3AD46-035B-3F13-D904-8473D6FC93DC}"/>
              </a:ext>
            </a:extLst>
          </p:cNvPr>
          <p:cNvSpPr txBox="1"/>
          <p:nvPr/>
        </p:nvSpPr>
        <p:spPr>
          <a:xfrm>
            <a:off x="1552523" y="4481831"/>
            <a:ext cx="2817686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es-ES_tradnl" sz="1700" dirty="0">
                <a:latin typeface="Amasis MT Pro" panose="02040504050005020304" pitchFamily="18" charset="0"/>
              </a:rPr>
              <a:t>Anualmente se realiza un Calendario docente, según las necesidades formativas e indicaciones que fijan los programas oficiales de la Unidad Docente de Salud Mental.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36D2A4-4F60-6587-1467-1DEC6A6E6AFC}"/>
              </a:ext>
            </a:extLst>
          </p:cNvPr>
          <p:cNvSpPr txBox="1"/>
          <p:nvPr/>
        </p:nvSpPr>
        <p:spPr>
          <a:xfrm>
            <a:off x="3008401" y="2732260"/>
            <a:ext cx="27406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ctr">
              <a:buNone/>
            </a:pPr>
            <a:r>
              <a:rPr lang="es-ES_tradnl" sz="1700" dirty="0">
                <a:latin typeface="Amasis MT Pro" panose="02040504050005020304" pitchFamily="18" charset="0"/>
              </a:rPr>
              <a:t>Nuestro calendario docente se publica anualmente y se puede consultar en la web.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5127D93-89AC-FB79-2DA0-97A10D1AD901}"/>
              </a:ext>
            </a:extLst>
          </p:cNvPr>
          <p:cNvSpPr txBox="1"/>
          <p:nvPr/>
        </p:nvSpPr>
        <p:spPr>
          <a:xfrm>
            <a:off x="2081477" y="1879176"/>
            <a:ext cx="1941817" cy="369332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masis MT Pro Black" panose="02040A04050005020304" pitchFamily="18" charset="0"/>
              </a:rPr>
              <a:t>DOCENCIA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A05A6D4-0F06-A4E5-C930-60540834B023}"/>
              </a:ext>
            </a:extLst>
          </p:cNvPr>
          <p:cNvSpPr/>
          <p:nvPr/>
        </p:nvSpPr>
        <p:spPr>
          <a:xfrm>
            <a:off x="6805471" y="2608250"/>
            <a:ext cx="2328359" cy="2214202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56FC38-3C30-A76F-48B6-30D363188918}"/>
              </a:ext>
            </a:extLst>
          </p:cNvPr>
          <p:cNvSpPr txBox="1"/>
          <p:nvPr/>
        </p:nvSpPr>
        <p:spPr>
          <a:xfrm>
            <a:off x="6910752" y="2732260"/>
            <a:ext cx="217912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latin typeface="Amasis MT Pro" panose="02040504050005020304" pitchFamily="18" charset="0"/>
              </a:rPr>
              <a:t>Las recomendaciones del programa oficial de la especialidad en Enfermería de Salud Mental.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89EE474-318A-B0CE-405F-EF42358E3365}"/>
              </a:ext>
            </a:extLst>
          </p:cNvPr>
          <p:cNvSpPr/>
          <p:nvPr/>
        </p:nvSpPr>
        <p:spPr>
          <a:xfrm>
            <a:off x="9173755" y="2769634"/>
            <a:ext cx="2455524" cy="2147991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161DA36-9F68-E6A1-7568-95B522E2914A}"/>
              </a:ext>
            </a:extLst>
          </p:cNvPr>
          <p:cNvSpPr txBox="1"/>
          <p:nvPr/>
        </p:nvSpPr>
        <p:spPr>
          <a:xfrm>
            <a:off x="9248455" y="3235457"/>
            <a:ext cx="238082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latin typeface="Amasis MT Pro" panose="02040504050005020304" pitchFamily="18" charset="0"/>
              </a:rPr>
              <a:t>El protocolo docente del servicio (denominado GIFT: Guía Itinerario Formativo tipo).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831271CB-6E33-AADB-AF9D-83782D39538B}"/>
              </a:ext>
            </a:extLst>
          </p:cNvPr>
          <p:cNvSpPr/>
          <p:nvPr/>
        </p:nvSpPr>
        <p:spPr>
          <a:xfrm>
            <a:off x="7906068" y="4539012"/>
            <a:ext cx="2455524" cy="2147991"/>
          </a:xfrm>
          <a:prstGeom prst="ellipse">
            <a:avLst/>
          </a:prstGeom>
          <a:solidFill>
            <a:srgbClr val="00B0F0">
              <a:alpha val="32157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07C410-D3F0-1B65-4ED1-ECA8D2EEBFCB}"/>
              </a:ext>
            </a:extLst>
          </p:cNvPr>
          <p:cNvSpPr txBox="1"/>
          <p:nvPr/>
        </p:nvSpPr>
        <p:spPr>
          <a:xfrm>
            <a:off x="8000314" y="5144287"/>
            <a:ext cx="2283649" cy="89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700" dirty="0">
                <a:latin typeface="Amasis MT Pro" panose="02040504050005020304" pitchFamily="18" charset="0"/>
              </a:rPr>
              <a:t>Las necesidades e intereses personales de cada residente</a:t>
            </a:r>
            <a:r>
              <a:rPr lang="es-ES" sz="1800" dirty="0">
                <a:latin typeface="Amasis MT Pro" panose="02040504050005020304" pitchFamily="18" charset="0"/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B8CA853-7D0B-1721-5FB9-A8210BA8E869}"/>
              </a:ext>
            </a:extLst>
          </p:cNvPr>
          <p:cNvSpPr txBox="1"/>
          <p:nvPr/>
        </p:nvSpPr>
        <p:spPr>
          <a:xfrm>
            <a:off x="8247102" y="1885348"/>
            <a:ext cx="1941817" cy="369332"/>
          </a:xfrm>
          <a:prstGeom prst="rect">
            <a:avLst/>
          </a:prstGeom>
          <a:solidFill>
            <a:srgbClr val="00B0F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masis MT Pro Black" panose="02040A04050005020304" pitchFamily="18" charset="0"/>
              </a:rPr>
              <a:t>ASISTENCIA</a:t>
            </a:r>
          </a:p>
        </p:txBody>
      </p:sp>
      <p:sp>
        <p:nvSpPr>
          <p:cNvPr id="25" name="Marcador de contenido 3">
            <a:extLst>
              <a:ext uri="{FF2B5EF4-FFF2-40B4-BE49-F238E27FC236}">
                <a16:creationId xmlns:a16="http://schemas.microsoft.com/office/drawing/2014/main" id="{F674D3A6-5154-14C5-DA1A-C7107B83FF3B}"/>
              </a:ext>
            </a:extLst>
          </p:cNvPr>
          <p:cNvSpPr txBox="1">
            <a:spLocks/>
          </p:cNvSpPr>
          <p:nvPr/>
        </p:nvSpPr>
        <p:spPr>
          <a:xfrm>
            <a:off x="6658941" y="2340181"/>
            <a:ext cx="5474363" cy="480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Plan Individualizado de rotaciones atendiendo a: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8" name="Imagen 5">
            <a:extLst>
              <a:ext uri="{FF2B5EF4-FFF2-40B4-BE49-F238E27FC236}">
                <a16:creationId xmlns:a16="http://schemas.microsoft.com/office/drawing/2014/main" id="{CF2D41DE-3054-785D-7BC6-01876CD0E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08" y="-1"/>
            <a:ext cx="2860892" cy="9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: 4 puntas 4">
            <a:extLst>
              <a:ext uri="{FF2B5EF4-FFF2-40B4-BE49-F238E27FC236}">
                <a16:creationId xmlns:a16="http://schemas.microsoft.com/office/drawing/2014/main" id="{359B3707-92F0-D148-BA99-F61C6D8848B6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5AF0E44-9D18-EB77-013F-3B602BA7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8373438" cy="863029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¿QUÉ NOS CARACTERIZA?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7DCE21-0D89-2B0F-5978-B6C4262861EE}"/>
              </a:ext>
            </a:extLst>
          </p:cNvPr>
          <p:cNvSpPr txBox="1"/>
          <p:nvPr/>
        </p:nvSpPr>
        <p:spPr>
          <a:xfrm>
            <a:off x="2359377" y="3971983"/>
            <a:ext cx="797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Una unidad docente que apuesta por la especialidad de enfermería</a:t>
            </a:r>
          </a:p>
        </p:txBody>
      </p:sp>
      <p:pic>
        <p:nvPicPr>
          <p:cNvPr id="11" name="Gráfico 10" descr="Inteligencia artificial con relleno sólido">
            <a:extLst>
              <a:ext uri="{FF2B5EF4-FFF2-40B4-BE49-F238E27FC236}">
                <a16:creationId xmlns:a16="http://schemas.microsoft.com/office/drawing/2014/main" id="{6A9C37F3-0BDB-51CA-82EE-2C4B7CCED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780" y="1879767"/>
            <a:ext cx="914400" cy="9144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4FBE2C1-C65C-0C0E-6825-D4353D94BB40}"/>
              </a:ext>
            </a:extLst>
          </p:cNvPr>
          <p:cNvSpPr txBox="1"/>
          <p:nvPr/>
        </p:nvSpPr>
        <p:spPr>
          <a:xfrm>
            <a:off x="1296083" y="5833615"/>
            <a:ext cx="1939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Acogedora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3C39DE-500F-A1C9-B528-A6EBAFE6A050}"/>
              </a:ext>
            </a:extLst>
          </p:cNvPr>
          <p:cNvSpPr txBox="1"/>
          <p:nvPr/>
        </p:nvSpPr>
        <p:spPr>
          <a:xfrm>
            <a:off x="1802606" y="3033345"/>
            <a:ext cx="3771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Formación multidisciplinar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24CCC8-2B0E-7A09-6679-7ABA0F04E14B}"/>
              </a:ext>
            </a:extLst>
          </p:cNvPr>
          <p:cNvSpPr txBox="1"/>
          <p:nvPr/>
        </p:nvSpPr>
        <p:spPr>
          <a:xfrm>
            <a:off x="1387011" y="2174746"/>
            <a:ext cx="2712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Variedad Rotaciones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69E654-D49B-94C7-B9E7-6A2465080689}"/>
              </a:ext>
            </a:extLst>
          </p:cNvPr>
          <p:cNvSpPr txBox="1"/>
          <p:nvPr/>
        </p:nvSpPr>
        <p:spPr>
          <a:xfrm>
            <a:off x="2075380" y="4950037"/>
            <a:ext cx="1915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Tutor accesible</a:t>
            </a:r>
          </a:p>
        </p:txBody>
      </p:sp>
      <p:pic>
        <p:nvPicPr>
          <p:cNvPr id="20" name="Gráfico 19" descr="Inteligencia artificial con relleno sólido">
            <a:extLst>
              <a:ext uri="{FF2B5EF4-FFF2-40B4-BE49-F238E27FC236}">
                <a16:creationId xmlns:a16="http://schemas.microsoft.com/office/drawing/2014/main" id="{127F7088-4277-55D0-01F9-BCC748C81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980" y="2775412"/>
            <a:ext cx="914400" cy="914400"/>
          </a:xfrm>
          <a:prstGeom prst="rect">
            <a:avLst/>
          </a:prstGeom>
        </p:spPr>
      </p:pic>
      <p:pic>
        <p:nvPicPr>
          <p:cNvPr id="21" name="Gráfico 20" descr="Inteligencia artificial con relleno sólido">
            <a:extLst>
              <a:ext uri="{FF2B5EF4-FFF2-40B4-BE49-F238E27FC236}">
                <a16:creationId xmlns:a16="http://schemas.microsoft.com/office/drawing/2014/main" id="{D3026A3E-FA2B-3E3B-92D8-33FDE178E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8507" y="3659573"/>
            <a:ext cx="914400" cy="914400"/>
          </a:xfrm>
          <a:prstGeom prst="rect">
            <a:avLst/>
          </a:prstGeom>
        </p:spPr>
      </p:pic>
      <p:pic>
        <p:nvPicPr>
          <p:cNvPr id="22" name="Gráfico 21" descr="Inteligencia artificial con relleno sólido">
            <a:extLst>
              <a:ext uri="{FF2B5EF4-FFF2-40B4-BE49-F238E27FC236}">
                <a16:creationId xmlns:a16="http://schemas.microsoft.com/office/drawing/2014/main" id="{8CC1F487-BA13-F1D2-6208-1ACC5FC72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780" y="5519881"/>
            <a:ext cx="914400" cy="914400"/>
          </a:xfrm>
          <a:prstGeom prst="rect">
            <a:avLst/>
          </a:prstGeom>
        </p:spPr>
      </p:pic>
      <p:pic>
        <p:nvPicPr>
          <p:cNvPr id="23" name="Gráfico 22" descr="Inteligencia artificial con relleno sólido">
            <a:extLst>
              <a:ext uri="{FF2B5EF4-FFF2-40B4-BE49-F238E27FC236}">
                <a16:creationId xmlns:a16="http://schemas.microsoft.com/office/drawing/2014/main" id="{3523DD6A-CDA0-4CE8-A20E-DABD19EED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0980" y="4605481"/>
            <a:ext cx="914400" cy="914400"/>
          </a:xfrm>
          <a:prstGeom prst="rect">
            <a:avLst/>
          </a:prstGeom>
        </p:spPr>
      </p:pic>
      <p:pic>
        <p:nvPicPr>
          <p:cNvPr id="24" name="Imagen 5">
            <a:extLst>
              <a:ext uri="{FF2B5EF4-FFF2-40B4-BE49-F238E27FC236}">
                <a16:creationId xmlns:a16="http://schemas.microsoft.com/office/drawing/2014/main" id="{5C7E3CBC-DAC1-5384-7307-3219CFCA7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5" y="-1"/>
            <a:ext cx="3322325" cy="11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: 4 puntas 4">
            <a:extLst>
              <a:ext uri="{FF2B5EF4-FFF2-40B4-BE49-F238E27FC236}">
                <a16:creationId xmlns:a16="http://schemas.microsoft.com/office/drawing/2014/main" id="{FDE1FC3F-813D-0F5F-C6A2-DCB814E0B73E}"/>
              </a:ext>
            </a:extLst>
          </p:cNvPr>
          <p:cNvSpPr/>
          <p:nvPr/>
        </p:nvSpPr>
        <p:spPr>
          <a:xfrm>
            <a:off x="698643" y="578292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ECC6199-C1BF-2311-D4FE-A53706E0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11" y="578293"/>
            <a:ext cx="8373438" cy="863029"/>
          </a:xfrm>
        </p:spPr>
        <p:txBody>
          <a:bodyPr>
            <a:normAutofit fontScale="90000"/>
          </a:bodyPr>
          <a:lstStyle/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9" name="Gráfico 8" descr="Insignia 1 con relleno sólido">
            <a:extLst>
              <a:ext uri="{FF2B5EF4-FFF2-40B4-BE49-F238E27FC236}">
                <a16:creationId xmlns:a16="http://schemas.microsoft.com/office/drawing/2014/main" id="{ABE61F96-300F-3CBA-CE02-260B05923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144" y="1507479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4A9D8B1-1265-BB54-4CA6-BBBEFADC9044}"/>
              </a:ext>
            </a:extLst>
          </p:cNvPr>
          <p:cNvSpPr txBox="1"/>
          <p:nvPr/>
        </p:nvSpPr>
        <p:spPr>
          <a:xfrm>
            <a:off x="3047144" y="167093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Dispositivos de carácter fundamentalmente </a:t>
            </a: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HOSPITALARIO</a:t>
            </a:r>
            <a:endParaRPr lang="es-ES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pic>
        <p:nvPicPr>
          <p:cNvPr id="13" name="Gráfico 12" descr="Insignia con relleno sólido">
            <a:extLst>
              <a:ext uri="{FF2B5EF4-FFF2-40B4-BE49-F238E27FC236}">
                <a16:creationId xmlns:a16="http://schemas.microsoft.com/office/drawing/2014/main" id="{06666160-FFE0-9BA5-3497-76777AEE8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7144" y="2548932"/>
            <a:ext cx="914400" cy="914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238D177-0F1F-76A7-C5FD-9CA0ED5FA94B}"/>
              </a:ext>
            </a:extLst>
          </p:cNvPr>
          <p:cNvSpPr txBox="1"/>
          <p:nvPr/>
        </p:nvSpPr>
        <p:spPr>
          <a:xfrm>
            <a:off x="3047144" y="2778541"/>
            <a:ext cx="6097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1800" dirty="0">
                <a:solidFill>
                  <a:srgbClr val="002060"/>
                </a:solidFill>
                <a:latin typeface="Amasis MT Pro" panose="02040504050005020304" pitchFamily="18" charset="0"/>
              </a:rPr>
              <a:t>Dispositivos de carácter fundamentalmente</a:t>
            </a:r>
          </a:p>
          <a:p>
            <a:pPr algn="ctr"/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COMUNITARIO</a:t>
            </a:r>
            <a:endParaRPr lang="es-ES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sp>
        <p:nvSpPr>
          <p:cNvPr id="15" name="4 Rectángulo redondeado">
            <a:extLst>
              <a:ext uri="{FF2B5EF4-FFF2-40B4-BE49-F238E27FC236}">
                <a16:creationId xmlns:a16="http://schemas.microsoft.com/office/drawing/2014/main" id="{7E75D7C5-9253-01AF-3942-BBD659D2CE6D}"/>
              </a:ext>
            </a:extLst>
          </p:cNvPr>
          <p:cNvSpPr/>
          <p:nvPr/>
        </p:nvSpPr>
        <p:spPr>
          <a:xfrm>
            <a:off x="1397464" y="3858641"/>
            <a:ext cx="3515120" cy="1625935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Amasis MT Pro" panose="02040504050005020304" pitchFamily="18" charset="0"/>
              </a:rPr>
              <a:t>PRÁCTICA ASISTENCIAL</a:t>
            </a:r>
          </a:p>
          <a:p>
            <a:pPr algn="ctr"/>
            <a:r>
              <a:rPr lang="es-ES" b="1" dirty="0">
                <a:latin typeface="Amasis MT Pro" panose="02040504050005020304" pitchFamily="18" charset="0"/>
              </a:rPr>
              <a:t>L-M-J-V  turno </a:t>
            </a:r>
            <a:r>
              <a:rPr lang="es-ES" b="1" u="sng" dirty="0">
                <a:latin typeface="Amasis MT Pro" panose="02040504050005020304" pitchFamily="18" charset="0"/>
              </a:rPr>
              <a:t>MAÑANA </a:t>
            </a:r>
            <a:r>
              <a:rPr lang="es-ES" b="1" dirty="0">
                <a:latin typeface="Amasis MT Pro" panose="02040504050005020304" pitchFamily="18" charset="0"/>
              </a:rPr>
              <a:t>o</a:t>
            </a:r>
            <a:r>
              <a:rPr lang="es-ES" b="1" u="sng" dirty="0">
                <a:latin typeface="Amasis MT Pro" panose="02040504050005020304" pitchFamily="18" charset="0"/>
              </a:rPr>
              <a:t> TARDE</a:t>
            </a:r>
            <a:endParaRPr lang="es-ES" u="sng" dirty="0">
              <a:latin typeface="Amasis MT Pro" panose="02040504050005020304" pitchFamily="18" charset="0"/>
            </a:endParaRPr>
          </a:p>
        </p:txBody>
      </p:sp>
      <p:sp>
        <p:nvSpPr>
          <p:cNvPr id="17" name="5 Rectángulo redondeado">
            <a:extLst>
              <a:ext uri="{FF2B5EF4-FFF2-40B4-BE49-F238E27FC236}">
                <a16:creationId xmlns:a16="http://schemas.microsoft.com/office/drawing/2014/main" id="{8A89FDEF-D2DD-4B19-D330-1EAC838DCA8F}"/>
              </a:ext>
            </a:extLst>
          </p:cNvPr>
          <p:cNvSpPr/>
          <p:nvPr/>
        </p:nvSpPr>
        <p:spPr>
          <a:xfrm>
            <a:off x="7279417" y="3851308"/>
            <a:ext cx="3515120" cy="1625935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ES" b="1" dirty="0">
                <a:solidFill>
                  <a:schemeClr val="bg1"/>
                </a:solidFill>
                <a:latin typeface="Amasis MT Pro" panose="02040504050005020304" pitchFamily="18" charset="0"/>
              </a:rPr>
              <a:t>DOCENCIA</a:t>
            </a:r>
            <a:r>
              <a:rPr lang="es-ES" b="1" dirty="0">
                <a:solidFill>
                  <a:schemeClr val="tx1"/>
                </a:solidFill>
                <a:latin typeface="Amasis MT Pro" panose="02040504050005020304" pitchFamily="18" charset="0"/>
              </a:rPr>
              <a:t> </a:t>
            </a:r>
          </a:p>
          <a:p>
            <a:pPr algn="ctr"/>
            <a:r>
              <a:rPr lang="es-ES" b="1" dirty="0">
                <a:latin typeface="Amasis MT Pro" panose="02040504050005020304" pitchFamily="18" charset="0"/>
              </a:rPr>
              <a:t>Miércoles Turno de </a:t>
            </a:r>
            <a:r>
              <a:rPr lang="es-ES" b="1" u="sng" dirty="0">
                <a:latin typeface="Amasis MT Pro" panose="02040504050005020304" pitchFamily="18" charset="0"/>
              </a:rPr>
              <a:t>MAÑANA</a:t>
            </a:r>
          </a:p>
        </p:txBody>
      </p:sp>
      <p:pic>
        <p:nvPicPr>
          <p:cNvPr id="19" name="Gráfico 18" descr="Médico con relleno sólido">
            <a:extLst>
              <a:ext uri="{FF2B5EF4-FFF2-40B4-BE49-F238E27FC236}">
                <a16:creationId xmlns:a16="http://schemas.microsoft.com/office/drawing/2014/main" id="{C1B7C1F3-3B17-E05A-7FBB-E532F4B18A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426" y="3345080"/>
            <a:ext cx="902302" cy="902302"/>
          </a:xfrm>
          <a:prstGeom prst="rect">
            <a:avLst/>
          </a:prstGeom>
        </p:spPr>
      </p:pic>
      <p:pic>
        <p:nvPicPr>
          <p:cNvPr id="21" name="Gráfico 20" descr="Libros con relleno sólido">
            <a:extLst>
              <a:ext uri="{FF2B5EF4-FFF2-40B4-BE49-F238E27FC236}">
                <a16:creationId xmlns:a16="http://schemas.microsoft.com/office/drawing/2014/main" id="{1AA6EB81-182C-E7C6-CA18-E0C2593555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4002" y="3463332"/>
            <a:ext cx="792491" cy="792491"/>
          </a:xfrm>
          <a:prstGeom prst="rect">
            <a:avLst/>
          </a:prstGeom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43200018-59A3-4737-2903-5080FBC7D2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"/>
            <a:ext cx="2830128" cy="945223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AD3A0F67-61AF-F512-299B-FE13AA7B8FBF}"/>
              </a:ext>
            </a:extLst>
          </p:cNvPr>
          <p:cNvSpPr txBox="1">
            <a:spLocks/>
          </p:cNvSpPr>
          <p:nvPr/>
        </p:nvSpPr>
        <p:spPr>
          <a:xfrm>
            <a:off x="1387011" y="578292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  <a:endParaRPr lang="es-ES" sz="36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5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85FA6B21-48F8-7F09-A085-FB938164A830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98642" y="2160512"/>
            <a:ext cx="5143928" cy="34254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18800" bIns="118800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HOSPITAL 12 DE OCTUBRE</a:t>
            </a:r>
            <a:endParaRPr lang="es-ES" altLang="es-ES" sz="18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Hospitalización Breve Adultos (UHB):  3,5 meses</a:t>
            </a:r>
            <a:endParaRPr lang="es-ES" altLang="es-ES" sz="1800" dirty="0">
              <a:solidFill>
                <a:srgbClr val="FF0000"/>
              </a:solidFill>
              <a:latin typeface="Amasis MT Pro" panose="02040504050005020304" pitchFamily="18" charset="0"/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Transición Hospitalaria (UTH): 2 meses</a:t>
            </a:r>
            <a:endParaRPr lang="es-ES" altLang="es-ES" sz="1800" dirty="0">
              <a:solidFill>
                <a:srgbClr val="FF0000"/>
              </a:solidFill>
              <a:latin typeface="Amasis MT Pro" panose="02040504050005020304" pitchFamily="18" charset="0"/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Hospitalización Breve Adolescentes (UHBA): 1,5 mes</a:t>
            </a:r>
            <a:endParaRPr lang="es-ES" altLang="es-ES" sz="1800" dirty="0">
              <a:solidFill>
                <a:srgbClr val="FF0000"/>
              </a:solidFill>
              <a:latin typeface="Amasis MT Pro" panose="02040504050005020304" pitchFamily="18" charset="0"/>
            </a:endParaRP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Interconsulta y Psiquiatría de Enlace (UICE) : 2 semanas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Desintoxicación y deshabituación alcohólica (UTH/UICE): 1,5 meses</a:t>
            </a:r>
          </a:p>
        </p:txBody>
      </p:sp>
      <p:sp>
        <p:nvSpPr>
          <p:cNvPr id="6" name="Estrella: 4 puntas 5">
            <a:extLst>
              <a:ext uri="{FF2B5EF4-FFF2-40B4-BE49-F238E27FC236}">
                <a16:creationId xmlns:a16="http://schemas.microsoft.com/office/drawing/2014/main" id="{D675DF87-CAE0-27BD-1AB2-DF9CC148A8AA}"/>
              </a:ext>
            </a:extLst>
          </p:cNvPr>
          <p:cNvSpPr/>
          <p:nvPr/>
        </p:nvSpPr>
        <p:spPr>
          <a:xfrm>
            <a:off x="698643" y="526921"/>
            <a:ext cx="688368" cy="750013"/>
          </a:xfrm>
          <a:prstGeom prst="star4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5F19568-B8DF-AB66-DD65-53631DBBEFA8}"/>
              </a:ext>
            </a:extLst>
          </p:cNvPr>
          <p:cNvSpPr txBox="1">
            <a:spLocks/>
          </p:cNvSpPr>
          <p:nvPr/>
        </p:nvSpPr>
        <p:spPr>
          <a:xfrm>
            <a:off x="1387011" y="578292"/>
            <a:ext cx="8373438" cy="8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UN PROGRAMA FORMATIVO PARA TI</a:t>
            </a:r>
          </a:p>
        </p:txBody>
      </p:sp>
      <p:pic>
        <p:nvPicPr>
          <p:cNvPr id="8" name="Imagen 5">
            <a:extLst>
              <a:ext uri="{FF2B5EF4-FFF2-40B4-BE49-F238E27FC236}">
                <a16:creationId xmlns:a16="http://schemas.microsoft.com/office/drawing/2014/main" id="{CF97EBA8-E7D3-056B-448A-5B4549549B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1"/>
            <a:ext cx="2830128" cy="9452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B76F9C8-A63B-5623-9375-3097E679A26F}"/>
              </a:ext>
            </a:extLst>
          </p:cNvPr>
          <p:cNvSpPr txBox="1"/>
          <p:nvPr/>
        </p:nvSpPr>
        <p:spPr>
          <a:xfrm>
            <a:off x="6349432" y="2160512"/>
            <a:ext cx="51439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Clr>
                <a:srgbClr val="002060"/>
              </a:buClr>
              <a:buNone/>
            </a:pP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COMPLEJO ASISTENCIAL BENITO MENNI- CIEMPOZUELOS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de Seguimiento e Intervención Psiquiátrica Intensiva (USIPI): 1 mes</a:t>
            </a:r>
          </a:p>
          <a:p>
            <a:pPr>
              <a:spcBef>
                <a:spcPct val="50000"/>
              </a:spcBef>
              <a:buClr>
                <a:srgbClr val="002060"/>
              </a:buClr>
            </a:pPr>
            <a:endParaRPr lang="es-ES" altLang="es-ES" sz="1800" dirty="0">
              <a:latin typeface="Amasis MT Pro" panose="02040504050005020304" pitchFamily="18" charset="0"/>
            </a:endParaRPr>
          </a:p>
          <a:p>
            <a:pPr marL="0" indent="0" algn="ctr">
              <a:spcBef>
                <a:spcPct val="50000"/>
              </a:spcBef>
              <a:buClr>
                <a:srgbClr val="002060"/>
              </a:buClr>
              <a:buNone/>
            </a:pPr>
            <a:r>
              <a:rPr lang="es-ES" altLang="es-ES" sz="1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CENTRO SAN JUAN DE DIOS - CIEMPOZUELOS</a:t>
            </a:r>
          </a:p>
          <a:p>
            <a:pPr>
              <a:spcBef>
                <a:spcPct val="500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s-ES" altLang="es-ES" sz="1800" dirty="0">
                <a:latin typeface="Amasis MT Pro" panose="02040504050005020304" pitchFamily="18" charset="0"/>
              </a:rPr>
              <a:t>Unidad de Cuidados Psiquiátricos Prolongados (UCPP): 1 mes</a:t>
            </a:r>
          </a:p>
        </p:txBody>
      </p:sp>
      <p:pic>
        <p:nvPicPr>
          <p:cNvPr id="14" name="Gráfico 13" descr="Insignia 1 con relleno sólido">
            <a:extLst>
              <a:ext uri="{FF2B5EF4-FFF2-40B4-BE49-F238E27FC236}">
                <a16:creationId xmlns:a16="http://schemas.microsoft.com/office/drawing/2014/main" id="{0DDD30ED-1A7F-DE17-CE9D-C569007D3A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28" y="1443890"/>
            <a:ext cx="863029" cy="8630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877414B-A299-9DFE-0E45-6EA212448C1E}"/>
              </a:ext>
            </a:extLst>
          </p:cNvPr>
          <p:cNvSpPr txBox="1"/>
          <p:nvPr/>
        </p:nvSpPr>
        <p:spPr>
          <a:xfrm>
            <a:off x="948647" y="1641054"/>
            <a:ext cx="111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1BC0"/>
                </a:solidFill>
                <a:latin typeface="Amasis MT Pro Black" panose="02040A04050005020304" pitchFamily="18" charset="0"/>
              </a:rPr>
              <a:t>AÑO</a:t>
            </a:r>
            <a:endParaRPr lang="es-ES" dirty="0">
              <a:solidFill>
                <a:srgbClr val="001BC0"/>
              </a:solidFill>
              <a:latin typeface="Amasis MT Pro Black" panose="02040A04050005020304" pitchFamily="18" charset="0"/>
            </a:endParaRPr>
          </a:p>
        </p:txBody>
      </p:sp>
      <p:pic>
        <p:nvPicPr>
          <p:cNvPr id="16" name="Imagen 5">
            <a:extLst>
              <a:ext uri="{FF2B5EF4-FFF2-40B4-BE49-F238E27FC236}">
                <a16:creationId xmlns:a16="http://schemas.microsoft.com/office/drawing/2014/main" id="{8B8919CC-E7BD-B0ED-D1FB-13127CA81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72" y="-51372"/>
            <a:ext cx="2830128" cy="9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9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1276</Words>
  <Application>Microsoft Office PowerPoint</Application>
  <PresentationFormat>Panorámica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Amasis MT Pro</vt:lpstr>
      <vt:lpstr>Amasis MT Pro Black</vt:lpstr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LA ENFERMERÍA EN SALUD MENTAL</vt:lpstr>
      <vt:lpstr>Presentación de PowerPoint</vt:lpstr>
      <vt:lpstr>NUESTRO SERVICIO EN DATOS</vt:lpstr>
      <vt:lpstr>¿POR QUÉ SOMOS DIFERENTES?</vt:lpstr>
      <vt:lpstr>UN PROGRAMA FORMATIVO PARA TI</vt:lpstr>
      <vt:lpstr>¿QUÉ NOS CARACTERIZA?</vt:lpstr>
      <vt:lpstr>UN PROGRAMA FORMATIVO PARA 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lucia codes</dc:creator>
  <cp:lastModifiedBy>lucia codes</cp:lastModifiedBy>
  <cp:revision>31</cp:revision>
  <dcterms:created xsi:type="dcterms:W3CDTF">2023-02-20T18:32:51Z</dcterms:created>
  <dcterms:modified xsi:type="dcterms:W3CDTF">2023-03-06T18:25:26Z</dcterms:modified>
</cp:coreProperties>
</file>