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73" r:id="rId3"/>
    <p:sldId id="274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F0"/>
    <a:srgbClr val="001B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126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9DBED6-E816-4EEE-A9E0-BA205AAD2645}" type="datetimeFigureOut">
              <a:rPr lang="es-ES" smtClean="0"/>
              <a:t>06/03/2023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5388C2-16F1-41C6-B524-38D47CCF68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0653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5388C2-16F1-41C6-B524-38D47CCF68E0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1129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B97D0F-3C93-6477-CCCC-91ABFB9D7C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7D3E0D1-9C84-CAAF-E60D-533F669310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530A1BB-AB9F-E21A-2A87-983BA6812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41FA8-902A-4542-BC3A-6E2237D21BB8}" type="datetimeFigureOut">
              <a:rPr lang="es-ES" smtClean="0"/>
              <a:t>06/03/2023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694280-4C50-5A84-1683-8092B0D37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6059CE-13BF-89FF-C4CE-18B780BE7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D135-22A3-44F5-A44B-5912342E387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2316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2D1437-B79B-F7EF-D700-430980D98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ECFB1E9-47DC-48BD-2EDF-9E560550D4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86AC933-B81D-83FF-0E9C-B9DD667EE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41FA8-902A-4542-BC3A-6E2237D21BB8}" type="datetimeFigureOut">
              <a:rPr lang="es-ES" smtClean="0"/>
              <a:t>06/03/2023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2AC2405-5360-551F-A80D-53EF31D71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C1AE475-5541-7251-0038-8E7BBBE08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D135-22A3-44F5-A44B-5912342E387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0732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377A27-7EEB-807E-3B47-60F61B5C04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108049A-EBE8-D9C9-E01D-AE046A3C9F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5898426-DC61-E387-2AB6-A276B54D4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41FA8-902A-4542-BC3A-6E2237D21BB8}" type="datetimeFigureOut">
              <a:rPr lang="es-ES" smtClean="0"/>
              <a:t>06/03/2023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2AA3BD1-8175-ED5F-C55C-93AB469BF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CB61007-B357-8EFF-F3B5-4C80700D6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D135-22A3-44F5-A44B-5912342E387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7889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F6C547-9F8C-CE92-CC96-8CB0BF2DE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B7CA9FF-80EB-C7FA-DA54-8A7E706D05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698556A-6826-D3BE-3110-2CAE0D2DF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41FA8-902A-4542-BC3A-6E2237D21BB8}" type="datetimeFigureOut">
              <a:rPr lang="es-ES" smtClean="0"/>
              <a:t>06/03/2023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2E588B5-D622-DE21-3705-D7D3799F5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BAF4B5A-4A41-5CB5-FED0-E5ACEE716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D135-22A3-44F5-A44B-5912342E387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5990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CA47FB-BF08-8B6E-7CAC-1B47A4E1E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9E81ED6-0122-671E-6623-9E0789642E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A5F0639-D68B-DD48-C51B-D6EC236A3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41FA8-902A-4542-BC3A-6E2237D21BB8}" type="datetimeFigureOut">
              <a:rPr lang="es-ES" smtClean="0"/>
              <a:t>06/03/2023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CC90E0E-05F7-9E82-2467-CB22DA27C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58EAF0-AF10-DB81-3A07-012A1DA1A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D135-22A3-44F5-A44B-5912342E387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8135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953ECC-8AA8-2DF6-EBF5-14316FB79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8344520-34D5-EA24-0E14-09B0E823F9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A6FD8F6-607D-B6D9-C78A-B02D9F94E2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79BA316-4AD4-7F1A-A979-9DF394E27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41FA8-902A-4542-BC3A-6E2237D21BB8}" type="datetimeFigureOut">
              <a:rPr lang="es-ES" smtClean="0"/>
              <a:t>06/03/2023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15A8422-394A-315B-17BE-76577E503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0392B07-585B-2B25-AC6E-723685478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D135-22A3-44F5-A44B-5912342E387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0627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835709-6A61-C7A1-6147-5FA759B25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B1D6DFC-7BF5-0DA1-6DE7-F2EC2F4AF4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ECFB186-6AEB-0150-FC92-7179CDDBBB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90FA762-B0AE-DE45-540D-98AADC9CBF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7DE1581-3E70-3E9C-3FC4-0C97972432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3ABCE96-0CDC-ACA5-42DF-F351359DC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41FA8-902A-4542-BC3A-6E2237D21BB8}" type="datetimeFigureOut">
              <a:rPr lang="es-ES" smtClean="0"/>
              <a:t>06/03/2023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4173F34-98EB-B6A4-1A6D-62363FC4A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D05F8A1-2719-F8B6-BBA6-D640F6A7A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D135-22A3-44F5-A44B-5912342E387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7829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946276-0C06-0687-AC55-F11F03837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759CBB9-2E95-6AB3-AFE7-EA667F843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41FA8-902A-4542-BC3A-6E2237D21BB8}" type="datetimeFigureOut">
              <a:rPr lang="es-ES" smtClean="0"/>
              <a:t>06/03/2023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2DDB8C6-AFA1-11C4-075D-B5EC799E9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5B7304D-69B8-A474-816F-429EEBE72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D135-22A3-44F5-A44B-5912342E387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9586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1E08091-56E3-AFC3-4D90-F9565B5A5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41FA8-902A-4542-BC3A-6E2237D21BB8}" type="datetimeFigureOut">
              <a:rPr lang="es-ES" smtClean="0"/>
              <a:t>06/03/2023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8563100-8292-E267-F53D-939348949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B9864F6-A788-3640-FB7A-9F0218DAF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D135-22A3-44F5-A44B-5912342E387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8022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2E7F85-3DA3-4224-F7A8-D4B42E052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768F6E3-CC6C-DA22-FF40-2577665872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85EF47E-F790-EFC8-F977-AEB71F2E6D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4E3E50C-E9A1-C3CC-8B58-C8043264E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41FA8-902A-4542-BC3A-6E2237D21BB8}" type="datetimeFigureOut">
              <a:rPr lang="es-ES" smtClean="0"/>
              <a:t>06/03/2023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9F65076-9A65-D5B6-CCA5-2DAA1502F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95BFCC9-DD9F-5025-8265-D0C8F0EDC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D135-22A3-44F5-A44B-5912342E387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0135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073163-8B89-CCA3-228D-E3CDD982D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BB86323-3A96-9A68-B2C1-A7676392A7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8DC4899-DB40-30E6-C9DD-94E6207951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F068769-56B5-F14B-9445-99BC787B0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41FA8-902A-4542-BC3A-6E2237D21BB8}" type="datetimeFigureOut">
              <a:rPr lang="es-ES" smtClean="0"/>
              <a:t>06/03/2023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458E4B9-2DB7-50B0-0CEB-1DCFE3BCA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F2D2669-E6AC-52CF-F76C-488C043A5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D135-22A3-44F5-A44B-5912342E387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2136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E3E618C-BD79-0D8A-B9A8-D6344ED8B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39C901D-A6D8-3254-9DB6-3003A226D5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FFBF637-968B-FBAA-DCD0-E333A63917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341FA8-902A-4542-BC3A-6E2237D21BB8}" type="datetimeFigureOut">
              <a:rPr lang="es-ES" smtClean="0"/>
              <a:t>06/03/2023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B4311ED-0FEA-E118-996A-BA07643AB3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D18DB44-7502-AFCD-27DF-72876EEE0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DD135-22A3-44F5-A44B-5912342E387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2300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5.jpeg"/><Relationship Id="rId7" Type="http://schemas.openxmlformats.org/officeDocument/2006/relationships/hyperlink" Target="mailto:Nazaret.saiz@salud.madrid.org" TargetMode="External"/><Relationship Id="rId2" Type="http://schemas.openxmlformats.org/officeDocument/2006/relationships/hyperlink" Target="mailto:bfvalero@salud.madrid.or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lucia.codes@salud.madrid.org" TargetMode="External"/><Relationship Id="rId11" Type="http://schemas.openxmlformats.org/officeDocument/2006/relationships/image" Target="../media/image29.svg"/><Relationship Id="rId5" Type="http://schemas.openxmlformats.org/officeDocument/2006/relationships/hyperlink" Target="mailto:rarranzg@salud.madrid.org" TargetMode="External"/><Relationship Id="rId10" Type="http://schemas.openxmlformats.org/officeDocument/2006/relationships/image" Target="../media/image28.png"/><Relationship Id="rId4" Type="http://schemas.openxmlformats.org/officeDocument/2006/relationships/hyperlink" Target="mailto:ester.toro@salud.madrid.org" TargetMode="External"/><Relationship Id="rId9" Type="http://schemas.openxmlformats.org/officeDocument/2006/relationships/image" Target="../media/image27.sv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10" Type="http://schemas.openxmlformats.org/officeDocument/2006/relationships/image" Target="../media/image5.jpeg"/><Relationship Id="rId4" Type="http://schemas.openxmlformats.org/officeDocument/2006/relationships/image" Target="../media/image12.png"/><Relationship Id="rId9" Type="http://schemas.openxmlformats.org/officeDocument/2006/relationships/image" Target="../media/image1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D1D4658-32CD-4903-BDA6-7B54EEA4ED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7A29A97C-0C3C-4F06-9CA4-68DFD1CE40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0886" y="983228"/>
            <a:ext cx="8301112" cy="5874772"/>
          </a:xfrm>
          <a:custGeom>
            <a:avLst/>
            <a:gdLst>
              <a:gd name="connsiteX0" fmla="*/ 3607511 w 8301112"/>
              <a:gd name="connsiteY0" fmla="*/ 0 h 5874772"/>
              <a:gd name="connsiteX1" fmla="*/ 8106431 w 8301112"/>
              <a:gd name="connsiteY1" fmla="*/ 0 h 5874772"/>
              <a:gd name="connsiteX2" fmla="*/ 8301112 w 8301112"/>
              <a:gd name="connsiteY2" fmla="*/ 0 h 5874772"/>
              <a:gd name="connsiteX3" fmla="*/ 8301112 w 8301112"/>
              <a:gd name="connsiteY3" fmla="*/ 5874772 h 5874772"/>
              <a:gd name="connsiteX4" fmla="*/ 27685 w 8301112"/>
              <a:gd name="connsiteY4" fmla="*/ 5874772 h 5874772"/>
              <a:gd name="connsiteX5" fmla="*/ 24376 w 8301112"/>
              <a:gd name="connsiteY5" fmla="*/ 5862584 h 5874772"/>
              <a:gd name="connsiteX6" fmla="*/ 97502 w 8301112"/>
              <a:gd name="connsiteY6" fmla="*/ 5167850 h 5874772"/>
              <a:gd name="connsiteX7" fmla="*/ 2827510 w 8301112"/>
              <a:gd name="connsiteY7" fmla="*/ 438782 h 5874772"/>
              <a:gd name="connsiteX8" fmla="*/ 3607511 w 8301112"/>
              <a:gd name="connsiteY8" fmla="*/ 0 h 587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301112" h="5874772">
                <a:moveTo>
                  <a:pt x="3607511" y="0"/>
                </a:moveTo>
                <a:cubicBezTo>
                  <a:pt x="3607511" y="0"/>
                  <a:pt x="3607511" y="0"/>
                  <a:pt x="8106431" y="0"/>
                </a:cubicBezTo>
                <a:lnTo>
                  <a:pt x="8301112" y="0"/>
                </a:lnTo>
                <a:lnTo>
                  <a:pt x="8301112" y="5874772"/>
                </a:lnTo>
                <a:lnTo>
                  <a:pt x="27685" y="5874772"/>
                </a:lnTo>
                <a:lnTo>
                  <a:pt x="24376" y="5862584"/>
                </a:lnTo>
                <a:cubicBezTo>
                  <a:pt x="-24375" y="5631005"/>
                  <a:pt x="0" y="5362863"/>
                  <a:pt x="97502" y="5167850"/>
                </a:cubicBezTo>
                <a:cubicBezTo>
                  <a:pt x="97502" y="5167850"/>
                  <a:pt x="97502" y="5167850"/>
                  <a:pt x="2827510" y="438782"/>
                </a:cubicBezTo>
                <a:cubicBezTo>
                  <a:pt x="2973760" y="195014"/>
                  <a:pt x="3331265" y="0"/>
                  <a:pt x="3607511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01292C1-8B12-4AF2-9B59-8851A132E5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6700" y="360023"/>
            <a:ext cx="5342806" cy="4453168"/>
          </a:xfrm>
          <a:custGeom>
            <a:avLst/>
            <a:gdLst>
              <a:gd name="connsiteX0" fmla="*/ 313737 w 5342806"/>
              <a:gd name="connsiteY0" fmla="*/ 2699726 h 4453168"/>
              <a:gd name="connsiteX1" fmla="*/ 775980 w 5342806"/>
              <a:gd name="connsiteY1" fmla="*/ 2699726 h 4453168"/>
              <a:gd name="connsiteX2" fmla="*/ 846865 w 5342806"/>
              <a:gd name="connsiteY2" fmla="*/ 2741502 h 4453168"/>
              <a:gd name="connsiteX3" fmla="*/ 1078485 w 5342806"/>
              <a:gd name="connsiteY3" fmla="*/ 3140369 h 4453168"/>
              <a:gd name="connsiteX4" fmla="*/ 1078485 w 5342806"/>
              <a:gd name="connsiteY4" fmla="*/ 3221933 h 4453168"/>
              <a:gd name="connsiteX5" fmla="*/ 846865 w 5342806"/>
              <a:gd name="connsiteY5" fmla="*/ 3620799 h 4453168"/>
              <a:gd name="connsiteX6" fmla="*/ 775980 w 5342806"/>
              <a:gd name="connsiteY6" fmla="*/ 3662576 h 4453168"/>
              <a:gd name="connsiteX7" fmla="*/ 313737 w 5342806"/>
              <a:gd name="connsiteY7" fmla="*/ 3662576 h 4453168"/>
              <a:gd name="connsiteX8" fmla="*/ 241855 w 5342806"/>
              <a:gd name="connsiteY8" fmla="*/ 3620799 h 4453168"/>
              <a:gd name="connsiteX9" fmla="*/ 11232 w 5342806"/>
              <a:gd name="connsiteY9" fmla="*/ 3221933 h 4453168"/>
              <a:gd name="connsiteX10" fmla="*/ 11232 w 5342806"/>
              <a:gd name="connsiteY10" fmla="*/ 3140369 h 4453168"/>
              <a:gd name="connsiteX11" fmla="*/ 241855 w 5342806"/>
              <a:gd name="connsiteY11" fmla="*/ 2741502 h 4453168"/>
              <a:gd name="connsiteX12" fmla="*/ 313737 w 5342806"/>
              <a:gd name="connsiteY12" fmla="*/ 2699726 h 4453168"/>
              <a:gd name="connsiteX13" fmla="*/ 2150770 w 5342806"/>
              <a:gd name="connsiteY13" fmla="*/ 492430 h 4453168"/>
              <a:gd name="connsiteX14" fmla="*/ 2388454 w 5342806"/>
              <a:gd name="connsiteY14" fmla="*/ 492430 h 4453168"/>
              <a:gd name="connsiteX15" fmla="*/ 2416181 w 5342806"/>
              <a:gd name="connsiteY15" fmla="*/ 492430 h 4453168"/>
              <a:gd name="connsiteX16" fmla="*/ 2442639 w 5342806"/>
              <a:gd name="connsiteY16" fmla="*/ 537992 h 4453168"/>
              <a:gd name="connsiteX17" fmla="*/ 2572233 w 5342806"/>
              <a:gd name="connsiteY17" fmla="*/ 761161 h 4453168"/>
              <a:gd name="connsiteX18" fmla="*/ 2572233 w 5342806"/>
              <a:gd name="connsiteY18" fmla="*/ 886078 h 4453168"/>
              <a:gd name="connsiteX19" fmla="*/ 2217501 w 5342806"/>
              <a:gd name="connsiteY19" fmla="*/ 1496950 h 4453168"/>
              <a:gd name="connsiteX20" fmla="*/ 2108941 w 5342806"/>
              <a:gd name="connsiteY20" fmla="*/ 1560931 h 4453168"/>
              <a:gd name="connsiteX21" fmla="*/ 1401007 w 5342806"/>
              <a:gd name="connsiteY21" fmla="*/ 1560931 h 4453168"/>
              <a:gd name="connsiteX22" fmla="*/ 1367679 w 5342806"/>
              <a:gd name="connsiteY22" fmla="*/ 1556504 h 4453168"/>
              <a:gd name="connsiteX23" fmla="*/ 1344756 w 5342806"/>
              <a:gd name="connsiteY23" fmla="*/ 1546893 h 4453168"/>
              <a:gd name="connsiteX24" fmla="*/ 1358765 w 5342806"/>
              <a:gd name="connsiteY24" fmla="*/ 1522665 h 4453168"/>
              <a:gd name="connsiteX25" fmla="*/ 1855078 w 5342806"/>
              <a:gd name="connsiteY25" fmla="*/ 664281 h 4453168"/>
              <a:gd name="connsiteX26" fmla="*/ 2150770 w 5342806"/>
              <a:gd name="connsiteY26" fmla="*/ 492430 h 4453168"/>
              <a:gd name="connsiteX27" fmla="*/ 1359084 w 5342806"/>
              <a:gd name="connsiteY27" fmla="*/ 0 h 4453168"/>
              <a:gd name="connsiteX28" fmla="*/ 2157630 w 5342806"/>
              <a:gd name="connsiteY28" fmla="*/ 0 h 4453168"/>
              <a:gd name="connsiteX29" fmla="*/ 2280085 w 5342806"/>
              <a:gd name="connsiteY29" fmla="*/ 72172 h 4453168"/>
              <a:gd name="connsiteX30" fmla="*/ 2494708 w 5342806"/>
              <a:gd name="connsiteY30" fmla="*/ 441767 h 4453168"/>
              <a:gd name="connsiteX31" fmla="*/ 2518954 w 5342806"/>
              <a:gd name="connsiteY31" fmla="*/ 483519 h 4453168"/>
              <a:gd name="connsiteX32" fmla="*/ 2499877 w 5342806"/>
              <a:gd name="connsiteY32" fmla="*/ 483519 h 4453168"/>
              <a:gd name="connsiteX33" fmla="*/ 2409708 w 5342806"/>
              <a:gd name="connsiteY33" fmla="*/ 483519 h 4453168"/>
              <a:gd name="connsiteX34" fmla="*/ 2370537 w 5342806"/>
              <a:gd name="connsiteY34" fmla="*/ 416064 h 4453168"/>
              <a:gd name="connsiteX35" fmla="*/ 2220885 w 5342806"/>
              <a:gd name="connsiteY35" fmla="*/ 158353 h 4453168"/>
              <a:gd name="connsiteX36" fmla="*/ 2112324 w 5342806"/>
              <a:gd name="connsiteY36" fmla="*/ 94371 h 4453168"/>
              <a:gd name="connsiteX37" fmla="*/ 1404390 w 5342806"/>
              <a:gd name="connsiteY37" fmla="*/ 94371 h 4453168"/>
              <a:gd name="connsiteX38" fmla="*/ 1294301 w 5342806"/>
              <a:gd name="connsiteY38" fmla="*/ 158353 h 4453168"/>
              <a:gd name="connsiteX39" fmla="*/ 941098 w 5342806"/>
              <a:gd name="connsiteY39" fmla="*/ 769224 h 4453168"/>
              <a:gd name="connsiteX40" fmla="*/ 941098 w 5342806"/>
              <a:gd name="connsiteY40" fmla="*/ 894141 h 4453168"/>
              <a:gd name="connsiteX41" fmla="*/ 1294301 w 5342806"/>
              <a:gd name="connsiteY41" fmla="*/ 1505013 h 4453168"/>
              <a:gd name="connsiteX42" fmla="*/ 1340745 w 5342806"/>
              <a:gd name="connsiteY42" fmla="*/ 1551856 h 4453168"/>
              <a:gd name="connsiteX43" fmla="*/ 1346119 w 5342806"/>
              <a:gd name="connsiteY43" fmla="*/ 1554109 h 4453168"/>
              <a:gd name="connsiteX44" fmla="*/ 1317310 w 5342806"/>
              <a:gd name="connsiteY44" fmla="*/ 1603934 h 4453168"/>
              <a:gd name="connsiteX45" fmla="*/ 1295884 w 5342806"/>
              <a:gd name="connsiteY45" fmla="*/ 1640991 h 4453168"/>
              <a:gd name="connsiteX46" fmla="*/ 1318107 w 5342806"/>
              <a:gd name="connsiteY46" fmla="*/ 1650309 h 4453168"/>
              <a:gd name="connsiteX47" fmla="*/ 1355700 w 5342806"/>
              <a:gd name="connsiteY47" fmla="*/ 1655302 h 4453168"/>
              <a:gd name="connsiteX48" fmla="*/ 2154247 w 5342806"/>
              <a:gd name="connsiteY48" fmla="*/ 1655302 h 4453168"/>
              <a:gd name="connsiteX49" fmla="*/ 2276701 w 5342806"/>
              <a:gd name="connsiteY49" fmla="*/ 1583132 h 4453168"/>
              <a:gd name="connsiteX50" fmla="*/ 2676837 w 5342806"/>
              <a:gd name="connsiteY50" fmla="*/ 894072 h 4453168"/>
              <a:gd name="connsiteX51" fmla="*/ 2676837 w 5342806"/>
              <a:gd name="connsiteY51" fmla="*/ 753167 h 4453168"/>
              <a:gd name="connsiteX52" fmla="*/ 2544761 w 5342806"/>
              <a:gd name="connsiteY52" fmla="*/ 525724 h 4453168"/>
              <a:gd name="connsiteX53" fmla="*/ 2525427 w 5342806"/>
              <a:gd name="connsiteY53" fmla="*/ 492430 h 4453168"/>
              <a:gd name="connsiteX54" fmla="*/ 2614995 w 5342806"/>
              <a:gd name="connsiteY54" fmla="*/ 492430 h 4453168"/>
              <a:gd name="connsiteX55" fmla="*/ 4052233 w 5342806"/>
              <a:gd name="connsiteY55" fmla="*/ 492430 h 4453168"/>
              <a:gd name="connsiteX56" fmla="*/ 4343819 w 5342806"/>
              <a:gd name="connsiteY56" fmla="*/ 664281 h 4453168"/>
              <a:gd name="connsiteX57" fmla="*/ 5296604 w 5342806"/>
              <a:gd name="connsiteY57" fmla="*/ 2305041 h 4453168"/>
              <a:gd name="connsiteX58" fmla="*/ 5296604 w 5342806"/>
              <a:gd name="connsiteY58" fmla="*/ 2640558 h 4453168"/>
              <a:gd name="connsiteX59" fmla="*/ 4343819 w 5342806"/>
              <a:gd name="connsiteY59" fmla="*/ 4281318 h 4453168"/>
              <a:gd name="connsiteX60" fmla="*/ 4052233 w 5342806"/>
              <a:gd name="connsiteY60" fmla="*/ 4453168 h 4453168"/>
              <a:gd name="connsiteX61" fmla="*/ 2150770 w 5342806"/>
              <a:gd name="connsiteY61" fmla="*/ 4453168 h 4453168"/>
              <a:gd name="connsiteX62" fmla="*/ 1855078 w 5342806"/>
              <a:gd name="connsiteY62" fmla="*/ 4281318 h 4453168"/>
              <a:gd name="connsiteX63" fmla="*/ 906399 w 5342806"/>
              <a:gd name="connsiteY63" fmla="*/ 2640558 h 4453168"/>
              <a:gd name="connsiteX64" fmla="*/ 906399 w 5342806"/>
              <a:gd name="connsiteY64" fmla="*/ 2305041 h 4453168"/>
              <a:gd name="connsiteX65" fmla="*/ 1258651 w 5342806"/>
              <a:gd name="connsiteY65" fmla="*/ 1695815 h 4453168"/>
              <a:gd name="connsiteX66" fmla="*/ 1288338 w 5342806"/>
              <a:gd name="connsiteY66" fmla="*/ 1644472 h 4453168"/>
              <a:gd name="connsiteX67" fmla="*/ 1287293 w 5342806"/>
              <a:gd name="connsiteY67" fmla="*/ 1644034 h 4453168"/>
              <a:gd name="connsiteX68" fmla="*/ 1234904 w 5342806"/>
              <a:gd name="connsiteY68" fmla="*/ 1591195 h 4453168"/>
              <a:gd name="connsiteX69" fmla="*/ 836494 w 5342806"/>
              <a:gd name="connsiteY69" fmla="*/ 902135 h 4453168"/>
              <a:gd name="connsiteX70" fmla="*/ 836494 w 5342806"/>
              <a:gd name="connsiteY70" fmla="*/ 761230 h 4453168"/>
              <a:gd name="connsiteX71" fmla="*/ 1234904 w 5342806"/>
              <a:gd name="connsiteY71" fmla="*/ 72172 h 4453168"/>
              <a:gd name="connsiteX72" fmla="*/ 1359084 w 5342806"/>
              <a:gd name="connsiteY72" fmla="*/ 0 h 4453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5342806" h="4453168">
                <a:moveTo>
                  <a:pt x="313737" y="2699726"/>
                </a:moveTo>
                <a:cubicBezTo>
                  <a:pt x="313737" y="2699726"/>
                  <a:pt x="313737" y="2699726"/>
                  <a:pt x="775980" y="2699726"/>
                </a:cubicBezTo>
                <a:cubicBezTo>
                  <a:pt x="804933" y="2699726"/>
                  <a:pt x="832887" y="2715641"/>
                  <a:pt x="846865" y="2741502"/>
                </a:cubicBezTo>
                <a:cubicBezTo>
                  <a:pt x="846865" y="2741502"/>
                  <a:pt x="846865" y="2741502"/>
                  <a:pt x="1078485" y="3140369"/>
                </a:cubicBezTo>
                <a:cubicBezTo>
                  <a:pt x="1093461" y="3165236"/>
                  <a:pt x="1093461" y="3197066"/>
                  <a:pt x="1078485" y="3221933"/>
                </a:cubicBezTo>
                <a:cubicBezTo>
                  <a:pt x="1078485" y="3221933"/>
                  <a:pt x="1078485" y="3221933"/>
                  <a:pt x="846865" y="3620799"/>
                </a:cubicBezTo>
                <a:cubicBezTo>
                  <a:pt x="832887" y="3646661"/>
                  <a:pt x="804933" y="3662576"/>
                  <a:pt x="775980" y="3662576"/>
                </a:cubicBezTo>
                <a:cubicBezTo>
                  <a:pt x="775980" y="3662576"/>
                  <a:pt x="775980" y="3662576"/>
                  <a:pt x="313737" y="3662576"/>
                </a:cubicBezTo>
                <a:cubicBezTo>
                  <a:pt x="283786" y="3662576"/>
                  <a:pt x="256830" y="3646661"/>
                  <a:pt x="241855" y="3620799"/>
                </a:cubicBezTo>
                <a:cubicBezTo>
                  <a:pt x="241855" y="3620799"/>
                  <a:pt x="241855" y="3620799"/>
                  <a:pt x="11232" y="3221933"/>
                </a:cubicBezTo>
                <a:cubicBezTo>
                  <a:pt x="-3743" y="3197066"/>
                  <a:pt x="-3743" y="3165236"/>
                  <a:pt x="11232" y="3140369"/>
                </a:cubicBezTo>
                <a:cubicBezTo>
                  <a:pt x="11232" y="3140369"/>
                  <a:pt x="11232" y="3140369"/>
                  <a:pt x="241855" y="2741502"/>
                </a:cubicBezTo>
                <a:cubicBezTo>
                  <a:pt x="256830" y="2715641"/>
                  <a:pt x="283786" y="2699726"/>
                  <a:pt x="313737" y="2699726"/>
                </a:cubicBezTo>
                <a:close/>
                <a:moveTo>
                  <a:pt x="2150770" y="492430"/>
                </a:moveTo>
                <a:cubicBezTo>
                  <a:pt x="2150770" y="492430"/>
                  <a:pt x="2150770" y="492430"/>
                  <a:pt x="2388454" y="492430"/>
                </a:cubicBezTo>
                <a:lnTo>
                  <a:pt x="2416181" y="492430"/>
                </a:lnTo>
                <a:lnTo>
                  <a:pt x="2442639" y="537992"/>
                </a:lnTo>
                <a:cubicBezTo>
                  <a:pt x="2479480" y="601434"/>
                  <a:pt x="2522349" y="675258"/>
                  <a:pt x="2572233" y="761161"/>
                </a:cubicBezTo>
                <a:cubicBezTo>
                  <a:pt x="2595168" y="799246"/>
                  <a:pt x="2595168" y="847994"/>
                  <a:pt x="2572233" y="886078"/>
                </a:cubicBezTo>
                <a:cubicBezTo>
                  <a:pt x="2572233" y="886078"/>
                  <a:pt x="2572233" y="886078"/>
                  <a:pt x="2217501" y="1496950"/>
                </a:cubicBezTo>
                <a:cubicBezTo>
                  <a:pt x="2196094" y="1536558"/>
                  <a:pt x="2153283" y="1560931"/>
                  <a:pt x="2108941" y="1560931"/>
                </a:cubicBezTo>
                <a:cubicBezTo>
                  <a:pt x="2108941" y="1560931"/>
                  <a:pt x="2108941" y="1560931"/>
                  <a:pt x="1401007" y="1560931"/>
                </a:cubicBezTo>
                <a:cubicBezTo>
                  <a:pt x="1389539" y="1560931"/>
                  <a:pt x="1378359" y="1559408"/>
                  <a:pt x="1367679" y="1556504"/>
                </a:cubicBezTo>
                <a:lnTo>
                  <a:pt x="1344756" y="1546893"/>
                </a:lnTo>
                <a:lnTo>
                  <a:pt x="1358765" y="1522665"/>
                </a:lnTo>
                <a:cubicBezTo>
                  <a:pt x="1485427" y="1303600"/>
                  <a:pt x="1647555" y="1023197"/>
                  <a:pt x="1855078" y="664281"/>
                </a:cubicBezTo>
                <a:cubicBezTo>
                  <a:pt x="1916680" y="557897"/>
                  <a:pt x="2027565" y="492430"/>
                  <a:pt x="2150770" y="492430"/>
                </a:cubicBezTo>
                <a:close/>
                <a:moveTo>
                  <a:pt x="1359084" y="0"/>
                </a:moveTo>
                <a:cubicBezTo>
                  <a:pt x="1359084" y="0"/>
                  <a:pt x="1359084" y="0"/>
                  <a:pt x="2157630" y="0"/>
                </a:cubicBezTo>
                <a:cubicBezTo>
                  <a:pt x="2207647" y="0"/>
                  <a:pt x="2255938" y="27495"/>
                  <a:pt x="2280085" y="72172"/>
                </a:cubicBezTo>
                <a:cubicBezTo>
                  <a:pt x="2280085" y="72172"/>
                  <a:pt x="2280085" y="72172"/>
                  <a:pt x="2494708" y="441767"/>
                </a:cubicBezTo>
                <a:lnTo>
                  <a:pt x="2518954" y="483519"/>
                </a:lnTo>
                <a:lnTo>
                  <a:pt x="2499877" y="483519"/>
                </a:lnTo>
                <a:lnTo>
                  <a:pt x="2409708" y="483519"/>
                </a:lnTo>
                <a:lnTo>
                  <a:pt x="2370537" y="416064"/>
                </a:lnTo>
                <a:cubicBezTo>
                  <a:pt x="2220885" y="158353"/>
                  <a:pt x="2220885" y="158353"/>
                  <a:pt x="2220885" y="158353"/>
                </a:cubicBezTo>
                <a:cubicBezTo>
                  <a:pt x="2199478" y="118745"/>
                  <a:pt x="2156666" y="94371"/>
                  <a:pt x="2112324" y="94371"/>
                </a:cubicBezTo>
                <a:cubicBezTo>
                  <a:pt x="1404390" y="94371"/>
                  <a:pt x="1404390" y="94371"/>
                  <a:pt x="1404390" y="94371"/>
                </a:cubicBezTo>
                <a:cubicBezTo>
                  <a:pt x="1358520" y="94371"/>
                  <a:pt x="1317236" y="118745"/>
                  <a:pt x="1294301" y="158353"/>
                </a:cubicBezTo>
                <a:cubicBezTo>
                  <a:pt x="941098" y="769224"/>
                  <a:pt x="941098" y="769224"/>
                  <a:pt x="941098" y="769224"/>
                </a:cubicBezTo>
                <a:cubicBezTo>
                  <a:pt x="918163" y="807309"/>
                  <a:pt x="918163" y="856057"/>
                  <a:pt x="941098" y="894141"/>
                </a:cubicBezTo>
                <a:cubicBezTo>
                  <a:pt x="1294301" y="1505013"/>
                  <a:pt x="1294301" y="1505013"/>
                  <a:pt x="1294301" y="1505013"/>
                </a:cubicBezTo>
                <a:cubicBezTo>
                  <a:pt x="1305769" y="1524817"/>
                  <a:pt x="1321823" y="1540812"/>
                  <a:pt x="1340745" y="1551856"/>
                </a:cubicBezTo>
                <a:lnTo>
                  <a:pt x="1346119" y="1554109"/>
                </a:lnTo>
                <a:lnTo>
                  <a:pt x="1317310" y="1603934"/>
                </a:lnTo>
                <a:lnTo>
                  <a:pt x="1295884" y="1640991"/>
                </a:lnTo>
                <a:lnTo>
                  <a:pt x="1318107" y="1650309"/>
                </a:lnTo>
                <a:cubicBezTo>
                  <a:pt x="1330154" y="1653584"/>
                  <a:pt x="1342766" y="1655302"/>
                  <a:pt x="1355700" y="1655302"/>
                </a:cubicBezTo>
                <a:cubicBezTo>
                  <a:pt x="2154247" y="1655302"/>
                  <a:pt x="2154247" y="1655302"/>
                  <a:pt x="2154247" y="1655302"/>
                </a:cubicBezTo>
                <a:cubicBezTo>
                  <a:pt x="2204264" y="1655302"/>
                  <a:pt x="2252555" y="1627810"/>
                  <a:pt x="2276701" y="1583132"/>
                </a:cubicBezTo>
                <a:cubicBezTo>
                  <a:pt x="2676837" y="894072"/>
                  <a:pt x="2676837" y="894072"/>
                  <a:pt x="2676837" y="894072"/>
                </a:cubicBezTo>
                <a:cubicBezTo>
                  <a:pt x="2702708" y="851114"/>
                  <a:pt x="2702708" y="796127"/>
                  <a:pt x="2676837" y="753167"/>
                </a:cubicBezTo>
                <a:cubicBezTo>
                  <a:pt x="2626820" y="667035"/>
                  <a:pt x="2583056" y="591669"/>
                  <a:pt x="2544761" y="525724"/>
                </a:cubicBezTo>
                <a:lnTo>
                  <a:pt x="2525427" y="492430"/>
                </a:lnTo>
                <a:lnTo>
                  <a:pt x="2614995" y="492430"/>
                </a:lnTo>
                <a:cubicBezTo>
                  <a:pt x="2893530" y="492430"/>
                  <a:pt x="3339185" y="492430"/>
                  <a:pt x="4052233" y="492430"/>
                </a:cubicBezTo>
                <a:cubicBezTo>
                  <a:pt x="4171332" y="492430"/>
                  <a:pt x="4286323" y="557897"/>
                  <a:pt x="4343819" y="664281"/>
                </a:cubicBezTo>
                <a:cubicBezTo>
                  <a:pt x="4343819" y="664281"/>
                  <a:pt x="4343819" y="664281"/>
                  <a:pt x="5296604" y="2305041"/>
                </a:cubicBezTo>
                <a:cubicBezTo>
                  <a:pt x="5358207" y="2407332"/>
                  <a:pt x="5358207" y="2538266"/>
                  <a:pt x="5296604" y="2640558"/>
                </a:cubicBezTo>
                <a:cubicBezTo>
                  <a:pt x="5296604" y="2640558"/>
                  <a:pt x="5296604" y="2640558"/>
                  <a:pt x="4343819" y="4281318"/>
                </a:cubicBezTo>
                <a:cubicBezTo>
                  <a:pt x="4286323" y="4387702"/>
                  <a:pt x="4171332" y="4453168"/>
                  <a:pt x="4052233" y="4453168"/>
                </a:cubicBezTo>
                <a:cubicBezTo>
                  <a:pt x="4052233" y="4453168"/>
                  <a:pt x="4052233" y="4453168"/>
                  <a:pt x="2150770" y="4453168"/>
                </a:cubicBezTo>
                <a:cubicBezTo>
                  <a:pt x="2027565" y="4453168"/>
                  <a:pt x="1916680" y="4387702"/>
                  <a:pt x="1855078" y="4281318"/>
                </a:cubicBezTo>
                <a:cubicBezTo>
                  <a:pt x="1855078" y="4281318"/>
                  <a:pt x="1855078" y="4281318"/>
                  <a:pt x="906399" y="2640558"/>
                </a:cubicBezTo>
                <a:cubicBezTo>
                  <a:pt x="844796" y="2538266"/>
                  <a:pt x="844796" y="2407332"/>
                  <a:pt x="906399" y="2305041"/>
                </a:cubicBezTo>
                <a:cubicBezTo>
                  <a:pt x="906399" y="2305041"/>
                  <a:pt x="906399" y="2305041"/>
                  <a:pt x="1258651" y="1695815"/>
                </a:cubicBezTo>
                <a:lnTo>
                  <a:pt x="1288338" y="1644472"/>
                </a:lnTo>
                <a:lnTo>
                  <a:pt x="1287293" y="1644034"/>
                </a:lnTo>
                <a:cubicBezTo>
                  <a:pt x="1265949" y="1631576"/>
                  <a:pt x="1247840" y="1613534"/>
                  <a:pt x="1234904" y="1591195"/>
                </a:cubicBezTo>
                <a:cubicBezTo>
                  <a:pt x="1234904" y="1591195"/>
                  <a:pt x="1234904" y="1591195"/>
                  <a:pt x="836494" y="902135"/>
                </a:cubicBezTo>
                <a:cubicBezTo>
                  <a:pt x="810622" y="859177"/>
                  <a:pt x="810622" y="804190"/>
                  <a:pt x="836494" y="761230"/>
                </a:cubicBezTo>
                <a:cubicBezTo>
                  <a:pt x="836494" y="761230"/>
                  <a:pt x="836494" y="761230"/>
                  <a:pt x="1234904" y="72172"/>
                </a:cubicBezTo>
                <a:cubicBezTo>
                  <a:pt x="1260775" y="27495"/>
                  <a:pt x="1307343" y="0"/>
                  <a:pt x="1359084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2" descr="Enfermería de la salud mental y psiquiatría by Enfermería de la salud  mental y psiquiatría • A podcast on Anchor">
            <a:extLst>
              <a:ext uri="{FF2B5EF4-FFF2-40B4-BE49-F238E27FC236}">
                <a16:creationId xmlns:a16="http://schemas.microsoft.com/office/drawing/2014/main" id="{7257CFDD-11CD-9706-59D1-8F27336C5A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38985" y="1587014"/>
            <a:ext cx="2420410" cy="242041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CCFEDF1-94B8-3A2A-B73B-AF470FF7E4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9159" y="2797219"/>
            <a:ext cx="3922462" cy="259706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F853E4AF-AACF-CC5C-C2A0-369C062B55F7}"/>
              </a:ext>
            </a:extLst>
          </p:cNvPr>
          <p:cNvSpPr txBox="1"/>
          <p:nvPr/>
        </p:nvSpPr>
        <p:spPr>
          <a:xfrm>
            <a:off x="7180599" y="1654619"/>
            <a:ext cx="46395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solidFill>
                  <a:srgbClr val="002060"/>
                </a:solidFill>
                <a:latin typeface="Amasis MT Pro Black" panose="020B0604020202020204" pitchFamily="18" charset="0"/>
              </a:rPr>
              <a:t>SOMOS EL HOSPITAL PARA TU FORMACIÓN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2E64732-6F21-6149-29C4-9A1BCD4E690D}"/>
              </a:ext>
            </a:extLst>
          </p:cNvPr>
          <p:cNvSpPr txBox="1"/>
          <p:nvPr/>
        </p:nvSpPr>
        <p:spPr>
          <a:xfrm>
            <a:off x="1029399" y="4215130"/>
            <a:ext cx="46395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solidFill>
                  <a:srgbClr val="002060"/>
                </a:solidFill>
                <a:latin typeface="Amasis MT Pro Black" panose="020B0604020202020204" pitchFamily="18" charset="0"/>
              </a:rPr>
              <a:t>ENFERMERÍA </a:t>
            </a:r>
          </a:p>
          <a:p>
            <a:pPr algn="ctr"/>
            <a:r>
              <a:rPr lang="es-ES" sz="2400" dirty="0">
                <a:solidFill>
                  <a:srgbClr val="002060"/>
                </a:solidFill>
                <a:latin typeface="Amasis MT Pro Black" panose="020B0604020202020204" pitchFamily="18" charset="0"/>
              </a:rPr>
              <a:t>SALUD MENTAL</a:t>
            </a:r>
          </a:p>
        </p:txBody>
      </p:sp>
      <p:pic>
        <p:nvPicPr>
          <p:cNvPr id="8" name="Imagen 5">
            <a:extLst>
              <a:ext uri="{FF2B5EF4-FFF2-40B4-BE49-F238E27FC236}">
                <a16:creationId xmlns:a16="http://schemas.microsoft.com/office/drawing/2014/main" id="{3166A41A-2AF1-DFA2-CB1B-DC64169D86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675" y="-1"/>
            <a:ext cx="3322325" cy="750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6701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>
            <a:extLst>
              <a:ext uri="{FF2B5EF4-FFF2-40B4-BE49-F238E27FC236}">
                <a16:creationId xmlns:a16="http://schemas.microsoft.com/office/drawing/2014/main" id="{81ED9E07-5FB4-E799-C4BE-441E09849B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643" y="2150607"/>
            <a:ext cx="5143928" cy="367470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18800" rIns="91440" bIns="11880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s-ES" altLang="es-ES" sz="1800" dirty="0">
                <a:latin typeface="Amasis MT Pro" panose="02040504050005020304" pitchFamily="18" charset="0"/>
              </a:rPr>
              <a:t>Dispositivos Comunitarios de Rehabilitación Psicosocial</a:t>
            </a:r>
          </a:p>
          <a:p>
            <a:pPr lvl="1">
              <a:spcBef>
                <a:spcPct val="50000"/>
              </a:spcBef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es-ES" altLang="es-ES" sz="1800" dirty="0">
                <a:latin typeface="Amasis MT Pro" panose="02040504050005020304" pitchFamily="18" charset="0"/>
              </a:rPr>
              <a:t>CD / CRPS / EASC / CRL / MR: 4-5 semanas</a:t>
            </a:r>
          </a:p>
          <a:p>
            <a:pPr>
              <a:spcBef>
                <a:spcPct val="5000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s-ES" altLang="es-ES" sz="1800" dirty="0">
                <a:latin typeface="Amasis MT Pro" panose="02040504050005020304" pitchFamily="18" charset="0"/>
              </a:rPr>
              <a:t>Hospital de Día CET Infanto-juvenil (Pradera San Isidro): 2 meses</a:t>
            </a:r>
          </a:p>
          <a:p>
            <a:pPr>
              <a:spcBef>
                <a:spcPct val="5000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s-ES" altLang="es-ES" sz="1800" dirty="0">
                <a:latin typeface="Amasis MT Pro" panose="02040504050005020304" pitchFamily="18" charset="0"/>
              </a:rPr>
              <a:t>Centro de Salud Mental (CSM Carabanchel-Villaverde-Usera): 4,5 meses</a:t>
            </a:r>
          </a:p>
          <a:p>
            <a:pPr>
              <a:spcBef>
                <a:spcPct val="5000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s-ES" altLang="es-ES" sz="1800" dirty="0">
                <a:latin typeface="Amasis MT Pro" panose="02040504050005020304" pitchFamily="18" charset="0"/>
              </a:rPr>
              <a:t>CSM Infanto-juvenil (Guayaba (CRB y Usera), Villaverde): 1,5 meses</a:t>
            </a:r>
          </a:p>
          <a:p>
            <a:pPr>
              <a:spcBef>
                <a:spcPct val="5000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s-ES" altLang="es-ES" sz="1800" dirty="0">
                <a:latin typeface="Amasis MT Pro" panose="02040504050005020304" pitchFamily="18" charset="0"/>
              </a:rPr>
              <a:t>Rotación externa: 2 meses </a:t>
            </a:r>
            <a:endParaRPr lang="es-ES" altLang="es-ES" sz="1600" dirty="0">
              <a:latin typeface="Amasis MT Pro" panose="02040504050005020304" pitchFamily="18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9DC4CAA2-DBF5-6E0A-34BB-4C4763D49689}"/>
              </a:ext>
            </a:extLst>
          </p:cNvPr>
          <p:cNvSpPr txBox="1">
            <a:spLocks/>
          </p:cNvSpPr>
          <p:nvPr/>
        </p:nvSpPr>
        <p:spPr>
          <a:xfrm>
            <a:off x="1387011" y="578292"/>
            <a:ext cx="8373438" cy="8630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600" dirty="0">
                <a:solidFill>
                  <a:srgbClr val="002060"/>
                </a:solidFill>
                <a:latin typeface="Amasis MT Pro Black" panose="02040A04050005020304" pitchFamily="18" charset="0"/>
              </a:rPr>
              <a:t>UN PROGRAMA FORMATIVO PARA TI</a:t>
            </a:r>
          </a:p>
        </p:txBody>
      </p:sp>
      <p:sp>
        <p:nvSpPr>
          <p:cNvPr id="7" name="Estrella: 4 puntas 6">
            <a:extLst>
              <a:ext uri="{FF2B5EF4-FFF2-40B4-BE49-F238E27FC236}">
                <a16:creationId xmlns:a16="http://schemas.microsoft.com/office/drawing/2014/main" id="{2DDE0ED3-F8F4-FA22-7318-EE02F6A3F6AA}"/>
              </a:ext>
            </a:extLst>
          </p:cNvPr>
          <p:cNvSpPr/>
          <p:nvPr/>
        </p:nvSpPr>
        <p:spPr>
          <a:xfrm>
            <a:off x="698643" y="526921"/>
            <a:ext cx="688368" cy="750013"/>
          </a:xfrm>
          <a:prstGeom prst="star4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Imagen 5">
            <a:extLst>
              <a:ext uri="{FF2B5EF4-FFF2-40B4-BE49-F238E27FC236}">
                <a16:creationId xmlns:a16="http://schemas.microsoft.com/office/drawing/2014/main" id="{74B73A12-0A7F-72DE-4AB7-FF06A35DBE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872" y="-51372"/>
            <a:ext cx="2830128" cy="945223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6A1BFB03-523C-8B6D-63B6-DAAFE5BA0513}"/>
              </a:ext>
            </a:extLst>
          </p:cNvPr>
          <p:cNvSpPr txBox="1"/>
          <p:nvPr/>
        </p:nvSpPr>
        <p:spPr>
          <a:xfrm>
            <a:off x="948647" y="1641054"/>
            <a:ext cx="11164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solidFill>
                  <a:srgbClr val="001BC0"/>
                </a:solidFill>
                <a:latin typeface="Amasis MT Pro Black" panose="02040A04050005020304" pitchFamily="18" charset="0"/>
              </a:rPr>
              <a:t>AÑO</a:t>
            </a:r>
            <a:endParaRPr lang="es-ES" dirty="0">
              <a:solidFill>
                <a:srgbClr val="001BC0"/>
              </a:solidFill>
              <a:latin typeface="Amasis MT Pro Black" panose="02040A04050005020304" pitchFamily="18" charset="0"/>
            </a:endParaRPr>
          </a:p>
        </p:txBody>
      </p:sp>
      <p:pic>
        <p:nvPicPr>
          <p:cNvPr id="11" name="Gráfico 10" descr="Insignia con relleno sólido">
            <a:extLst>
              <a:ext uri="{FF2B5EF4-FFF2-40B4-BE49-F238E27FC236}">
                <a16:creationId xmlns:a16="http://schemas.microsoft.com/office/drawing/2014/main" id="{A45D5981-3D98-4500-A406-42BB88EF57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7128" y="1444836"/>
            <a:ext cx="863029" cy="863029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164F645C-7CE2-51F5-7DC3-62A9977A4ECD}"/>
              </a:ext>
            </a:extLst>
          </p:cNvPr>
          <p:cNvSpPr txBox="1"/>
          <p:nvPr/>
        </p:nvSpPr>
        <p:spPr>
          <a:xfrm>
            <a:off x="6349431" y="2564493"/>
            <a:ext cx="5147835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s-ES" dirty="0">
                <a:latin typeface="Amasis MT Pro" panose="02040504050005020304" pitchFamily="18" charset="0"/>
              </a:rPr>
              <a:t>Cuando sea un dispositivo que no exista en nuestro área.</a:t>
            </a:r>
          </a:p>
          <a:p>
            <a:pPr marL="285750" lvl="1" indent="-285750"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s-ES" dirty="0">
                <a:latin typeface="Amasis MT Pro" panose="02040504050005020304" pitchFamily="18" charset="0"/>
              </a:rPr>
              <a:t>Cuando aporte conocimiento de calidad.</a:t>
            </a:r>
          </a:p>
          <a:p>
            <a:pPr marL="285750" lvl="1" indent="-285750"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s-ES" dirty="0">
                <a:latin typeface="Amasis MT Pro" panose="02040504050005020304" pitchFamily="18" charset="0"/>
              </a:rPr>
              <a:t>Con objetivos definidos.</a:t>
            </a:r>
          </a:p>
          <a:p>
            <a:pPr marL="285750" lvl="1" indent="-285750"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s-ES" dirty="0">
                <a:latin typeface="Amasis MT Pro" panose="02040504050005020304" pitchFamily="18" charset="0"/>
              </a:rPr>
              <a:t>Previa aprobación Comisión de Docencia.</a:t>
            </a:r>
          </a:p>
          <a:p>
            <a:pPr lvl="1"/>
            <a:endParaRPr lang="es-ES" dirty="0">
              <a:latin typeface="Amasis MT Pro" panose="02040504050005020304" pitchFamily="18" charset="0"/>
            </a:endParaRPr>
          </a:p>
          <a:p>
            <a:r>
              <a:rPr lang="es-ES" dirty="0">
                <a:latin typeface="Amasis MT Pro" panose="02040504050005020304" pitchFamily="18" charset="0"/>
              </a:rPr>
              <a:t>O ampliar tiempo por alguna de las rotaciones.</a:t>
            </a:r>
            <a:endParaRPr lang="es-ES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0A57C969-B9A4-D363-1F9E-1B7E2EBD6AE4}"/>
              </a:ext>
            </a:extLst>
          </p:cNvPr>
          <p:cNvSpPr txBox="1"/>
          <p:nvPr/>
        </p:nvSpPr>
        <p:spPr>
          <a:xfrm>
            <a:off x="6524090" y="2070985"/>
            <a:ext cx="4787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FF0000"/>
                </a:solidFill>
                <a:latin typeface="Amasis MT Pro Black" panose="02040A04050005020304" pitchFamily="18" charset="0"/>
              </a:rPr>
              <a:t>POSIBILIDAD DE ROTACIÓN EXTERNA</a:t>
            </a:r>
          </a:p>
        </p:txBody>
      </p:sp>
      <p:pic>
        <p:nvPicPr>
          <p:cNvPr id="15" name="Gráfico 14" descr="Dirigir dos pines por un camino contorno">
            <a:extLst>
              <a:ext uri="{FF2B5EF4-FFF2-40B4-BE49-F238E27FC236}">
                <a16:creationId xmlns:a16="http://schemas.microsoft.com/office/drawing/2014/main" id="{7F584959-788E-CFEB-17D2-D6F742BEE89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62551" y="1767716"/>
            <a:ext cx="816219" cy="816219"/>
          </a:xfrm>
          <a:prstGeom prst="rect">
            <a:avLst/>
          </a:prstGeom>
        </p:spPr>
      </p:pic>
      <p:pic>
        <p:nvPicPr>
          <p:cNvPr id="16" name="Imagen 5">
            <a:extLst>
              <a:ext uri="{FF2B5EF4-FFF2-40B4-BE49-F238E27FC236}">
                <a16:creationId xmlns:a16="http://schemas.microsoft.com/office/drawing/2014/main" id="{2A69315E-26DA-7716-0A1D-A1C712DFD5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872" y="-102743"/>
            <a:ext cx="2830128" cy="945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6968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trella: 4 puntas 7">
            <a:extLst>
              <a:ext uri="{FF2B5EF4-FFF2-40B4-BE49-F238E27FC236}">
                <a16:creationId xmlns:a16="http://schemas.microsoft.com/office/drawing/2014/main" id="{E7D8A584-E423-A859-AB85-FA0340A20E2F}"/>
              </a:ext>
            </a:extLst>
          </p:cNvPr>
          <p:cNvSpPr/>
          <p:nvPr/>
        </p:nvSpPr>
        <p:spPr>
          <a:xfrm>
            <a:off x="698643" y="526921"/>
            <a:ext cx="688368" cy="750013"/>
          </a:xfrm>
          <a:prstGeom prst="star4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32016526-DE68-7B4B-7DC3-5678796BE341}"/>
              </a:ext>
            </a:extLst>
          </p:cNvPr>
          <p:cNvSpPr txBox="1">
            <a:spLocks/>
          </p:cNvSpPr>
          <p:nvPr/>
        </p:nvSpPr>
        <p:spPr>
          <a:xfrm>
            <a:off x="1387011" y="557744"/>
            <a:ext cx="8373438" cy="8630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600" dirty="0">
                <a:solidFill>
                  <a:srgbClr val="002060"/>
                </a:solidFill>
                <a:latin typeface="Amasis MT Pro Black" panose="02040A04050005020304" pitchFamily="18" charset="0"/>
              </a:rPr>
              <a:t>UN PROGRAMA FORMATIVO PARA TI</a:t>
            </a:r>
          </a:p>
        </p:txBody>
      </p:sp>
      <p:pic>
        <p:nvPicPr>
          <p:cNvPr id="10" name="Imagen 5">
            <a:extLst>
              <a:ext uri="{FF2B5EF4-FFF2-40B4-BE49-F238E27FC236}">
                <a16:creationId xmlns:a16="http://schemas.microsoft.com/office/drawing/2014/main" id="{5D4C87D8-FD49-9344-F66B-46AAA28D7F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872" y="-123291"/>
            <a:ext cx="2830128" cy="945223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F0A4FCC7-2B64-C17C-3BB8-CD1CCC27AAD7}"/>
              </a:ext>
            </a:extLst>
          </p:cNvPr>
          <p:cNvSpPr txBox="1"/>
          <p:nvPr/>
        </p:nvSpPr>
        <p:spPr>
          <a:xfrm>
            <a:off x="3215811" y="1569151"/>
            <a:ext cx="47158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solidFill>
                  <a:srgbClr val="001BC0"/>
                </a:solidFill>
                <a:latin typeface="Amasis MT Pro Black" panose="02040A04050005020304" pitchFamily="18" charset="0"/>
              </a:rPr>
              <a:t>ROTACIONES LONGITUDINALES</a:t>
            </a: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FCBE4A7D-9BEB-3D42-CB46-3692B5EF48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1325" y="3013332"/>
            <a:ext cx="3708972" cy="2768603"/>
          </a:xfrm>
          <a:prstGeom prst="rect">
            <a:avLst/>
          </a:prstGeom>
          <a:noFill/>
          <a:ln w="76200">
            <a:solidFill>
              <a:srgbClr val="FF0000"/>
            </a:solidFill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 anchorCtr="1"/>
          <a:lstStyle>
            <a:lvl1pPr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1pPr>
            <a:lvl2pPr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s-ES" altLang="es-ES" sz="1800" b="1" dirty="0">
                <a:solidFill>
                  <a:srgbClr val="002060"/>
                </a:solidFill>
                <a:latin typeface="Amasis MT Pro" panose="02040504050005020304" pitchFamily="18" charset="0"/>
              </a:rPr>
              <a:t>Psicoterapia</a:t>
            </a:r>
            <a:endParaRPr lang="es-ES" sz="1800" dirty="0">
              <a:solidFill>
                <a:srgbClr val="002060"/>
              </a:solidFill>
              <a:latin typeface="Amasis MT Pro" panose="02040504050005020304" pitchFamily="18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  <a:buNone/>
            </a:pPr>
            <a:r>
              <a:rPr lang="es-ES" sz="1800" dirty="0">
                <a:solidFill>
                  <a:srgbClr val="002060"/>
                </a:solidFill>
                <a:latin typeface="Amasis MT Pro" panose="02040504050005020304" pitchFamily="18" charset="0"/>
              </a:rPr>
              <a:t>- No hay diferenciación por módulos: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  <a:buNone/>
            </a:pPr>
            <a:r>
              <a:rPr lang="es-ES" sz="1800" dirty="0">
                <a:solidFill>
                  <a:srgbClr val="002060"/>
                </a:solidFill>
                <a:latin typeface="Amasis MT Pro" panose="02040504050005020304" pitchFamily="18" charset="0"/>
              </a:rPr>
              <a:t> conjunto EIR, PIR y MIR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s-ES" sz="1800" dirty="0">
                <a:solidFill>
                  <a:srgbClr val="002060"/>
                </a:solidFill>
                <a:latin typeface="Amasis MT Pro" panose="02040504050005020304" pitchFamily="18" charset="0"/>
              </a:rPr>
              <a:t>- Grupo experiencial</a:t>
            </a: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B55BB325-8807-4A4B-73FC-C0C4F4E61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8558" y="3013332"/>
            <a:ext cx="3708971" cy="2768603"/>
          </a:xfrm>
          <a:prstGeom prst="rect">
            <a:avLst/>
          </a:prstGeom>
          <a:noFill/>
          <a:ln w="76200">
            <a:solidFill>
              <a:srgbClr val="FF0000"/>
            </a:solidFill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 anchorCtr="1"/>
          <a:lstStyle>
            <a:lvl1pPr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1pPr>
            <a:lvl2pPr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s-ES" altLang="es-ES" sz="1800" b="1" dirty="0">
                <a:solidFill>
                  <a:srgbClr val="002060"/>
                </a:solidFill>
                <a:latin typeface="Amasis MT Pro" panose="02040504050005020304" pitchFamily="18" charset="0"/>
              </a:rPr>
              <a:t>Investigación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s-ES" sz="18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1º</a:t>
            </a:r>
            <a:r>
              <a:rPr lang="es-ES" sz="1800" dirty="0">
                <a:solidFill>
                  <a:srgbClr val="002060"/>
                </a:solidFill>
                <a:latin typeface="Amasis MT Pro" panose="02040504050005020304" pitchFamily="18" charset="0"/>
              </a:rPr>
              <a:t> año: Póster en congreso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s-ES" sz="1800" b="1" dirty="0">
                <a:solidFill>
                  <a:srgbClr val="002060"/>
                </a:solidFill>
                <a:latin typeface="Amasis MT Pro" panose="02040504050005020304" pitchFamily="18" charset="0"/>
              </a:rPr>
              <a:t>2º</a:t>
            </a:r>
            <a:r>
              <a:rPr lang="es-ES" sz="1800" dirty="0">
                <a:solidFill>
                  <a:srgbClr val="002060"/>
                </a:solidFill>
                <a:latin typeface="Amasis MT Pro" panose="02040504050005020304" pitchFamily="18" charset="0"/>
              </a:rPr>
              <a:t> año: Comunicación oral en congreso (no obligatorio)</a:t>
            </a:r>
            <a:endParaRPr lang="es-ES" sz="1800" dirty="0">
              <a:solidFill>
                <a:srgbClr val="002060"/>
              </a:solidFill>
              <a:latin typeface="Amasis MT Pro" panose="020405040500050203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s-ES" altLang="es-ES" sz="1800" dirty="0">
                <a:solidFill>
                  <a:srgbClr val="002060"/>
                </a:solidFill>
                <a:latin typeface="Amasis MT Pro" panose="0204050405000502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PROYECTO DE INVESTIGACIÓN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02F1CAB6-DC05-0096-2CDD-1A736FC4B2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893" y="2175925"/>
            <a:ext cx="2280863" cy="1161921"/>
          </a:xfrm>
          <a:prstGeom prst="rect">
            <a:avLst/>
          </a:prstGeom>
        </p:spPr>
      </p:pic>
      <p:pic>
        <p:nvPicPr>
          <p:cNvPr id="1026" name="Picture 2" descr="Qué es la gestión de datos de investigación? Te explicamos en 5 pasos  esenciales - Abierto al Público">
            <a:extLst>
              <a:ext uri="{FF2B5EF4-FFF2-40B4-BE49-F238E27FC236}">
                <a16:creationId xmlns:a16="http://schemas.microsoft.com/office/drawing/2014/main" id="{6CB44624-ED74-20CF-5104-406FA0D508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7781" y="2259996"/>
            <a:ext cx="2167847" cy="1161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Estrella: 4 puntas 14">
            <a:extLst>
              <a:ext uri="{FF2B5EF4-FFF2-40B4-BE49-F238E27FC236}">
                <a16:creationId xmlns:a16="http://schemas.microsoft.com/office/drawing/2014/main" id="{6A269DE6-5BA5-3E58-2628-22726FE5D2CF}"/>
              </a:ext>
            </a:extLst>
          </p:cNvPr>
          <p:cNvSpPr/>
          <p:nvPr/>
        </p:nvSpPr>
        <p:spPr>
          <a:xfrm>
            <a:off x="698643" y="506372"/>
            <a:ext cx="688368" cy="750013"/>
          </a:xfrm>
          <a:prstGeom prst="star4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2552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trella: 4 puntas 1">
            <a:extLst>
              <a:ext uri="{FF2B5EF4-FFF2-40B4-BE49-F238E27FC236}">
                <a16:creationId xmlns:a16="http://schemas.microsoft.com/office/drawing/2014/main" id="{C2F8EAAB-6EA1-5653-9ACB-C137010773D6}"/>
              </a:ext>
            </a:extLst>
          </p:cNvPr>
          <p:cNvSpPr/>
          <p:nvPr/>
        </p:nvSpPr>
        <p:spPr>
          <a:xfrm>
            <a:off x="698643" y="506372"/>
            <a:ext cx="688368" cy="750013"/>
          </a:xfrm>
          <a:prstGeom prst="star4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78F3BAF0-E6DE-9754-CC70-362938C4504F}"/>
              </a:ext>
            </a:extLst>
          </p:cNvPr>
          <p:cNvSpPr txBox="1">
            <a:spLocks/>
          </p:cNvSpPr>
          <p:nvPr/>
        </p:nvSpPr>
        <p:spPr>
          <a:xfrm>
            <a:off x="1387011" y="557744"/>
            <a:ext cx="8373438" cy="8630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600" dirty="0">
                <a:solidFill>
                  <a:srgbClr val="002060"/>
                </a:solidFill>
                <a:latin typeface="Amasis MT Pro Black" panose="02040A04050005020304" pitchFamily="18" charset="0"/>
              </a:rPr>
              <a:t>UN PROGRAMA FORMATIVO PARA TI</a:t>
            </a:r>
          </a:p>
        </p:txBody>
      </p:sp>
      <p:pic>
        <p:nvPicPr>
          <p:cNvPr id="4" name="Imagen 5">
            <a:extLst>
              <a:ext uri="{FF2B5EF4-FFF2-40B4-BE49-F238E27FC236}">
                <a16:creationId xmlns:a16="http://schemas.microsoft.com/office/drawing/2014/main" id="{761ABDA8-8003-C95A-955F-DB564AD997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872" y="-123291"/>
            <a:ext cx="2830128" cy="945223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FECBD1E9-2651-3F0C-5383-23F15B0045BD}"/>
              </a:ext>
            </a:extLst>
          </p:cNvPr>
          <p:cNvSpPr txBox="1"/>
          <p:nvPr/>
        </p:nvSpPr>
        <p:spPr>
          <a:xfrm>
            <a:off x="4565150" y="1284730"/>
            <a:ext cx="3061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solidFill>
                  <a:srgbClr val="001BC0"/>
                </a:solidFill>
                <a:latin typeface="Amasis MT Pro Black" panose="02040A04050005020304" pitchFamily="18" charset="0"/>
              </a:rPr>
              <a:t>DOCENCIA</a:t>
            </a:r>
            <a:endParaRPr lang="es-ES" dirty="0">
              <a:solidFill>
                <a:srgbClr val="001BC0"/>
              </a:solidFill>
              <a:latin typeface="Amasis MT Pro Black" panose="02040A04050005020304" pitchFamily="18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CF63941-6065-D93F-BB59-6153FBF6AFCB}"/>
              </a:ext>
            </a:extLst>
          </p:cNvPr>
          <p:cNvSpPr txBox="1"/>
          <p:nvPr/>
        </p:nvSpPr>
        <p:spPr>
          <a:xfrm>
            <a:off x="3022314" y="1758184"/>
            <a:ext cx="6147370" cy="369332"/>
          </a:xfrm>
          <a:prstGeom prst="rect">
            <a:avLst/>
          </a:prstGeom>
          <a:solidFill>
            <a:srgbClr val="001B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Amasis MT Pro" panose="02040504050005020304" pitchFamily="18" charset="0"/>
              </a:rPr>
              <a:t>Los miércoles de 9 </a:t>
            </a:r>
            <a:r>
              <a:rPr lang="es-ES" b="1" dirty="0" err="1">
                <a:solidFill>
                  <a:schemeClr val="bg1"/>
                </a:solidFill>
                <a:latin typeface="Amasis MT Pro" panose="02040504050005020304" pitchFamily="18" charset="0"/>
              </a:rPr>
              <a:t>hrs</a:t>
            </a:r>
            <a:r>
              <a:rPr lang="es-ES" b="1" dirty="0">
                <a:solidFill>
                  <a:schemeClr val="bg1"/>
                </a:solidFill>
                <a:latin typeface="Amasis MT Pro" panose="02040504050005020304" pitchFamily="18" charset="0"/>
              </a:rPr>
              <a:t> a 15 </a:t>
            </a:r>
            <a:r>
              <a:rPr lang="es-ES" b="1" dirty="0" err="1">
                <a:solidFill>
                  <a:schemeClr val="bg1"/>
                </a:solidFill>
                <a:latin typeface="Amasis MT Pro" panose="02040504050005020304" pitchFamily="18" charset="0"/>
              </a:rPr>
              <a:t>hrs</a:t>
            </a:r>
            <a:r>
              <a:rPr lang="es-ES" b="1" dirty="0">
                <a:solidFill>
                  <a:schemeClr val="bg1"/>
                </a:solidFill>
                <a:latin typeface="Amasis MT Pro" panose="02040504050005020304" pitchFamily="18" charset="0"/>
              </a:rPr>
              <a:t> en el Hospital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0C83ECF-C668-3395-CEAD-8F8BA3333B98}"/>
              </a:ext>
            </a:extLst>
          </p:cNvPr>
          <p:cNvSpPr txBox="1"/>
          <p:nvPr/>
        </p:nvSpPr>
        <p:spPr>
          <a:xfrm>
            <a:off x="2626331" y="2888647"/>
            <a:ext cx="6939336" cy="646331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latin typeface="Amasis MT Pro" panose="02040504050005020304" pitchFamily="18" charset="0"/>
              </a:rPr>
              <a:t>Conjunta con MIR y PIR: Investigación (R1), Infantil (R1 y R2), psicoterapia, casos clínicos, terapia de mentalización…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EB8E0E4-80C5-A74C-0D85-D65AAF4ADC98}"/>
              </a:ext>
            </a:extLst>
          </p:cNvPr>
          <p:cNvSpPr txBox="1"/>
          <p:nvPr/>
        </p:nvSpPr>
        <p:spPr>
          <a:xfrm>
            <a:off x="2626331" y="2299815"/>
            <a:ext cx="6939336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latin typeface="Amasis MT Pro" panose="02040504050005020304" pitchFamily="18" charset="0"/>
              </a:rPr>
              <a:t>Docencia específica de enfermería: 1 o 2 veces por mes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11E3BC5-E2F2-22E0-27B2-1271EE119BA6}"/>
              </a:ext>
            </a:extLst>
          </p:cNvPr>
          <p:cNvSpPr txBox="1"/>
          <p:nvPr/>
        </p:nvSpPr>
        <p:spPr>
          <a:xfrm>
            <a:off x="2626331" y="3750886"/>
            <a:ext cx="6939336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latin typeface="Amasis MT Pro" panose="02040504050005020304" pitchFamily="18" charset="0"/>
              </a:rPr>
              <a:t>Grupo experiencial con PSQ y PSC ajeno al área, 1 vez al mes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0DF34BF-922A-144D-C368-A264DBC3505C}"/>
              </a:ext>
            </a:extLst>
          </p:cNvPr>
          <p:cNvSpPr txBox="1"/>
          <p:nvPr/>
        </p:nvSpPr>
        <p:spPr>
          <a:xfrm>
            <a:off x="4893922" y="4540762"/>
            <a:ext cx="2547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001BC0"/>
                </a:solidFill>
                <a:latin typeface="Amasis MT Pro" panose="02040504050005020304" pitchFamily="18" charset="0"/>
              </a:rPr>
              <a:t>Sesiones clínicas 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1EF6C1A-8656-C31E-42C3-F0B8D77F108A}"/>
              </a:ext>
            </a:extLst>
          </p:cNvPr>
          <p:cNvSpPr txBox="1"/>
          <p:nvPr/>
        </p:nvSpPr>
        <p:spPr>
          <a:xfrm>
            <a:off x="3095944" y="5520553"/>
            <a:ext cx="23185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00B0F0"/>
                </a:solidFill>
                <a:latin typeface="Amasis MT Pro" panose="02040504050005020304" pitchFamily="18" charset="0"/>
              </a:rPr>
              <a:t>General del servicio en 2º año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1EAAE20-736F-FEEE-0B98-6E138C2F887E}"/>
              </a:ext>
            </a:extLst>
          </p:cNvPr>
          <p:cNvSpPr txBox="1"/>
          <p:nvPr/>
        </p:nvSpPr>
        <p:spPr>
          <a:xfrm>
            <a:off x="6928209" y="5382054"/>
            <a:ext cx="25479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00B0F0"/>
                </a:solidFill>
                <a:latin typeface="Amasis MT Pro" panose="02040504050005020304" pitchFamily="18" charset="0"/>
              </a:rPr>
              <a:t>Por algunos rotatorios: UHB, CSM, UCPP</a:t>
            </a:r>
          </a:p>
        </p:txBody>
      </p:sp>
      <p:sp>
        <p:nvSpPr>
          <p:cNvPr id="16" name="Flecha: a la derecha 15">
            <a:extLst>
              <a:ext uri="{FF2B5EF4-FFF2-40B4-BE49-F238E27FC236}">
                <a16:creationId xmlns:a16="http://schemas.microsoft.com/office/drawing/2014/main" id="{BEEFE30C-D426-17D5-251B-C50E2E80AE59}"/>
              </a:ext>
            </a:extLst>
          </p:cNvPr>
          <p:cNvSpPr/>
          <p:nvPr/>
        </p:nvSpPr>
        <p:spPr>
          <a:xfrm rot="7982634">
            <a:off x="4597949" y="4982838"/>
            <a:ext cx="591945" cy="326470"/>
          </a:xfrm>
          <a:prstGeom prst="righ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Flecha: a la derecha 16">
            <a:extLst>
              <a:ext uri="{FF2B5EF4-FFF2-40B4-BE49-F238E27FC236}">
                <a16:creationId xmlns:a16="http://schemas.microsoft.com/office/drawing/2014/main" id="{7D5D72FF-165C-29B6-4BD0-FD1B8D1D8C68}"/>
              </a:ext>
            </a:extLst>
          </p:cNvPr>
          <p:cNvSpPr/>
          <p:nvPr/>
        </p:nvSpPr>
        <p:spPr>
          <a:xfrm rot="2366812">
            <a:off x="7023035" y="4985609"/>
            <a:ext cx="591945" cy="326470"/>
          </a:xfrm>
          <a:prstGeom prst="righ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46668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trella: 4 puntas 1">
            <a:extLst>
              <a:ext uri="{FF2B5EF4-FFF2-40B4-BE49-F238E27FC236}">
                <a16:creationId xmlns:a16="http://schemas.microsoft.com/office/drawing/2014/main" id="{7C7ED234-0C6C-0B67-C104-235F98666CC7}"/>
              </a:ext>
            </a:extLst>
          </p:cNvPr>
          <p:cNvSpPr/>
          <p:nvPr/>
        </p:nvSpPr>
        <p:spPr>
          <a:xfrm>
            <a:off x="698643" y="506372"/>
            <a:ext cx="688368" cy="750013"/>
          </a:xfrm>
          <a:prstGeom prst="star4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17ABF136-5338-55EC-AC80-601B2BE77C27}"/>
              </a:ext>
            </a:extLst>
          </p:cNvPr>
          <p:cNvSpPr txBox="1">
            <a:spLocks/>
          </p:cNvSpPr>
          <p:nvPr/>
        </p:nvSpPr>
        <p:spPr>
          <a:xfrm>
            <a:off x="1387011" y="557744"/>
            <a:ext cx="8373438" cy="8630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600" dirty="0">
                <a:solidFill>
                  <a:srgbClr val="002060"/>
                </a:solidFill>
                <a:latin typeface="Amasis MT Pro Black" panose="02040A04050005020304" pitchFamily="18" charset="0"/>
              </a:rPr>
              <a:t>UN PROGRAMA FORMATIVO PARA TI</a:t>
            </a:r>
          </a:p>
        </p:txBody>
      </p:sp>
      <p:pic>
        <p:nvPicPr>
          <p:cNvPr id="4" name="Imagen 5">
            <a:extLst>
              <a:ext uri="{FF2B5EF4-FFF2-40B4-BE49-F238E27FC236}">
                <a16:creationId xmlns:a16="http://schemas.microsoft.com/office/drawing/2014/main" id="{EEC1D241-1B0F-8959-BD10-103E810723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872" y="-123291"/>
            <a:ext cx="2830128" cy="945223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27A6667-C11E-0DC2-5D3C-0B7AC403BBF2}"/>
              </a:ext>
            </a:extLst>
          </p:cNvPr>
          <p:cNvSpPr txBox="1"/>
          <p:nvPr/>
        </p:nvSpPr>
        <p:spPr>
          <a:xfrm>
            <a:off x="4565149" y="1333610"/>
            <a:ext cx="3061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solidFill>
                  <a:srgbClr val="001BC0"/>
                </a:solidFill>
                <a:latin typeface="Amasis MT Pro Black" panose="02040A04050005020304" pitchFamily="18" charset="0"/>
              </a:rPr>
              <a:t>EVALUACIÓN</a:t>
            </a:r>
            <a:endParaRPr lang="es-ES" dirty="0">
              <a:solidFill>
                <a:srgbClr val="001BC0"/>
              </a:solidFill>
              <a:latin typeface="Amasis MT Pro Black" panose="02040A04050005020304" pitchFamily="18" charset="0"/>
            </a:endParaRPr>
          </a:p>
        </p:txBody>
      </p:sp>
      <p:sp>
        <p:nvSpPr>
          <p:cNvPr id="6" name="4 Rectángulo">
            <a:extLst>
              <a:ext uri="{FF2B5EF4-FFF2-40B4-BE49-F238E27FC236}">
                <a16:creationId xmlns:a16="http://schemas.microsoft.com/office/drawing/2014/main" id="{CCF8587D-85CC-D86A-2B68-F0B1EA9AF022}"/>
              </a:ext>
            </a:extLst>
          </p:cNvPr>
          <p:cNvSpPr/>
          <p:nvPr/>
        </p:nvSpPr>
        <p:spPr>
          <a:xfrm>
            <a:off x="2223017" y="3820295"/>
            <a:ext cx="7745966" cy="1946685"/>
          </a:xfrm>
          <a:prstGeom prst="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es-ES" b="1" dirty="0">
                <a:solidFill>
                  <a:srgbClr val="002060"/>
                </a:solidFill>
                <a:latin typeface="Amasis MT Pro" panose="02040504050005020304" pitchFamily="18" charset="0"/>
              </a:rPr>
              <a:t>CALIFICACIÓN ROTACIONES</a:t>
            </a:r>
          </a:p>
          <a:p>
            <a:pPr lvl="0" algn="ctr"/>
            <a:r>
              <a:rPr lang="es-ES" dirty="0">
                <a:solidFill>
                  <a:srgbClr val="002060"/>
                </a:solidFill>
                <a:latin typeface="Amasis MT Pro" panose="02040504050005020304" pitchFamily="18" charset="0"/>
                <a:ea typeface="Arial"/>
                <a:cs typeface="Arial"/>
              </a:rPr>
              <a:t>Realizada por el colaborador docente </a:t>
            </a:r>
          </a:p>
          <a:p>
            <a:pPr lvl="0" algn="ctr"/>
            <a:r>
              <a:rPr lang="es-ES" dirty="0">
                <a:solidFill>
                  <a:srgbClr val="002060"/>
                </a:solidFill>
                <a:latin typeface="Amasis MT Pro" panose="02040504050005020304" pitchFamily="18" charset="0"/>
                <a:ea typeface="Arial"/>
                <a:cs typeface="Arial"/>
              </a:rPr>
              <a:t>(previamente asignado por el EIR)</a:t>
            </a:r>
          </a:p>
          <a:p>
            <a:pPr lvl="0" algn="ctr"/>
            <a:r>
              <a:rPr lang="es-ES" dirty="0">
                <a:solidFill>
                  <a:srgbClr val="002060"/>
                </a:solidFill>
                <a:latin typeface="Amasis MT Pro" panose="02040504050005020304" pitchFamily="18" charset="0"/>
                <a:ea typeface="Arial"/>
                <a:cs typeface="Arial"/>
              </a:rPr>
              <a:t> a través de la App  Formación Sanidad Madrid </a:t>
            </a:r>
          </a:p>
          <a:p>
            <a:pPr lvl="0" algn="ctr"/>
            <a:r>
              <a:rPr lang="es-ES" dirty="0">
                <a:solidFill>
                  <a:srgbClr val="002060"/>
                </a:solidFill>
                <a:latin typeface="Amasis MT Pro" panose="02040504050005020304" pitchFamily="18" charset="0"/>
                <a:ea typeface="Arial"/>
                <a:cs typeface="Arial"/>
              </a:rPr>
              <a:t>(dedicada a la docencia y formación de residentes para móvil/Tablet)</a:t>
            </a:r>
          </a:p>
        </p:txBody>
      </p:sp>
      <p:sp>
        <p:nvSpPr>
          <p:cNvPr id="7" name="4 Rectángulo">
            <a:extLst>
              <a:ext uri="{FF2B5EF4-FFF2-40B4-BE49-F238E27FC236}">
                <a16:creationId xmlns:a16="http://schemas.microsoft.com/office/drawing/2014/main" id="{3131C6AF-9308-84D8-6088-EDA3A6D8158F}"/>
              </a:ext>
            </a:extLst>
          </p:cNvPr>
          <p:cNvSpPr/>
          <p:nvPr/>
        </p:nvSpPr>
        <p:spPr>
          <a:xfrm>
            <a:off x="2223016" y="2101808"/>
            <a:ext cx="7745966" cy="1411954"/>
          </a:xfrm>
          <a:prstGeom prst="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es-ES" b="1" dirty="0">
                <a:solidFill>
                  <a:srgbClr val="002060"/>
                </a:solidFill>
                <a:latin typeface="Amasis MT Pro" panose="02040504050005020304" pitchFamily="18" charset="0"/>
              </a:rPr>
              <a:t>ENTREGA DE MEMORIAS</a:t>
            </a:r>
            <a:endParaRPr lang="es-ES" dirty="0">
              <a:solidFill>
                <a:srgbClr val="002060"/>
              </a:solidFill>
              <a:latin typeface="Amasis MT Pro" panose="02040504050005020304" pitchFamily="18" charset="0"/>
            </a:endParaRPr>
          </a:p>
          <a:p>
            <a:pPr algn="ctr"/>
            <a:r>
              <a:rPr lang="es-ES" dirty="0">
                <a:solidFill>
                  <a:srgbClr val="002060"/>
                </a:solidFill>
                <a:latin typeface="Amasis MT Pro" panose="02040504050005020304" pitchFamily="18" charset="0"/>
              </a:rPr>
              <a:t>- Memoria anual de actividades del residente.</a:t>
            </a:r>
          </a:p>
          <a:p>
            <a:pPr algn="ctr"/>
            <a:r>
              <a:rPr lang="es-ES" dirty="0">
                <a:solidFill>
                  <a:srgbClr val="002060"/>
                </a:solidFill>
                <a:latin typeface="Amasis MT Pro" panose="02040504050005020304" pitchFamily="18" charset="0"/>
              </a:rPr>
              <a:t>- Memoria anual de investigación.</a:t>
            </a:r>
          </a:p>
          <a:p>
            <a:pPr algn="ctr"/>
            <a:r>
              <a:rPr lang="es-ES" dirty="0">
                <a:solidFill>
                  <a:srgbClr val="002060"/>
                </a:solidFill>
                <a:latin typeface="Amasis MT Pro" panose="02040504050005020304" pitchFamily="18" charset="0"/>
              </a:rPr>
              <a:t>- Memoria anual de psicoterapia.</a:t>
            </a:r>
          </a:p>
        </p:txBody>
      </p:sp>
    </p:spTree>
    <p:extLst>
      <p:ext uri="{BB962C8B-B14F-4D97-AF65-F5344CB8AC3E}">
        <p14:creationId xmlns:p14="http://schemas.microsoft.com/office/powerpoint/2010/main" val="24344412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trella: 4 puntas 1">
            <a:extLst>
              <a:ext uri="{FF2B5EF4-FFF2-40B4-BE49-F238E27FC236}">
                <a16:creationId xmlns:a16="http://schemas.microsoft.com/office/drawing/2014/main" id="{5BA77EF4-2ACD-E217-C280-873356EFB432}"/>
              </a:ext>
            </a:extLst>
          </p:cNvPr>
          <p:cNvSpPr/>
          <p:nvPr/>
        </p:nvSpPr>
        <p:spPr>
          <a:xfrm>
            <a:off x="698643" y="506372"/>
            <a:ext cx="688368" cy="750013"/>
          </a:xfrm>
          <a:prstGeom prst="star4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9D5E3492-0BE9-98EF-517A-9144FBA2BF00}"/>
              </a:ext>
            </a:extLst>
          </p:cNvPr>
          <p:cNvSpPr txBox="1">
            <a:spLocks/>
          </p:cNvSpPr>
          <p:nvPr/>
        </p:nvSpPr>
        <p:spPr>
          <a:xfrm>
            <a:off x="1387011" y="557744"/>
            <a:ext cx="8373438" cy="8630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600" dirty="0">
                <a:solidFill>
                  <a:srgbClr val="002060"/>
                </a:solidFill>
                <a:latin typeface="Amasis MT Pro Black" panose="02040A04050005020304" pitchFamily="18" charset="0"/>
              </a:rPr>
              <a:t>UN PROGRAMA FORMATIVO PARA TI</a:t>
            </a:r>
          </a:p>
        </p:txBody>
      </p:sp>
      <p:pic>
        <p:nvPicPr>
          <p:cNvPr id="4" name="Imagen 5">
            <a:extLst>
              <a:ext uri="{FF2B5EF4-FFF2-40B4-BE49-F238E27FC236}">
                <a16:creationId xmlns:a16="http://schemas.microsoft.com/office/drawing/2014/main" id="{1A223FEC-54F7-93A2-E4D5-3B70C32A74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872" y="-123291"/>
            <a:ext cx="2830128" cy="945223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BFB0C156-360B-31FC-77BF-78B097C04272}"/>
              </a:ext>
            </a:extLst>
          </p:cNvPr>
          <p:cNvSpPr/>
          <p:nvPr/>
        </p:nvSpPr>
        <p:spPr>
          <a:xfrm>
            <a:off x="8758462" y="1882693"/>
            <a:ext cx="1817778" cy="147732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rgbClr val="001BC0"/>
                </a:solidFill>
                <a:latin typeface="Amasis MT Pro" panose="02040504050005020304" pitchFamily="18" charset="0"/>
              </a:rPr>
              <a:t>Viernes N</a:t>
            </a:r>
          </a:p>
          <a:p>
            <a:pPr algn="ctr"/>
            <a:r>
              <a:rPr lang="es-ES" b="1" dirty="0">
                <a:solidFill>
                  <a:srgbClr val="001BC0"/>
                </a:solidFill>
                <a:latin typeface="Amasis MT Pro" panose="02040504050005020304" pitchFamily="18" charset="0"/>
              </a:rPr>
              <a:t>Sábado M</a:t>
            </a:r>
          </a:p>
          <a:p>
            <a:pPr algn="ctr"/>
            <a:r>
              <a:rPr lang="es-ES" b="1" dirty="0">
                <a:solidFill>
                  <a:srgbClr val="001BC0"/>
                </a:solidFill>
                <a:latin typeface="Amasis MT Pro" panose="02040504050005020304" pitchFamily="18" charset="0"/>
              </a:rPr>
              <a:t>Sábado N</a:t>
            </a:r>
          </a:p>
          <a:p>
            <a:pPr algn="ctr"/>
            <a:r>
              <a:rPr lang="es-ES" b="1" dirty="0">
                <a:solidFill>
                  <a:srgbClr val="001BC0"/>
                </a:solidFill>
                <a:latin typeface="Amasis MT Pro" panose="02040504050005020304" pitchFamily="18" charset="0"/>
              </a:rPr>
              <a:t>Domingo M</a:t>
            </a:r>
          </a:p>
          <a:p>
            <a:pPr algn="ctr"/>
            <a:r>
              <a:rPr lang="es-ES" b="1" dirty="0">
                <a:solidFill>
                  <a:srgbClr val="001BC0"/>
                </a:solidFill>
                <a:latin typeface="Amasis MT Pro" panose="02040504050005020304" pitchFamily="18" charset="0"/>
              </a:rPr>
              <a:t>Domingo T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F4AA30B-8B07-566B-2971-F77CE7A017B6}"/>
              </a:ext>
            </a:extLst>
          </p:cNvPr>
          <p:cNvSpPr/>
          <p:nvPr/>
        </p:nvSpPr>
        <p:spPr>
          <a:xfrm>
            <a:off x="3305477" y="4730936"/>
            <a:ext cx="5581042" cy="92333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dirty="0">
                <a:latin typeface="Amasis MT Pro" panose="02040504050005020304" pitchFamily="18" charset="0"/>
              </a:rPr>
              <a:t>En Unidad de Hospitalización Breve</a:t>
            </a:r>
          </a:p>
          <a:p>
            <a:pPr algn="ctr"/>
            <a:r>
              <a:rPr lang="es-ES" dirty="0">
                <a:latin typeface="Amasis MT Pro" panose="02040504050005020304" pitchFamily="18" charset="0"/>
              </a:rPr>
              <a:t> o </a:t>
            </a:r>
          </a:p>
          <a:p>
            <a:pPr algn="ctr"/>
            <a:r>
              <a:rPr lang="es-ES" dirty="0">
                <a:latin typeface="Amasis MT Pro" panose="02040504050005020304" pitchFamily="18" charset="0"/>
              </a:rPr>
              <a:t>Unidad de Hospitalización Breve de Adolescentes </a:t>
            </a:r>
          </a:p>
        </p:txBody>
      </p:sp>
      <p:sp>
        <p:nvSpPr>
          <p:cNvPr id="7" name="Rectángulo 9">
            <a:extLst>
              <a:ext uri="{FF2B5EF4-FFF2-40B4-BE49-F238E27FC236}">
                <a16:creationId xmlns:a16="http://schemas.microsoft.com/office/drawing/2014/main" id="{53382EBE-E9BC-688D-B292-4F9B8FF1A2AF}"/>
              </a:ext>
            </a:extLst>
          </p:cNvPr>
          <p:cNvSpPr/>
          <p:nvPr/>
        </p:nvSpPr>
        <p:spPr>
          <a:xfrm>
            <a:off x="3872437" y="3968224"/>
            <a:ext cx="4447121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dirty="0">
                <a:latin typeface="Amasis MT Pro" panose="02040504050005020304" pitchFamily="18" charset="0"/>
              </a:rPr>
              <a:t>Siempre con enfermera adjunta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3026C28-C56A-6B14-C245-54037E083910}"/>
              </a:ext>
            </a:extLst>
          </p:cNvPr>
          <p:cNvSpPr txBox="1"/>
          <p:nvPr/>
        </p:nvSpPr>
        <p:spPr>
          <a:xfrm>
            <a:off x="1132093" y="2440836"/>
            <a:ext cx="23014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solidFill>
                  <a:srgbClr val="001BC0"/>
                </a:solidFill>
                <a:latin typeface="Amasis MT Pro Black" panose="02040A04050005020304" pitchFamily="18" charset="0"/>
              </a:rPr>
              <a:t>GUARDIAS</a:t>
            </a:r>
            <a:endParaRPr lang="es-ES" dirty="0">
              <a:solidFill>
                <a:srgbClr val="001BC0"/>
              </a:solidFill>
              <a:latin typeface="Amasis MT Pro Black" panose="02040A04050005020304" pitchFamily="18" charset="0"/>
            </a:endParaRPr>
          </a:p>
        </p:txBody>
      </p:sp>
      <p:sp>
        <p:nvSpPr>
          <p:cNvPr id="9" name="Flecha: a la derecha 8">
            <a:extLst>
              <a:ext uri="{FF2B5EF4-FFF2-40B4-BE49-F238E27FC236}">
                <a16:creationId xmlns:a16="http://schemas.microsoft.com/office/drawing/2014/main" id="{339E729F-7E88-5FA9-DBAF-3ACC783409E5}"/>
              </a:ext>
            </a:extLst>
          </p:cNvPr>
          <p:cNvSpPr/>
          <p:nvPr/>
        </p:nvSpPr>
        <p:spPr>
          <a:xfrm>
            <a:off x="3961994" y="2483928"/>
            <a:ext cx="657546" cy="380144"/>
          </a:xfrm>
          <a:prstGeom prst="rightArrow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483B83B-7D12-D96C-7869-6F7ED0AB8112}"/>
              </a:ext>
            </a:extLst>
          </p:cNvPr>
          <p:cNvSpPr txBox="1"/>
          <p:nvPr/>
        </p:nvSpPr>
        <p:spPr>
          <a:xfrm>
            <a:off x="5147997" y="2363418"/>
            <a:ext cx="1896005" cy="526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solidFill>
                  <a:srgbClr val="001BC0"/>
                </a:solidFill>
                <a:latin typeface="Amasis MT Pro Black" panose="02040A04050005020304" pitchFamily="18" charset="0"/>
              </a:rPr>
              <a:t>2/MES</a:t>
            </a:r>
            <a:endParaRPr lang="es-ES" dirty="0">
              <a:solidFill>
                <a:srgbClr val="001BC0"/>
              </a:solidFill>
              <a:latin typeface="Amasis MT Pro Black" panose="02040A04050005020304" pitchFamily="18" charset="0"/>
            </a:endParaRPr>
          </a:p>
        </p:txBody>
      </p:sp>
      <p:sp>
        <p:nvSpPr>
          <p:cNvPr id="11" name="Flecha: a la derecha 10">
            <a:extLst>
              <a:ext uri="{FF2B5EF4-FFF2-40B4-BE49-F238E27FC236}">
                <a16:creationId xmlns:a16="http://schemas.microsoft.com/office/drawing/2014/main" id="{02B4D308-97D5-2650-09D4-70512C76C5BA}"/>
              </a:ext>
            </a:extLst>
          </p:cNvPr>
          <p:cNvSpPr/>
          <p:nvPr/>
        </p:nvSpPr>
        <p:spPr>
          <a:xfrm>
            <a:off x="7725317" y="2440836"/>
            <a:ext cx="657546" cy="380144"/>
          </a:xfrm>
          <a:prstGeom prst="rightArrow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Sol 11">
            <a:extLst>
              <a:ext uri="{FF2B5EF4-FFF2-40B4-BE49-F238E27FC236}">
                <a16:creationId xmlns:a16="http://schemas.microsoft.com/office/drawing/2014/main" id="{C3945DB9-2DDE-B212-9C32-59CFBF96A213}"/>
              </a:ext>
            </a:extLst>
          </p:cNvPr>
          <p:cNvSpPr/>
          <p:nvPr/>
        </p:nvSpPr>
        <p:spPr>
          <a:xfrm>
            <a:off x="1543044" y="3036385"/>
            <a:ext cx="739771" cy="647272"/>
          </a:xfrm>
          <a:prstGeom prst="sun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Luna 12">
            <a:extLst>
              <a:ext uri="{FF2B5EF4-FFF2-40B4-BE49-F238E27FC236}">
                <a16:creationId xmlns:a16="http://schemas.microsoft.com/office/drawing/2014/main" id="{DFACF413-9E00-6D65-A430-DD2D74B095D6}"/>
              </a:ext>
            </a:extLst>
          </p:cNvPr>
          <p:cNvSpPr/>
          <p:nvPr/>
        </p:nvSpPr>
        <p:spPr>
          <a:xfrm>
            <a:off x="2734984" y="3103167"/>
            <a:ext cx="349322" cy="513708"/>
          </a:xfrm>
          <a:prstGeom prst="moon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213105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trella: 4 puntas 1">
            <a:extLst>
              <a:ext uri="{FF2B5EF4-FFF2-40B4-BE49-F238E27FC236}">
                <a16:creationId xmlns:a16="http://schemas.microsoft.com/office/drawing/2014/main" id="{7CC42B48-9FFD-883F-55C8-F02F667F88A0}"/>
              </a:ext>
            </a:extLst>
          </p:cNvPr>
          <p:cNvSpPr/>
          <p:nvPr/>
        </p:nvSpPr>
        <p:spPr>
          <a:xfrm>
            <a:off x="698643" y="506372"/>
            <a:ext cx="688368" cy="750013"/>
          </a:xfrm>
          <a:prstGeom prst="star4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3DD889A4-350F-C81D-C7C2-07647D86C771}"/>
              </a:ext>
            </a:extLst>
          </p:cNvPr>
          <p:cNvSpPr txBox="1">
            <a:spLocks/>
          </p:cNvSpPr>
          <p:nvPr/>
        </p:nvSpPr>
        <p:spPr>
          <a:xfrm>
            <a:off x="1387011" y="506372"/>
            <a:ext cx="8373438" cy="8630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600" dirty="0">
                <a:solidFill>
                  <a:srgbClr val="002060"/>
                </a:solidFill>
                <a:latin typeface="Amasis MT Pro Black" panose="02040A04050005020304" pitchFamily="18" charset="0"/>
              </a:rPr>
              <a:t>SUELDOS Y COMPLEMENTOS</a:t>
            </a:r>
          </a:p>
        </p:txBody>
      </p:sp>
      <p:pic>
        <p:nvPicPr>
          <p:cNvPr id="4" name="Imagen 5">
            <a:extLst>
              <a:ext uri="{FF2B5EF4-FFF2-40B4-BE49-F238E27FC236}">
                <a16:creationId xmlns:a16="http://schemas.microsoft.com/office/drawing/2014/main" id="{F14E1725-A0E6-1A92-472E-E32F872BED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872" y="-123291"/>
            <a:ext cx="2830128" cy="945223"/>
          </a:xfrm>
          <a:prstGeom prst="rect">
            <a:avLst/>
          </a:prstGeom>
        </p:spPr>
      </p:pic>
      <p:graphicFrame>
        <p:nvGraphicFramePr>
          <p:cNvPr id="6" name="Tabla 6">
            <a:extLst>
              <a:ext uri="{FF2B5EF4-FFF2-40B4-BE49-F238E27FC236}">
                <a16:creationId xmlns:a16="http://schemas.microsoft.com/office/drawing/2014/main" id="{E85AB6E3-D89E-8D37-8A38-CF68B996BC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9011052"/>
              </p:ext>
            </p:extLst>
          </p:nvPr>
        </p:nvGraphicFramePr>
        <p:xfrm>
          <a:off x="1427452" y="1788179"/>
          <a:ext cx="9349484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7371">
                  <a:extLst>
                    <a:ext uri="{9D8B030D-6E8A-4147-A177-3AD203B41FA5}">
                      <a16:colId xmlns:a16="http://schemas.microsoft.com/office/drawing/2014/main" val="931207585"/>
                    </a:ext>
                  </a:extLst>
                </a:gridCol>
                <a:gridCol w="2337371">
                  <a:extLst>
                    <a:ext uri="{9D8B030D-6E8A-4147-A177-3AD203B41FA5}">
                      <a16:colId xmlns:a16="http://schemas.microsoft.com/office/drawing/2014/main" val="2311803458"/>
                    </a:ext>
                  </a:extLst>
                </a:gridCol>
                <a:gridCol w="2337371">
                  <a:extLst>
                    <a:ext uri="{9D8B030D-6E8A-4147-A177-3AD203B41FA5}">
                      <a16:colId xmlns:a16="http://schemas.microsoft.com/office/drawing/2014/main" val="544217813"/>
                    </a:ext>
                  </a:extLst>
                </a:gridCol>
                <a:gridCol w="2337371">
                  <a:extLst>
                    <a:ext uri="{9D8B030D-6E8A-4147-A177-3AD203B41FA5}">
                      <a16:colId xmlns:a16="http://schemas.microsoft.com/office/drawing/2014/main" val="22953225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masis MT Pro" panose="02040504050005020304" pitchFamily="18" charset="0"/>
                        </a:rPr>
                        <a:t>CATEGORÍA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masis MT Pro" panose="02040504050005020304" pitchFamily="18" charset="0"/>
                        </a:rPr>
                        <a:t>SUELDO BASE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masis MT Pro" panose="02040504050005020304" pitchFamily="18" charset="0"/>
                        </a:rPr>
                        <a:t>GUARDIAS LABORABLES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masis MT Pro" panose="02040504050005020304" pitchFamily="18" charset="0"/>
                        </a:rPr>
                        <a:t>GUARDIAS FESTIVAS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97646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masis MT Pro" panose="02040504050005020304" pitchFamily="18" charset="0"/>
                        </a:rPr>
                        <a:t>EIR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masis MT Pro" panose="02040504050005020304" pitchFamily="18" charset="0"/>
                        </a:rPr>
                        <a:t>1.225,31€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masis MT Pro" panose="02040504050005020304" pitchFamily="18" charset="0"/>
                        </a:rPr>
                        <a:t>9,86€/hora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masis MT Pro" panose="02040504050005020304" pitchFamily="18" charset="0"/>
                        </a:rPr>
                        <a:t>12,05€/hora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99429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masis MT Pro" panose="02040504050005020304" pitchFamily="18" charset="0"/>
                        </a:rPr>
                        <a:t>EIR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masis MT Pro" panose="02040504050005020304" pitchFamily="18" charset="0"/>
                        </a:rPr>
                        <a:t>1.314,43€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masis MT Pro" panose="02040504050005020304" pitchFamily="18" charset="0"/>
                        </a:rPr>
                        <a:t>11,83€/hora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masis MT Pro" panose="02040504050005020304" pitchFamily="18" charset="0"/>
                        </a:rPr>
                        <a:t>14,04€/hora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2433490"/>
                  </a:ext>
                </a:extLst>
              </a:tr>
            </a:tbl>
          </a:graphicData>
        </a:graphic>
      </p:graphicFrame>
      <p:sp>
        <p:nvSpPr>
          <p:cNvPr id="8" name="Estrella: 5 puntas 7">
            <a:extLst>
              <a:ext uri="{FF2B5EF4-FFF2-40B4-BE49-F238E27FC236}">
                <a16:creationId xmlns:a16="http://schemas.microsoft.com/office/drawing/2014/main" id="{04C6EF9B-40C2-E5C6-3E4A-D9DBE828F312}"/>
              </a:ext>
            </a:extLst>
          </p:cNvPr>
          <p:cNvSpPr/>
          <p:nvPr/>
        </p:nvSpPr>
        <p:spPr>
          <a:xfrm>
            <a:off x="2950871" y="4136186"/>
            <a:ext cx="1849349" cy="1414798"/>
          </a:xfrm>
          <a:prstGeom prst="star5">
            <a:avLst/>
          </a:prstGeom>
          <a:solidFill>
            <a:srgbClr val="00B0F0">
              <a:alpha val="3098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3 CuadroTexto">
            <a:extLst>
              <a:ext uri="{FF2B5EF4-FFF2-40B4-BE49-F238E27FC236}">
                <a16:creationId xmlns:a16="http://schemas.microsoft.com/office/drawing/2014/main" id="{3EB50714-5A70-8CCA-FEEA-88C043C91ACC}"/>
              </a:ext>
            </a:extLst>
          </p:cNvPr>
          <p:cNvSpPr txBox="1"/>
          <p:nvPr/>
        </p:nvSpPr>
        <p:spPr>
          <a:xfrm>
            <a:off x="3058928" y="4501328"/>
            <a:ext cx="16332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  <a:latin typeface="Amasis MT Pro" panose="02040504050005020304" pitchFamily="18" charset="0"/>
              </a:rPr>
              <a:t>Libertad</a:t>
            </a:r>
          </a:p>
          <a:p>
            <a:pPr algn="ctr"/>
            <a:r>
              <a:rPr lang="es-ES" b="1" dirty="0">
                <a:solidFill>
                  <a:srgbClr val="FF0000"/>
                </a:solidFill>
                <a:latin typeface="Amasis MT Pro" panose="02040504050005020304" pitchFamily="18" charset="0"/>
              </a:rPr>
              <a:t>de</a:t>
            </a:r>
          </a:p>
          <a:p>
            <a:pPr algn="ctr"/>
            <a:r>
              <a:rPr lang="es-ES" b="1" dirty="0">
                <a:solidFill>
                  <a:srgbClr val="FF0000"/>
                </a:solidFill>
                <a:latin typeface="Amasis MT Pro" panose="02040504050005020304" pitchFamily="18" charset="0"/>
              </a:rPr>
              <a:t>elección</a:t>
            </a:r>
          </a:p>
        </p:txBody>
      </p:sp>
      <p:sp>
        <p:nvSpPr>
          <p:cNvPr id="10" name="3 CuadroTexto">
            <a:extLst>
              <a:ext uri="{FF2B5EF4-FFF2-40B4-BE49-F238E27FC236}">
                <a16:creationId xmlns:a16="http://schemas.microsoft.com/office/drawing/2014/main" id="{4EBF6BCF-D20D-4B50-A8CA-C80D88767BDF}"/>
              </a:ext>
            </a:extLst>
          </p:cNvPr>
          <p:cNvSpPr txBox="1"/>
          <p:nvPr/>
        </p:nvSpPr>
        <p:spPr>
          <a:xfrm>
            <a:off x="5050881" y="4691198"/>
            <a:ext cx="4224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001BC0"/>
                </a:solidFill>
                <a:latin typeface="Amasis MT Pro" panose="02040504050005020304" pitchFamily="18" charset="0"/>
              </a:rPr>
              <a:t>Días de vacaciones</a:t>
            </a:r>
          </a:p>
          <a:p>
            <a:pPr algn="ctr"/>
            <a:r>
              <a:rPr lang="es-ES" b="1" dirty="0">
                <a:solidFill>
                  <a:srgbClr val="001BC0"/>
                </a:solidFill>
                <a:latin typeface="Amasis MT Pro" panose="02040504050005020304" pitchFamily="18" charset="0"/>
              </a:rPr>
              <a:t>Días de formación complementaria </a:t>
            </a:r>
          </a:p>
        </p:txBody>
      </p:sp>
    </p:spTree>
    <p:extLst>
      <p:ext uri="{BB962C8B-B14F-4D97-AF65-F5344CB8AC3E}">
        <p14:creationId xmlns:p14="http://schemas.microsoft.com/office/powerpoint/2010/main" val="39120862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68">
            <a:extLst>
              <a:ext uri="{FF2B5EF4-FFF2-40B4-BE49-F238E27FC236}">
                <a16:creationId xmlns:a16="http://schemas.microsoft.com/office/drawing/2014/main" id="{1D2C3947-7EB4-4746-2936-F66F813B888D}"/>
              </a:ext>
            </a:extLst>
          </p:cNvPr>
          <p:cNvSpPr txBox="1">
            <a:spLocks/>
          </p:cNvSpPr>
          <p:nvPr/>
        </p:nvSpPr>
        <p:spPr>
          <a:xfrm>
            <a:off x="4708011" y="1981135"/>
            <a:ext cx="5049739" cy="460353"/>
          </a:xfrm>
          <a:prstGeom prst="rect">
            <a:avLst/>
          </a:prstGeom>
        </p:spPr>
        <p:txBody>
          <a:bodyPr spcFirstLastPara="1" vert="horz" wrap="square" lIns="68569" tIns="68569" rIns="68569" bIns="68569" rtlCol="0" anchor="b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450"/>
              </a:spcBef>
              <a:buClr>
                <a:schemeClr val="bg1"/>
              </a:buClr>
              <a:buNone/>
            </a:pPr>
            <a:r>
              <a:rPr lang="es-ES" sz="2400" b="1" dirty="0">
                <a:solidFill>
                  <a:srgbClr val="001BC0"/>
                </a:solidFill>
                <a:latin typeface="Amasis MT Pro" panose="020405040500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bfvalero@salud.madrid.org</a:t>
            </a:r>
            <a:r>
              <a:rPr lang="es-ES" sz="2400" b="1" dirty="0">
                <a:solidFill>
                  <a:srgbClr val="001BC0"/>
                </a:solidFill>
                <a:latin typeface="Amasis MT Pro" panose="02040504050005020304" pitchFamily="18" charset="0"/>
              </a:rPr>
              <a:t> (</a:t>
            </a:r>
            <a:r>
              <a:rPr lang="es-ES" sz="2400" b="1" dirty="0">
                <a:solidFill>
                  <a:srgbClr val="00B0F0"/>
                </a:solidFill>
                <a:latin typeface="Amasis MT Pro" panose="02040504050005020304" pitchFamily="18" charset="0"/>
              </a:rPr>
              <a:t>R2</a:t>
            </a:r>
            <a:r>
              <a:rPr lang="es-ES" sz="2400" b="1" dirty="0">
                <a:solidFill>
                  <a:srgbClr val="001BC0"/>
                </a:solidFill>
                <a:latin typeface="Amasis MT Pro" panose="02040504050005020304" pitchFamily="18" charset="0"/>
              </a:rPr>
              <a:t>)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7411F72F-FC40-4018-DF5F-2437D9C98D6C}"/>
              </a:ext>
            </a:extLst>
          </p:cNvPr>
          <p:cNvSpPr txBox="1">
            <a:spLocks/>
          </p:cNvSpPr>
          <p:nvPr/>
        </p:nvSpPr>
        <p:spPr>
          <a:xfrm>
            <a:off x="1387011" y="506372"/>
            <a:ext cx="8373438" cy="8630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600" dirty="0">
                <a:solidFill>
                  <a:srgbClr val="002060"/>
                </a:solidFill>
                <a:latin typeface="Amasis MT Pro Black" panose="02040A04050005020304" pitchFamily="18" charset="0"/>
              </a:rPr>
              <a:t>RESIDENTES Y TUTORA</a:t>
            </a:r>
          </a:p>
        </p:txBody>
      </p:sp>
      <p:sp>
        <p:nvSpPr>
          <p:cNvPr id="4" name="Estrella: 4 puntas 3">
            <a:extLst>
              <a:ext uri="{FF2B5EF4-FFF2-40B4-BE49-F238E27FC236}">
                <a16:creationId xmlns:a16="http://schemas.microsoft.com/office/drawing/2014/main" id="{85308AFE-DC3A-8B8C-533A-D52EC33E4ACB}"/>
              </a:ext>
            </a:extLst>
          </p:cNvPr>
          <p:cNvSpPr/>
          <p:nvPr/>
        </p:nvSpPr>
        <p:spPr>
          <a:xfrm>
            <a:off x="698643" y="506372"/>
            <a:ext cx="688368" cy="750013"/>
          </a:xfrm>
          <a:prstGeom prst="star4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Imagen 5">
            <a:extLst>
              <a:ext uri="{FF2B5EF4-FFF2-40B4-BE49-F238E27FC236}">
                <a16:creationId xmlns:a16="http://schemas.microsoft.com/office/drawing/2014/main" id="{D103FC33-FB6D-2026-F2E7-0E78E845D4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872" y="-123291"/>
            <a:ext cx="2830128" cy="945223"/>
          </a:xfrm>
          <a:prstGeom prst="rect">
            <a:avLst/>
          </a:prstGeom>
        </p:spPr>
      </p:pic>
      <p:sp>
        <p:nvSpPr>
          <p:cNvPr id="7" name="Shape 268">
            <a:extLst>
              <a:ext uri="{FF2B5EF4-FFF2-40B4-BE49-F238E27FC236}">
                <a16:creationId xmlns:a16="http://schemas.microsoft.com/office/drawing/2014/main" id="{9B552B24-5877-9978-71BD-02CE6C488867}"/>
              </a:ext>
            </a:extLst>
          </p:cNvPr>
          <p:cNvSpPr txBox="1">
            <a:spLocks/>
          </p:cNvSpPr>
          <p:nvPr/>
        </p:nvSpPr>
        <p:spPr>
          <a:xfrm>
            <a:off x="4708010" y="2577484"/>
            <a:ext cx="5049739" cy="460353"/>
          </a:xfrm>
          <a:prstGeom prst="rect">
            <a:avLst/>
          </a:prstGeom>
        </p:spPr>
        <p:txBody>
          <a:bodyPr spcFirstLastPara="1" vert="horz" wrap="square" lIns="68569" tIns="68569" rIns="68569" bIns="68569" rtlCol="0" anchor="b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450"/>
              </a:spcBef>
              <a:buClr>
                <a:schemeClr val="bg1"/>
              </a:buClr>
              <a:buNone/>
            </a:pPr>
            <a:r>
              <a:rPr lang="es-ES" sz="2400" b="1" dirty="0">
                <a:solidFill>
                  <a:srgbClr val="001BC0"/>
                </a:solidFill>
                <a:latin typeface="Amasis MT Pro" panose="020405040500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ester.toro@salud.madrid.org</a:t>
            </a:r>
            <a:r>
              <a:rPr lang="es-ES" sz="2400" b="1" dirty="0">
                <a:solidFill>
                  <a:srgbClr val="001BC0"/>
                </a:solidFill>
                <a:latin typeface="Amasis MT Pro" panose="02040504050005020304" pitchFamily="18" charset="0"/>
              </a:rPr>
              <a:t> (</a:t>
            </a:r>
            <a:r>
              <a:rPr lang="es-ES" sz="2400" b="1" dirty="0">
                <a:solidFill>
                  <a:srgbClr val="00B0F0"/>
                </a:solidFill>
                <a:latin typeface="Amasis MT Pro" panose="02040504050005020304" pitchFamily="18" charset="0"/>
              </a:rPr>
              <a:t>R2</a:t>
            </a:r>
            <a:r>
              <a:rPr lang="es-ES" sz="2400" b="1" dirty="0">
                <a:solidFill>
                  <a:srgbClr val="001BC0"/>
                </a:solidFill>
                <a:latin typeface="Amasis MT Pro" panose="02040504050005020304" pitchFamily="18" charset="0"/>
              </a:rPr>
              <a:t>)</a:t>
            </a:r>
          </a:p>
        </p:txBody>
      </p:sp>
      <p:sp>
        <p:nvSpPr>
          <p:cNvPr id="8" name="Shape 268">
            <a:extLst>
              <a:ext uri="{FF2B5EF4-FFF2-40B4-BE49-F238E27FC236}">
                <a16:creationId xmlns:a16="http://schemas.microsoft.com/office/drawing/2014/main" id="{EF08EB8B-C4D3-45BA-D86F-F2EAAF82687E}"/>
              </a:ext>
            </a:extLst>
          </p:cNvPr>
          <p:cNvSpPr txBox="1">
            <a:spLocks/>
          </p:cNvSpPr>
          <p:nvPr/>
        </p:nvSpPr>
        <p:spPr>
          <a:xfrm>
            <a:off x="4708010" y="3171855"/>
            <a:ext cx="4870610" cy="573369"/>
          </a:xfrm>
          <a:prstGeom prst="rect">
            <a:avLst/>
          </a:prstGeom>
        </p:spPr>
        <p:txBody>
          <a:bodyPr spcFirstLastPara="1" vert="horz" wrap="square" lIns="68569" tIns="68569" rIns="68569" bIns="68569" rtlCol="0" anchor="b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450"/>
              </a:spcBef>
              <a:buClr>
                <a:schemeClr val="bg1"/>
              </a:buClr>
              <a:buNone/>
            </a:pPr>
            <a:r>
              <a:rPr lang="es-ES" sz="2400" b="1" dirty="0">
                <a:solidFill>
                  <a:srgbClr val="001BC0"/>
                </a:solidFill>
                <a:latin typeface="Amasis MT Pro" panose="020405040500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rarranzg@salud.madrid.org</a:t>
            </a:r>
            <a:r>
              <a:rPr lang="es-ES" sz="2400" b="1" dirty="0">
                <a:solidFill>
                  <a:srgbClr val="001BC0"/>
                </a:solidFill>
                <a:latin typeface="Amasis MT Pro" panose="02040504050005020304" pitchFamily="18" charset="0"/>
              </a:rPr>
              <a:t> (</a:t>
            </a:r>
            <a:r>
              <a:rPr lang="es-ES" sz="2400" b="1" dirty="0">
                <a:solidFill>
                  <a:srgbClr val="00B0F0"/>
                </a:solidFill>
                <a:latin typeface="Amasis MT Pro" panose="02040504050005020304" pitchFamily="18" charset="0"/>
              </a:rPr>
              <a:t>R1</a:t>
            </a:r>
            <a:r>
              <a:rPr lang="es-ES" sz="2400" b="1" dirty="0">
                <a:solidFill>
                  <a:srgbClr val="001BC0"/>
                </a:solidFill>
                <a:latin typeface="Amasis MT Pro" panose="02040504050005020304" pitchFamily="18" charset="0"/>
              </a:rPr>
              <a:t>)</a:t>
            </a:r>
          </a:p>
        </p:txBody>
      </p:sp>
      <p:sp>
        <p:nvSpPr>
          <p:cNvPr id="9" name="Shape 268">
            <a:extLst>
              <a:ext uri="{FF2B5EF4-FFF2-40B4-BE49-F238E27FC236}">
                <a16:creationId xmlns:a16="http://schemas.microsoft.com/office/drawing/2014/main" id="{A74E342D-3B33-5BD4-D52F-FAD880F1D779}"/>
              </a:ext>
            </a:extLst>
          </p:cNvPr>
          <p:cNvSpPr txBox="1">
            <a:spLocks/>
          </p:cNvSpPr>
          <p:nvPr/>
        </p:nvSpPr>
        <p:spPr>
          <a:xfrm>
            <a:off x="4708010" y="3879242"/>
            <a:ext cx="5286322" cy="460353"/>
          </a:xfrm>
          <a:prstGeom prst="rect">
            <a:avLst/>
          </a:prstGeom>
        </p:spPr>
        <p:txBody>
          <a:bodyPr spcFirstLastPara="1" vert="horz" wrap="square" lIns="68569" tIns="68569" rIns="68569" bIns="68569" rtlCol="0" anchor="b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450"/>
              </a:spcBef>
              <a:buClr>
                <a:schemeClr val="bg1"/>
              </a:buClr>
              <a:buNone/>
            </a:pPr>
            <a:r>
              <a:rPr lang="es-ES" sz="2400" b="1" dirty="0">
                <a:solidFill>
                  <a:srgbClr val="001BC0"/>
                </a:solidFill>
                <a:latin typeface="Amasis MT Pro" panose="020405040500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lucia.codes@salud.madrid.org</a:t>
            </a:r>
            <a:r>
              <a:rPr lang="es-ES" sz="2400" b="1" dirty="0">
                <a:solidFill>
                  <a:srgbClr val="001BC0"/>
                </a:solidFill>
                <a:latin typeface="Amasis MT Pro" panose="02040504050005020304" pitchFamily="18" charset="0"/>
              </a:rPr>
              <a:t> (</a:t>
            </a:r>
            <a:r>
              <a:rPr lang="es-ES" sz="2400" b="1" dirty="0">
                <a:solidFill>
                  <a:srgbClr val="00B0F0"/>
                </a:solidFill>
                <a:latin typeface="Amasis MT Pro" panose="02040504050005020304" pitchFamily="18" charset="0"/>
              </a:rPr>
              <a:t>R1</a:t>
            </a:r>
            <a:r>
              <a:rPr lang="es-ES" sz="2400" b="1" dirty="0">
                <a:solidFill>
                  <a:srgbClr val="001BC0"/>
                </a:solidFill>
                <a:latin typeface="Amasis MT Pro" panose="02040504050005020304" pitchFamily="18" charset="0"/>
              </a:rPr>
              <a:t>)</a:t>
            </a:r>
          </a:p>
        </p:txBody>
      </p:sp>
      <p:sp>
        <p:nvSpPr>
          <p:cNvPr id="10" name="Shape 268">
            <a:extLst>
              <a:ext uri="{FF2B5EF4-FFF2-40B4-BE49-F238E27FC236}">
                <a16:creationId xmlns:a16="http://schemas.microsoft.com/office/drawing/2014/main" id="{BCCBDA57-9BE3-4676-8BAC-91B7C2D2CEC4}"/>
              </a:ext>
            </a:extLst>
          </p:cNvPr>
          <p:cNvSpPr txBox="1">
            <a:spLocks/>
          </p:cNvSpPr>
          <p:nvPr/>
        </p:nvSpPr>
        <p:spPr>
          <a:xfrm>
            <a:off x="4260008" y="4473613"/>
            <a:ext cx="6182325" cy="460353"/>
          </a:xfrm>
          <a:prstGeom prst="rect">
            <a:avLst/>
          </a:prstGeom>
        </p:spPr>
        <p:txBody>
          <a:bodyPr spcFirstLastPara="1" vert="horz" wrap="square" lIns="68569" tIns="68569" rIns="68569" bIns="68569" rtlCol="0" anchor="b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450"/>
              </a:spcBef>
              <a:buClr>
                <a:schemeClr val="bg1"/>
              </a:buClr>
              <a:buNone/>
            </a:pPr>
            <a:r>
              <a:rPr lang="es-ES" sz="2400" b="1" dirty="0">
                <a:solidFill>
                  <a:srgbClr val="001BC0"/>
                </a:solidFill>
                <a:latin typeface="Amasis MT Pro" panose="020405040500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nazaret.saiz@salud.madrid.org</a:t>
            </a:r>
            <a:r>
              <a:rPr lang="es-ES" sz="2400" b="1" dirty="0">
                <a:solidFill>
                  <a:srgbClr val="001BC0"/>
                </a:solidFill>
                <a:latin typeface="Amasis MT Pro" panose="02040504050005020304" pitchFamily="18" charset="0"/>
              </a:rPr>
              <a:t> (</a:t>
            </a:r>
            <a:r>
              <a:rPr lang="es-ES" sz="2400" b="1" dirty="0">
                <a:solidFill>
                  <a:srgbClr val="00B0F0"/>
                </a:solidFill>
                <a:latin typeface="Amasis MT Pro" panose="02040504050005020304" pitchFamily="18" charset="0"/>
              </a:rPr>
              <a:t>Tutora</a:t>
            </a:r>
            <a:r>
              <a:rPr lang="es-ES" sz="2400" b="1" dirty="0">
                <a:solidFill>
                  <a:srgbClr val="001BC0"/>
                </a:solidFill>
                <a:latin typeface="Amasis MT Pro" panose="02040504050005020304" pitchFamily="18" charset="0"/>
              </a:rPr>
              <a:t>)</a:t>
            </a:r>
          </a:p>
        </p:txBody>
      </p:sp>
      <p:pic>
        <p:nvPicPr>
          <p:cNvPr id="12" name="Gráfico 11" descr="Smartphone contorno">
            <a:extLst>
              <a:ext uri="{FF2B5EF4-FFF2-40B4-BE49-F238E27FC236}">
                <a16:creationId xmlns:a16="http://schemas.microsoft.com/office/drawing/2014/main" id="{69D88F47-0C1F-96F3-4981-200D1087746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46103" y="1846742"/>
            <a:ext cx="4089679" cy="4089679"/>
          </a:xfrm>
          <a:prstGeom prst="rect">
            <a:avLst/>
          </a:prstGeom>
        </p:spPr>
      </p:pic>
      <p:pic>
        <p:nvPicPr>
          <p:cNvPr id="16" name="Gráfico 15" descr="Chateo con relleno sólido">
            <a:extLst>
              <a:ext uri="{FF2B5EF4-FFF2-40B4-BE49-F238E27FC236}">
                <a16:creationId xmlns:a16="http://schemas.microsoft.com/office/drawing/2014/main" id="{EB736DA4-B511-73DC-7921-0EB6625CA2C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933742" y="343438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0833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EB3D02C-8BBB-DC37-9ED0-55A4E5E197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02E7F11-0FCC-2149-18C0-269B6A7A4ECE}"/>
              </a:ext>
            </a:extLst>
          </p:cNvPr>
          <p:cNvSpPr txBox="1"/>
          <p:nvPr/>
        </p:nvSpPr>
        <p:spPr>
          <a:xfrm>
            <a:off x="1815947" y="2497976"/>
            <a:ext cx="856010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500" b="1" dirty="0">
                <a:solidFill>
                  <a:srgbClr val="0070C0"/>
                </a:solidFill>
                <a:latin typeface="Amasis MT Pro Black" panose="02040A04050005020304" pitchFamily="18" charset="0"/>
              </a:rPr>
              <a:t>GRACIAS</a:t>
            </a:r>
            <a:endParaRPr lang="es-ES" b="1" dirty="0">
              <a:solidFill>
                <a:srgbClr val="0070C0"/>
              </a:solidFill>
              <a:latin typeface="Amasis MT Pro Black" panose="02040A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776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29733" y="1641260"/>
            <a:ext cx="5130800" cy="418570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ES" sz="1800" dirty="0">
                <a:latin typeface="Amasis MT Pro" panose="02040504050005020304" pitchFamily="18" charset="0"/>
              </a:rPr>
              <a:t>El enfermero de salud mental presta asistencia a la persona, familia y comunidad para promover y fomentar la salud mental, prevenir la enfermedad y afrontar las experiencias de estrés y de enfermedad mental, y les ayuda a readaptarse y a encontrar significado en estas experiencias. </a:t>
            </a:r>
            <a:br>
              <a:rPr lang="es-ES" sz="1800" dirty="0">
                <a:latin typeface="Amasis MT Pro" panose="02040504050005020304" pitchFamily="18" charset="0"/>
              </a:rPr>
            </a:br>
            <a:r>
              <a:rPr lang="es-ES" sz="1800" dirty="0">
                <a:latin typeface="Amasis MT Pro" panose="02040504050005020304" pitchFamily="18" charset="0"/>
              </a:rPr>
              <a:t>El rasgo diferencial es su orientación, dirigida fundamentalmente a las </a:t>
            </a:r>
            <a:r>
              <a:rPr lang="es-ES" sz="1800" b="1" dirty="0">
                <a:latin typeface="Amasis MT Pro" panose="02040504050005020304" pitchFamily="18" charset="0"/>
              </a:rPr>
              <a:t>relaciones interpersonales </a:t>
            </a:r>
            <a:r>
              <a:rPr lang="es-ES" sz="1800" dirty="0">
                <a:latin typeface="Amasis MT Pro" panose="02040504050005020304" pitchFamily="18" charset="0"/>
              </a:rPr>
              <a:t>entre paciente o grupos de pacientes. Utiliza esta relación como herramienta terapéutica principal de su labor, iniciando, fomentando y manteniendo una relación de ayuda entre el profesional y la persona, familia o grupo receptor de los cuidados, durante un determinado periodo de tiempo. Se actúa en el ámbito intrahospitalario y en la comunidad.</a:t>
            </a:r>
          </a:p>
        </p:txBody>
      </p:sp>
      <p:sp>
        <p:nvSpPr>
          <p:cNvPr id="4" name="Estrella: 4 puntas 3">
            <a:extLst>
              <a:ext uri="{FF2B5EF4-FFF2-40B4-BE49-F238E27FC236}">
                <a16:creationId xmlns:a16="http://schemas.microsoft.com/office/drawing/2014/main" id="{42742FD5-AA80-D18F-258E-5E269292E6DB}"/>
              </a:ext>
            </a:extLst>
          </p:cNvPr>
          <p:cNvSpPr/>
          <p:nvPr/>
        </p:nvSpPr>
        <p:spPr>
          <a:xfrm>
            <a:off x="698643" y="578292"/>
            <a:ext cx="688368" cy="750013"/>
          </a:xfrm>
          <a:prstGeom prst="star4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575DB5A3-1291-6F26-2E8E-C1804B518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7011" y="578293"/>
            <a:ext cx="7586609" cy="863029"/>
          </a:xfrm>
        </p:spPr>
        <p:txBody>
          <a:bodyPr>
            <a:noAutofit/>
          </a:bodyPr>
          <a:lstStyle/>
          <a:p>
            <a:r>
              <a:rPr lang="es-ES" sz="3000" dirty="0">
                <a:solidFill>
                  <a:srgbClr val="002060"/>
                </a:solidFill>
                <a:latin typeface="Amasis MT Pro Black" panose="02040A04050005020304" pitchFamily="18" charset="0"/>
              </a:rPr>
              <a:t>LA ENFERMERÍA EN SALUD MENTAL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80B11C9-925C-B7BB-76C2-B8BD1438ED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675" y="-1"/>
            <a:ext cx="3322325" cy="1109610"/>
          </a:xfrm>
          <a:prstGeom prst="rect">
            <a:avLst/>
          </a:prstGeom>
        </p:spPr>
      </p:pic>
      <p:pic>
        <p:nvPicPr>
          <p:cNvPr id="1026" name="Picture 2" descr="Éxito de participación en la edición virtual del XXXVII Congreso Nacional  de Enfermería en Salud Mental - Noticias de enfermería y salud">
            <a:extLst>
              <a:ext uri="{FF2B5EF4-FFF2-40B4-BE49-F238E27FC236}">
                <a16:creationId xmlns:a16="http://schemas.microsoft.com/office/drawing/2014/main" id="{AD5473B4-A6FB-41C9-7DC8-AFFCE5D009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032" y="2019616"/>
            <a:ext cx="4713286" cy="342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AD2F6D83-5C68-4244-C067-162311429A30}"/>
              </a:ext>
            </a:extLst>
          </p:cNvPr>
          <p:cNvSpPr txBox="1">
            <a:spLocks/>
          </p:cNvSpPr>
          <p:nvPr/>
        </p:nvSpPr>
        <p:spPr>
          <a:xfrm>
            <a:off x="1387011" y="578292"/>
            <a:ext cx="7586609" cy="8630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000">
                <a:solidFill>
                  <a:srgbClr val="002060"/>
                </a:solidFill>
                <a:latin typeface="Amasis MT Pro Black" panose="02040A04050005020304" pitchFamily="18" charset="0"/>
              </a:rPr>
              <a:t>LA ENFERMERÍA EN SALUD MENTAL</a:t>
            </a:r>
            <a:endParaRPr lang="es-ES" sz="3000" dirty="0">
              <a:solidFill>
                <a:srgbClr val="002060"/>
              </a:solidFill>
              <a:latin typeface="Amasis MT Pro Black" panose="02040A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242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711142BC-8658-422F-FAB6-3DC76160B22C}"/>
              </a:ext>
            </a:extLst>
          </p:cNvPr>
          <p:cNvSpPr txBox="1"/>
          <p:nvPr/>
        </p:nvSpPr>
        <p:spPr>
          <a:xfrm>
            <a:off x="8638279" y="3964850"/>
            <a:ext cx="3147321" cy="14773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ES" sz="1800" b="1" dirty="0">
                <a:latin typeface="Amasis MT Pro" panose="02040504050005020304" pitchFamily="18" charset="0"/>
              </a:rPr>
              <a:t>Lleva a cabo proyectos de investigación </a:t>
            </a:r>
            <a:r>
              <a:rPr lang="es-ES" sz="1800" dirty="0">
                <a:latin typeface="Amasis MT Pro" panose="02040504050005020304" pitchFamily="18" charset="0"/>
              </a:rPr>
              <a:t>que contribuyan a optimizar la calidad de los cuidados y el desarrollo profesional.</a:t>
            </a:r>
          </a:p>
        </p:txBody>
      </p:sp>
      <p:sp>
        <p:nvSpPr>
          <p:cNvPr id="8" name="Estrella: 4 puntas 7">
            <a:extLst>
              <a:ext uri="{FF2B5EF4-FFF2-40B4-BE49-F238E27FC236}">
                <a16:creationId xmlns:a16="http://schemas.microsoft.com/office/drawing/2014/main" id="{89C0A1FD-6215-5600-8908-338DB8AB5376}"/>
              </a:ext>
            </a:extLst>
          </p:cNvPr>
          <p:cNvSpPr/>
          <p:nvPr/>
        </p:nvSpPr>
        <p:spPr>
          <a:xfrm>
            <a:off x="698643" y="578292"/>
            <a:ext cx="688368" cy="750013"/>
          </a:xfrm>
          <a:prstGeom prst="star4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2901C524-3B0C-7B23-441B-855BA414C196}"/>
              </a:ext>
            </a:extLst>
          </p:cNvPr>
          <p:cNvSpPr txBox="1">
            <a:spLocks/>
          </p:cNvSpPr>
          <p:nvPr/>
        </p:nvSpPr>
        <p:spPr>
          <a:xfrm>
            <a:off x="1387011" y="578292"/>
            <a:ext cx="7586609" cy="8630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000" dirty="0">
                <a:solidFill>
                  <a:srgbClr val="002060"/>
                </a:solidFill>
                <a:latin typeface="Amasis MT Pro Black" panose="02040A04050005020304" pitchFamily="18" charset="0"/>
              </a:rPr>
              <a:t>TAREAS DE LA ENFERMERA EN SM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658F4C5C-0D71-F09D-BE73-8F8B176FAB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675" y="-1"/>
            <a:ext cx="3322325" cy="1109610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BC3A1FBD-3229-E40D-08B7-20958A704107}"/>
              </a:ext>
            </a:extLst>
          </p:cNvPr>
          <p:cNvSpPr txBox="1"/>
          <p:nvPr/>
        </p:nvSpPr>
        <p:spPr>
          <a:xfrm>
            <a:off x="608671" y="1841192"/>
            <a:ext cx="3798662" cy="397031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s-ES" sz="1800" b="1" dirty="0">
                <a:latin typeface="Amasis MT Pro" panose="02040504050005020304" pitchFamily="18" charset="0"/>
              </a:rPr>
              <a:t>En el aspecto asistencial, es responsable de los cuidados de salud mental,</a:t>
            </a:r>
            <a:r>
              <a:rPr lang="es-ES" sz="1800" dirty="0">
                <a:latin typeface="Amasis MT Pro" panose="02040504050005020304" pitchFamily="18" charset="0"/>
              </a:rPr>
              <a:t> ya que: dirige el proceso de atención de enfermería en sus diferentes etapas (valoración, diagnósticos, planificación, ejecución y evaluación). Fomenta, previene, mantiene y rehabilita la salud mental de la comunidad y se encarga de su cuidado. Valora las situaciones individuales, familiares y colectivas tanto en el medio intrahospitalario como en el extrahospitalario. 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96D167AB-C71A-02F5-A981-E8857779E375}"/>
              </a:ext>
            </a:extLst>
          </p:cNvPr>
          <p:cNvSpPr txBox="1"/>
          <p:nvPr/>
        </p:nvSpPr>
        <p:spPr>
          <a:xfrm>
            <a:off x="4854110" y="1841192"/>
            <a:ext cx="6931490" cy="17543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s-ES" sz="1800" b="1" dirty="0">
                <a:latin typeface="Amasis MT Pro" panose="02040504050005020304" pitchFamily="18" charset="0"/>
              </a:rPr>
              <a:t>Lleva a cabo tareas relacionadas con su función docente: </a:t>
            </a:r>
            <a:r>
              <a:rPr lang="es-ES" sz="1800" dirty="0">
                <a:latin typeface="Amasis MT Pro" panose="02040504050005020304" pitchFamily="18" charset="0"/>
              </a:rPr>
              <a:t>enseña al paciente y a la familia a desarrollar habilidades y técnicas de autocuidado, dirigidas a obtener un estado óptimo de salud. Asesora y presta apoyo a los enfermeros generalistas y especialistas, para ayudar a completar el plan de cuidados. Organiza la formación de estudiantes.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FC8B6DFE-4A64-22F8-E3F1-92473BF0138A}"/>
              </a:ext>
            </a:extLst>
          </p:cNvPr>
          <p:cNvSpPr txBox="1"/>
          <p:nvPr/>
        </p:nvSpPr>
        <p:spPr>
          <a:xfrm>
            <a:off x="4854111" y="3826351"/>
            <a:ext cx="3388189" cy="17543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ES" sz="1800" b="1" dirty="0">
                <a:latin typeface="Amasis MT Pro" panose="02040504050005020304" pitchFamily="18" charset="0"/>
              </a:rPr>
              <a:t>Desarrolla su función administradora</a:t>
            </a:r>
            <a:r>
              <a:rPr lang="es-ES" sz="1800" dirty="0">
                <a:latin typeface="Amasis MT Pro" panose="02040504050005020304" pitchFamily="18" charset="0"/>
              </a:rPr>
              <a:t>: asume el liderazgo profesional y propone la planificación, la elaboración y la puesta en marcha de programas de salud mental. </a:t>
            </a:r>
          </a:p>
        </p:txBody>
      </p:sp>
    </p:spTree>
    <p:extLst>
      <p:ext uri="{BB962C8B-B14F-4D97-AF65-F5344CB8AC3E}">
        <p14:creationId xmlns:p14="http://schemas.microsoft.com/office/powerpoint/2010/main" val="2526480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A9F036-2C9B-4316-22B9-05423597F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7011" y="578293"/>
            <a:ext cx="7586609" cy="863029"/>
          </a:xfrm>
        </p:spPr>
        <p:txBody>
          <a:bodyPr>
            <a:normAutofit/>
          </a:bodyPr>
          <a:lstStyle/>
          <a:p>
            <a:r>
              <a:rPr lang="es-ES" sz="3600" dirty="0">
                <a:solidFill>
                  <a:srgbClr val="002060"/>
                </a:solidFill>
                <a:latin typeface="Amasis MT Pro Black" panose="02040A04050005020304" pitchFamily="18" charset="0"/>
              </a:rPr>
              <a:t>NUESTRO SERVICIO EN DATOS</a:t>
            </a:r>
          </a:p>
        </p:txBody>
      </p:sp>
      <p:pic>
        <p:nvPicPr>
          <p:cNvPr id="4" name="Imagen 5">
            <a:extLst>
              <a:ext uri="{FF2B5EF4-FFF2-40B4-BE49-F238E27FC236}">
                <a16:creationId xmlns:a16="http://schemas.microsoft.com/office/drawing/2014/main" id="{276FA8A7-F727-11F1-AE12-82E3266A9B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675" y="-1"/>
            <a:ext cx="3322325" cy="1109610"/>
          </a:xfrm>
          <a:prstGeom prst="rect">
            <a:avLst/>
          </a:prstGeom>
        </p:spPr>
      </p:pic>
      <p:sp>
        <p:nvSpPr>
          <p:cNvPr id="5" name="Estrella: 4 puntas 4">
            <a:extLst>
              <a:ext uri="{FF2B5EF4-FFF2-40B4-BE49-F238E27FC236}">
                <a16:creationId xmlns:a16="http://schemas.microsoft.com/office/drawing/2014/main" id="{16E60C62-72E8-FA5C-22C8-1D4F8F98A381}"/>
              </a:ext>
            </a:extLst>
          </p:cNvPr>
          <p:cNvSpPr/>
          <p:nvPr/>
        </p:nvSpPr>
        <p:spPr>
          <a:xfrm>
            <a:off x="698643" y="578292"/>
            <a:ext cx="688368" cy="750013"/>
          </a:xfrm>
          <a:prstGeom prst="star4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543EC7E-F774-C8D7-63CE-09510154910A}"/>
              </a:ext>
            </a:extLst>
          </p:cNvPr>
          <p:cNvSpPr txBox="1"/>
          <p:nvPr/>
        </p:nvSpPr>
        <p:spPr>
          <a:xfrm>
            <a:off x="4520627" y="1655146"/>
            <a:ext cx="731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latin typeface="Amasis MT Pro" panose="02040504050005020304" pitchFamily="18" charset="0"/>
              </a:rPr>
              <a:t>La Formación especializada, </a:t>
            </a:r>
            <a:r>
              <a:rPr lang="es-ES" b="1" u="sng" dirty="0">
                <a:latin typeface="Amasis MT Pro" panose="02040504050005020304" pitchFamily="18" charset="0"/>
              </a:rPr>
              <a:t>multidisciplinar</a:t>
            </a:r>
            <a:r>
              <a:rPr lang="es-ES" b="1" dirty="0">
                <a:latin typeface="Amasis MT Pro" panose="02040504050005020304" pitchFamily="18" charset="0"/>
              </a:rPr>
              <a:t>, está formada por: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s-ES" dirty="0">
                <a:latin typeface="Amasis MT Pro" panose="02040504050005020304" pitchFamily="18" charset="0"/>
              </a:rPr>
              <a:t>EIR de Enfermería de Salud Mental.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s-ES" dirty="0">
                <a:latin typeface="Amasis MT Pro" panose="02040504050005020304" pitchFamily="18" charset="0"/>
              </a:rPr>
              <a:t>MIR de Psiquiatría.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s-ES" dirty="0">
                <a:latin typeface="Amasis MT Pro" panose="02040504050005020304" pitchFamily="18" charset="0"/>
              </a:rPr>
              <a:t>PIR de Psicología Clínica.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2DE8F11-07D2-9A57-7606-F693099843F3}"/>
              </a:ext>
            </a:extLst>
          </p:cNvPr>
          <p:cNvSpPr txBox="1"/>
          <p:nvPr/>
        </p:nvSpPr>
        <p:spPr>
          <a:xfrm>
            <a:off x="4520628" y="2871171"/>
            <a:ext cx="731519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dirty="0">
                <a:latin typeface="Amasis MT Pro" panose="02040504050005020304" pitchFamily="18" charset="0"/>
              </a:rPr>
              <a:t>Actualmente se mantiene como referente asistencial para la población (unas 450.000 personas) de los Distritos de: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s-ES" b="1" dirty="0">
                <a:latin typeface="Amasis MT Pro" panose="02040504050005020304" pitchFamily="18" charset="0"/>
              </a:rPr>
              <a:t>Carabanchel</a:t>
            </a:r>
            <a:endParaRPr lang="es-ES" dirty="0">
              <a:latin typeface="Amasis MT Pro" panose="020405040500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s-ES" b="1" dirty="0">
                <a:latin typeface="Amasis MT Pro" panose="02040504050005020304" pitchFamily="18" charset="0"/>
              </a:rPr>
              <a:t>Usera</a:t>
            </a:r>
            <a:endParaRPr lang="es-ES" dirty="0">
              <a:latin typeface="Amasis MT Pro" panose="020405040500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s-ES" b="1" dirty="0">
                <a:latin typeface="Amasis MT Pro" panose="02040504050005020304" pitchFamily="18" charset="0"/>
              </a:rPr>
              <a:t>Villaverde</a:t>
            </a:r>
            <a:endParaRPr lang="es-ES" dirty="0">
              <a:latin typeface="Amasis MT Pro" panose="02040504050005020304" pitchFamily="18" charset="0"/>
            </a:endParaRPr>
          </a:p>
        </p:txBody>
      </p:sp>
      <p:pic>
        <p:nvPicPr>
          <p:cNvPr id="7" name="Picture 2" descr="Hospital 12 de Octubre - Madrid | campus">
            <a:extLst>
              <a:ext uri="{FF2B5EF4-FFF2-40B4-BE49-F238E27FC236}">
                <a16:creationId xmlns:a16="http://schemas.microsoft.com/office/drawing/2014/main" id="{D857D7F0-20D0-FD2E-9CDA-7D20E34731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643" y="1996246"/>
            <a:ext cx="3623433" cy="3623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6F4E1042-EA27-553E-3235-22FB48F3E059}"/>
              </a:ext>
            </a:extLst>
          </p:cNvPr>
          <p:cNvSpPr txBox="1"/>
          <p:nvPr/>
        </p:nvSpPr>
        <p:spPr>
          <a:xfrm>
            <a:off x="4520628" y="4364195"/>
            <a:ext cx="73151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>
                <a:latin typeface="Amasis MT Pro" panose="02040504050005020304" pitchFamily="18" charset="0"/>
              </a:rPr>
              <a:t>El Área de Gestión Clínica de Psiquiatría y Salud Mental está </a:t>
            </a:r>
            <a:r>
              <a:rPr lang="es-ES" b="1" dirty="0">
                <a:latin typeface="Amasis MT Pro" panose="02040504050005020304" pitchFamily="18" charset="0"/>
              </a:rPr>
              <a:t>constituida por</a:t>
            </a:r>
            <a:r>
              <a:rPr lang="es-ES" dirty="0">
                <a:latin typeface="Amasis MT Pro" panose="02040504050005020304" pitchFamily="18" charset="0"/>
              </a:rPr>
              <a:t>: profesionales sanitarios (50 PSQ, 22 PSC clínicos, 45 Enfermeros, 3 Terapeutas, 19 Auxiliares de Enfermería, 1 Técnico Especialista, 19 MIR, 8 PIR y 5 EIR) y profesionales de gestión (1 grupo de gestión, 7 Trabajadores Sociales, 1 Administrativo, 18 Auxiliares Administrativos, 6 Celadores, 3 Auxiliares Control).</a:t>
            </a:r>
          </a:p>
        </p:txBody>
      </p:sp>
    </p:spTree>
    <p:extLst>
      <p:ext uri="{BB962C8B-B14F-4D97-AF65-F5344CB8AC3E}">
        <p14:creationId xmlns:p14="http://schemas.microsoft.com/office/powerpoint/2010/main" val="1047178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1A28CA7-6C1D-2DD1-57CD-2737F24BEC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22924" y="1276700"/>
            <a:ext cx="4946151" cy="50660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b="1" u="sng" dirty="0">
                <a:solidFill>
                  <a:srgbClr val="00B0F0"/>
                </a:solidFill>
                <a:latin typeface="Amasis MT Pro" panose="02040504050005020304" pitchFamily="18" charset="0"/>
              </a:rPr>
              <a:t>VARIEDAD DE RECURSOS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CF4D542-BDA4-75A1-66B9-56624025CB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1144" y="1783309"/>
            <a:ext cx="10669712" cy="4740781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s-ES" sz="2000" dirty="0">
                <a:latin typeface="Amasis MT Pro" panose="02040504050005020304" pitchFamily="18" charset="0"/>
              </a:rPr>
              <a:t>Centros de Salud Mental Comunitarios (Infanto-Juvenil y Adultos).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s-ES" sz="2000" dirty="0">
                <a:latin typeface="Amasis MT Pro" panose="02040504050005020304" pitchFamily="18" charset="0"/>
              </a:rPr>
              <a:t>Unidades de Hospitalización Breve (Infanto-Juvenil y Adultos).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s-ES" sz="2000" dirty="0">
                <a:latin typeface="Amasis MT Pro" panose="02040504050005020304" pitchFamily="18" charset="0"/>
              </a:rPr>
              <a:t>Enfermería de Interconsulta y Enlace.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s-ES" sz="2000" dirty="0">
                <a:latin typeface="Amasis MT Pro" panose="02040504050005020304" pitchFamily="18" charset="0"/>
              </a:rPr>
              <a:t>Unidad de Conductas Adictivas.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s-ES" sz="2000" dirty="0">
                <a:latin typeface="Amasis MT Pro" panose="02040504050005020304" pitchFamily="18" charset="0"/>
              </a:rPr>
              <a:t>Unidad de Transición Hospitalaria.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s-ES" sz="2000" dirty="0">
                <a:latin typeface="Amasis MT Pro" panose="02040504050005020304" pitchFamily="18" charset="0"/>
              </a:rPr>
              <a:t>Unidad de Psiquiatría Infanto-Juvenil.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s-ES" sz="2000" dirty="0">
                <a:latin typeface="Amasis MT Pro" panose="02040504050005020304" pitchFamily="18" charset="0"/>
              </a:rPr>
              <a:t>Hospital de Día Infanto-Juvenil.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s-ES" sz="2000" dirty="0">
                <a:latin typeface="Amasis MT Pro" panose="02040504050005020304" pitchFamily="18" charset="0"/>
              </a:rPr>
              <a:t>Programa de Prevención del Suicidio.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s-ES" sz="2000" dirty="0">
                <a:latin typeface="Amasis MT Pro" panose="02040504050005020304" pitchFamily="18" charset="0"/>
              </a:rPr>
              <a:t>Unidad de Investigación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s-ES" sz="2000" dirty="0">
                <a:latin typeface="Amasis MT Pro" panose="02040504050005020304" pitchFamily="18" charset="0"/>
              </a:rPr>
              <a:t>Unidad de Psicoterapia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s-ES" sz="2000" dirty="0">
                <a:latin typeface="Amasis MT Pro" panose="02040504050005020304" pitchFamily="18" charset="0"/>
              </a:rPr>
              <a:t>Programa de Primeros Episodios Psicóticos.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s-ES" sz="2000" dirty="0">
                <a:latin typeface="Amasis MT Pro" panose="02040504050005020304" pitchFamily="18" charset="0"/>
              </a:rPr>
              <a:t>Recursos Psicosociales dentro del Programa de Rehabilitación: Centro de Rehabilitación Psicosocial, Centro de Rehabilitación Laboral, Centro de día, Equipo de Apoyo Socio-Comunitario, </a:t>
            </a:r>
            <a:r>
              <a:rPr lang="es-ES" sz="2000" dirty="0" err="1">
                <a:latin typeface="Amasis MT Pro" panose="02040504050005020304" pitchFamily="18" charset="0"/>
              </a:rPr>
              <a:t>Mini-residencias</a:t>
            </a:r>
            <a:r>
              <a:rPr lang="es-ES" sz="2000" dirty="0">
                <a:latin typeface="Amasis MT Pro" panose="02040504050005020304" pitchFamily="18" charset="0"/>
              </a:rPr>
              <a:t>, pisos supervisados y otros recursos  residenciales (UHTR y UCPP).</a:t>
            </a:r>
            <a:endParaRPr lang="es-ES" sz="2000" dirty="0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294AE134-355E-D9FD-4B4F-48F2D8D15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7011" y="578293"/>
            <a:ext cx="7798086" cy="863029"/>
          </a:xfrm>
        </p:spPr>
        <p:txBody>
          <a:bodyPr>
            <a:normAutofit/>
          </a:bodyPr>
          <a:lstStyle/>
          <a:p>
            <a:r>
              <a:rPr lang="es-ES" sz="3600" dirty="0">
                <a:solidFill>
                  <a:srgbClr val="002060"/>
                </a:solidFill>
                <a:latin typeface="Amasis MT Pro Black" panose="02040A04050005020304" pitchFamily="18" charset="0"/>
              </a:rPr>
              <a:t>¿POR QUÉ SOMOS DIFERENTES?</a:t>
            </a:r>
          </a:p>
        </p:txBody>
      </p:sp>
      <p:sp>
        <p:nvSpPr>
          <p:cNvPr id="6" name="Estrella: 4 puntas 5">
            <a:extLst>
              <a:ext uri="{FF2B5EF4-FFF2-40B4-BE49-F238E27FC236}">
                <a16:creationId xmlns:a16="http://schemas.microsoft.com/office/drawing/2014/main" id="{E4788EA2-A1CF-4180-21CE-62B4850A3D19}"/>
              </a:ext>
            </a:extLst>
          </p:cNvPr>
          <p:cNvSpPr/>
          <p:nvPr/>
        </p:nvSpPr>
        <p:spPr>
          <a:xfrm>
            <a:off x="698643" y="578292"/>
            <a:ext cx="688368" cy="750013"/>
          </a:xfrm>
          <a:prstGeom prst="star4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Imagen 5">
            <a:extLst>
              <a:ext uri="{FF2B5EF4-FFF2-40B4-BE49-F238E27FC236}">
                <a16:creationId xmlns:a16="http://schemas.microsoft.com/office/drawing/2014/main" id="{7E7288F4-CEDD-5C22-865A-8A3E423614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5010" y="-1"/>
            <a:ext cx="3106990" cy="1037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344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2228E09D-9851-185C-780E-A59BE0787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7011" y="578293"/>
            <a:ext cx="8373438" cy="863029"/>
          </a:xfrm>
        </p:spPr>
        <p:txBody>
          <a:bodyPr>
            <a:normAutofit fontScale="90000"/>
          </a:bodyPr>
          <a:lstStyle/>
          <a:p>
            <a:r>
              <a:rPr lang="es-ES" sz="3600" dirty="0">
                <a:solidFill>
                  <a:srgbClr val="002060"/>
                </a:solidFill>
                <a:latin typeface="Amasis MT Pro Black" panose="02040A04050005020304" pitchFamily="18" charset="0"/>
              </a:rPr>
              <a:t>UN PROGRAMA FORMATIVO PARA TI</a:t>
            </a:r>
          </a:p>
        </p:txBody>
      </p:sp>
      <p:sp>
        <p:nvSpPr>
          <p:cNvPr id="7" name="Estrella: 4 puntas 6">
            <a:extLst>
              <a:ext uri="{FF2B5EF4-FFF2-40B4-BE49-F238E27FC236}">
                <a16:creationId xmlns:a16="http://schemas.microsoft.com/office/drawing/2014/main" id="{7EA830F3-97A8-C814-0C64-65C2FF8C1680}"/>
              </a:ext>
            </a:extLst>
          </p:cNvPr>
          <p:cNvSpPr/>
          <p:nvPr/>
        </p:nvSpPr>
        <p:spPr>
          <a:xfrm>
            <a:off x="698643" y="578292"/>
            <a:ext cx="688368" cy="750013"/>
          </a:xfrm>
          <a:prstGeom prst="star4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0A620120-6FEC-BBE0-D150-C4A737612F41}"/>
              </a:ext>
            </a:extLst>
          </p:cNvPr>
          <p:cNvSpPr/>
          <p:nvPr/>
        </p:nvSpPr>
        <p:spPr>
          <a:xfrm>
            <a:off x="523257" y="1941162"/>
            <a:ext cx="2630185" cy="2389227"/>
          </a:xfrm>
          <a:prstGeom prst="ellipse">
            <a:avLst/>
          </a:prstGeom>
          <a:solidFill>
            <a:srgbClr val="00B0F0">
              <a:alpha val="32157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62445FD5-5588-4EA6-3624-EA3740951F36}"/>
              </a:ext>
            </a:extLst>
          </p:cNvPr>
          <p:cNvSpPr txBox="1">
            <a:spLocks/>
          </p:cNvSpPr>
          <p:nvPr/>
        </p:nvSpPr>
        <p:spPr>
          <a:xfrm>
            <a:off x="596862" y="2440032"/>
            <a:ext cx="2455524" cy="160337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6200" indent="0" algn="ctr">
              <a:buFont typeface="Arial" panose="020B0604020202020204" pitchFamily="34" charset="0"/>
              <a:buNone/>
            </a:pPr>
            <a:r>
              <a:rPr lang="es-ES_tradnl" sz="1800" dirty="0">
                <a:latin typeface="Amasis MT Pro" panose="02040504050005020304" pitchFamily="18" charset="0"/>
              </a:rPr>
              <a:t>El Servicio cuenta con un completo programa docente, centralizado en los espacios de docencia de los miércoles, así como en los distintos dispositivos.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520BCCDE-BF40-992B-DEAF-7A6008FC094B}"/>
              </a:ext>
            </a:extLst>
          </p:cNvPr>
          <p:cNvSpPr/>
          <p:nvPr/>
        </p:nvSpPr>
        <p:spPr>
          <a:xfrm>
            <a:off x="3142447" y="2134088"/>
            <a:ext cx="2455524" cy="2352782"/>
          </a:xfrm>
          <a:prstGeom prst="ellipse">
            <a:avLst/>
          </a:prstGeom>
          <a:solidFill>
            <a:srgbClr val="00B0F0">
              <a:alpha val="32157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EBFE316A-8D6A-E31C-0F19-B6C675A5F111}"/>
              </a:ext>
            </a:extLst>
          </p:cNvPr>
          <p:cNvSpPr/>
          <p:nvPr/>
        </p:nvSpPr>
        <p:spPr>
          <a:xfrm>
            <a:off x="1561032" y="4120953"/>
            <a:ext cx="2817685" cy="2461146"/>
          </a:xfrm>
          <a:prstGeom prst="ellipse">
            <a:avLst/>
          </a:prstGeom>
          <a:solidFill>
            <a:srgbClr val="00B0F0">
              <a:alpha val="32157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CED3AD46-035B-3F13-D904-8473D6FC93DC}"/>
              </a:ext>
            </a:extLst>
          </p:cNvPr>
          <p:cNvSpPr txBox="1"/>
          <p:nvPr/>
        </p:nvSpPr>
        <p:spPr>
          <a:xfrm>
            <a:off x="1552523" y="4481831"/>
            <a:ext cx="2817686" cy="1923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200" indent="0" algn="ctr">
              <a:buNone/>
            </a:pPr>
            <a:r>
              <a:rPr lang="es-ES_tradnl" sz="1700" dirty="0">
                <a:latin typeface="Amasis MT Pro" panose="02040504050005020304" pitchFamily="18" charset="0"/>
              </a:rPr>
              <a:t>Anualmente se realiza un Calendario docente, según las necesidades formativas e indicaciones que fijan los programas oficiales de la Unidad Docente de Salud Mental.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A436D2A4-4F60-6587-1467-1DEC6A6E6AFC}"/>
              </a:ext>
            </a:extLst>
          </p:cNvPr>
          <p:cNvSpPr txBox="1"/>
          <p:nvPr/>
        </p:nvSpPr>
        <p:spPr>
          <a:xfrm>
            <a:off x="3008401" y="2732260"/>
            <a:ext cx="2740632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200" indent="0" algn="ctr">
              <a:buNone/>
            </a:pPr>
            <a:r>
              <a:rPr lang="es-ES_tradnl" sz="1700" dirty="0">
                <a:latin typeface="Amasis MT Pro" panose="02040504050005020304" pitchFamily="18" charset="0"/>
              </a:rPr>
              <a:t>Nuestro calendario docente se publica anualmente y se puede consultar en la web. 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25127D93-89AC-FB79-2DA0-97A10D1AD901}"/>
              </a:ext>
            </a:extLst>
          </p:cNvPr>
          <p:cNvSpPr txBox="1"/>
          <p:nvPr/>
        </p:nvSpPr>
        <p:spPr>
          <a:xfrm>
            <a:off x="2081477" y="1879176"/>
            <a:ext cx="1941817" cy="369332"/>
          </a:xfrm>
          <a:prstGeom prst="rect">
            <a:avLst/>
          </a:prstGeom>
          <a:solidFill>
            <a:srgbClr val="00B0F0"/>
          </a:solidFill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rgbClr val="002060"/>
                </a:solidFill>
                <a:latin typeface="Amasis MT Pro Black" panose="02040A04050005020304" pitchFamily="18" charset="0"/>
              </a:rPr>
              <a:t>DOCENCIA</a:t>
            </a:r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9A05A6D4-0F06-A4E5-C930-60540834B023}"/>
              </a:ext>
            </a:extLst>
          </p:cNvPr>
          <p:cNvSpPr/>
          <p:nvPr/>
        </p:nvSpPr>
        <p:spPr>
          <a:xfrm>
            <a:off x="6805471" y="2608250"/>
            <a:ext cx="2328359" cy="2214202"/>
          </a:xfrm>
          <a:prstGeom prst="ellipse">
            <a:avLst/>
          </a:prstGeom>
          <a:solidFill>
            <a:srgbClr val="00B0F0">
              <a:alpha val="32157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F56FC38-3C30-A76F-48B6-30D363188918}"/>
              </a:ext>
            </a:extLst>
          </p:cNvPr>
          <p:cNvSpPr txBox="1"/>
          <p:nvPr/>
        </p:nvSpPr>
        <p:spPr>
          <a:xfrm>
            <a:off x="6910752" y="2732260"/>
            <a:ext cx="2179124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700" dirty="0">
                <a:latin typeface="Amasis MT Pro" panose="02040504050005020304" pitchFamily="18" charset="0"/>
              </a:rPr>
              <a:t>Las recomendaciones del programa oficial de la especialidad en Enfermería de Salud Mental.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289EE474-318A-B0CE-405F-EF42358E3365}"/>
              </a:ext>
            </a:extLst>
          </p:cNvPr>
          <p:cNvSpPr/>
          <p:nvPr/>
        </p:nvSpPr>
        <p:spPr>
          <a:xfrm>
            <a:off x="9173755" y="2769634"/>
            <a:ext cx="2455524" cy="2147991"/>
          </a:xfrm>
          <a:prstGeom prst="ellipse">
            <a:avLst/>
          </a:prstGeom>
          <a:solidFill>
            <a:srgbClr val="00B0F0">
              <a:alpha val="32157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E161DA36-9F68-E6A1-7568-95B522E2914A}"/>
              </a:ext>
            </a:extLst>
          </p:cNvPr>
          <p:cNvSpPr txBox="1"/>
          <p:nvPr/>
        </p:nvSpPr>
        <p:spPr>
          <a:xfrm>
            <a:off x="9248455" y="3235457"/>
            <a:ext cx="2380824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700" dirty="0">
                <a:latin typeface="Amasis MT Pro" panose="02040504050005020304" pitchFamily="18" charset="0"/>
              </a:rPr>
              <a:t>El protocolo docente del servicio (denominado GIFT: Guía Itinerario Formativo tipo).</a:t>
            </a:r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831271CB-6E33-AADB-AF9D-83782D39538B}"/>
              </a:ext>
            </a:extLst>
          </p:cNvPr>
          <p:cNvSpPr/>
          <p:nvPr/>
        </p:nvSpPr>
        <p:spPr>
          <a:xfrm>
            <a:off x="7906068" y="4539012"/>
            <a:ext cx="2455524" cy="2147991"/>
          </a:xfrm>
          <a:prstGeom prst="ellipse">
            <a:avLst/>
          </a:prstGeom>
          <a:solidFill>
            <a:srgbClr val="00B0F0">
              <a:alpha val="32157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3C07C410-D3F0-1B65-4ED1-ECA8D2EEBFCB}"/>
              </a:ext>
            </a:extLst>
          </p:cNvPr>
          <p:cNvSpPr txBox="1"/>
          <p:nvPr/>
        </p:nvSpPr>
        <p:spPr>
          <a:xfrm>
            <a:off x="8000314" y="5144287"/>
            <a:ext cx="2283649" cy="898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700" dirty="0">
                <a:latin typeface="Amasis MT Pro" panose="02040504050005020304" pitchFamily="18" charset="0"/>
              </a:rPr>
              <a:t>Las necesidades e intereses personales de cada residente</a:t>
            </a:r>
            <a:r>
              <a:rPr lang="es-ES" sz="1800" dirty="0">
                <a:latin typeface="Amasis MT Pro" panose="02040504050005020304" pitchFamily="18" charset="0"/>
              </a:rPr>
              <a:t>.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6B8CA853-7D0B-1721-5FB9-A8210BA8E869}"/>
              </a:ext>
            </a:extLst>
          </p:cNvPr>
          <p:cNvSpPr txBox="1"/>
          <p:nvPr/>
        </p:nvSpPr>
        <p:spPr>
          <a:xfrm>
            <a:off x="8247102" y="1885348"/>
            <a:ext cx="1941817" cy="369332"/>
          </a:xfrm>
          <a:prstGeom prst="rect">
            <a:avLst/>
          </a:prstGeom>
          <a:solidFill>
            <a:srgbClr val="00B0F0"/>
          </a:solidFill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rgbClr val="002060"/>
                </a:solidFill>
                <a:latin typeface="Amasis MT Pro Black" panose="02040A04050005020304" pitchFamily="18" charset="0"/>
              </a:rPr>
              <a:t>ASISTENCIA</a:t>
            </a:r>
          </a:p>
        </p:txBody>
      </p:sp>
      <p:sp>
        <p:nvSpPr>
          <p:cNvPr id="25" name="Marcador de contenido 3">
            <a:extLst>
              <a:ext uri="{FF2B5EF4-FFF2-40B4-BE49-F238E27FC236}">
                <a16:creationId xmlns:a16="http://schemas.microsoft.com/office/drawing/2014/main" id="{F674D3A6-5154-14C5-DA1A-C7107B83FF3B}"/>
              </a:ext>
            </a:extLst>
          </p:cNvPr>
          <p:cNvSpPr txBox="1">
            <a:spLocks/>
          </p:cNvSpPr>
          <p:nvPr/>
        </p:nvSpPr>
        <p:spPr>
          <a:xfrm>
            <a:off x="6658941" y="2340181"/>
            <a:ext cx="5474363" cy="48084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6200" indent="0" algn="ctr">
              <a:buFont typeface="Arial" panose="020B0604020202020204" pitchFamily="34" charset="0"/>
              <a:buNone/>
            </a:pPr>
            <a:r>
              <a:rPr lang="es-ES" sz="1800" b="1" dirty="0">
                <a:solidFill>
                  <a:srgbClr val="002060"/>
                </a:solidFill>
                <a:latin typeface="Amasis MT Pro" panose="02040504050005020304" pitchFamily="18" charset="0"/>
              </a:rPr>
              <a:t>Plan Individualizado de rotaciones atendiendo a:</a:t>
            </a:r>
            <a:endParaRPr lang="es-ES" b="1" dirty="0">
              <a:solidFill>
                <a:srgbClr val="002060"/>
              </a:solidFill>
            </a:endParaRPr>
          </a:p>
        </p:txBody>
      </p:sp>
      <p:pic>
        <p:nvPicPr>
          <p:cNvPr id="28" name="Imagen 5">
            <a:extLst>
              <a:ext uri="{FF2B5EF4-FFF2-40B4-BE49-F238E27FC236}">
                <a16:creationId xmlns:a16="http://schemas.microsoft.com/office/drawing/2014/main" id="{CF2D41DE-3054-785D-7BC6-01876CD0E0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108" y="-1"/>
            <a:ext cx="2860892" cy="955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890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trella: 4 puntas 4">
            <a:extLst>
              <a:ext uri="{FF2B5EF4-FFF2-40B4-BE49-F238E27FC236}">
                <a16:creationId xmlns:a16="http://schemas.microsoft.com/office/drawing/2014/main" id="{359B3707-92F0-D148-BA99-F61C6D8848B6}"/>
              </a:ext>
            </a:extLst>
          </p:cNvPr>
          <p:cNvSpPr/>
          <p:nvPr/>
        </p:nvSpPr>
        <p:spPr>
          <a:xfrm>
            <a:off x="698643" y="578292"/>
            <a:ext cx="688368" cy="750013"/>
          </a:xfrm>
          <a:prstGeom prst="star4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05AF0E44-9D18-EB77-013F-3B602BA71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7011" y="578293"/>
            <a:ext cx="8373438" cy="863029"/>
          </a:xfrm>
        </p:spPr>
        <p:txBody>
          <a:bodyPr>
            <a:normAutofit/>
          </a:bodyPr>
          <a:lstStyle/>
          <a:p>
            <a:r>
              <a:rPr lang="es-ES" sz="3600" dirty="0">
                <a:solidFill>
                  <a:srgbClr val="002060"/>
                </a:solidFill>
                <a:latin typeface="Amasis MT Pro Black" panose="02040A04050005020304" pitchFamily="18" charset="0"/>
              </a:rPr>
              <a:t>¿QUÉ NOS CARACTERIZA?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07DCE21-0D89-2B0F-5978-B6C4262861EE}"/>
              </a:ext>
            </a:extLst>
          </p:cNvPr>
          <p:cNvSpPr txBox="1"/>
          <p:nvPr/>
        </p:nvSpPr>
        <p:spPr>
          <a:xfrm>
            <a:off x="2359377" y="3971983"/>
            <a:ext cx="79727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 dirty="0">
                <a:solidFill>
                  <a:srgbClr val="002060"/>
                </a:solidFill>
                <a:latin typeface="Amasis MT Pro" panose="02040504050005020304" pitchFamily="18" charset="0"/>
              </a:rPr>
              <a:t>Una unidad docente que apuesta por la especialidad de enfermería</a:t>
            </a:r>
          </a:p>
        </p:txBody>
      </p:sp>
      <p:pic>
        <p:nvPicPr>
          <p:cNvPr id="11" name="Gráfico 10" descr="Inteligencia artificial con relleno sólido">
            <a:extLst>
              <a:ext uri="{FF2B5EF4-FFF2-40B4-BE49-F238E27FC236}">
                <a16:creationId xmlns:a16="http://schemas.microsoft.com/office/drawing/2014/main" id="{6A9C37F3-0BDB-51CA-82EE-2C4B7CCED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3780" y="1879767"/>
            <a:ext cx="914400" cy="914400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24FBE2C1-C65C-0C0E-6825-D4353D94BB40}"/>
              </a:ext>
            </a:extLst>
          </p:cNvPr>
          <p:cNvSpPr txBox="1"/>
          <p:nvPr/>
        </p:nvSpPr>
        <p:spPr>
          <a:xfrm>
            <a:off x="1296083" y="5833615"/>
            <a:ext cx="19392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 dirty="0">
                <a:solidFill>
                  <a:srgbClr val="002060"/>
                </a:solidFill>
                <a:latin typeface="Amasis MT Pro" panose="02040504050005020304" pitchFamily="18" charset="0"/>
              </a:rPr>
              <a:t>Acogedora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03C39DE-500F-A1C9-B528-A6EBAFE6A050}"/>
              </a:ext>
            </a:extLst>
          </p:cNvPr>
          <p:cNvSpPr txBox="1"/>
          <p:nvPr/>
        </p:nvSpPr>
        <p:spPr>
          <a:xfrm>
            <a:off x="1802606" y="3033345"/>
            <a:ext cx="37711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 dirty="0">
                <a:solidFill>
                  <a:srgbClr val="002060"/>
                </a:solidFill>
                <a:latin typeface="Amasis MT Pro" panose="02040504050005020304" pitchFamily="18" charset="0"/>
              </a:rPr>
              <a:t>Formación multidisciplinar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D224CCC8-2B0E-7A09-6679-7ABA0F04E14B}"/>
              </a:ext>
            </a:extLst>
          </p:cNvPr>
          <p:cNvSpPr txBox="1"/>
          <p:nvPr/>
        </p:nvSpPr>
        <p:spPr>
          <a:xfrm>
            <a:off x="1387011" y="2174746"/>
            <a:ext cx="27123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 dirty="0">
                <a:solidFill>
                  <a:srgbClr val="002060"/>
                </a:solidFill>
                <a:latin typeface="Amasis MT Pro" panose="02040504050005020304" pitchFamily="18" charset="0"/>
              </a:rPr>
              <a:t>Variedad Rotaciones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2669E654-D49B-94C7-B9E7-6A2465080689}"/>
              </a:ext>
            </a:extLst>
          </p:cNvPr>
          <p:cNvSpPr txBox="1"/>
          <p:nvPr/>
        </p:nvSpPr>
        <p:spPr>
          <a:xfrm>
            <a:off x="2075380" y="4950037"/>
            <a:ext cx="19158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 dirty="0">
                <a:solidFill>
                  <a:srgbClr val="002060"/>
                </a:solidFill>
                <a:latin typeface="Amasis MT Pro" panose="02040504050005020304" pitchFamily="18" charset="0"/>
              </a:rPr>
              <a:t>Tutor accesible</a:t>
            </a:r>
          </a:p>
        </p:txBody>
      </p:sp>
      <p:pic>
        <p:nvPicPr>
          <p:cNvPr id="20" name="Gráfico 19" descr="Inteligencia artificial con relleno sólido">
            <a:extLst>
              <a:ext uri="{FF2B5EF4-FFF2-40B4-BE49-F238E27FC236}">
                <a16:creationId xmlns:a16="http://schemas.microsoft.com/office/drawing/2014/main" id="{127F7088-4277-55D0-01F9-BCC748C81D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0980" y="2775412"/>
            <a:ext cx="914400" cy="914400"/>
          </a:xfrm>
          <a:prstGeom prst="rect">
            <a:avLst/>
          </a:prstGeom>
        </p:spPr>
      </p:pic>
      <p:pic>
        <p:nvPicPr>
          <p:cNvPr id="21" name="Gráfico 20" descr="Inteligencia artificial con relleno sólido">
            <a:extLst>
              <a:ext uri="{FF2B5EF4-FFF2-40B4-BE49-F238E27FC236}">
                <a16:creationId xmlns:a16="http://schemas.microsoft.com/office/drawing/2014/main" id="{D3026A3E-FA2B-3E3B-92D8-33FDE178E4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08507" y="3659573"/>
            <a:ext cx="914400" cy="914400"/>
          </a:xfrm>
          <a:prstGeom prst="rect">
            <a:avLst/>
          </a:prstGeom>
        </p:spPr>
      </p:pic>
      <p:pic>
        <p:nvPicPr>
          <p:cNvPr id="22" name="Gráfico 21" descr="Inteligencia artificial con relleno sólido">
            <a:extLst>
              <a:ext uri="{FF2B5EF4-FFF2-40B4-BE49-F238E27FC236}">
                <a16:creationId xmlns:a16="http://schemas.microsoft.com/office/drawing/2014/main" id="{8CC1F487-BA13-F1D2-6208-1ACC5FC725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3780" y="5519881"/>
            <a:ext cx="914400" cy="914400"/>
          </a:xfrm>
          <a:prstGeom prst="rect">
            <a:avLst/>
          </a:prstGeom>
        </p:spPr>
      </p:pic>
      <p:pic>
        <p:nvPicPr>
          <p:cNvPr id="23" name="Gráfico 22" descr="Inteligencia artificial con relleno sólido">
            <a:extLst>
              <a:ext uri="{FF2B5EF4-FFF2-40B4-BE49-F238E27FC236}">
                <a16:creationId xmlns:a16="http://schemas.microsoft.com/office/drawing/2014/main" id="{3523DD6A-CDA0-4CE8-A20E-DABD19EEDF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0980" y="4605481"/>
            <a:ext cx="914400" cy="914400"/>
          </a:xfrm>
          <a:prstGeom prst="rect">
            <a:avLst/>
          </a:prstGeom>
        </p:spPr>
      </p:pic>
      <p:pic>
        <p:nvPicPr>
          <p:cNvPr id="24" name="Imagen 5">
            <a:extLst>
              <a:ext uri="{FF2B5EF4-FFF2-40B4-BE49-F238E27FC236}">
                <a16:creationId xmlns:a16="http://schemas.microsoft.com/office/drawing/2014/main" id="{5C7E3CBC-DAC1-5384-7307-3219CFCA79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675" y="-1"/>
            <a:ext cx="3322325" cy="1109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84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trella: 4 puntas 4">
            <a:extLst>
              <a:ext uri="{FF2B5EF4-FFF2-40B4-BE49-F238E27FC236}">
                <a16:creationId xmlns:a16="http://schemas.microsoft.com/office/drawing/2014/main" id="{FDE1FC3F-813D-0F5F-C6A2-DCB814E0B73E}"/>
              </a:ext>
            </a:extLst>
          </p:cNvPr>
          <p:cNvSpPr/>
          <p:nvPr/>
        </p:nvSpPr>
        <p:spPr>
          <a:xfrm>
            <a:off x="698643" y="578292"/>
            <a:ext cx="688368" cy="750013"/>
          </a:xfrm>
          <a:prstGeom prst="star4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2ECC6199-C1BF-2311-D4FE-A53706E0A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7011" y="578293"/>
            <a:ext cx="8373438" cy="863029"/>
          </a:xfrm>
        </p:spPr>
        <p:txBody>
          <a:bodyPr>
            <a:normAutofit fontScale="90000"/>
          </a:bodyPr>
          <a:lstStyle/>
          <a:p>
            <a:r>
              <a:rPr lang="es-ES" sz="3600" dirty="0">
                <a:solidFill>
                  <a:srgbClr val="002060"/>
                </a:solidFill>
                <a:latin typeface="Amasis MT Pro Black" panose="02040A04050005020304" pitchFamily="18" charset="0"/>
              </a:rPr>
              <a:t>UN PROGRAMA FORMATIVO PARA TI</a:t>
            </a:r>
          </a:p>
        </p:txBody>
      </p:sp>
      <p:pic>
        <p:nvPicPr>
          <p:cNvPr id="9" name="Gráfico 8" descr="Insignia 1 con relleno sólido">
            <a:extLst>
              <a:ext uri="{FF2B5EF4-FFF2-40B4-BE49-F238E27FC236}">
                <a16:creationId xmlns:a16="http://schemas.microsoft.com/office/drawing/2014/main" id="{ABE61F96-300F-3CBA-CE02-260B059234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47144" y="1507479"/>
            <a:ext cx="914400" cy="91440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14A9D8B1-1265-BB54-4CA6-BBBEFADC9044}"/>
              </a:ext>
            </a:extLst>
          </p:cNvPr>
          <p:cNvSpPr txBox="1"/>
          <p:nvPr/>
        </p:nvSpPr>
        <p:spPr>
          <a:xfrm>
            <a:off x="3047144" y="1670931"/>
            <a:ext cx="60977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altLang="es-ES" sz="1800" dirty="0">
                <a:solidFill>
                  <a:srgbClr val="002060"/>
                </a:solidFill>
                <a:latin typeface="Amasis MT Pro" panose="02040504050005020304" pitchFamily="18" charset="0"/>
              </a:rPr>
              <a:t>Dispositivos de carácter fundamentalmente </a:t>
            </a:r>
            <a:r>
              <a:rPr lang="es-ES" altLang="es-ES" sz="1800" b="1" dirty="0">
                <a:solidFill>
                  <a:srgbClr val="002060"/>
                </a:solidFill>
                <a:latin typeface="Amasis MT Pro" panose="02040504050005020304" pitchFamily="18" charset="0"/>
              </a:rPr>
              <a:t>HOSPITALARIO</a:t>
            </a:r>
            <a:endParaRPr lang="es-ES" dirty="0">
              <a:solidFill>
                <a:srgbClr val="002060"/>
              </a:solidFill>
              <a:latin typeface="Amasis MT Pro" panose="02040504050005020304" pitchFamily="18" charset="0"/>
            </a:endParaRPr>
          </a:p>
        </p:txBody>
      </p:sp>
      <p:pic>
        <p:nvPicPr>
          <p:cNvPr id="13" name="Gráfico 12" descr="Insignia con relleno sólido">
            <a:extLst>
              <a:ext uri="{FF2B5EF4-FFF2-40B4-BE49-F238E27FC236}">
                <a16:creationId xmlns:a16="http://schemas.microsoft.com/office/drawing/2014/main" id="{06666160-FFE0-9BA5-3497-76777AEE80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47144" y="2548932"/>
            <a:ext cx="914400" cy="914400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2238D177-0F1F-76A7-C5FD-9CA0ED5FA94B}"/>
              </a:ext>
            </a:extLst>
          </p:cNvPr>
          <p:cNvSpPr txBox="1"/>
          <p:nvPr/>
        </p:nvSpPr>
        <p:spPr>
          <a:xfrm>
            <a:off x="3047144" y="2778541"/>
            <a:ext cx="60977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altLang="es-ES" sz="1800" dirty="0">
                <a:solidFill>
                  <a:srgbClr val="002060"/>
                </a:solidFill>
                <a:latin typeface="Amasis MT Pro" panose="02040504050005020304" pitchFamily="18" charset="0"/>
              </a:rPr>
              <a:t>Dispositivos de carácter fundamentalmente</a:t>
            </a:r>
          </a:p>
          <a:p>
            <a:pPr algn="ctr"/>
            <a:r>
              <a:rPr lang="es-ES" altLang="es-ES" sz="1800" b="1" dirty="0">
                <a:solidFill>
                  <a:srgbClr val="002060"/>
                </a:solidFill>
                <a:latin typeface="Amasis MT Pro" panose="02040504050005020304" pitchFamily="18" charset="0"/>
              </a:rPr>
              <a:t>COMUNITARIO</a:t>
            </a:r>
            <a:endParaRPr lang="es-ES" b="1" dirty="0">
              <a:solidFill>
                <a:srgbClr val="002060"/>
              </a:solidFill>
              <a:latin typeface="Amasis MT Pro" panose="02040504050005020304" pitchFamily="18" charset="0"/>
            </a:endParaRPr>
          </a:p>
        </p:txBody>
      </p:sp>
      <p:sp>
        <p:nvSpPr>
          <p:cNvPr id="15" name="4 Rectángulo redondeado">
            <a:extLst>
              <a:ext uri="{FF2B5EF4-FFF2-40B4-BE49-F238E27FC236}">
                <a16:creationId xmlns:a16="http://schemas.microsoft.com/office/drawing/2014/main" id="{7E75D7C5-9253-01AF-3942-BBD659D2CE6D}"/>
              </a:ext>
            </a:extLst>
          </p:cNvPr>
          <p:cNvSpPr/>
          <p:nvPr/>
        </p:nvSpPr>
        <p:spPr>
          <a:xfrm>
            <a:off x="1397464" y="3858641"/>
            <a:ext cx="3515120" cy="1625935"/>
          </a:xfrm>
          <a:prstGeom prst="roundRect">
            <a:avLst/>
          </a:prstGeom>
          <a:solidFill>
            <a:srgbClr val="00B0F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es-ES" b="1" dirty="0">
                <a:solidFill>
                  <a:schemeClr val="bg1"/>
                </a:solidFill>
                <a:latin typeface="Amasis MT Pro" panose="02040504050005020304" pitchFamily="18" charset="0"/>
              </a:rPr>
              <a:t>PRÁCTICA ASISTENCIAL</a:t>
            </a:r>
          </a:p>
          <a:p>
            <a:pPr algn="ctr"/>
            <a:r>
              <a:rPr lang="es-ES" b="1" dirty="0">
                <a:latin typeface="Amasis MT Pro" panose="02040504050005020304" pitchFamily="18" charset="0"/>
              </a:rPr>
              <a:t>L-M-J-V  turno </a:t>
            </a:r>
            <a:r>
              <a:rPr lang="es-ES" b="1" u="sng" dirty="0">
                <a:latin typeface="Amasis MT Pro" panose="02040504050005020304" pitchFamily="18" charset="0"/>
              </a:rPr>
              <a:t>MAÑANA </a:t>
            </a:r>
            <a:r>
              <a:rPr lang="es-ES" b="1" dirty="0">
                <a:latin typeface="Amasis MT Pro" panose="02040504050005020304" pitchFamily="18" charset="0"/>
              </a:rPr>
              <a:t>o</a:t>
            </a:r>
            <a:r>
              <a:rPr lang="es-ES" b="1" u="sng" dirty="0">
                <a:latin typeface="Amasis MT Pro" panose="02040504050005020304" pitchFamily="18" charset="0"/>
              </a:rPr>
              <a:t> TARDE</a:t>
            </a:r>
            <a:endParaRPr lang="es-ES" u="sng" dirty="0">
              <a:latin typeface="Amasis MT Pro" panose="02040504050005020304" pitchFamily="18" charset="0"/>
            </a:endParaRPr>
          </a:p>
        </p:txBody>
      </p:sp>
      <p:sp>
        <p:nvSpPr>
          <p:cNvPr id="17" name="5 Rectángulo redondeado">
            <a:extLst>
              <a:ext uri="{FF2B5EF4-FFF2-40B4-BE49-F238E27FC236}">
                <a16:creationId xmlns:a16="http://schemas.microsoft.com/office/drawing/2014/main" id="{8A89FDEF-D2DD-4B19-D330-1EAC838DCA8F}"/>
              </a:ext>
            </a:extLst>
          </p:cNvPr>
          <p:cNvSpPr/>
          <p:nvPr/>
        </p:nvSpPr>
        <p:spPr>
          <a:xfrm>
            <a:off x="7279417" y="3851308"/>
            <a:ext cx="3515120" cy="1625935"/>
          </a:xfrm>
          <a:prstGeom prst="roundRect">
            <a:avLst/>
          </a:prstGeom>
          <a:solidFill>
            <a:srgbClr val="00B0F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es-ES" b="1" dirty="0">
                <a:solidFill>
                  <a:schemeClr val="bg1"/>
                </a:solidFill>
                <a:latin typeface="Amasis MT Pro" panose="02040504050005020304" pitchFamily="18" charset="0"/>
              </a:rPr>
              <a:t>DOCENCIA</a:t>
            </a:r>
            <a:r>
              <a:rPr lang="es-ES" b="1" dirty="0">
                <a:solidFill>
                  <a:schemeClr val="tx1"/>
                </a:solidFill>
                <a:latin typeface="Amasis MT Pro" panose="02040504050005020304" pitchFamily="18" charset="0"/>
              </a:rPr>
              <a:t> </a:t>
            </a:r>
          </a:p>
          <a:p>
            <a:pPr algn="ctr"/>
            <a:r>
              <a:rPr lang="es-ES" b="1" dirty="0">
                <a:latin typeface="Amasis MT Pro" panose="02040504050005020304" pitchFamily="18" charset="0"/>
              </a:rPr>
              <a:t>Miércoles Turno de </a:t>
            </a:r>
            <a:r>
              <a:rPr lang="es-ES" b="1" u="sng" dirty="0">
                <a:latin typeface="Amasis MT Pro" panose="02040504050005020304" pitchFamily="18" charset="0"/>
              </a:rPr>
              <a:t>MAÑANA</a:t>
            </a:r>
          </a:p>
        </p:txBody>
      </p:sp>
      <p:pic>
        <p:nvPicPr>
          <p:cNvPr id="19" name="Gráfico 18" descr="Médico con relleno sólido">
            <a:extLst>
              <a:ext uri="{FF2B5EF4-FFF2-40B4-BE49-F238E27FC236}">
                <a16:creationId xmlns:a16="http://schemas.microsoft.com/office/drawing/2014/main" id="{C1B7C1F3-3B17-E05A-7FBB-E532F4B18AF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1426" y="3345080"/>
            <a:ext cx="902302" cy="902302"/>
          </a:xfrm>
          <a:prstGeom prst="rect">
            <a:avLst/>
          </a:prstGeom>
        </p:spPr>
      </p:pic>
      <p:pic>
        <p:nvPicPr>
          <p:cNvPr id="21" name="Gráfico 20" descr="Libros con relleno sólido">
            <a:extLst>
              <a:ext uri="{FF2B5EF4-FFF2-40B4-BE49-F238E27FC236}">
                <a16:creationId xmlns:a16="http://schemas.microsoft.com/office/drawing/2014/main" id="{1AA6EB81-182C-E7C6-CA18-E0C25935559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54002" y="3463332"/>
            <a:ext cx="792491" cy="792491"/>
          </a:xfrm>
          <a:prstGeom prst="rect">
            <a:avLst/>
          </a:prstGeom>
        </p:spPr>
      </p:pic>
      <p:pic>
        <p:nvPicPr>
          <p:cNvPr id="22" name="Imagen 5">
            <a:extLst>
              <a:ext uri="{FF2B5EF4-FFF2-40B4-BE49-F238E27FC236}">
                <a16:creationId xmlns:a16="http://schemas.microsoft.com/office/drawing/2014/main" id="{43200018-59A3-4737-2903-5080FBC7D28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872" y="-1"/>
            <a:ext cx="2830128" cy="945223"/>
          </a:xfrm>
          <a:prstGeom prst="rect">
            <a:avLst/>
          </a:prstGeom>
        </p:spPr>
      </p:pic>
      <p:sp>
        <p:nvSpPr>
          <p:cNvPr id="23" name="Título 1">
            <a:extLst>
              <a:ext uri="{FF2B5EF4-FFF2-40B4-BE49-F238E27FC236}">
                <a16:creationId xmlns:a16="http://schemas.microsoft.com/office/drawing/2014/main" id="{AD3A0F67-61AF-F512-299B-FE13AA7B8FBF}"/>
              </a:ext>
            </a:extLst>
          </p:cNvPr>
          <p:cNvSpPr txBox="1">
            <a:spLocks/>
          </p:cNvSpPr>
          <p:nvPr/>
        </p:nvSpPr>
        <p:spPr>
          <a:xfrm>
            <a:off x="1387011" y="578292"/>
            <a:ext cx="8373438" cy="8630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600">
                <a:solidFill>
                  <a:srgbClr val="002060"/>
                </a:solidFill>
                <a:latin typeface="Amasis MT Pro Black" panose="02040A04050005020304" pitchFamily="18" charset="0"/>
              </a:rPr>
              <a:t>UN PROGRAMA FORMATIVO PARA TI</a:t>
            </a:r>
            <a:endParaRPr lang="es-ES" sz="3600" dirty="0">
              <a:solidFill>
                <a:srgbClr val="002060"/>
              </a:solidFill>
              <a:latin typeface="Amasis MT Pro Black" panose="02040A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8455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>
            <a:extLst>
              <a:ext uri="{FF2B5EF4-FFF2-40B4-BE49-F238E27FC236}">
                <a16:creationId xmlns:a16="http://schemas.microsoft.com/office/drawing/2014/main" id="{85FA6B21-48F8-7F09-A085-FB938164A830}"/>
              </a:ext>
            </a:extLst>
          </p:cNvPr>
          <p:cNvSpPr txBox="1">
            <a:spLocks noGrp="1" noChangeArrowheads="1"/>
          </p:cNvSpPr>
          <p:nvPr>
            <p:ph sz="half" idx="2"/>
          </p:nvPr>
        </p:nvSpPr>
        <p:spPr bwMode="auto">
          <a:xfrm>
            <a:off x="698642" y="2160512"/>
            <a:ext cx="5143928" cy="342540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tIns="118800" bIns="118800">
            <a:spAutoFit/>
          </a:bodyPr>
          <a:lstStyle/>
          <a:p>
            <a:pPr marL="0" indent="0" algn="ctr">
              <a:spcBef>
                <a:spcPct val="50000"/>
              </a:spcBef>
              <a:buNone/>
            </a:pPr>
            <a:r>
              <a:rPr lang="es-ES" altLang="es-ES" sz="1800" b="1" dirty="0">
                <a:solidFill>
                  <a:srgbClr val="002060"/>
                </a:solidFill>
                <a:latin typeface="Amasis MT Pro" panose="02040504050005020304" pitchFamily="18" charset="0"/>
              </a:rPr>
              <a:t>HOSPITAL 12 DE OCTUBRE</a:t>
            </a:r>
            <a:endParaRPr lang="es-ES" altLang="es-ES" sz="1800" dirty="0">
              <a:solidFill>
                <a:srgbClr val="002060"/>
              </a:solidFill>
              <a:latin typeface="Amasis MT Pro" panose="02040504050005020304" pitchFamily="18" charset="0"/>
            </a:endParaRPr>
          </a:p>
          <a:p>
            <a:pPr>
              <a:spcBef>
                <a:spcPct val="5000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s-ES" altLang="es-ES" sz="1800" dirty="0">
                <a:latin typeface="Amasis MT Pro" panose="02040504050005020304" pitchFamily="18" charset="0"/>
              </a:rPr>
              <a:t>Unidad Hospitalización Breve Adultos (UHB):  3,5 meses</a:t>
            </a:r>
            <a:endParaRPr lang="es-ES" altLang="es-ES" sz="1800" dirty="0">
              <a:solidFill>
                <a:srgbClr val="FF0000"/>
              </a:solidFill>
              <a:latin typeface="Amasis MT Pro" panose="02040504050005020304" pitchFamily="18" charset="0"/>
            </a:endParaRPr>
          </a:p>
          <a:p>
            <a:pPr>
              <a:spcBef>
                <a:spcPct val="5000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s-ES" altLang="es-ES" sz="1800" dirty="0">
                <a:latin typeface="Amasis MT Pro" panose="02040504050005020304" pitchFamily="18" charset="0"/>
              </a:rPr>
              <a:t>Unidad Transición Hospitalaria (UTH): 2 meses</a:t>
            </a:r>
            <a:endParaRPr lang="es-ES" altLang="es-ES" sz="1800" dirty="0">
              <a:solidFill>
                <a:srgbClr val="FF0000"/>
              </a:solidFill>
              <a:latin typeface="Amasis MT Pro" panose="02040504050005020304" pitchFamily="18" charset="0"/>
            </a:endParaRPr>
          </a:p>
          <a:p>
            <a:pPr>
              <a:spcBef>
                <a:spcPct val="5000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s-ES" altLang="es-ES" sz="1800" dirty="0">
                <a:latin typeface="Amasis MT Pro" panose="02040504050005020304" pitchFamily="18" charset="0"/>
              </a:rPr>
              <a:t>Unidad Hospitalización Breve Adolescentes (UHBA): 1,5 mes</a:t>
            </a:r>
            <a:endParaRPr lang="es-ES" altLang="es-ES" sz="1800" dirty="0">
              <a:solidFill>
                <a:srgbClr val="FF0000"/>
              </a:solidFill>
              <a:latin typeface="Amasis MT Pro" panose="02040504050005020304" pitchFamily="18" charset="0"/>
            </a:endParaRPr>
          </a:p>
          <a:p>
            <a:pPr>
              <a:spcBef>
                <a:spcPct val="5000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s-ES" altLang="es-ES" sz="1800" dirty="0">
                <a:latin typeface="Amasis MT Pro" panose="02040504050005020304" pitchFamily="18" charset="0"/>
              </a:rPr>
              <a:t>Unidad Interconsulta y Psiquiatría de Enlace (UICE) : 2 semanas</a:t>
            </a:r>
          </a:p>
          <a:p>
            <a:pPr>
              <a:spcBef>
                <a:spcPct val="5000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s-ES" altLang="es-ES" sz="1800" dirty="0">
                <a:latin typeface="Amasis MT Pro" panose="02040504050005020304" pitchFamily="18" charset="0"/>
              </a:rPr>
              <a:t>Desintoxicación y deshabituación alcohólica (UTH/UICE): 1,5 meses</a:t>
            </a:r>
          </a:p>
        </p:txBody>
      </p:sp>
      <p:sp>
        <p:nvSpPr>
          <p:cNvPr id="6" name="Estrella: 4 puntas 5">
            <a:extLst>
              <a:ext uri="{FF2B5EF4-FFF2-40B4-BE49-F238E27FC236}">
                <a16:creationId xmlns:a16="http://schemas.microsoft.com/office/drawing/2014/main" id="{D675DF87-CAE0-27BD-1AB2-DF9CC148A8AA}"/>
              </a:ext>
            </a:extLst>
          </p:cNvPr>
          <p:cNvSpPr/>
          <p:nvPr/>
        </p:nvSpPr>
        <p:spPr>
          <a:xfrm>
            <a:off x="698643" y="526921"/>
            <a:ext cx="688368" cy="750013"/>
          </a:xfrm>
          <a:prstGeom prst="star4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45F19568-B8DF-AB66-DD65-53631DBBEFA8}"/>
              </a:ext>
            </a:extLst>
          </p:cNvPr>
          <p:cNvSpPr txBox="1">
            <a:spLocks/>
          </p:cNvSpPr>
          <p:nvPr/>
        </p:nvSpPr>
        <p:spPr>
          <a:xfrm>
            <a:off x="1387011" y="578292"/>
            <a:ext cx="8373438" cy="8630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600" dirty="0">
                <a:solidFill>
                  <a:srgbClr val="002060"/>
                </a:solidFill>
                <a:latin typeface="Amasis MT Pro Black" panose="02040A04050005020304" pitchFamily="18" charset="0"/>
              </a:rPr>
              <a:t>UN PROGRAMA FORMATIVO PARA TI</a:t>
            </a:r>
          </a:p>
        </p:txBody>
      </p:sp>
      <p:pic>
        <p:nvPicPr>
          <p:cNvPr id="8" name="Imagen 5">
            <a:extLst>
              <a:ext uri="{FF2B5EF4-FFF2-40B4-BE49-F238E27FC236}">
                <a16:creationId xmlns:a16="http://schemas.microsoft.com/office/drawing/2014/main" id="{CF97EBA8-E7D3-056B-448A-5B4549549B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872" y="-1"/>
            <a:ext cx="2830128" cy="945223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5B76F9C8-A63B-5623-9375-3097E679A26F}"/>
              </a:ext>
            </a:extLst>
          </p:cNvPr>
          <p:cNvSpPr txBox="1"/>
          <p:nvPr/>
        </p:nvSpPr>
        <p:spPr>
          <a:xfrm>
            <a:off x="6349432" y="2160512"/>
            <a:ext cx="5143928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spcBef>
                <a:spcPct val="50000"/>
              </a:spcBef>
              <a:buClr>
                <a:srgbClr val="002060"/>
              </a:buClr>
              <a:buNone/>
            </a:pPr>
            <a:r>
              <a:rPr lang="es-ES" altLang="es-ES" sz="1800" b="1" dirty="0">
                <a:solidFill>
                  <a:srgbClr val="002060"/>
                </a:solidFill>
                <a:latin typeface="Amasis MT Pro" panose="02040504050005020304" pitchFamily="18" charset="0"/>
              </a:rPr>
              <a:t>COMPLEJO ASISTENCIAL BENITO MENNI- CIEMPOZUELOS</a:t>
            </a:r>
          </a:p>
          <a:p>
            <a:pPr>
              <a:spcBef>
                <a:spcPct val="5000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s-ES" altLang="es-ES" sz="1800" dirty="0">
                <a:latin typeface="Amasis MT Pro" panose="02040504050005020304" pitchFamily="18" charset="0"/>
              </a:rPr>
              <a:t>Unidad de Seguimiento e Intervención Psiquiátrica Intensiva (USIPI): 1 mes</a:t>
            </a:r>
          </a:p>
          <a:p>
            <a:pPr>
              <a:spcBef>
                <a:spcPct val="50000"/>
              </a:spcBef>
              <a:buClr>
                <a:srgbClr val="002060"/>
              </a:buClr>
            </a:pPr>
            <a:endParaRPr lang="es-ES" altLang="es-ES" sz="1800" dirty="0">
              <a:latin typeface="Amasis MT Pro" panose="02040504050005020304" pitchFamily="18" charset="0"/>
            </a:endParaRPr>
          </a:p>
          <a:p>
            <a:pPr marL="0" indent="0" algn="ctr">
              <a:spcBef>
                <a:spcPct val="50000"/>
              </a:spcBef>
              <a:buClr>
                <a:srgbClr val="002060"/>
              </a:buClr>
              <a:buNone/>
            </a:pPr>
            <a:r>
              <a:rPr lang="es-ES" altLang="es-ES" sz="1800" b="1" dirty="0">
                <a:solidFill>
                  <a:srgbClr val="002060"/>
                </a:solidFill>
                <a:latin typeface="Amasis MT Pro" panose="02040504050005020304" pitchFamily="18" charset="0"/>
              </a:rPr>
              <a:t>CENTRO SAN JUAN DE DIOS - CIEMPOZUELOS</a:t>
            </a:r>
          </a:p>
          <a:p>
            <a:pPr>
              <a:spcBef>
                <a:spcPct val="5000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s-ES" altLang="es-ES" sz="1800" dirty="0">
                <a:latin typeface="Amasis MT Pro" panose="02040504050005020304" pitchFamily="18" charset="0"/>
              </a:rPr>
              <a:t>Unidad de Cuidados Psiquiátricos Prolongados (UCPP): 1 mes</a:t>
            </a:r>
          </a:p>
        </p:txBody>
      </p:sp>
      <p:pic>
        <p:nvPicPr>
          <p:cNvPr id="14" name="Gráfico 13" descr="Insignia 1 con relleno sólido">
            <a:extLst>
              <a:ext uri="{FF2B5EF4-FFF2-40B4-BE49-F238E27FC236}">
                <a16:creationId xmlns:a16="http://schemas.microsoft.com/office/drawing/2014/main" id="{0DDD30ED-1A7F-DE17-CE9D-C569007D3A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7128" y="1443890"/>
            <a:ext cx="863029" cy="863029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C877414B-A299-9DFE-0E45-6EA212448C1E}"/>
              </a:ext>
            </a:extLst>
          </p:cNvPr>
          <p:cNvSpPr txBox="1"/>
          <p:nvPr/>
        </p:nvSpPr>
        <p:spPr>
          <a:xfrm>
            <a:off x="948647" y="1641054"/>
            <a:ext cx="11164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solidFill>
                  <a:srgbClr val="001BC0"/>
                </a:solidFill>
                <a:latin typeface="Amasis MT Pro Black" panose="02040A04050005020304" pitchFamily="18" charset="0"/>
              </a:rPr>
              <a:t>AÑO</a:t>
            </a:r>
            <a:endParaRPr lang="es-ES" dirty="0">
              <a:solidFill>
                <a:srgbClr val="001BC0"/>
              </a:solidFill>
              <a:latin typeface="Amasis MT Pro Black" panose="02040A04050005020304" pitchFamily="18" charset="0"/>
            </a:endParaRPr>
          </a:p>
        </p:txBody>
      </p:sp>
      <p:pic>
        <p:nvPicPr>
          <p:cNvPr id="16" name="Imagen 5">
            <a:extLst>
              <a:ext uri="{FF2B5EF4-FFF2-40B4-BE49-F238E27FC236}">
                <a16:creationId xmlns:a16="http://schemas.microsoft.com/office/drawing/2014/main" id="{8B8919CC-E7BD-B0ED-D1FB-13127CA81B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872" y="-51372"/>
            <a:ext cx="2830128" cy="945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6919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2486</TotalTime>
  <Words>1276</Words>
  <Application>Microsoft Office PowerPoint</Application>
  <PresentationFormat>Panorámica</PresentationFormat>
  <Paragraphs>156</Paragraphs>
  <Slides>17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5" baseType="lpstr">
      <vt:lpstr>Amasis MT Pro</vt:lpstr>
      <vt:lpstr>Amasis MT Pro Black</vt:lpstr>
      <vt:lpstr>Arial</vt:lpstr>
      <vt:lpstr>Calibri</vt:lpstr>
      <vt:lpstr>Calibri Light</vt:lpstr>
      <vt:lpstr>Courier New</vt:lpstr>
      <vt:lpstr>Wingdings</vt:lpstr>
      <vt:lpstr>Tema de Office</vt:lpstr>
      <vt:lpstr>Presentación de PowerPoint</vt:lpstr>
      <vt:lpstr>LA ENFERMERÍA EN SALUD MENTAL</vt:lpstr>
      <vt:lpstr>Presentación de PowerPoint</vt:lpstr>
      <vt:lpstr>NUESTRO SERVICIO EN DATOS</vt:lpstr>
      <vt:lpstr>¿POR QUÉ SOMOS DIFERENTES?</vt:lpstr>
      <vt:lpstr>UN PROGRAMA FORMATIVO PARA TI</vt:lpstr>
      <vt:lpstr>¿QUÉ NOS CARACTERIZA?</vt:lpstr>
      <vt:lpstr>UN PROGRAMA FORMATIVO PARA TI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lucia codes</dc:creator>
  <cp:lastModifiedBy>lucia codes</cp:lastModifiedBy>
  <cp:revision>31</cp:revision>
  <dcterms:created xsi:type="dcterms:W3CDTF">2023-02-20T18:32:51Z</dcterms:created>
  <dcterms:modified xsi:type="dcterms:W3CDTF">2023-03-06T18:25:26Z</dcterms:modified>
</cp:coreProperties>
</file>