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7" r:id="rId5"/>
    <p:sldId id="278" r:id="rId6"/>
    <p:sldId id="291" r:id="rId7"/>
    <p:sldId id="292" r:id="rId8"/>
    <p:sldId id="279" r:id="rId9"/>
    <p:sldId id="284" r:id="rId10"/>
    <p:sldId id="286" r:id="rId11"/>
    <p:sldId id="282" r:id="rId12"/>
    <p:sldId id="294" r:id="rId13"/>
  </p:sldIdLst>
  <p:sldSz cx="12192000" cy="6858000"/>
  <p:notesSz cx="6797675" cy="9929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EZ PAREDES, JOSE LUIS" initials="FPJL" lastIdx="0" clrIdx="0">
    <p:extLst>
      <p:ext uri="{19B8F6BF-5375-455C-9EA6-DF929625EA0E}">
        <p15:presenceInfo xmlns:p15="http://schemas.microsoft.com/office/powerpoint/2012/main" userId="S-1-5-21-1432065709-2239911157-250631719-4222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90" autoAdjust="0"/>
  </p:normalViewPr>
  <p:slideViewPr>
    <p:cSldViewPr snapToGrid="0">
      <p:cViewPr varScale="1">
        <p:scale>
          <a:sx n="65" d="100"/>
          <a:sy n="65" d="100"/>
        </p:scale>
        <p:origin x="724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DF2C05-ADD3-4C85-9942-79E1577C8945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A392C0E-1276-4564-AF80-7F970B0C8290}">
      <dgm:prSet phldrT="[Texto]"/>
      <dgm:spPr/>
      <dgm:t>
        <a:bodyPr/>
        <a:lstStyle/>
        <a:p>
          <a:r>
            <a:rPr lang="es-ES" dirty="0"/>
            <a:t>Elaboración protocolos</a:t>
          </a:r>
        </a:p>
      </dgm:t>
    </dgm:pt>
    <dgm:pt modelId="{0E38F032-5B63-4CD8-8000-7D2C1220E784}" type="parTrans" cxnId="{BA6AD656-1B21-41DE-AF49-209DC16DC19B}">
      <dgm:prSet/>
      <dgm:spPr/>
      <dgm:t>
        <a:bodyPr/>
        <a:lstStyle/>
        <a:p>
          <a:endParaRPr lang="es-ES"/>
        </a:p>
      </dgm:t>
    </dgm:pt>
    <dgm:pt modelId="{99DC6A1D-88C1-4553-ADF1-70344D0CC63C}" type="sibTrans" cxnId="{BA6AD656-1B21-41DE-AF49-209DC16DC19B}">
      <dgm:prSet/>
      <dgm:spPr/>
      <dgm:t>
        <a:bodyPr/>
        <a:lstStyle/>
        <a:p>
          <a:endParaRPr lang="es-ES"/>
        </a:p>
      </dgm:t>
    </dgm:pt>
    <dgm:pt modelId="{F7FCBE59-B5E6-44CE-9AA1-8CF3A4469C5D}">
      <dgm:prSet phldrT="[Texto]"/>
      <dgm:spPr/>
      <dgm:t>
        <a:bodyPr/>
        <a:lstStyle/>
        <a:p>
          <a:r>
            <a:rPr lang="es-ES" dirty="0"/>
            <a:t>Puesta en marcha de programa</a:t>
          </a:r>
        </a:p>
      </dgm:t>
    </dgm:pt>
    <dgm:pt modelId="{418F875D-4A5E-4158-915C-F3EF9CE1B9C5}" type="parTrans" cxnId="{E68DECD9-BD52-4EC8-8AEE-05BC4FBE78DE}">
      <dgm:prSet/>
      <dgm:spPr/>
      <dgm:t>
        <a:bodyPr/>
        <a:lstStyle/>
        <a:p>
          <a:endParaRPr lang="es-ES"/>
        </a:p>
      </dgm:t>
    </dgm:pt>
    <dgm:pt modelId="{75A47A13-8AEC-4671-BDAF-539BDF100608}" type="sibTrans" cxnId="{E68DECD9-BD52-4EC8-8AEE-05BC4FBE78DE}">
      <dgm:prSet/>
      <dgm:spPr/>
      <dgm:t>
        <a:bodyPr/>
        <a:lstStyle/>
        <a:p>
          <a:endParaRPr lang="es-ES"/>
        </a:p>
      </dgm:t>
    </dgm:pt>
    <dgm:pt modelId="{0D4192C6-B324-4707-8F04-4185D247941A}">
      <dgm:prSet phldrT="[Texto]"/>
      <dgm:spPr/>
      <dgm:t>
        <a:bodyPr/>
        <a:lstStyle/>
        <a:p>
          <a:r>
            <a:rPr lang="es-ES" dirty="0"/>
            <a:t>Detección y </a:t>
          </a:r>
          <a:r>
            <a:rPr lang="es-ES" dirty="0" smtClean="0"/>
            <a:t>aplicación </a:t>
          </a:r>
          <a:r>
            <a:rPr lang="es-ES" dirty="0"/>
            <a:t>de protocolos</a:t>
          </a:r>
        </a:p>
      </dgm:t>
    </dgm:pt>
    <dgm:pt modelId="{55B43E46-BE4E-4755-97F7-2673D2A54E28}" type="parTrans" cxnId="{206A26D7-9AD9-4C5B-8FF4-717F6F0B322A}">
      <dgm:prSet/>
      <dgm:spPr/>
      <dgm:t>
        <a:bodyPr/>
        <a:lstStyle/>
        <a:p>
          <a:endParaRPr lang="es-ES"/>
        </a:p>
      </dgm:t>
    </dgm:pt>
    <dgm:pt modelId="{056B6939-BC59-42DB-91E3-88EEFC370329}" type="sibTrans" cxnId="{206A26D7-9AD9-4C5B-8FF4-717F6F0B322A}">
      <dgm:prSet/>
      <dgm:spPr/>
      <dgm:t>
        <a:bodyPr/>
        <a:lstStyle/>
        <a:p>
          <a:endParaRPr lang="es-ES"/>
        </a:p>
      </dgm:t>
    </dgm:pt>
    <dgm:pt modelId="{E93EEE0F-D4E0-47AF-9471-1F1C0CA8118C}">
      <dgm:prSet phldrT="[Texto]" custT="1"/>
      <dgm:spPr/>
      <dgm:t>
        <a:bodyPr/>
        <a:lstStyle/>
        <a:p>
          <a:r>
            <a:rPr lang="es-ES" sz="1600" dirty="0"/>
            <a:t>Acciones  (</a:t>
          </a:r>
          <a:r>
            <a:rPr lang="es-ES" sz="1400" dirty="0"/>
            <a:t>Prevención, detección, atención, )</a:t>
          </a:r>
        </a:p>
      </dgm:t>
    </dgm:pt>
    <dgm:pt modelId="{9FEEA3A5-B27C-46D7-81B3-7A1ACD734D07}" type="parTrans" cxnId="{3629E493-822C-4A2E-9D05-F7D9AD2F6D01}">
      <dgm:prSet/>
      <dgm:spPr/>
      <dgm:t>
        <a:bodyPr/>
        <a:lstStyle/>
        <a:p>
          <a:endParaRPr lang="es-ES"/>
        </a:p>
      </dgm:t>
    </dgm:pt>
    <dgm:pt modelId="{55231029-6EE4-4601-895D-9CE2B5F1568E}" type="sibTrans" cxnId="{3629E493-822C-4A2E-9D05-F7D9AD2F6D01}">
      <dgm:prSet/>
      <dgm:spPr/>
      <dgm:t>
        <a:bodyPr/>
        <a:lstStyle/>
        <a:p>
          <a:endParaRPr lang="es-ES"/>
        </a:p>
      </dgm:t>
    </dgm:pt>
    <dgm:pt modelId="{7699D173-6D98-4CAF-9027-57D48740873D}">
      <dgm:prSet phldrT="[Texto]"/>
      <dgm:spPr/>
      <dgm:t>
        <a:bodyPr/>
        <a:lstStyle/>
        <a:p>
          <a:r>
            <a:rPr lang="es-ES" dirty="0"/>
            <a:t>Definición terminológica</a:t>
          </a:r>
        </a:p>
      </dgm:t>
    </dgm:pt>
    <dgm:pt modelId="{8EBC7DD9-F7C2-494F-BB05-FB110A9CFE42}" type="parTrans" cxnId="{DFA52541-454B-4339-A0C0-BC93D2CFBC35}">
      <dgm:prSet/>
      <dgm:spPr/>
      <dgm:t>
        <a:bodyPr/>
        <a:lstStyle/>
        <a:p>
          <a:endParaRPr lang="es-ES"/>
        </a:p>
      </dgm:t>
    </dgm:pt>
    <dgm:pt modelId="{A9F53929-CCB7-4E23-B557-4C808D551DF9}" type="sibTrans" cxnId="{DFA52541-454B-4339-A0C0-BC93D2CFBC35}">
      <dgm:prSet/>
      <dgm:spPr/>
      <dgm:t>
        <a:bodyPr/>
        <a:lstStyle/>
        <a:p>
          <a:endParaRPr lang="es-ES"/>
        </a:p>
      </dgm:t>
    </dgm:pt>
    <dgm:pt modelId="{A8B87190-C6D8-48EA-ADA1-BA55E4C36CCF}" type="pres">
      <dgm:prSet presAssocID="{3ADF2C05-ADD3-4C85-9942-79E1577C894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280CD0D-1AB9-4EBE-B5A2-7940A6B6013A}" type="pres">
      <dgm:prSet presAssocID="{EA392C0E-1276-4564-AF80-7F970B0C8290}" presName="dummy" presStyleCnt="0"/>
      <dgm:spPr/>
    </dgm:pt>
    <dgm:pt modelId="{5617C524-DC49-4FC7-AF9A-5197F94806AA}" type="pres">
      <dgm:prSet presAssocID="{EA392C0E-1276-4564-AF80-7F970B0C8290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7269C5-4AFC-4DF8-9438-9E4B6723C24F}" type="pres">
      <dgm:prSet presAssocID="{99DC6A1D-88C1-4553-ADF1-70344D0CC63C}" presName="sibTrans" presStyleLbl="node1" presStyleIdx="0" presStyleCnt="5"/>
      <dgm:spPr/>
      <dgm:t>
        <a:bodyPr/>
        <a:lstStyle/>
        <a:p>
          <a:endParaRPr lang="es-ES"/>
        </a:p>
      </dgm:t>
    </dgm:pt>
    <dgm:pt modelId="{7646B032-340A-4E96-889D-E62CB74DFC78}" type="pres">
      <dgm:prSet presAssocID="{F7FCBE59-B5E6-44CE-9AA1-8CF3A4469C5D}" presName="dummy" presStyleCnt="0"/>
      <dgm:spPr/>
    </dgm:pt>
    <dgm:pt modelId="{6FDAC1CC-FD99-4093-9112-4CA9BA2BE9D6}" type="pres">
      <dgm:prSet presAssocID="{F7FCBE59-B5E6-44CE-9AA1-8CF3A4469C5D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59AF15-D6AE-4961-A8C9-A83126ADED01}" type="pres">
      <dgm:prSet presAssocID="{75A47A13-8AEC-4671-BDAF-539BDF100608}" presName="sibTrans" presStyleLbl="node1" presStyleIdx="1" presStyleCnt="5" custLinFactNeighborX="3490" custLinFactNeighborY="-3241"/>
      <dgm:spPr/>
      <dgm:t>
        <a:bodyPr/>
        <a:lstStyle/>
        <a:p>
          <a:endParaRPr lang="es-ES"/>
        </a:p>
      </dgm:t>
    </dgm:pt>
    <dgm:pt modelId="{742F2D45-D9CB-48E4-87A8-7790C75F39B0}" type="pres">
      <dgm:prSet presAssocID="{0D4192C6-B324-4707-8F04-4185D247941A}" presName="dummy" presStyleCnt="0"/>
      <dgm:spPr/>
    </dgm:pt>
    <dgm:pt modelId="{3F998EBE-BE50-442E-97BB-7C8D53CB13CE}" type="pres">
      <dgm:prSet presAssocID="{0D4192C6-B324-4707-8F04-4185D247941A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36DD35-734D-4DAF-AA7E-B5F5CCF16BBB}" type="pres">
      <dgm:prSet presAssocID="{056B6939-BC59-42DB-91E3-88EEFC370329}" presName="sibTrans" presStyleLbl="node1" presStyleIdx="2" presStyleCnt="5"/>
      <dgm:spPr/>
      <dgm:t>
        <a:bodyPr/>
        <a:lstStyle/>
        <a:p>
          <a:endParaRPr lang="es-ES"/>
        </a:p>
      </dgm:t>
    </dgm:pt>
    <dgm:pt modelId="{4B084F89-D481-4DA0-ACF7-64BFF8ADF232}" type="pres">
      <dgm:prSet presAssocID="{E93EEE0F-D4E0-47AF-9471-1F1C0CA8118C}" presName="dummy" presStyleCnt="0"/>
      <dgm:spPr/>
    </dgm:pt>
    <dgm:pt modelId="{C9FE5166-AADE-4849-8CCA-9CC98B8916FC}" type="pres">
      <dgm:prSet presAssocID="{E93EEE0F-D4E0-47AF-9471-1F1C0CA8118C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441027F-AD6B-490A-B8DD-22920829A269}" type="pres">
      <dgm:prSet presAssocID="{55231029-6EE4-4601-895D-9CE2B5F1568E}" presName="sibTrans" presStyleLbl="node1" presStyleIdx="3" presStyleCnt="5"/>
      <dgm:spPr/>
      <dgm:t>
        <a:bodyPr/>
        <a:lstStyle/>
        <a:p>
          <a:endParaRPr lang="es-ES"/>
        </a:p>
      </dgm:t>
    </dgm:pt>
    <dgm:pt modelId="{CBC4AF03-8922-4C1A-9F93-B83194950226}" type="pres">
      <dgm:prSet presAssocID="{7699D173-6D98-4CAF-9027-57D48740873D}" presName="dummy" presStyleCnt="0"/>
      <dgm:spPr/>
    </dgm:pt>
    <dgm:pt modelId="{7A432394-34BC-4CB8-85EC-CF0FDDD31927}" type="pres">
      <dgm:prSet presAssocID="{7699D173-6D98-4CAF-9027-57D48740873D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591B173-4FB4-4B23-BFA4-A82D20CCFF5B}" type="pres">
      <dgm:prSet presAssocID="{A9F53929-CCB7-4E23-B557-4C808D551DF9}" presName="sibTrans" presStyleLbl="node1" presStyleIdx="4" presStyleCnt="5"/>
      <dgm:spPr/>
      <dgm:t>
        <a:bodyPr/>
        <a:lstStyle/>
        <a:p>
          <a:endParaRPr lang="es-ES"/>
        </a:p>
      </dgm:t>
    </dgm:pt>
  </dgm:ptLst>
  <dgm:cxnLst>
    <dgm:cxn modelId="{1F6720B6-9E22-4CB8-B067-BCA83989C9AD}" type="presOf" srcId="{F7FCBE59-B5E6-44CE-9AA1-8CF3A4469C5D}" destId="{6FDAC1CC-FD99-4093-9112-4CA9BA2BE9D6}" srcOrd="0" destOrd="0" presId="urn:microsoft.com/office/officeart/2005/8/layout/cycle1"/>
    <dgm:cxn modelId="{D6F9919C-11F9-4820-B489-F30BA52A6C58}" type="presOf" srcId="{99DC6A1D-88C1-4553-ADF1-70344D0CC63C}" destId="{3F7269C5-4AFC-4DF8-9438-9E4B6723C24F}" srcOrd="0" destOrd="0" presId="urn:microsoft.com/office/officeart/2005/8/layout/cycle1"/>
    <dgm:cxn modelId="{206A26D7-9AD9-4C5B-8FF4-717F6F0B322A}" srcId="{3ADF2C05-ADD3-4C85-9942-79E1577C8945}" destId="{0D4192C6-B324-4707-8F04-4185D247941A}" srcOrd="2" destOrd="0" parTransId="{55B43E46-BE4E-4755-97F7-2673D2A54E28}" sibTransId="{056B6939-BC59-42DB-91E3-88EEFC370329}"/>
    <dgm:cxn modelId="{6DBA082B-F582-4824-9948-169BAD35BF67}" type="presOf" srcId="{EA392C0E-1276-4564-AF80-7F970B0C8290}" destId="{5617C524-DC49-4FC7-AF9A-5197F94806AA}" srcOrd="0" destOrd="0" presId="urn:microsoft.com/office/officeart/2005/8/layout/cycle1"/>
    <dgm:cxn modelId="{0647F1ED-0C53-432B-90C3-CFCCBECB73F0}" type="presOf" srcId="{3ADF2C05-ADD3-4C85-9942-79E1577C8945}" destId="{A8B87190-C6D8-48EA-ADA1-BA55E4C36CCF}" srcOrd="0" destOrd="0" presId="urn:microsoft.com/office/officeart/2005/8/layout/cycle1"/>
    <dgm:cxn modelId="{E8B868DB-6320-4354-9D24-490FB9574B0D}" type="presOf" srcId="{A9F53929-CCB7-4E23-B557-4C808D551DF9}" destId="{F591B173-4FB4-4B23-BFA4-A82D20CCFF5B}" srcOrd="0" destOrd="0" presId="urn:microsoft.com/office/officeart/2005/8/layout/cycle1"/>
    <dgm:cxn modelId="{5ADFDBCE-1630-410F-9875-AFFDBCF303C6}" type="presOf" srcId="{55231029-6EE4-4601-895D-9CE2B5F1568E}" destId="{9441027F-AD6B-490A-B8DD-22920829A269}" srcOrd="0" destOrd="0" presId="urn:microsoft.com/office/officeart/2005/8/layout/cycle1"/>
    <dgm:cxn modelId="{F68D2EBE-83E6-4363-97AF-E6DBA3CF69C7}" type="presOf" srcId="{056B6939-BC59-42DB-91E3-88EEFC370329}" destId="{4836DD35-734D-4DAF-AA7E-B5F5CCF16BBB}" srcOrd="0" destOrd="0" presId="urn:microsoft.com/office/officeart/2005/8/layout/cycle1"/>
    <dgm:cxn modelId="{0F22653E-74D1-4832-AF06-8A244BC93596}" type="presOf" srcId="{75A47A13-8AEC-4671-BDAF-539BDF100608}" destId="{A959AF15-D6AE-4961-A8C9-A83126ADED01}" srcOrd="0" destOrd="0" presId="urn:microsoft.com/office/officeart/2005/8/layout/cycle1"/>
    <dgm:cxn modelId="{7C27F368-07F9-4BA0-850B-74C61B5F0C0E}" type="presOf" srcId="{E93EEE0F-D4E0-47AF-9471-1F1C0CA8118C}" destId="{C9FE5166-AADE-4849-8CCA-9CC98B8916FC}" srcOrd="0" destOrd="0" presId="urn:microsoft.com/office/officeart/2005/8/layout/cycle1"/>
    <dgm:cxn modelId="{71BA6B9D-DFA6-41C3-8675-E81D8B04B9F6}" type="presOf" srcId="{7699D173-6D98-4CAF-9027-57D48740873D}" destId="{7A432394-34BC-4CB8-85EC-CF0FDDD31927}" srcOrd="0" destOrd="0" presId="urn:microsoft.com/office/officeart/2005/8/layout/cycle1"/>
    <dgm:cxn modelId="{DFA52541-454B-4339-A0C0-BC93D2CFBC35}" srcId="{3ADF2C05-ADD3-4C85-9942-79E1577C8945}" destId="{7699D173-6D98-4CAF-9027-57D48740873D}" srcOrd="4" destOrd="0" parTransId="{8EBC7DD9-F7C2-494F-BB05-FB110A9CFE42}" sibTransId="{A9F53929-CCB7-4E23-B557-4C808D551DF9}"/>
    <dgm:cxn modelId="{BA6AD656-1B21-41DE-AF49-209DC16DC19B}" srcId="{3ADF2C05-ADD3-4C85-9942-79E1577C8945}" destId="{EA392C0E-1276-4564-AF80-7F970B0C8290}" srcOrd="0" destOrd="0" parTransId="{0E38F032-5B63-4CD8-8000-7D2C1220E784}" sibTransId="{99DC6A1D-88C1-4553-ADF1-70344D0CC63C}"/>
    <dgm:cxn modelId="{E68DECD9-BD52-4EC8-8AEE-05BC4FBE78DE}" srcId="{3ADF2C05-ADD3-4C85-9942-79E1577C8945}" destId="{F7FCBE59-B5E6-44CE-9AA1-8CF3A4469C5D}" srcOrd="1" destOrd="0" parTransId="{418F875D-4A5E-4158-915C-F3EF9CE1B9C5}" sibTransId="{75A47A13-8AEC-4671-BDAF-539BDF100608}"/>
    <dgm:cxn modelId="{A8175ACD-A7F0-4B28-8EBA-382029BE117A}" type="presOf" srcId="{0D4192C6-B324-4707-8F04-4185D247941A}" destId="{3F998EBE-BE50-442E-97BB-7C8D53CB13CE}" srcOrd="0" destOrd="0" presId="urn:microsoft.com/office/officeart/2005/8/layout/cycle1"/>
    <dgm:cxn modelId="{3629E493-822C-4A2E-9D05-F7D9AD2F6D01}" srcId="{3ADF2C05-ADD3-4C85-9942-79E1577C8945}" destId="{E93EEE0F-D4E0-47AF-9471-1F1C0CA8118C}" srcOrd="3" destOrd="0" parTransId="{9FEEA3A5-B27C-46D7-81B3-7A1ACD734D07}" sibTransId="{55231029-6EE4-4601-895D-9CE2B5F1568E}"/>
    <dgm:cxn modelId="{32B8D6D1-6538-4B9F-A587-F2272A124CD9}" type="presParOf" srcId="{A8B87190-C6D8-48EA-ADA1-BA55E4C36CCF}" destId="{D280CD0D-1AB9-4EBE-B5A2-7940A6B6013A}" srcOrd="0" destOrd="0" presId="urn:microsoft.com/office/officeart/2005/8/layout/cycle1"/>
    <dgm:cxn modelId="{D99260BA-22BB-4D0B-ACE1-E66630276CD4}" type="presParOf" srcId="{A8B87190-C6D8-48EA-ADA1-BA55E4C36CCF}" destId="{5617C524-DC49-4FC7-AF9A-5197F94806AA}" srcOrd="1" destOrd="0" presId="urn:microsoft.com/office/officeart/2005/8/layout/cycle1"/>
    <dgm:cxn modelId="{44E8B7A3-1F31-472D-B141-F36BBDEFA61C}" type="presParOf" srcId="{A8B87190-C6D8-48EA-ADA1-BA55E4C36CCF}" destId="{3F7269C5-4AFC-4DF8-9438-9E4B6723C24F}" srcOrd="2" destOrd="0" presId="urn:microsoft.com/office/officeart/2005/8/layout/cycle1"/>
    <dgm:cxn modelId="{1424344C-A70E-4F55-972F-1447720F229E}" type="presParOf" srcId="{A8B87190-C6D8-48EA-ADA1-BA55E4C36CCF}" destId="{7646B032-340A-4E96-889D-E62CB74DFC78}" srcOrd="3" destOrd="0" presId="urn:microsoft.com/office/officeart/2005/8/layout/cycle1"/>
    <dgm:cxn modelId="{3514A115-C8D4-4A91-B147-72C4890ACAB8}" type="presParOf" srcId="{A8B87190-C6D8-48EA-ADA1-BA55E4C36CCF}" destId="{6FDAC1CC-FD99-4093-9112-4CA9BA2BE9D6}" srcOrd="4" destOrd="0" presId="urn:microsoft.com/office/officeart/2005/8/layout/cycle1"/>
    <dgm:cxn modelId="{C5C10F93-5364-46DA-9A4B-844CAFBFFF7E}" type="presParOf" srcId="{A8B87190-C6D8-48EA-ADA1-BA55E4C36CCF}" destId="{A959AF15-D6AE-4961-A8C9-A83126ADED01}" srcOrd="5" destOrd="0" presId="urn:microsoft.com/office/officeart/2005/8/layout/cycle1"/>
    <dgm:cxn modelId="{4074656B-035B-4985-ADF3-25C441F48ED0}" type="presParOf" srcId="{A8B87190-C6D8-48EA-ADA1-BA55E4C36CCF}" destId="{742F2D45-D9CB-48E4-87A8-7790C75F39B0}" srcOrd="6" destOrd="0" presId="urn:microsoft.com/office/officeart/2005/8/layout/cycle1"/>
    <dgm:cxn modelId="{63F16B3C-25E0-45C2-BE49-817E0502F18D}" type="presParOf" srcId="{A8B87190-C6D8-48EA-ADA1-BA55E4C36CCF}" destId="{3F998EBE-BE50-442E-97BB-7C8D53CB13CE}" srcOrd="7" destOrd="0" presId="urn:microsoft.com/office/officeart/2005/8/layout/cycle1"/>
    <dgm:cxn modelId="{21A43B49-25F5-495C-BC06-CAB122EED1E5}" type="presParOf" srcId="{A8B87190-C6D8-48EA-ADA1-BA55E4C36CCF}" destId="{4836DD35-734D-4DAF-AA7E-B5F5CCF16BBB}" srcOrd="8" destOrd="0" presId="urn:microsoft.com/office/officeart/2005/8/layout/cycle1"/>
    <dgm:cxn modelId="{8A7704A3-5368-4C47-98F4-538CBF1F973C}" type="presParOf" srcId="{A8B87190-C6D8-48EA-ADA1-BA55E4C36CCF}" destId="{4B084F89-D481-4DA0-ACF7-64BFF8ADF232}" srcOrd="9" destOrd="0" presId="urn:microsoft.com/office/officeart/2005/8/layout/cycle1"/>
    <dgm:cxn modelId="{7B6BB712-6047-4A76-8993-9295D7E1A45C}" type="presParOf" srcId="{A8B87190-C6D8-48EA-ADA1-BA55E4C36CCF}" destId="{C9FE5166-AADE-4849-8CCA-9CC98B8916FC}" srcOrd="10" destOrd="0" presId="urn:microsoft.com/office/officeart/2005/8/layout/cycle1"/>
    <dgm:cxn modelId="{BFDBEDBB-7D40-4702-A2C8-B812E1A64ECB}" type="presParOf" srcId="{A8B87190-C6D8-48EA-ADA1-BA55E4C36CCF}" destId="{9441027F-AD6B-490A-B8DD-22920829A269}" srcOrd="11" destOrd="0" presId="urn:microsoft.com/office/officeart/2005/8/layout/cycle1"/>
    <dgm:cxn modelId="{E249DA98-665A-4C30-9C72-48B569254335}" type="presParOf" srcId="{A8B87190-C6D8-48EA-ADA1-BA55E4C36CCF}" destId="{CBC4AF03-8922-4C1A-9F93-B83194950226}" srcOrd="12" destOrd="0" presId="urn:microsoft.com/office/officeart/2005/8/layout/cycle1"/>
    <dgm:cxn modelId="{BCE67FA2-56E7-4B7F-8BEA-640F0C4551ED}" type="presParOf" srcId="{A8B87190-C6D8-48EA-ADA1-BA55E4C36CCF}" destId="{7A432394-34BC-4CB8-85EC-CF0FDDD31927}" srcOrd="13" destOrd="0" presId="urn:microsoft.com/office/officeart/2005/8/layout/cycle1"/>
    <dgm:cxn modelId="{4225458B-27FE-4CD4-ACD1-C399EFE187F6}" type="presParOf" srcId="{A8B87190-C6D8-48EA-ADA1-BA55E4C36CCF}" destId="{F591B173-4FB4-4B23-BFA4-A82D20CCFF5B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17C524-DC49-4FC7-AF9A-5197F94806AA}">
      <dsp:nvSpPr>
        <dsp:cNvPr id="0" name=""/>
        <dsp:cNvSpPr/>
      </dsp:nvSpPr>
      <dsp:spPr>
        <a:xfrm>
          <a:off x="3802209" y="35917"/>
          <a:ext cx="1217043" cy="1217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Elaboración protocolos</a:t>
          </a:r>
        </a:p>
      </dsp:txBody>
      <dsp:txXfrm>
        <a:off x="3802209" y="35917"/>
        <a:ext cx="1217043" cy="1217043"/>
      </dsp:txXfrm>
    </dsp:sp>
    <dsp:sp modelId="{3F7269C5-4AFC-4DF8-9438-9E4B6723C24F}">
      <dsp:nvSpPr>
        <dsp:cNvPr id="0" name=""/>
        <dsp:cNvSpPr/>
      </dsp:nvSpPr>
      <dsp:spPr>
        <a:xfrm>
          <a:off x="937891" y="540"/>
          <a:ext cx="4564797" cy="4564797"/>
        </a:xfrm>
        <a:prstGeom prst="circularArrow">
          <a:avLst>
            <a:gd name="adj1" fmla="val 5199"/>
            <a:gd name="adj2" fmla="val 335828"/>
            <a:gd name="adj3" fmla="val 21293588"/>
            <a:gd name="adj4" fmla="val 19765935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DAC1CC-FD99-4093-9112-4CA9BA2BE9D6}">
      <dsp:nvSpPr>
        <dsp:cNvPr id="0" name=""/>
        <dsp:cNvSpPr/>
      </dsp:nvSpPr>
      <dsp:spPr>
        <a:xfrm>
          <a:off x="4537942" y="2300269"/>
          <a:ext cx="1217043" cy="1217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Puesta en marcha de programa</a:t>
          </a:r>
        </a:p>
      </dsp:txBody>
      <dsp:txXfrm>
        <a:off x="4537942" y="2300269"/>
        <a:ext cx="1217043" cy="1217043"/>
      </dsp:txXfrm>
    </dsp:sp>
    <dsp:sp modelId="{A959AF15-D6AE-4961-A8C9-A83126ADED01}">
      <dsp:nvSpPr>
        <dsp:cNvPr id="0" name=""/>
        <dsp:cNvSpPr/>
      </dsp:nvSpPr>
      <dsp:spPr>
        <a:xfrm>
          <a:off x="1097203" y="-147404"/>
          <a:ext cx="4564797" cy="4564797"/>
        </a:xfrm>
        <a:prstGeom prst="circularArrow">
          <a:avLst>
            <a:gd name="adj1" fmla="val 5199"/>
            <a:gd name="adj2" fmla="val 335828"/>
            <a:gd name="adj3" fmla="val 4015057"/>
            <a:gd name="adj4" fmla="val 2253103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998EBE-BE50-442E-97BB-7C8D53CB13CE}">
      <dsp:nvSpPr>
        <dsp:cNvPr id="0" name=""/>
        <dsp:cNvSpPr/>
      </dsp:nvSpPr>
      <dsp:spPr>
        <a:xfrm>
          <a:off x="2611768" y="3699716"/>
          <a:ext cx="1217043" cy="1217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Detección y </a:t>
          </a:r>
          <a:r>
            <a:rPr lang="es-ES" sz="1600" kern="1200" dirty="0" smtClean="0"/>
            <a:t>aplicación </a:t>
          </a:r>
          <a:r>
            <a:rPr lang="es-ES" sz="1600" kern="1200" dirty="0"/>
            <a:t>de protocolos</a:t>
          </a:r>
        </a:p>
      </dsp:txBody>
      <dsp:txXfrm>
        <a:off x="2611768" y="3699716"/>
        <a:ext cx="1217043" cy="1217043"/>
      </dsp:txXfrm>
    </dsp:sp>
    <dsp:sp modelId="{4836DD35-734D-4DAF-AA7E-B5F5CCF16BBB}">
      <dsp:nvSpPr>
        <dsp:cNvPr id="0" name=""/>
        <dsp:cNvSpPr/>
      </dsp:nvSpPr>
      <dsp:spPr>
        <a:xfrm>
          <a:off x="937891" y="540"/>
          <a:ext cx="4564797" cy="4564797"/>
        </a:xfrm>
        <a:prstGeom prst="circularArrow">
          <a:avLst>
            <a:gd name="adj1" fmla="val 5199"/>
            <a:gd name="adj2" fmla="val 335828"/>
            <a:gd name="adj3" fmla="val 8211069"/>
            <a:gd name="adj4" fmla="val 6449115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FE5166-AADE-4849-8CCA-9CC98B8916FC}">
      <dsp:nvSpPr>
        <dsp:cNvPr id="0" name=""/>
        <dsp:cNvSpPr/>
      </dsp:nvSpPr>
      <dsp:spPr>
        <a:xfrm>
          <a:off x="685595" y="2300269"/>
          <a:ext cx="1217043" cy="1217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Acciones  (</a:t>
          </a:r>
          <a:r>
            <a:rPr lang="es-ES" sz="1400" kern="1200" dirty="0"/>
            <a:t>Prevención, detección, atención, )</a:t>
          </a:r>
        </a:p>
      </dsp:txBody>
      <dsp:txXfrm>
        <a:off x="685595" y="2300269"/>
        <a:ext cx="1217043" cy="1217043"/>
      </dsp:txXfrm>
    </dsp:sp>
    <dsp:sp modelId="{9441027F-AD6B-490A-B8DD-22920829A269}">
      <dsp:nvSpPr>
        <dsp:cNvPr id="0" name=""/>
        <dsp:cNvSpPr/>
      </dsp:nvSpPr>
      <dsp:spPr>
        <a:xfrm>
          <a:off x="937891" y="540"/>
          <a:ext cx="4564797" cy="4564797"/>
        </a:xfrm>
        <a:prstGeom prst="circularArrow">
          <a:avLst>
            <a:gd name="adj1" fmla="val 5199"/>
            <a:gd name="adj2" fmla="val 335828"/>
            <a:gd name="adj3" fmla="val 12298236"/>
            <a:gd name="adj4" fmla="val 10770584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432394-34BC-4CB8-85EC-CF0FDDD31927}">
      <dsp:nvSpPr>
        <dsp:cNvPr id="0" name=""/>
        <dsp:cNvSpPr/>
      </dsp:nvSpPr>
      <dsp:spPr>
        <a:xfrm>
          <a:off x="1421328" y="35917"/>
          <a:ext cx="1217043" cy="1217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/>
            <a:t>Definición terminológica</a:t>
          </a:r>
        </a:p>
      </dsp:txBody>
      <dsp:txXfrm>
        <a:off x="1421328" y="35917"/>
        <a:ext cx="1217043" cy="1217043"/>
      </dsp:txXfrm>
    </dsp:sp>
    <dsp:sp modelId="{F591B173-4FB4-4B23-BFA4-A82D20CCFF5B}">
      <dsp:nvSpPr>
        <dsp:cNvPr id="0" name=""/>
        <dsp:cNvSpPr/>
      </dsp:nvSpPr>
      <dsp:spPr>
        <a:xfrm>
          <a:off x="937891" y="540"/>
          <a:ext cx="4564797" cy="4564797"/>
        </a:xfrm>
        <a:prstGeom prst="circularArrow">
          <a:avLst>
            <a:gd name="adj1" fmla="val 5199"/>
            <a:gd name="adj2" fmla="val 335828"/>
            <a:gd name="adj3" fmla="val 16866044"/>
            <a:gd name="adj4" fmla="val 15198128"/>
            <a:gd name="adj5" fmla="val 60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6400" cy="498554"/>
          </a:xfrm>
          <a:prstGeom prst="rect">
            <a:avLst/>
          </a:prstGeom>
        </p:spPr>
        <p:txBody>
          <a:bodyPr vert="horz" lIns="90729" tIns="45366" rIns="90729" bIns="45366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49689" y="3"/>
            <a:ext cx="2946400" cy="498554"/>
          </a:xfrm>
          <a:prstGeom prst="rect">
            <a:avLst/>
          </a:prstGeom>
        </p:spPr>
        <p:txBody>
          <a:bodyPr vert="horz" lIns="90729" tIns="45366" rIns="90729" bIns="45366" rtlCol="0"/>
          <a:lstStyle>
            <a:lvl1pPr algn="r">
              <a:defRPr sz="1200"/>
            </a:lvl1pPr>
          </a:lstStyle>
          <a:p>
            <a:fld id="{A2F51733-2A17-46D6-98D8-362EFEEC1053}" type="datetimeFigureOut">
              <a:rPr lang="es-ES" smtClean="0"/>
              <a:pPr/>
              <a:t>20/01/2021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2" y="9431260"/>
            <a:ext cx="2946400" cy="498554"/>
          </a:xfrm>
          <a:prstGeom prst="rect">
            <a:avLst/>
          </a:prstGeom>
        </p:spPr>
        <p:txBody>
          <a:bodyPr vert="horz" lIns="90729" tIns="45366" rIns="90729" bIns="45366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49689" y="9431260"/>
            <a:ext cx="2946400" cy="498554"/>
          </a:xfrm>
          <a:prstGeom prst="rect">
            <a:avLst/>
          </a:prstGeom>
        </p:spPr>
        <p:txBody>
          <a:bodyPr vert="horz" lIns="90729" tIns="45366" rIns="90729" bIns="45366" rtlCol="0" anchor="b"/>
          <a:lstStyle>
            <a:lvl1pPr algn="r">
              <a:defRPr sz="1200"/>
            </a:lvl1pPr>
          </a:lstStyle>
          <a:p>
            <a:fld id="{FA984842-A3D2-475B-A526-A7119A6217AB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5571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6400" cy="498554"/>
          </a:xfrm>
          <a:prstGeom prst="rect">
            <a:avLst/>
          </a:prstGeom>
        </p:spPr>
        <p:txBody>
          <a:bodyPr vert="horz" lIns="90729" tIns="45366" rIns="90729" bIns="45366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9" y="3"/>
            <a:ext cx="2946400" cy="498554"/>
          </a:xfrm>
          <a:prstGeom prst="rect">
            <a:avLst/>
          </a:prstGeom>
        </p:spPr>
        <p:txBody>
          <a:bodyPr vert="horz" lIns="90729" tIns="45366" rIns="90729" bIns="45366" rtlCol="0"/>
          <a:lstStyle>
            <a:lvl1pPr algn="r">
              <a:defRPr sz="1200"/>
            </a:lvl1pPr>
          </a:lstStyle>
          <a:p>
            <a:fld id="{69F7659E-367B-4DE5-8386-5B7AF112507A}" type="datetimeFigureOut">
              <a:rPr lang="es-ES" smtClean="0"/>
              <a:pPr/>
              <a:t>20/01/2021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9" tIns="45366" rIns="90729" bIns="45366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2" y="4779140"/>
            <a:ext cx="5438775" cy="3909050"/>
          </a:xfrm>
          <a:prstGeom prst="rect">
            <a:avLst/>
          </a:prstGeom>
        </p:spPr>
        <p:txBody>
          <a:bodyPr vert="horz" lIns="90729" tIns="45366" rIns="90729" bIns="45366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9431260"/>
            <a:ext cx="2946400" cy="498554"/>
          </a:xfrm>
          <a:prstGeom prst="rect">
            <a:avLst/>
          </a:prstGeom>
        </p:spPr>
        <p:txBody>
          <a:bodyPr vert="horz" lIns="90729" tIns="45366" rIns="90729" bIns="45366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9" y="9431260"/>
            <a:ext cx="2946400" cy="498554"/>
          </a:xfrm>
          <a:prstGeom prst="rect">
            <a:avLst/>
          </a:prstGeom>
        </p:spPr>
        <p:txBody>
          <a:bodyPr vert="horz" lIns="90729" tIns="45366" rIns="90729" bIns="45366" rtlCol="0" anchor="b"/>
          <a:lstStyle>
            <a:lvl1pPr algn="r">
              <a:defRPr sz="1200"/>
            </a:lvl1pPr>
          </a:lstStyle>
          <a:p>
            <a:fld id="{B3B3AA05-A82D-43DC-B89C-A008298B936A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73229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8657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6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Intervención</a:t>
            </a:r>
            <a:r>
              <a:rPr lang="es-ES" baseline="0" dirty="0"/>
              <a:t>:</a:t>
            </a:r>
          </a:p>
          <a:p>
            <a:r>
              <a:rPr lang="es-ES" baseline="0" dirty="0"/>
              <a:t>Prevención</a:t>
            </a:r>
          </a:p>
          <a:p>
            <a:r>
              <a:rPr lang="es-ES" baseline="0" dirty="0"/>
              <a:t>Detección</a:t>
            </a:r>
          </a:p>
          <a:p>
            <a:r>
              <a:rPr lang="es-ES" baseline="0" dirty="0"/>
              <a:t>Atención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9552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7774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Medidas incluidas en programa para promoción</a:t>
            </a:r>
            <a:r>
              <a:rPr lang="es-ES" baseline="0" dirty="0"/>
              <a:t> de buen trato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16875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144590" y="6426200"/>
            <a:ext cx="2615609" cy="295274"/>
          </a:xfrm>
        </p:spPr>
        <p:txBody>
          <a:bodyPr/>
          <a:lstStyle/>
          <a:p>
            <a:fld id="{EE603294-7FC1-4CFC-8825-C42E23E5365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31031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3294-7FC1-4CFC-8825-C42E23E5365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103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879600" y="155659"/>
            <a:ext cx="9474200" cy="1023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5800" y="168169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896600" y="635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03294-7FC1-4CFC-8825-C42E23E53654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95344" y="185738"/>
            <a:ext cx="1438723" cy="963251"/>
          </a:xfrm>
          <a:prstGeom prst="rect">
            <a:avLst/>
          </a:prstGeom>
        </p:spPr>
      </p:pic>
      <p:sp>
        <p:nvSpPr>
          <p:cNvPr id="8" name="Marcador de pie de página 2"/>
          <p:cNvSpPr txBox="1">
            <a:spLocks/>
          </p:cNvSpPr>
          <p:nvPr userDrawn="1"/>
        </p:nvSpPr>
        <p:spPr>
          <a:xfrm>
            <a:off x="651933" y="6426200"/>
            <a:ext cx="3818466" cy="295274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000" b="1" i="0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D.G. ATENCIÓN AL MAYOR Y A LA DEPENDENCIA</a:t>
            </a:r>
          </a:p>
        </p:txBody>
      </p:sp>
    </p:spTree>
    <p:extLst>
      <p:ext uri="{BB962C8B-B14F-4D97-AF65-F5344CB8AC3E}">
        <p14:creationId xmlns:p14="http://schemas.microsoft.com/office/powerpoint/2010/main" val="248430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3294-7FC1-4CFC-8825-C42E23E53654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1160478" y="1703294"/>
            <a:ext cx="10193322" cy="45182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800" b="1" dirty="0">
                <a:latin typeface="+mn-lt"/>
              </a:rPr>
              <a:t>PROGRAMA REGIONAL MADRILEÑO DE ATENCIÓN A SITUACIONES DE SOLEDAD EN PERSONAS MAYORES</a:t>
            </a:r>
          </a:p>
          <a:p>
            <a:pPr algn="ctr"/>
            <a:endParaRPr lang="es-ES" sz="2800" b="1" dirty="0">
              <a:latin typeface="+mn-lt"/>
            </a:endParaRPr>
          </a:p>
          <a:p>
            <a:pPr algn="r"/>
            <a:r>
              <a:rPr lang="es-ES" sz="2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CONSEJO REGIONAL DE PERSONAS MAYORES</a:t>
            </a:r>
          </a:p>
          <a:p>
            <a:pPr algn="r"/>
            <a:endParaRPr lang="es-ES" sz="28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algn="r"/>
            <a:endParaRPr lang="es-ES" sz="28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algn="r"/>
            <a:endParaRPr lang="es-ES" sz="28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algn="r"/>
            <a:endParaRPr lang="es-ES" sz="28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algn="r"/>
            <a:endParaRPr lang="es-ES" sz="28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algn="r"/>
            <a:endParaRPr lang="es-ES" sz="28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algn="r"/>
            <a:r>
              <a:rPr lang="es-ES" sz="24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28/11/2019</a:t>
            </a:r>
          </a:p>
          <a:p>
            <a:pPr algn="ctr"/>
            <a:r>
              <a:rPr lang="es-ES" sz="2800" b="1" dirty="0">
                <a:latin typeface="+mn-lt"/>
              </a:rPr>
              <a:t> 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871" y="2839104"/>
            <a:ext cx="4584003" cy="293028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1850" y="4039256"/>
            <a:ext cx="1276162" cy="784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998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3294-7FC1-4CFC-8825-C42E23E53654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846729" y="1658471"/>
            <a:ext cx="8365431" cy="421170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600" dirty="0"/>
              <a:t>ANTECEDENTES y FUNDAMENTACIÓN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ES" sz="2600" dirty="0"/>
          </a:p>
          <a:p>
            <a:r>
              <a:rPr lang="es-ES" sz="2600" dirty="0"/>
              <a:t>OBJETIVOS</a:t>
            </a:r>
          </a:p>
          <a:p>
            <a:endParaRPr lang="es-ES" sz="2600" dirty="0"/>
          </a:p>
          <a:p>
            <a:r>
              <a:rPr lang="es-ES" sz="2600" dirty="0"/>
              <a:t>BLOQUES Y FASES DE ACTIVIDAD</a:t>
            </a:r>
          </a:p>
          <a:p>
            <a:endParaRPr lang="es-ES" sz="2600" dirty="0"/>
          </a:p>
          <a:p>
            <a:r>
              <a:rPr lang="es-ES" sz="2600" dirty="0"/>
              <a:t>EQUIPOS DE TRABAJO DEL PROYECTO</a:t>
            </a:r>
          </a:p>
          <a:p>
            <a:endParaRPr lang="es-ES" sz="2600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3460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79812" y="5750951"/>
            <a:ext cx="9144000" cy="296579"/>
          </a:xfrm>
        </p:spPr>
        <p:txBody>
          <a:bodyPr>
            <a:normAutofit fontScale="77500" lnSpcReduction="20000"/>
          </a:bodyPr>
          <a:lstStyle/>
          <a:p>
            <a:pPr algn="just"/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3294-7FC1-4CFC-8825-C42E23E53654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1820650" y="382695"/>
            <a:ext cx="9304550" cy="45885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ysClr val="windowText" lastClr="000000"/>
                </a:solidFill>
              </a:rPr>
              <a:t>ANTECEDENTES Y FUNDAMENTACIÓN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712263" y="3168835"/>
            <a:ext cx="906331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/>
              <a:t>En la Comunidad de Madrid hay 667.700 hogares unipersonales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/>
              <a:t>41 % de estos hogares son de personas de más de 65 años.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/>
              <a:t>El 75 % de las personas mayores que viven solas son mujeres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2000" dirty="0"/>
          </a:p>
          <a:p>
            <a:pPr algn="r"/>
            <a:r>
              <a:rPr lang="es-ES" sz="1400" dirty="0"/>
              <a:t>(fuente: Datos INE. Encuesta Continua de Hogares 2018)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285129" y="1108934"/>
            <a:ext cx="355898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DATOS DE INTERÉS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2014541" y="2210087"/>
            <a:ext cx="29454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/>
              <a:t>POBLACIÓN Y  CONVIVENCIA</a:t>
            </a:r>
          </a:p>
        </p:txBody>
      </p:sp>
    </p:spTree>
    <p:extLst>
      <p:ext uri="{BB962C8B-B14F-4D97-AF65-F5344CB8AC3E}">
        <p14:creationId xmlns:p14="http://schemas.microsoft.com/office/powerpoint/2010/main" val="3705852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3294-7FC1-4CFC-8825-C42E23E53654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1820650" y="382695"/>
            <a:ext cx="9304550" cy="45885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ysClr val="windowText" lastClr="000000"/>
                </a:solidFill>
              </a:rPr>
              <a:t>ANTECEDENTES Y FUNDAMENTACIÓN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837440" y="1677721"/>
            <a:ext cx="906331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Mayor posibilidad de tener situaciones vitales que reducen las redes sociales y facilitan los sentimientos de soledad: fallecimiento, jubilación, separaciones y cambios en relaciones familiares, problemas de salud, situaciones de dependencia, problemas de accesibilidad,…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2000" dirty="0"/>
          </a:p>
          <a:p>
            <a:pPr algn="r"/>
            <a:endParaRPr lang="es-ES" sz="14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026763" y="1074479"/>
            <a:ext cx="862552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/>
              <a:t>INCIDENCIA DE LA SOLEDAD EN LAS PERSONAS MAYORES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026763" y="3028335"/>
            <a:ext cx="862552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/>
              <a:t>IMPACTO DE LAS SITUACIONES DE SOLEDAD EN LA SALUD DE LAS PERSONAS MAYORES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415297" y="3702435"/>
            <a:ext cx="90633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es-ES" dirty="0" smtClean="0"/>
              <a:t>Funcionamiento vascular y aumento de riesgo de accidentes cerebro vasculares.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es-ES" dirty="0"/>
              <a:t>A</a:t>
            </a:r>
            <a:r>
              <a:rPr lang="es-ES" dirty="0" smtClean="0"/>
              <a:t>lteraciones del sistema inmunológico.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es-ES" dirty="0"/>
              <a:t>R</a:t>
            </a:r>
            <a:r>
              <a:rPr lang="es-ES" dirty="0" smtClean="0"/>
              <a:t>educción en la actividad física y capacidad funcional, aumento de la obesidad.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es-ES" dirty="0"/>
              <a:t>I</a:t>
            </a:r>
            <a:r>
              <a:rPr lang="es-ES" dirty="0" smtClean="0"/>
              <a:t>ncremento de problemas de sueño.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es-ES" dirty="0"/>
              <a:t>E</a:t>
            </a:r>
            <a:r>
              <a:rPr lang="es-ES" dirty="0" smtClean="0"/>
              <a:t>mpeoramiento cognitivo y riesgo de trastornos neurológicos.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es-ES" dirty="0"/>
              <a:t>A</a:t>
            </a:r>
            <a:r>
              <a:rPr lang="es-ES" dirty="0" smtClean="0"/>
              <a:t>umento de tasas de institucionalización e ingresos hospitalarios.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600" dirty="0"/>
          </a:p>
          <a:p>
            <a:pPr algn="r"/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544462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44886" y="1293849"/>
            <a:ext cx="11097491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ysClr val="windowText" lastClr="000000"/>
                </a:solidFill>
              </a:rPr>
              <a:t>OBJETIVOS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52462" y="2780561"/>
            <a:ext cx="11097491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solidFill>
                  <a:schemeClr val="tx1"/>
                </a:solidFill>
              </a:rPr>
              <a:t>Construir una red de entidades, profesionales e instituciones sensibilizadas y comprometidas ante la soledad no deseada de las personas mayores con fórmulas de intervención consensuadas, comunes y coordinadas.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10" name="9 Marcador de número de diapositiva"/>
          <p:cNvSpPr txBox="1">
            <a:spLocks/>
          </p:cNvSpPr>
          <p:nvPr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E603294-7FC1-4CFC-8825-C42E23E53654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2" name="Rectángulo 1"/>
          <p:cNvSpPr/>
          <p:nvPr/>
        </p:nvSpPr>
        <p:spPr>
          <a:xfrm>
            <a:off x="3065929" y="1944872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400" b="1" dirty="0"/>
              <a:t>OBJETIVO GENERAL</a:t>
            </a:r>
          </a:p>
        </p:txBody>
      </p:sp>
    </p:spTree>
    <p:extLst>
      <p:ext uri="{BB962C8B-B14F-4D97-AF65-F5344CB8AC3E}">
        <p14:creationId xmlns:p14="http://schemas.microsoft.com/office/powerpoint/2010/main" val="2556651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580638" y="182023"/>
            <a:ext cx="10085293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ysClr val="windowText" lastClr="000000"/>
                </a:solidFill>
              </a:rPr>
              <a:t>BLOQUES Y FASES DE ACTVIDAD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661651" y="3786599"/>
            <a:ext cx="10004279" cy="27872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800100" lvl="1" indent="-342900">
              <a:lnSpc>
                <a:spcPct val="107000"/>
              </a:lnSpc>
              <a:spcBef>
                <a:spcPts val="1200"/>
              </a:spcBef>
              <a:buFont typeface="+mj-lt"/>
              <a:buAutoNum type="alphaUcPeriod"/>
            </a:pPr>
            <a:endParaRPr lang="es-ES" sz="1600" dirty="0"/>
          </a:p>
          <a:p>
            <a:pPr marL="800100" lvl="1" indent="-342900">
              <a:spcBef>
                <a:spcPts val="1200"/>
              </a:spcBef>
              <a:buFont typeface="+mj-lt"/>
              <a:buAutoNum type="alphaUcPeriod"/>
            </a:pPr>
            <a:r>
              <a:rPr lang="es-ES" sz="1600" dirty="0"/>
              <a:t>GESTIÓN DE ADHESIONES</a:t>
            </a:r>
          </a:p>
          <a:p>
            <a:pPr marL="1257300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dirty="0"/>
              <a:t>Elaboración documental, edición y difusión de contenidos</a:t>
            </a:r>
          </a:p>
          <a:p>
            <a:pPr marL="800100" lvl="1" indent="-342900">
              <a:spcBef>
                <a:spcPts val="1200"/>
              </a:spcBef>
              <a:buFont typeface="+mj-lt"/>
              <a:buAutoNum type="alphaUcPeriod"/>
            </a:pPr>
            <a:r>
              <a:rPr lang="es-ES" sz="1600" dirty="0"/>
              <a:t>PRESENTACIONES</a:t>
            </a:r>
          </a:p>
          <a:p>
            <a:pPr marL="1257300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dirty="0"/>
              <a:t>Reuniones y convocatorias a entidades e instituciones implicadas</a:t>
            </a:r>
          </a:p>
          <a:p>
            <a:pPr marL="800100" lvl="1" indent="-342900">
              <a:spcBef>
                <a:spcPts val="1200"/>
              </a:spcBef>
              <a:buFont typeface="+mj-lt"/>
              <a:buAutoNum type="alphaUcPeriod"/>
            </a:pPr>
            <a:r>
              <a:rPr lang="es-ES" sz="1600" dirty="0"/>
              <a:t>FORMACIÓN SOBRE EL PROTOCOLO</a:t>
            </a:r>
          </a:p>
          <a:p>
            <a:pPr marL="1257300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dirty="0"/>
              <a:t>Formación para profesionales</a:t>
            </a:r>
            <a:r>
              <a:rPr lang="es-E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661651" y="726237"/>
            <a:ext cx="10040716" cy="306036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s-ES" sz="2000" dirty="0">
                <a:solidFill>
                  <a:srgbClr val="FF0000"/>
                </a:solidFill>
              </a:rPr>
              <a:t>FASE 1. DEFINICIÓN Y ELABORACIÓN DE PROTOCOLO</a:t>
            </a:r>
          </a:p>
          <a:p>
            <a:pPr marL="800100" lvl="1" indent="-342900">
              <a:spcBef>
                <a:spcPts val="1200"/>
              </a:spcBef>
              <a:buFont typeface="+mj-lt"/>
              <a:buAutoNum type="alphaUcPeriod"/>
            </a:pPr>
            <a:r>
              <a:rPr lang="es-ES" sz="16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DEFINICIÓN DE UN PROTOCOLO DE ACTUACIÓN (DEFINICIÓN DE SITUACIONES DE SOLEDAD, DIAGNÓSTICO, MODELO DE INTERVENCIÓN)</a:t>
            </a:r>
          </a:p>
          <a:p>
            <a:pPr marL="1257300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Investigación y análisis de datos. </a:t>
            </a:r>
            <a:r>
              <a:rPr lang="es-ES" sz="1600" kern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(Actualmente no existen datos fiables)</a:t>
            </a:r>
          </a:p>
          <a:p>
            <a:pPr marL="1257300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kern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Elaboración de Guías y protocolos de actuación</a:t>
            </a:r>
          </a:p>
          <a:p>
            <a:pPr marL="800100" lvl="1" indent="-342900">
              <a:spcBef>
                <a:spcPts val="1200"/>
              </a:spcBef>
              <a:buFont typeface="+mj-lt"/>
              <a:buAutoNum type="alphaUcPeriod"/>
            </a:pPr>
            <a:r>
              <a:rPr lang="es-ES" sz="1600" kern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DISEÑO </a:t>
            </a:r>
            <a:r>
              <a:rPr lang="es-ES" sz="16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RED Y DE ACCIONES PARA DIFUSIÓN Y PUESTA EN MARCHA</a:t>
            </a:r>
          </a:p>
          <a:p>
            <a:pPr marL="1257300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Implicación de Ayuntamientos, Servicios Sociales (Distintas D.G.), Sanidad, ONG, Consejo Regional, etc.</a:t>
            </a:r>
          </a:p>
          <a:p>
            <a:pPr marL="1257300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Reuniones, grupos de trabajo y sistema de implantación.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3294-7FC1-4CFC-8825-C42E23E53654}" type="slidenum">
              <a:rPr lang="es-ES" smtClean="0"/>
              <a:pPr/>
              <a:t>6</a:t>
            </a:fld>
            <a:endParaRPr lang="es-ES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1759" y="3869147"/>
            <a:ext cx="518204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524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741192" y="159075"/>
            <a:ext cx="9672918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ysClr val="windowText" lastClr="000000"/>
                </a:solidFill>
              </a:rPr>
              <a:t>BLOQUES Y FASES DE ACTIVIDAD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741192" y="854007"/>
            <a:ext cx="9704700" cy="27086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s-ES" sz="2000" dirty="0" smtClean="0">
                <a:solidFill>
                  <a:srgbClr val="5B9BD5">
                    <a:lumMod val="75000"/>
                  </a:srgbClr>
                </a:solidFill>
              </a:rPr>
              <a:t>		FASE </a:t>
            </a:r>
            <a:r>
              <a:rPr lang="es-ES" sz="2000" dirty="0">
                <a:solidFill>
                  <a:srgbClr val="5B9BD5">
                    <a:lumMod val="75000"/>
                  </a:srgbClr>
                </a:solidFill>
              </a:rPr>
              <a:t>3. APLICACIÓN DE PROTOCOLOS Y GUÍAS DE ACTUACIÓN</a:t>
            </a:r>
          </a:p>
          <a:p>
            <a:pPr marL="800100" lvl="1" indent="-342900">
              <a:lnSpc>
                <a:spcPct val="107000"/>
              </a:lnSpc>
              <a:spcBef>
                <a:spcPts val="1200"/>
              </a:spcBef>
              <a:buFont typeface="+mj-lt"/>
              <a:buAutoNum type="alphaUcPeriod"/>
            </a:pPr>
            <a:r>
              <a:rPr lang="es-ES" sz="1600" dirty="0">
                <a:latin typeface="Calibri" panose="020F0502020204030204" pitchFamily="34" charset="0"/>
                <a:cs typeface="Calibri" panose="020F0502020204030204" pitchFamily="34" charset="0"/>
              </a:rPr>
              <a:t>APLICACIÓN EN SERVICIOS PÚBLICOS</a:t>
            </a:r>
          </a:p>
          <a:p>
            <a:pPr marL="1257300" lvl="2" indent="-342900">
              <a:lnSpc>
                <a:spcPct val="107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dirty="0">
                <a:latin typeface="Calibri" panose="020F0502020204030204" pitchFamily="34" charset="0"/>
                <a:cs typeface="Calibri" panose="020F0502020204030204" pitchFamily="34" charset="0"/>
              </a:rPr>
              <a:t>Implementación en centros servicios sociales y sanitarios (Atención primaria)</a:t>
            </a:r>
          </a:p>
          <a:p>
            <a:pPr marL="800100" lvl="1" indent="-342900">
              <a:lnSpc>
                <a:spcPct val="107000"/>
              </a:lnSpc>
              <a:spcBef>
                <a:spcPts val="1200"/>
              </a:spcBef>
              <a:buFont typeface="+mj-lt"/>
              <a:buAutoNum type="alphaUcPeriod" startAt="2"/>
            </a:pPr>
            <a:r>
              <a:rPr lang="es-ES" sz="1600" dirty="0">
                <a:latin typeface="Calibri" panose="020F0502020204030204" pitchFamily="34" charset="0"/>
                <a:cs typeface="Calibri" panose="020F0502020204030204" pitchFamily="34" charset="0"/>
              </a:rPr>
              <a:t>SERVICIOS ESPECIALIZADOS DE ATENCIÓN A PERSONAS MAYORES</a:t>
            </a:r>
          </a:p>
          <a:p>
            <a:pPr marL="1257300" lvl="2" indent="-342900">
              <a:lnSpc>
                <a:spcPct val="107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Aplicación en </a:t>
            </a:r>
            <a:r>
              <a:rPr lang="es-E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teleasistencia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ervicio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yuda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domicilio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centros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de día y recursos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residenciales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pisos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utelados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y otros. 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757083" y="3576439"/>
            <a:ext cx="9717741" cy="27854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>
              <a:lnSpc>
                <a:spcPct val="107000"/>
              </a:lnSpc>
              <a:spcBef>
                <a:spcPts val="1200"/>
              </a:spcBef>
            </a:pPr>
            <a:r>
              <a:rPr lang="es-ES" dirty="0" smtClean="0">
                <a:solidFill>
                  <a:srgbClr val="5B9BD5">
                    <a:lumMod val="75000"/>
                  </a:srgbClr>
                </a:solidFill>
              </a:rPr>
              <a:t>			</a:t>
            </a:r>
            <a:r>
              <a:rPr lang="es-ES" sz="2000" dirty="0" smtClean="0">
                <a:solidFill>
                  <a:schemeClr val="accent2"/>
                </a:solidFill>
              </a:rPr>
              <a:t>FASE 4. ACCIONES DE PREVENCIÓN</a:t>
            </a:r>
            <a:endParaRPr lang="es-ES" sz="2000" dirty="0">
              <a:solidFill>
                <a:schemeClr val="accent2"/>
              </a:solidFill>
            </a:endParaRPr>
          </a:p>
          <a:p>
            <a:pPr lvl="2">
              <a:lnSpc>
                <a:spcPct val="107000"/>
              </a:lnSpc>
              <a:spcBef>
                <a:spcPts val="1200"/>
              </a:spcBef>
            </a:pPr>
            <a:r>
              <a:rPr lang="es-ES" sz="1600" dirty="0"/>
              <a:t>D</a:t>
            </a:r>
            <a:r>
              <a:rPr lang="es-ES" sz="1600" dirty="0" smtClean="0"/>
              <a:t>esde organizaciones de atención general, especializada, otros ámbitos</a:t>
            </a:r>
          </a:p>
          <a:p>
            <a:pPr marL="800100" lvl="1" indent="-342900">
              <a:lnSpc>
                <a:spcPct val="107000"/>
              </a:lnSpc>
              <a:spcBef>
                <a:spcPts val="1200"/>
              </a:spcBef>
              <a:buFont typeface="+mj-lt"/>
              <a:buAutoNum type="alphaUcPeriod"/>
            </a:pPr>
            <a:r>
              <a:rPr lang="es-ES" sz="1600" dirty="0" smtClean="0"/>
              <a:t>ACCIONES </a:t>
            </a:r>
            <a:r>
              <a:rPr lang="es-ES" sz="1600" dirty="0"/>
              <a:t>DE </a:t>
            </a:r>
            <a:r>
              <a:rPr lang="es-ES" sz="1600" dirty="0" smtClean="0"/>
              <a:t>SENSIBILIZACIÓN:</a:t>
            </a:r>
            <a:endParaRPr lang="es-ES" sz="1600" dirty="0"/>
          </a:p>
          <a:p>
            <a:pPr marL="1257300" lvl="2" indent="-342900">
              <a:lnSpc>
                <a:spcPct val="107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dirty="0"/>
              <a:t>Dirigidas a población </a:t>
            </a:r>
            <a:r>
              <a:rPr lang="es-ES" sz="1600" dirty="0" smtClean="0"/>
              <a:t>general.</a:t>
            </a:r>
            <a:endParaRPr lang="es-ES" sz="1600" dirty="0"/>
          </a:p>
          <a:p>
            <a:pPr marL="1257300" lvl="2" indent="-342900">
              <a:lnSpc>
                <a:spcPct val="107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Intergeneracionales.</a:t>
            </a:r>
            <a:endParaRPr lang="es-ES" sz="1600" dirty="0"/>
          </a:p>
          <a:p>
            <a:pPr marL="1257300" lvl="2" indent="-342900">
              <a:lnSpc>
                <a:spcPct val="107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dirty="0"/>
              <a:t>Promoción de </a:t>
            </a:r>
            <a:r>
              <a:rPr lang="es-ES" sz="1600" dirty="0" smtClean="0"/>
              <a:t>voluntariado.</a:t>
            </a:r>
            <a:endParaRPr lang="es-ES" sz="1600" dirty="0"/>
          </a:p>
          <a:p>
            <a:pPr algn="ctr"/>
            <a:r>
              <a:rPr lang="es-E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3294-7FC1-4CFC-8825-C42E23E53654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5223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3294-7FC1-4CFC-8825-C42E23E53654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811907" y="1298034"/>
            <a:ext cx="10948292" cy="4243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s-ES" b="1" dirty="0" smtClean="0">
                <a:solidFill>
                  <a:schemeClr val="accent1"/>
                </a:solidFill>
              </a:rPr>
              <a:t>ACCIONES </a:t>
            </a:r>
            <a:r>
              <a:rPr lang="es-ES" b="1" dirty="0">
                <a:solidFill>
                  <a:schemeClr val="accent1"/>
                </a:solidFill>
              </a:rPr>
              <a:t>DE PREVENCIÓN</a:t>
            </a:r>
          </a:p>
          <a:p>
            <a:pPr marL="742950" lvl="1" indent="-285750">
              <a:lnSpc>
                <a:spcPct val="107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Acciones de sensibilización desde organizaciones de atención general, especializada, otros ámbitos.</a:t>
            </a:r>
          </a:p>
          <a:p>
            <a:pPr marL="742950" lvl="1" indent="-285750">
              <a:lnSpc>
                <a:spcPct val="107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Dirigidas </a:t>
            </a:r>
            <a:r>
              <a:rPr lang="es-ES" sz="1600" dirty="0"/>
              <a:t>a población general / Intergeneracionales / Promoción de </a:t>
            </a:r>
            <a:r>
              <a:rPr lang="es-ES" sz="1600" dirty="0" smtClean="0"/>
              <a:t>voluntariado.</a:t>
            </a:r>
            <a:endParaRPr lang="es-ES" sz="1600" dirty="0"/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b="1" kern="0" dirty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ACCIONES DE RECURSOS Y SERVICIOS DE ATENCIÓN A PERSONAS MAYORES</a:t>
            </a:r>
          </a:p>
          <a:p>
            <a:pPr marL="800100" lvl="1" indent="-342900">
              <a:lnSpc>
                <a:spcPct val="107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dirty="0"/>
              <a:t>Desde Teleasistencia /  SAD / </a:t>
            </a:r>
            <a:r>
              <a:rPr lang="es-ES" sz="1600" dirty="0" smtClean="0"/>
              <a:t>centros </a:t>
            </a:r>
            <a:r>
              <a:rPr lang="es-ES" sz="1600" dirty="0"/>
              <a:t>de </a:t>
            </a:r>
            <a:r>
              <a:rPr lang="es-ES" sz="1600" dirty="0" smtClean="0"/>
              <a:t>día </a:t>
            </a:r>
            <a:r>
              <a:rPr lang="es-ES" sz="1600" dirty="0"/>
              <a:t>/ Residencias para sensibilizar, detectar y atender situaciones de </a:t>
            </a:r>
            <a:r>
              <a:rPr lang="es-ES" sz="1600" dirty="0" smtClean="0"/>
              <a:t>soledad.</a:t>
            </a:r>
            <a:endParaRPr lang="es-ES" sz="1600" dirty="0"/>
          </a:p>
          <a:p>
            <a:pPr marL="342900" lvl="0" indent="-34290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b="1" dirty="0">
                <a:solidFill>
                  <a:schemeClr val="accent1"/>
                </a:solidFill>
              </a:rPr>
              <a:t>ACCIONES ESPECÍFICAS DE INTERVENCIÓN  </a:t>
            </a:r>
          </a:p>
          <a:p>
            <a:pPr marL="800100" lvl="1" indent="-342900">
              <a:lnSpc>
                <a:spcPct val="107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dirty="0"/>
              <a:t>Desde </a:t>
            </a:r>
            <a:r>
              <a:rPr lang="es-ES" sz="1600" dirty="0" smtClean="0"/>
              <a:t>voluntariado.</a:t>
            </a:r>
            <a:endParaRPr lang="es-ES" sz="1600" dirty="0"/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s-ES" b="1" kern="0" dirty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PREVISIÓN DE GESTION DE LA ESTRATEGIA Y SU EVALUACIÓN:</a:t>
            </a:r>
          </a:p>
          <a:p>
            <a:pPr marL="800100" lvl="1" indent="-342900">
              <a:lnSpc>
                <a:spcPct val="107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dirty="0"/>
              <a:t>Gestión de la información de la red (indicadores compartidos</a:t>
            </a:r>
            <a:r>
              <a:rPr lang="es-ES" sz="1600" dirty="0" smtClean="0"/>
              <a:t>).</a:t>
            </a:r>
            <a:endParaRPr lang="es-ES" sz="1600" dirty="0"/>
          </a:p>
          <a:p>
            <a:pPr marL="800100" lvl="1" indent="-342900">
              <a:lnSpc>
                <a:spcPct val="107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z="1600" dirty="0"/>
              <a:t>Promoción de acciones de formación dirigida a la </a:t>
            </a:r>
            <a:r>
              <a:rPr lang="es-ES" sz="1600" dirty="0" smtClean="0"/>
              <a:t>red.</a:t>
            </a:r>
            <a:endParaRPr lang="es-ES" sz="16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875663" y="539132"/>
            <a:ext cx="9672918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ysClr val="windowText" lastClr="000000"/>
                </a:solidFill>
              </a:rPr>
              <a:t>DESARROLLO DE ACTIVIDADES</a:t>
            </a:r>
            <a:endParaRPr lang="es-ES" sz="2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480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3294-7FC1-4CFC-8825-C42E23E53654}" type="slidenum">
              <a:rPr lang="es-ES" smtClean="0"/>
              <a:pPr/>
              <a:t>9</a:t>
            </a:fld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679" y="484061"/>
            <a:ext cx="9797121" cy="762066"/>
          </a:xfrm>
          <a:prstGeom prst="rect">
            <a:avLst/>
          </a:prstGeom>
        </p:spPr>
      </p:pic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663548650"/>
              </p:ext>
            </p:extLst>
          </p:nvPr>
        </p:nvGraphicFramePr>
        <p:xfrm>
          <a:off x="2873748" y="1544731"/>
          <a:ext cx="6440581" cy="4918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Imagen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75918" y="3118427"/>
            <a:ext cx="2036240" cy="1365622"/>
          </a:xfrm>
          <a:prstGeom prst="rect">
            <a:avLst/>
          </a:prstGeom>
        </p:spPr>
      </p:pic>
      <p:sp>
        <p:nvSpPr>
          <p:cNvPr id="9" name="Cuadro de texto 2"/>
          <p:cNvSpPr txBox="1">
            <a:spLocks noChangeArrowheads="1"/>
          </p:cNvSpPr>
          <p:nvPr/>
        </p:nvSpPr>
        <p:spPr bwMode="auto">
          <a:xfrm>
            <a:off x="5193925" y="2554788"/>
            <a:ext cx="1800225" cy="276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 Mayor en Soledad</a:t>
            </a:r>
          </a:p>
        </p:txBody>
      </p:sp>
    </p:spTree>
    <p:extLst>
      <p:ext uri="{BB962C8B-B14F-4D97-AF65-F5344CB8AC3E}">
        <p14:creationId xmlns:p14="http://schemas.microsoft.com/office/powerpoint/2010/main" val="8133077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square" rtlCol="0">
        <a:spAutoFit/>
      </a:bodyPr>
      <a:lstStyle>
        <a:defPPr algn="ctr">
          <a:defRPr sz="1400" dirty="0" smtClean="0"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A1359B3A4F5E64B8FB2AAB16DD3D611" ma:contentTypeVersion="12" ma:contentTypeDescription="Crear nuevo documento." ma:contentTypeScope="" ma:versionID="11f6d77130138689d6ef35569c585224">
  <xsd:schema xmlns:xsd="http://www.w3.org/2001/XMLSchema" xmlns:xs="http://www.w3.org/2001/XMLSchema" xmlns:p="http://schemas.microsoft.com/office/2006/metadata/properties" xmlns:ns3="a0d71331-3531-41aa-857a-7e6a1167ec65" xmlns:ns4="a2025dd2-998c-4b38-b824-560d50eda15b" targetNamespace="http://schemas.microsoft.com/office/2006/metadata/properties" ma:root="true" ma:fieldsID="e97b9bd4bbe23c3840ff4b2a38b2f2ed" ns3:_="" ns4:_="">
    <xsd:import namespace="a0d71331-3531-41aa-857a-7e6a1167ec65"/>
    <xsd:import namespace="a2025dd2-998c-4b38-b824-560d50eda15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71331-3531-41aa-857a-7e6a1167ec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025dd2-998c-4b38-b824-560d50eda1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9AD6FD-0E4F-4978-9AB9-D1D1012454BA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a2025dd2-998c-4b38-b824-560d50eda15b"/>
    <ds:schemaRef ds:uri="http://purl.org/dc/terms/"/>
    <ds:schemaRef ds:uri="http://schemas.openxmlformats.org/package/2006/metadata/core-properties"/>
    <ds:schemaRef ds:uri="a0d71331-3531-41aa-857a-7e6a1167ec6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58BB19B-933F-4BED-B78D-1758D190CD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d71331-3531-41aa-857a-7e6a1167ec65"/>
    <ds:schemaRef ds:uri="a2025dd2-998c-4b38-b824-560d50eda1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2B8186F-B9F6-4EB0-9415-B24A80B8C5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2043</TotalTime>
  <Words>609</Words>
  <Application>Microsoft Office PowerPoint</Application>
  <PresentationFormat>Panorámica</PresentationFormat>
  <Paragraphs>103</Paragraphs>
  <Slides>9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Alberto Alemany</dc:creator>
  <cp:lastModifiedBy>JOSE LUIS FERNANDEZ PAREDES</cp:lastModifiedBy>
  <cp:revision>124</cp:revision>
  <cp:lastPrinted>2019-11-22T10:31:16Z</cp:lastPrinted>
  <dcterms:created xsi:type="dcterms:W3CDTF">2016-01-20T14:58:00Z</dcterms:created>
  <dcterms:modified xsi:type="dcterms:W3CDTF">2021-01-20T11:47:45Z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0x0101005A1359B3A4F5E64B8FB2AAB16DD3D611</vt:lpwstr>
  </property>
</Properties>
</file>