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Handlee" panose="020B0604020202020204" charset="0"/>
      <p:regular r:id="rId24"/>
    </p:embeddedFon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Montserrat Medium" panose="00000600000000000000" pitchFamily="2" charset="0"/>
      <p:regular r:id="rId29"/>
      <p:bold r:id="rId30"/>
      <p:italic r:id="rId31"/>
      <p:boldItalic r:id="rId32"/>
    </p:embeddedFont>
    <p:embeddedFont>
      <p:font typeface="Montserrat SemiBold" panose="00000700000000000000" pitchFamily="2" charset="0"/>
      <p:regular r:id="rId33"/>
      <p:bold r:id="rId34"/>
      <p:italic r:id="rId35"/>
      <p:boldItalic r:id="rId36"/>
    </p:embeddedFont>
    <p:embeddedFont>
      <p:font typeface="Quicksand" panose="020B0604020202020204" charset="0"/>
      <p:regular r:id="rId37"/>
      <p:bold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Roboto Light" panose="020000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FBED16-5ADA-45C5-A9D6-C022E0AA4DB1}">
  <a:tblStyle styleId="{9FFBED16-5ADA-45C5-A9D6-C022E0AA4DB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8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d5bcba7dd6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d5bcba7dd6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d5bcba7dd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d5bcba7dd6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d5bcba7dd6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d5bcba7dd6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d5bcba7dd6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d5bcba7dd6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d60a5f93cc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d60a5f93cc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d5bcba7dd6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d5bcba7dd6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d60a5f93cc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d60a5f93cc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d60a5f93c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d60a5f93c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d60a5f93c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d60a5f93cc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d60a5f93c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d60a5f93c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d5bcba7dd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d5bcba7dd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d60a5f93c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d60a5f93c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d5bcba7dd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d5bcba7dd6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d5bcba7dd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d5bcba7dd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d5bcba7dd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d5bcba7dd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5bcba7dd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d5bcba7dd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d5bcba7dd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d5bcba7dd6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d5bcba7dd6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d5bcba7dd6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d5bcba7dd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d5bcba7dd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5bcba7dd6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d5bcba7dd6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hyperlink" Target="https://news.mit.edu/2018/study-finds-gender-skin-type-bias-artificial-intelligence-systems-0212#:~:text=Three%20commercially%20released%20facial%2Danalysis,An%20error%20occurred." TargetMode="External"/><Relationship Id="rId12" Type="http://schemas.openxmlformats.org/officeDocument/2006/relationships/hyperlink" Target="https://www.amnesty.org/es/latest/news/2024/10/france-discriminatory-algorithm-used-by-the-social-security-agency-must-be-stopped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hyperlink" Target="https://elpais.com/tecnologia/2018/10/11/actualidad/1539278884_487716.html" TargetMode="External"/><Relationship Id="rId10" Type="http://schemas.openxmlformats.org/officeDocument/2006/relationships/hyperlink" Target="https://www.amnesty.org/es/latest/news/2024/11/sweden-authorities-must-discontinue-discriminatory-ai-systems-used-by-welfare-agency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hyperlink" Target="https://www.campusfad.org/aula-virtual/experience-ai-curso/" TargetMode="Externa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ampusfad.org/experience-ai/" TargetMode="External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hyperlink" Target="https://www.campusfad.org/aula-virtual/experience-ai-bootcamp/" TargetMode="External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santander@fad.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2075" y="-6200"/>
            <a:ext cx="9144000" cy="6606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76800" y="-104785"/>
            <a:ext cx="736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rgbClr val="2F396B"/>
                </a:solidFill>
                <a:latin typeface="Montserrat"/>
                <a:ea typeface="Montserrat"/>
                <a:cs typeface="Montserrat"/>
                <a:sym typeface="Montserrat"/>
              </a:rPr>
              <a:t>VIII Encuentros de la Red de Servicios de Información Juvenil de la Comunidad de Madrid</a:t>
            </a:r>
            <a:endParaRPr sz="1200" b="1" dirty="0">
              <a:solidFill>
                <a:srgbClr val="2F39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7520425" y="-5200"/>
            <a:ext cx="1623574" cy="66059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77100" y="2022475"/>
            <a:ext cx="8470800" cy="11430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 b="1">
                <a:solidFill>
                  <a:srgbClr val="2F396B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</a:t>
            </a:r>
            <a:endParaRPr sz="3500" b="1">
              <a:solidFill>
                <a:srgbClr val="2F39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rgbClr val="2F396B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3000">
              <a:solidFill>
                <a:srgbClr val="2F396B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2"/>
          <p:cNvSpPr txBox="1"/>
          <p:nvPr/>
        </p:nvSpPr>
        <p:spPr>
          <a:xfrm>
            <a:off x="2076" y="459095"/>
            <a:ext cx="91440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algn="l"/>
            <a:r>
              <a:rPr lang="es" dirty="0">
                <a:sym typeface="Montserrat"/>
              </a:rPr>
              <a:t>B1: Radiografía de la IA en la Juventud </a:t>
            </a:r>
            <a:endParaRPr dirty="0">
              <a:sym typeface="Montserrat"/>
            </a:endParaRPr>
          </a:p>
        </p:txBody>
      </p:sp>
      <p:pic>
        <p:nvPicPr>
          <p:cNvPr id="185" name="Google Shape;185;p22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2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2"/>
          <p:cNvSpPr/>
          <p:nvPr/>
        </p:nvSpPr>
        <p:spPr>
          <a:xfrm>
            <a:off x="2075" y="-6200"/>
            <a:ext cx="91440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8" name="Google Shape;188;p22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8000419" y="-5200"/>
            <a:ext cx="1143581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2"/>
          <p:cNvSpPr txBox="1"/>
          <p:nvPr/>
        </p:nvSpPr>
        <p:spPr>
          <a:xfrm>
            <a:off x="66933" y="58102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>
              <a:solidFill>
                <a:srgbClr val="6A73A0"/>
              </a:solidFill>
            </a:endParaRPr>
          </a:p>
        </p:txBody>
      </p:sp>
      <p:sp>
        <p:nvSpPr>
          <p:cNvPr id="190" name="Google Shape;190;p22"/>
          <p:cNvSpPr txBox="1"/>
          <p:nvPr/>
        </p:nvSpPr>
        <p:spPr>
          <a:xfrm>
            <a:off x="168900" y="1060375"/>
            <a:ext cx="27123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>
                <a:sym typeface="Montserrat"/>
              </a:rPr>
              <a:t>Conclusiones sobre los riesgos</a:t>
            </a:r>
            <a:endParaRPr>
              <a:sym typeface="Montserrat"/>
            </a:endParaRPr>
          </a:p>
        </p:txBody>
      </p:sp>
      <p:sp>
        <p:nvSpPr>
          <p:cNvPr id="191" name="Google Shape;191;p22"/>
          <p:cNvSpPr txBox="1"/>
          <p:nvPr/>
        </p:nvSpPr>
        <p:spPr>
          <a:xfrm>
            <a:off x="168900" y="1429675"/>
            <a:ext cx="8214000" cy="26475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A73A0"/>
              </a:buClr>
              <a:buSzPts val="1000"/>
              <a:buFont typeface="Montserrat"/>
              <a:buChar char="●"/>
            </a:pP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Existe una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escasez del conocimiento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general de la herramienta pese a su uso extendido para diferentes actividades.</a:t>
            </a: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A73A0"/>
              </a:buClr>
              <a:buSzPts val="1000"/>
              <a:buFont typeface="Montserrat"/>
              <a:buChar char="●"/>
            </a:pP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Existe una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alta necesidad de alfabetizar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en IA en el ámbito educativo formal y no formal (e informal).</a:t>
            </a: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A73A0"/>
              </a:buClr>
              <a:buSzPts val="1000"/>
              <a:buFont typeface="Montserrat"/>
              <a:buChar char="●"/>
            </a:pP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Existen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riesgos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asociados al mal uso de la IA debido a la falta de pensamiento crítico:</a:t>
            </a: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A73A0"/>
              </a:buClr>
              <a:buSzPts val="1000"/>
              <a:buFont typeface="Montserrat"/>
              <a:buChar char="○"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Sesgos asociados al entrenamiento: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cómo la IA puede perpetuar estereotipos o discriminar a grupos/conceptos infrarepresentados.</a:t>
            </a: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A73A0"/>
              </a:buClr>
              <a:buSzPts val="1000"/>
              <a:buFont typeface="Montserrat"/>
              <a:buChar char="○"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Sesgos asociados al mal uso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de la herramienta: sesgos propios de las personas usuarias.</a:t>
            </a: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A73A0"/>
              </a:buClr>
              <a:buSzPts val="1000"/>
              <a:buFont typeface="Montserrat"/>
              <a:buChar char="○"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Cámaras de Eco: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el riesgo de que la IA solo muestre contenido que refuerza sus prejuicios.</a:t>
            </a: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A73A0"/>
              </a:buClr>
              <a:buSzPts val="1000"/>
              <a:buFont typeface="Montserrat"/>
              <a:buChar char="○"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Privacidad: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el rastro de datos que dejan al usar modelos de IA entrenada con datos.</a:t>
            </a: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292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A73A0"/>
              </a:buClr>
              <a:buSzPts val="1000"/>
              <a:buFont typeface="Montserrat"/>
              <a:buChar char="○"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Aprendizaje superficial: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el mal uso de la herramienta para el resultado inmediato sin procesar conceptos ni habilidades.</a:t>
            </a: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3"/>
          <p:cNvSpPr txBox="1"/>
          <p:nvPr/>
        </p:nvSpPr>
        <p:spPr>
          <a:xfrm>
            <a:off x="2076" y="460095"/>
            <a:ext cx="91440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algn="l"/>
            <a:r>
              <a:rPr lang="es">
                <a:sym typeface="Montserrat"/>
              </a:rPr>
              <a:t>B2: Entrenando el Pensamiento Crítico y Seguro</a:t>
            </a:r>
            <a:endParaRPr>
              <a:sym typeface="Montserrat"/>
            </a:endParaRPr>
          </a:p>
        </p:txBody>
      </p:sp>
      <p:pic>
        <p:nvPicPr>
          <p:cNvPr id="198" name="Google Shape;198;p23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3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3"/>
          <p:cNvSpPr/>
          <p:nvPr/>
        </p:nvSpPr>
        <p:spPr>
          <a:xfrm>
            <a:off x="2075" y="-6200"/>
            <a:ext cx="91440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" name="Google Shape;201;p23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8000419" y="-5200"/>
            <a:ext cx="1143581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3"/>
          <p:cNvSpPr txBox="1"/>
          <p:nvPr/>
        </p:nvSpPr>
        <p:spPr>
          <a:xfrm>
            <a:off x="66933" y="58102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>
              <a:solidFill>
                <a:srgbClr val="6A73A0"/>
              </a:solidFill>
            </a:endParaRPr>
          </a:p>
        </p:txBody>
      </p:sp>
      <p:sp>
        <p:nvSpPr>
          <p:cNvPr id="203" name="Google Shape;203;p23"/>
          <p:cNvSpPr txBox="1"/>
          <p:nvPr/>
        </p:nvSpPr>
        <p:spPr>
          <a:xfrm>
            <a:off x="310900" y="853000"/>
            <a:ext cx="35451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 b="1">
                <a:solidFill>
                  <a:srgbClr val="607A9E"/>
                </a:solidFill>
                <a:latin typeface="Quicksand"/>
                <a:ea typeface="Quicksand"/>
                <a:cs typeface="Quicksand"/>
                <a:sym typeface="Quicksand"/>
              </a:rPr>
              <a:t>¿Es inteligente esta hoja de papel?</a:t>
            </a:r>
            <a:endParaRPr sz="2300" b="1">
              <a:solidFill>
                <a:srgbClr val="607A9E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4" name="Google Shape;204;p23"/>
          <p:cNvSpPr txBox="1"/>
          <p:nvPr/>
        </p:nvSpPr>
        <p:spPr>
          <a:xfrm rot="231452">
            <a:off x="5952876" y="976165"/>
            <a:ext cx="2604200" cy="364997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Movimiento 1: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Poner una X en una esquina.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Movimiento 2: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SI el otro jugador no colocó una O en la esquina opuesta,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ENTONCES, poner una X en la esquina opuesta a la del movimiento 1.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DE LO CONTRARIO, poner una X en una esquina libre.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Movimiento 3: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SI hay 2 X y un espacio en una línea,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ENTONCES, poner una X en el espacio libre en dicha línea.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DE LO CONTRARIO, SI hay 2 O y un espacio en una línea,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ENTONCES, poner una X en ese espacio.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DE LO CONTRARIO, poner una X en una esquina libre.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Movimiento 4: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SI hay 2 X y un espacio en una línea,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ENTONCES, poner una X en el espacio libre en dicha línea.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DE LO CONTRARIO, SI hay 2 O y un espacio en una línea,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ENTONCES, poner una X en ese espacio.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DE LO CONTRARIO, poner una X en una esquina libre.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Movimiento 5: 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800" b="1" i="0" u="none" strike="noStrike" cap="none">
                <a:solidFill>
                  <a:srgbClr val="00A3FF"/>
                </a:solidFill>
                <a:latin typeface="Handlee"/>
                <a:ea typeface="Handlee"/>
                <a:cs typeface="Handlee"/>
                <a:sym typeface="Handlee"/>
              </a:rPr>
              <a:t>Poner una X en el espacio libre.</a:t>
            </a:r>
            <a:endParaRPr sz="800" b="1" i="0" u="none" strike="noStrike" cap="none">
              <a:solidFill>
                <a:srgbClr val="00A3FF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800" b="0" i="0" u="none" strike="noStrike" cap="none">
              <a:solidFill>
                <a:srgbClr val="00A3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 rot="231452">
            <a:off x="5905301" y="928815"/>
            <a:ext cx="2604200" cy="364997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800" b="0" i="0" u="none" strike="noStrike" cap="none">
              <a:solidFill>
                <a:srgbClr val="00A3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6" name="Google Shape;206;p23"/>
          <p:cNvSpPr txBox="1"/>
          <p:nvPr/>
        </p:nvSpPr>
        <p:spPr>
          <a:xfrm>
            <a:off x="324950" y="3027150"/>
            <a:ext cx="4724100" cy="1422600"/>
          </a:xfrm>
          <a:prstGeom prst="rect">
            <a:avLst/>
          </a:prstGeom>
          <a:solidFill>
            <a:srgbClr val="607A9E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No.</a:t>
            </a:r>
            <a:endParaRPr sz="13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La hoja de papel no es inteligente.</a:t>
            </a:r>
            <a:endParaRPr sz="13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3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Es un conjunto de </a:t>
            </a:r>
            <a:r>
              <a:rPr lang="es" sz="13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reglas</a:t>
            </a:r>
            <a:r>
              <a:rPr lang="es" sz="1300" b="1"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s" sz="13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SI/ENTONCES y no tiene capacidad de adaptarse ante nuevas situaciones.</a:t>
            </a:r>
            <a:endParaRPr sz="13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07" name="Google Shape;207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1062" y="1782812"/>
            <a:ext cx="1124475" cy="112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3"/>
          <p:cNvSpPr txBox="1"/>
          <p:nvPr/>
        </p:nvSpPr>
        <p:spPr>
          <a:xfrm>
            <a:off x="2956775" y="2053475"/>
            <a:ext cx="2413200" cy="9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1 jugará </a:t>
            </a:r>
            <a:r>
              <a:rPr lang="es" sz="1000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en nombre de la humanidad.</a:t>
            </a:r>
            <a:endParaRPr sz="1000"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s" sz="1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1 seguirá las </a:t>
            </a:r>
            <a:r>
              <a:rPr lang="es" sz="1000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instrucciones que le dé la hoja de papel inteligente.</a:t>
            </a:r>
            <a:endParaRPr sz="1000"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9" name="Google Shape;209;p23" title="3.png"/>
          <p:cNvPicPr preferRelativeResize="0"/>
          <p:nvPr/>
        </p:nvPicPr>
        <p:blipFill rotWithShape="1">
          <a:blip r:embed="rId6">
            <a:alphaModFix/>
          </a:blip>
          <a:srcRect l="69979" t="25329"/>
          <a:stretch/>
        </p:blipFill>
        <p:spPr>
          <a:xfrm>
            <a:off x="2730400" y="2443800"/>
            <a:ext cx="298051" cy="41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3" title="3.png"/>
          <p:cNvPicPr preferRelativeResize="0"/>
          <p:nvPr/>
        </p:nvPicPr>
        <p:blipFill rotWithShape="1">
          <a:blip r:embed="rId6">
            <a:alphaModFix/>
          </a:blip>
          <a:srcRect l="34535" t="25761" r="37013"/>
          <a:stretch/>
        </p:blipFill>
        <p:spPr>
          <a:xfrm>
            <a:off x="2741014" y="1898063"/>
            <a:ext cx="276821" cy="40627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3"/>
          <p:cNvSpPr txBox="1"/>
          <p:nvPr/>
        </p:nvSpPr>
        <p:spPr>
          <a:xfrm>
            <a:off x="1523925" y="2160388"/>
            <a:ext cx="953100" cy="369300"/>
          </a:xfrm>
          <a:prstGeom prst="rect">
            <a:avLst/>
          </a:prstGeom>
          <a:solidFill>
            <a:srgbClr val="6A73A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s"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 </a:t>
            </a:r>
            <a:r>
              <a:rPr lang="e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personas </a:t>
            </a:r>
            <a:endParaRPr sz="1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2" name="Google Shape;212;p23"/>
          <p:cNvCxnSpPr>
            <a:stCxn id="211" idx="3"/>
            <a:endCxn id="210" idx="1"/>
          </p:cNvCxnSpPr>
          <p:nvPr/>
        </p:nvCxnSpPr>
        <p:spPr>
          <a:xfrm rot="10800000" flipH="1">
            <a:off x="2477025" y="2101138"/>
            <a:ext cx="264000" cy="2439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3" name="Google Shape;213;p23"/>
          <p:cNvCxnSpPr>
            <a:stCxn id="211" idx="3"/>
            <a:endCxn id="209" idx="1"/>
          </p:cNvCxnSpPr>
          <p:nvPr/>
        </p:nvCxnSpPr>
        <p:spPr>
          <a:xfrm>
            <a:off x="2477025" y="2345038"/>
            <a:ext cx="253500" cy="3072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4"/>
          <p:cNvSpPr txBox="1"/>
          <p:nvPr/>
        </p:nvSpPr>
        <p:spPr>
          <a:xfrm>
            <a:off x="1" y="460095"/>
            <a:ext cx="91440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B2: Entrenando el Pensamiento Crítico y Seguro</a:t>
            </a:r>
            <a:endParaRPr dirty="0">
              <a:sym typeface="Montserrat"/>
            </a:endParaRPr>
          </a:p>
        </p:txBody>
      </p:sp>
      <p:pic>
        <p:nvPicPr>
          <p:cNvPr id="220" name="Google Shape;220;p24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4"/>
          <p:cNvSpPr/>
          <p:nvPr/>
        </p:nvSpPr>
        <p:spPr>
          <a:xfrm>
            <a:off x="2075" y="-6200"/>
            <a:ext cx="91440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3" name="Google Shape;223;p24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8000419" y="-5200"/>
            <a:ext cx="1143581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/>
          <p:cNvSpPr txBox="1"/>
          <p:nvPr/>
        </p:nvSpPr>
        <p:spPr>
          <a:xfrm>
            <a:off x="66933" y="58102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>
              <a:solidFill>
                <a:srgbClr val="6A73A0"/>
              </a:solidFill>
            </a:endParaRPr>
          </a:p>
        </p:txBody>
      </p:sp>
      <p:sp>
        <p:nvSpPr>
          <p:cNvPr id="225" name="Google Shape;225;p24"/>
          <p:cNvSpPr txBox="1"/>
          <p:nvPr/>
        </p:nvSpPr>
        <p:spPr>
          <a:xfrm>
            <a:off x="2075" y="868693"/>
            <a:ext cx="91440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ML (machine learning o aprendizaje automático): La importancia y el impacto del entrenamiento</a:t>
            </a:r>
            <a:endParaRPr dirty="0">
              <a:sym typeface="Montserrat"/>
            </a:endParaRPr>
          </a:p>
        </p:txBody>
      </p:sp>
      <p:pic>
        <p:nvPicPr>
          <p:cNvPr id="226" name="Google Shape;22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5102" y="1639563"/>
            <a:ext cx="608338" cy="4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0698" y="1970405"/>
            <a:ext cx="449775" cy="512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3736" y="1750786"/>
            <a:ext cx="325027" cy="21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3977" y="2101408"/>
            <a:ext cx="411740" cy="40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5848" y="1763261"/>
            <a:ext cx="298442" cy="19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74636" y="2049896"/>
            <a:ext cx="449758" cy="40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73976" y="2551724"/>
            <a:ext cx="608350" cy="404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3984" y="1714795"/>
            <a:ext cx="516503" cy="366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73975" y="3047097"/>
            <a:ext cx="516500" cy="774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33248" y="3110701"/>
            <a:ext cx="843852" cy="56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33576" y="2499183"/>
            <a:ext cx="555187" cy="509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101794" y="3985801"/>
            <a:ext cx="945775" cy="6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45849" y="3836853"/>
            <a:ext cx="1124467" cy="74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45848" y="3048397"/>
            <a:ext cx="1009850" cy="67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68947" y="4164890"/>
            <a:ext cx="555175" cy="37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165575" y="2326609"/>
            <a:ext cx="945775" cy="70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609202" y="1737431"/>
            <a:ext cx="737294" cy="4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696725" y="3611304"/>
            <a:ext cx="737299" cy="49153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4"/>
          <p:cNvSpPr txBox="1"/>
          <p:nvPr/>
        </p:nvSpPr>
        <p:spPr>
          <a:xfrm>
            <a:off x="0" y="1275615"/>
            <a:ext cx="36690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>
                <a:sym typeface="Montserrat"/>
              </a:rPr>
              <a:t>Datos</a:t>
            </a:r>
            <a:endParaRPr>
              <a:sym typeface="Montserrat"/>
            </a:endParaRPr>
          </a:p>
        </p:txBody>
      </p:sp>
      <p:sp>
        <p:nvSpPr>
          <p:cNvPr id="245" name="Google Shape;245;p24"/>
          <p:cNvSpPr txBox="1"/>
          <p:nvPr/>
        </p:nvSpPr>
        <p:spPr>
          <a:xfrm>
            <a:off x="3988875" y="1275615"/>
            <a:ext cx="50511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Clasificación</a:t>
            </a:r>
            <a:endParaRPr dirty="0">
              <a:sym typeface="Montserrat"/>
            </a:endParaRPr>
          </a:p>
        </p:txBody>
      </p:sp>
      <p:sp>
        <p:nvSpPr>
          <p:cNvPr id="246" name="Google Shape;246;p24"/>
          <p:cNvSpPr txBox="1"/>
          <p:nvPr/>
        </p:nvSpPr>
        <p:spPr>
          <a:xfrm>
            <a:off x="3995851" y="1692338"/>
            <a:ext cx="22344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>
                <a:sym typeface="Montserrat"/>
              </a:rPr>
              <a:t>Tomates</a:t>
            </a:r>
            <a:endParaRPr>
              <a:sym typeface="Montserrat"/>
            </a:endParaRPr>
          </a:p>
        </p:txBody>
      </p:sp>
      <p:sp>
        <p:nvSpPr>
          <p:cNvPr id="247" name="Google Shape;247;p24"/>
          <p:cNvSpPr txBox="1"/>
          <p:nvPr/>
        </p:nvSpPr>
        <p:spPr>
          <a:xfrm>
            <a:off x="6805525" y="1692350"/>
            <a:ext cx="22344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>
                <a:sym typeface="Montserrat"/>
              </a:rPr>
              <a:t>Manzanas</a:t>
            </a:r>
            <a:endParaRPr>
              <a:sym typeface="Montserrat"/>
            </a:endParaRPr>
          </a:p>
        </p:txBody>
      </p:sp>
      <p:sp>
        <p:nvSpPr>
          <p:cNvPr id="248" name="Google Shape;248;p24"/>
          <p:cNvSpPr txBox="1"/>
          <p:nvPr/>
        </p:nvSpPr>
        <p:spPr>
          <a:xfrm>
            <a:off x="3983551" y="3356345"/>
            <a:ext cx="3000000" cy="128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indent="-28575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rgbClr val="607A9E"/>
              </a:buClr>
              <a:buSzPts val="900"/>
              <a:buFont typeface="Montserrat"/>
              <a:buChar char="●"/>
            </a:pPr>
            <a:r>
              <a:rPr lang="es" sz="900" dirty="0">
                <a:solidFill>
                  <a:srgbClr val="607A9E"/>
                </a:solidFill>
                <a:latin typeface="Montserrat"/>
                <a:ea typeface="Montserrat"/>
                <a:cs typeface="Montserrat"/>
                <a:sym typeface="Montserrat"/>
              </a:rPr>
              <a:t>Color:</a:t>
            </a:r>
            <a:endParaRPr sz="900" dirty="0">
              <a:solidFill>
                <a:srgbClr val="607A9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7A9E"/>
              </a:buClr>
              <a:buSzPts val="900"/>
              <a:buFont typeface="Montserrat"/>
              <a:buChar char="●"/>
            </a:pPr>
            <a:r>
              <a:rPr lang="es" sz="900" dirty="0">
                <a:solidFill>
                  <a:srgbClr val="607A9E"/>
                </a:solidFill>
                <a:latin typeface="Montserrat"/>
                <a:ea typeface="Montserrat"/>
                <a:cs typeface="Montserrat"/>
                <a:sym typeface="Montserrat"/>
              </a:rPr>
              <a:t>Textura:</a:t>
            </a:r>
            <a:endParaRPr sz="900" dirty="0">
              <a:solidFill>
                <a:srgbClr val="607A9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7A9E"/>
              </a:buClr>
              <a:buSzPts val="900"/>
              <a:buFont typeface="Montserrat"/>
              <a:buChar char="●"/>
            </a:pPr>
            <a:r>
              <a:rPr lang="es" sz="900" dirty="0">
                <a:solidFill>
                  <a:srgbClr val="607A9E"/>
                </a:solidFill>
                <a:latin typeface="Montserrat"/>
                <a:ea typeface="Montserrat"/>
                <a:cs typeface="Montserrat"/>
                <a:sym typeface="Montserrat"/>
              </a:rPr>
              <a:t>Forma:</a:t>
            </a:r>
            <a:endParaRPr sz="900" dirty="0">
              <a:solidFill>
                <a:srgbClr val="607A9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7A9E"/>
              </a:buClr>
              <a:buSzPts val="900"/>
              <a:buFont typeface="Montserrat"/>
              <a:buChar char="●"/>
            </a:pPr>
            <a:r>
              <a:rPr lang="es" sz="900" dirty="0">
                <a:solidFill>
                  <a:srgbClr val="607A9E"/>
                </a:solidFill>
                <a:latin typeface="Montserrat"/>
                <a:ea typeface="Montserrat"/>
                <a:cs typeface="Montserrat"/>
                <a:sym typeface="Montserrat"/>
              </a:rPr>
              <a:t>Cantidad:</a:t>
            </a:r>
            <a:endParaRPr sz="900" dirty="0">
              <a:solidFill>
                <a:srgbClr val="607A9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7A9E"/>
              </a:buClr>
              <a:buSzPts val="900"/>
              <a:buFont typeface="Montserrat"/>
              <a:buChar char="●"/>
            </a:pPr>
            <a:r>
              <a:rPr lang="es" sz="900" dirty="0">
                <a:solidFill>
                  <a:srgbClr val="607A9E"/>
                </a:solidFill>
                <a:latin typeface="Montserrat"/>
                <a:ea typeface="Montserrat"/>
                <a:cs typeface="Montserrat"/>
                <a:sym typeface="Montserrat"/>
              </a:rPr>
              <a:t>Contexto:</a:t>
            </a:r>
            <a:endParaRPr sz="900" dirty="0">
              <a:solidFill>
                <a:srgbClr val="607A9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p24"/>
          <p:cNvSpPr txBox="1"/>
          <p:nvPr/>
        </p:nvSpPr>
        <p:spPr>
          <a:xfrm>
            <a:off x="6597096" y="3389331"/>
            <a:ext cx="30000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8575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rgbClr val="607A9E"/>
              </a:buClr>
              <a:buSzPts val="900"/>
              <a:buFont typeface="Montserrat"/>
              <a:buChar char="●"/>
            </a:pPr>
            <a:r>
              <a:rPr lang="es" sz="900">
                <a:solidFill>
                  <a:srgbClr val="607A9E"/>
                </a:solidFill>
                <a:latin typeface="Montserrat"/>
                <a:ea typeface="Montserrat"/>
                <a:cs typeface="Montserrat"/>
                <a:sym typeface="Montserrat"/>
              </a:rPr>
              <a:t>Color:</a:t>
            </a:r>
            <a:endParaRPr sz="900" dirty="0">
              <a:solidFill>
                <a:srgbClr val="607A9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7A9E"/>
              </a:buClr>
              <a:buSzPts val="900"/>
              <a:buFont typeface="Montserrat"/>
              <a:buChar char="●"/>
            </a:pPr>
            <a:r>
              <a:rPr lang="es" sz="900">
                <a:solidFill>
                  <a:srgbClr val="607A9E"/>
                </a:solidFill>
                <a:latin typeface="Montserrat"/>
                <a:ea typeface="Montserrat"/>
                <a:cs typeface="Montserrat"/>
                <a:sym typeface="Montserrat"/>
              </a:rPr>
              <a:t>Textura:</a:t>
            </a:r>
            <a:endParaRPr sz="900" dirty="0">
              <a:solidFill>
                <a:srgbClr val="607A9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7A9E"/>
              </a:buClr>
              <a:buSzPts val="900"/>
              <a:buFont typeface="Montserrat"/>
              <a:buChar char="●"/>
            </a:pPr>
            <a:r>
              <a:rPr lang="es" sz="900">
                <a:solidFill>
                  <a:srgbClr val="607A9E"/>
                </a:solidFill>
                <a:latin typeface="Montserrat"/>
                <a:ea typeface="Montserrat"/>
                <a:cs typeface="Montserrat"/>
                <a:sym typeface="Montserrat"/>
              </a:rPr>
              <a:t>Forma:</a:t>
            </a:r>
            <a:endParaRPr sz="900" dirty="0">
              <a:solidFill>
                <a:srgbClr val="607A9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7A9E"/>
              </a:buClr>
              <a:buSzPts val="900"/>
              <a:buFont typeface="Montserrat"/>
              <a:buChar char="●"/>
            </a:pPr>
            <a:r>
              <a:rPr lang="es" sz="900">
                <a:solidFill>
                  <a:srgbClr val="607A9E"/>
                </a:solidFill>
                <a:latin typeface="Montserrat"/>
                <a:ea typeface="Montserrat"/>
                <a:cs typeface="Montserrat"/>
                <a:sym typeface="Montserrat"/>
              </a:rPr>
              <a:t>Cantidad:</a:t>
            </a:r>
            <a:endParaRPr sz="900" dirty="0">
              <a:solidFill>
                <a:srgbClr val="607A9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7A9E"/>
              </a:buClr>
              <a:buSzPts val="900"/>
              <a:buFont typeface="Montserrat"/>
              <a:buChar char="●"/>
            </a:pPr>
            <a:r>
              <a:rPr lang="es" sz="900">
                <a:solidFill>
                  <a:srgbClr val="607A9E"/>
                </a:solidFill>
                <a:latin typeface="Montserrat"/>
                <a:ea typeface="Montserrat"/>
                <a:cs typeface="Montserrat"/>
                <a:sym typeface="Montserrat"/>
              </a:rPr>
              <a:t>Contexto:</a:t>
            </a:r>
            <a:endParaRPr sz="900" dirty="0">
              <a:solidFill>
                <a:srgbClr val="607A9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5"/>
          <p:cNvSpPr txBox="1"/>
          <p:nvPr/>
        </p:nvSpPr>
        <p:spPr>
          <a:xfrm>
            <a:off x="1" y="460095"/>
            <a:ext cx="91440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B2: Entrenando el Pensamiento Crítico y Seguro</a:t>
            </a:r>
            <a:endParaRPr dirty="0">
              <a:sym typeface="Montserrat"/>
            </a:endParaRPr>
          </a:p>
        </p:txBody>
      </p:sp>
      <p:pic>
        <p:nvPicPr>
          <p:cNvPr id="256" name="Google Shape;256;p25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5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5"/>
          <p:cNvSpPr/>
          <p:nvPr/>
        </p:nvSpPr>
        <p:spPr>
          <a:xfrm>
            <a:off x="2075" y="-6200"/>
            <a:ext cx="91440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9" name="Google Shape;259;p25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8000419" y="-5200"/>
            <a:ext cx="1143581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5"/>
          <p:cNvSpPr txBox="1"/>
          <p:nvPr/>
        </p:nvSpPr>
        <p:spPr>
          <a:xfrm>
            <a:off x="66933" y="58102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>
              <a:solidFill>
                <a:srgbClr val="6A73A0"/>
              </a:solidFill>
            </a:endParaRPr>
          </a:p>
        </p:txBody>
      </p:sp>
      <p:sp>
        <p:nvSpPr>
          <p:cNvPr id="261" name="Google Shape;261;p25"/>
          <p:cNvSpPr txBox="1"/>
          <p:nvPr/>
        </p:nvSpPr>
        <p:spPr>
          <a:xfrm>
            <a:off x="2075" y="861969"/>
            <a:ext cx="91440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ML (machine learning o aprendizaje automático): La importancia y el impacto del entrenamiento</a:t>
            </a:r>
            <a:endParaRPr dirty="0">
              <a:sym typeface="Montserrat"/>
            </a:endParaRPr>
          </a:p>
        </p:txBody>
      </p:sp>
      <p:sp>
        <p:nvSpPr>
          <p:cNvPr id="262" name="Google Shape;262;p25"/>
          <p:cNvSpPr txBox="1"/>
          <p:nvPr/>
        </p:nvSpPr>
        <p:spPr>
          <a:xfrm>
            <a:off x="0" y="1268891"/>
            <a:ext cx="36690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>
                <a:sym typeface="Montserrat"/>
              </a:rPr>
              <a:t>Testeo</a:t>
            </a:r>
            <a:endParaRPr>
              <a:sym typeface="Montserrat"/>
            </a:endParaRPr>
          </a:p>
        </p:txBody>
      </p:sp>
      <p:sp>
        <p:nvSpPr>
          <p:cNvPr id="263" name="Google Shape;263;p25"/>
          <p:cNvSpPr txBox="1"/>
          <p:nvPr/>
        </p:nvSpPr>
        <p:spPr>
          <a:xfrm>
            <a:off x="3699900" y="2690025"/>
            <a:ext cx="19797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Comprobación</a:t>
            </a:r>
            <a:endParaRPr dirty="0">
              <a:sym typeface="Montserrat"/>
            </a:endParaRPr>
          </a:p>
        </p:txBody>
      </p:sp>
      <p:pic>
        <p:nvPicPr>
          <p:cNvPr id="264" name="Google Shape;26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25" y="1670550"/>
            <a:ext cx="953825" cy="53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225" y="2788151"/>
            <a:ext cx="600529" cy="46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88863" y="1994600"/>
            <a:ext cx="1091275" cy="7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7225" y="3408158"/>
            <a:ext cx="830501" cy="58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62475" y="3787158"/>
            <a:ext cx="1091275" cy="72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77625" y="1670550"/>
            <a:ext cx="992362" cy="66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15400" y="2791125"/>
            <a:ext cx="1248826" cy="8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62525" y="3992100"/>
            <a:ext cx="633674" cy="4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34750" y="2153500"/>
            <a:ext cx="536525" cy="53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33662" y="3253575"/>
            <a:ext cx="338700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5"/>
          <p:cNvSpPr txBox="1"/>
          <p:nvPr/>
        </p:nvSpPr>
        <p:spPr>
          <a:xfrm>
            <a:off x="6999350" y="3236856"/>
            <a:ext cx="1908300" cy="609367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Mejora del entrenamiento</a:t>
            </a:r>
            <a:endParaRPr dirty="0">
              <a:sym typeface="Montserrat"/>
            </a:endParaRPr>
          </a:p>
        </p:txBody>
      </p:sp>
      <p:sp>
        <p:nvSpPr>
          <p:cNvPr id="275" name="Google Shape;275;p25"/>
          <p:cNvSpPr txBox="1"/>
          <p:nvPr/>
        </p:nvSpPr>
        <p:spPr>
          <a:xfrm>
            <a:off x="6999350" y="2110753"/>
            <a:ext cx="19083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Lista para su uso</a:t>
            </a:r>
            <a:endParaRPr dirty="0">
              <a:sym typeface="Montserrat"/>
            </a:endParaRPr>
          </a:p>
        </p:txBody>
      </p:sp>
      <p:cxnSp>
        <p:nvCxnSpPr>
          <p:cNvPr id="276" name="Google Shape;276;p25"/>
          <p:cNvCxnSpPr>
            <a:stCxn id="263" idx="3"/>
            <a:endCxn id="272" idx="1"/>
          </p:cNvCxnSpPr>
          <p:nvPr/>
        </p:nvCxnSpPr>
        <p:spPr>
          <a:xfrm flipV="1">
            <a:off x="5679600" y="2421763"/>
            <a:ext cx="555150" cy="466763"/>
          </a:xfrm>
          <a:prstGeom prst="straightConnector1">
            <a:avLst/>
          </a:prstGeom>
          <a:noFill/>
          <a:ln w="9525" cap="flat" cmpd="sng">
            <a:solidFill>
              <a:srgbClr val="607A9E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7" name="Google Shape;277;p25"/>
          <p:cNvCxnSpPr>
            <a:stCxn id="263" idx="3"/>
            <a:endCxn id="273" idx="1"/>
          </p:cNvCxnSpPr>
          <p:nvPr/>
        </p:nvCxnSpPr>
        <p:spPr>
          <a:xfrm>
            <a:off x="5679600" y="2888526"/>
            <a:ext cx="654062" cy="534399"/>
          </a:xfrm>
          <a:prstGeom prst="straightConnector1">
            <a:avLst/>
          </a:prstGeom>
          <a:noFill/>
          <a:ln w="9525" cap="flat" cmpd="sng">
            <a:solidFill>
              <a:srgbClr val="607A9E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6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6"/>
          <p:cNvSpPr txBox="1"/>
          <p:nvPr/>
        </p:nvSpPr>
        <p:spPr>
          <a:xfrm>
            <a:off x="1" y="460095"/>
            <a:ext cx="91440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B2: Entrenando el Pensamiento Crítico y Seguro</a:t>
            </a:r>
            <a:endParaRPr dirty="0">
              <a:sym typeface="Montserrat"/>
            </a:endParaRPr>
          </a:p>
        </p:txBody>
      </p:sp>
      <p:pic>
        <p:nvPicPr>
          <p:cNvPr id="284" name="Google Shape;284;p26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6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6"/>
          <p:cNvSpPr/>
          <p:nvPr/>
        </p:nvSpPr>
        <p:spPr>
          <a:xfrm>
            <a:off x="2075" y="-6200"/>
            <a:ext cx="91440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7" name="Google Shape;287;p26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8000419" y="-5200"/>
            <a:ext cx="1143581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6"/>
          <p:cNvSpPr txBox="1"/>
          <p:nvPr/>
        </p:nvSpPr>
        <p:spPr>
          <a:xfrm>
            <a:off x="66933" y="58102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>
              <a:solidFill>
                <a:srgbClr val="6A73A0"/>
              </a:solidFill>
            </a:endParaRPr>
          </a:p>
        </p:txBody>
      </p:sp>
      <p:sp>
        <p:nvSpPr>
          <p:cNvPr id="289" name="Google Shape;289;p26"/>
          <p:cNvSpPr txBox="1"/>
          <p:nvPr/>
        </p:nvSpPr>
        <p:spPr>
          <a:xfrm>
            <a:off x="2075" y="861969"/>
            <a:ext cx="91440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>
                <a:sym typeface="Montserrat"/>
              </a:rPr>
              <a:t>ML (machine learning o aprendizaje automático): La importancia y el impacto del entrenamiento</a:t>
            </a:r>
            <a:endParaRPr>
              <a:sym typeface="Montserrat"/>
            </a:endParaRPr>
          </a:p>
        </p:txBody>
      </p:sp>
      <p:pic>
        <p:nvPicPr>
          <p:cNvPr id="290" name="Google Shape;290;p26"/>
          <p:cNvPicPr preferRelativeResize="0"/>
          <p:nvPr/>
        </p:nvPicPr>
        <p:blipFill rotWithShape="1">
          <a:blip r:embed="rId5">
            <a:alphaModFix/>
          </a:blip>
          <a:srcRect b="3837"/>
          <a:stretch/>
        </p:blipFill>
        <p:spPr>
          <a:xfrm>
            <a:off x="892325" y="1286800"/>
            <a:ext cx="6925126" cy="306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 txBox="1"/>
          <p:nvPr/>
        </p:nvSpPr>
        <p:spPr>
          <a:xfrm>
            <a:off x="1" y="460095"/>
            <a:ext cx="91440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B2: Entrenando el Pensamiento Crítico y Seguro</a:t>
            </a:r>
            <a:endParaRPr dirty="0">
              <a:sym typeface="Montserrat"/>
            </a:endParaRPr>
          </a:p>
        </p:txBody>
      </p:sp>
      <p:pic>
        <p:nvPicPr>
          <p:cNvPr id="297" name="Google Shape;297;p27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7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7"/>
          <p:cNvSpPr/>
          <p:nvPr/>
        </p:nvSpPr>
        <p:spPr>
          <a:xfrm>
            <a:off x="2075" y="-6200"/>
            <a:ext cx="91440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0" name="Google Shape;300;p27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8000419" y="-5200"/>
            <a:ext cx="1143581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7"/>
          <p:cNvSpPr txBox="1"/>
          <p:nvPr/>
        </p:nvSpPr>
        <p:spPr>
          <a:xfrm>
            <a:off x="66933" y="58102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>
              <a:solidFill>
                <a:srgbClr val="6A73A0"/>
              </a:solidFill>
            </a:endParaRPr>
          </a:p>
        </p:txBody>
      </p:sp>
      <p:sp>
        <p:nvSpPr>
          <p:cNvPr id="302" name="Google Shape;302;p27"/>
          <p:cNvSpPr txBox="1"/>
          <p:nvPr/>
        </p:nvSpPr>
        <p:spPr>
          <a:xfrm>
            <a:off x="2075" y="868693"/>
            <a:ext cx="91440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ML (machine learning o aprendizaje automático): La importancia y el impacto del entrenamiento</a:t>
            </a:r>
            <a:endParaRPr dirty="0">
              <a:sym typeface="Montserrat"/>
            </a:endParaRPr>
          </a:p>
        </p:txBody>
      </p:sp>
      <p:sp>
        <p:nvSpPr>
          <p:cNvPr id="303" name="Google Shape;303;p27"/>
          <p:cNvSpPr txBox="1"/>
          <p:nvPr/>
        </p:nvSpPr>
        <p:spPr>
          <a:xfrm>
            <a:off x="431625" y="1578350"/>
            <a:ext cx="1755600" cy="5817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Sesgos en nuestra realidad</a:t>
            </a:r>
            <a:endParaRPr dirty="0">
              <a:sym typeface="Montserrat"/>
            </a:endParaRPr>
          </a:p>
        </p:txBody>
      </p:sp>
      <p:pic>
        <p:nvPicPr>
          <p:cNvPr id="304" name="Google Shape;304;p2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25" y="2994000"/>
            <a:ext cx="3472016" cy="161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7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r="7987"/>
          <a:stretch/>
        </p:blipFill>
        <p:spPr>
          <a:xfrm>
            <a:off x="6071825" y="3082850"/>
            <a:ext cx="3088486" cy="152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7">
            <a:hlinkClick r:id="rId7"/>
          </p:cNvPr>
          <p:cNvPicPr preferRelativeResize="0"/>
          <p:nvPr/>
        </p:nvPicPr>
        <p:blipFill rotWithShape="1">
          <a:blip r:embed="rId9">
            <a:alphaModFix/>
          </a:blip>
          <a:srcRect r="25534"/>
          <a:stretch/>
        </p:blipFill>
        <p:spPr>
          <a:xfrm>
            <a:off x="3538950" y="3082850"/>
            <a:ext cx="2464574" cy="152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7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03525" y="1470427"/>
            <a:ext cx="3088474" cy="1422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7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35650" y="1432753"/>
            <a:ext cx="3267872" cy="149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8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8"/>
          <p:cNvSpPr txBox="1"/>
          <p:nvPr/>
        </p:nvSpPr>
        <p:spPr>
          <a:xfrm>
            <a:off x="1" y="460095"/>
            <a:ext cx="91440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B2: Entrenando el Pensamiento Crítico y Seguro</a:t>
            </a:r>
            <a:endParaRPr dirty="0">
              <a:sym typeface="Montserrat"/>
            </a:endParaRPr>
          </a:p>
        </p:txBody>
      </p:sp>
      <p:pic>
        <p:nvPicPr>
          <p:cNvPr id="315" name="Google Shape;315;p28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8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8"/>
          <p:cNvSpPr/>
          <p:nvPr/>
        </p:nvSpPr>
        <p:spPr>
          <a:xfrm>
            <a:off x="2075" y="-6200"/>
            <a:ext cx="91440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8" name="Google Shape;318;p28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8000419" y="-5200"/>
            <a:ext cx="1143581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8"/>
          <p:cNvSpPr txBox="1"/>
          <p:nvPr/>
        </p:nvSpPr>
        <p:spPr>
          <a:xfrm>
            <a:off x="66933" y="58102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>
              <a:solidFill>
                <a:srgbClr val="6A73A0"/>
              </a:solidFill>
            </a:endParaRPr>
          </a:p>
        </p:txBody>
      </p:sp>
      <p:sp>
        <p:nvSpPr>
          <p:cNvPr id="320" name="Google Shape;320;p28"/>
          <p:cNvSpPr txBox="1"/>
          <p:nvPr/>
        </p:nvSpPr>
        <p:spPr>
          <a:xfrm>
            <a:off x="2075" y="868693"/>
            <a:ext cx="91440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ML (machine learning o aprendizaje automático): La importancia y el impacto del entrenamiento</a:t>
            </a:r>
            <a:endParaRPr dirty="0">
              <a:sym typeface="Montserrat"/>
            </a:endParaRPr>
          </a:p>
        </p:txBody>
      </p:sp>
      <p:sp>
        <p:nvSpPr>
          <p:cNvPr id="321" name="Google Shape;321;p28"/>
          <p:cNvSpPr txBox="1"/>
          <p:nvPr/>
        </p:nvSpPr>
        <p:spPr>
          <a:xfrm>
            <a:off x="181535" y="1471807"/>
            <a:ext cx="2965076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>
                <a:sym typeface="Montserrat"/>
              </a:rPr>
              <a:t>Sesgos </a:t>
            </a:r>
            <a:r>
              <a:rPr lang="es" dirty="0">
                <a:sym typeface="Montserrat"/>
              </a:rPr>
              <a:t>más encontrados</a:t>
            </a:r>
            <a:endParaRPr dirty="0">
              <a:sym typeface="Montserrat"/>
            </a:endParaRPr>
          </a:p>
        </p:txBody>
      </p:sp>
      <p:grpSp>
        <p:nvGrpSpPr>
          <p:cNvPr id="322" name="Google Shape;322;p28"/>
          <p:cNvGrpSpPr/>
          <p:nvPr/>
        </p:nvGrpSpPr>
        <p:grpSpPr>
          <a:xfrm>
            <a:off x="431625" y="2306300"/>
            <a:ext cx="3758073" cy="1131264"/>
            <a:chOff x="-1946637" y="1008901"/>
            <a:chExt cx="5813850" cy="1440000"/>
          </a:xfrm>
        </p:grpSpPr>
        <p:cxnSp>
          <p:nvCxnSpPr>
            <p:cNvPr id="323" name="Google Shape;323;p28"/>
            <p:cNvCxnSpPr/>
            <p:nvPr/>
          </p:nvCxnSpPr>
          <p:spPr>
            <a:xfrm rot="10800000">
              <a:off x="2642013" y="1654113"/>
              <a:ext cx="1225200" cy="0"/>
            </a:xfrm>
            <a:prstGeom prst="straightConnector1">
              <a:avLst/>
            </a:prstGeom>
            <a:noFill/>
            <a:ln w="9525" cap="flat" cmpd="sng">
              <a:solidFill>
                <a:srgbClr val="6A73A0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324" name="Google Shape;324;p28"/>
            <p:cNvSpPr txBox="1"/>
            <p:nvPr/>
          </p:nvSpPr>
          <p:spPr>
            <a:xfrm>
              <a:off x="-1946637" y="1008901"/>
              <a:ext cx="4379400" cy="144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 b="1" dirty="0">
                  <a:solidFill>
                    <a:srgbClr val="6A73A0"/>
                  </a:solidFill>
                  <a:latin typeface="Montserrat" panose="020B0604020202020204" charset="0"/>
                  <a:ea typeface="Roboto"/>
                  <a:cs typeface="Roboto"/>
                  <a:sym typeface="Roboto"/>
                </a:rPr>
                <a:t>Sesgo lingüístico</a:t>
              </a:r>
              <a:endParaRPr sz="1100" b="1" dirty="0">
                <a:solidFill>
                  <a:srgbClr val="6A73A0"/>
                </a:solidFill>
                <a:latin typeface="Montserrat" panose="020B0604020202020204" charset="0"/>
                <a:ea typeface="Roboto"/>
                <a:cs typeface="Roboto"/>
                <a:sym typeface="Roboto"/>
              </a:endParaRPr>
            </a:p>
            <a:p>
              <a:pPr marL="0" lvl="0" indent="0" algn="just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800" dirty="0">
                  <a:solidFill>
                    <a:srgbClr val="2F396B"/>
                  </a:solidFill>
                  <a:latin typeface="Montserrat" panose="020B0604020202020204" charset="0"/>
                  <a:ea typeface="Roboto"/>
                  <a:cs typeface="Roboto"/>
                  <a:sym typeface="Roboto"/>
                </a:rPr>
                <a:t>El lenguaje usado tanto en el entrenamiento como el el uso de la IA impacta en la reproducción de sesgos culturales, sociales o cognitivos. Por ejemplo hay aplicaciones IA que solo reconocen el inglés como idioma porque se entrenó de esa manera, lo que produce una exclusión.</a:t>
              </a:r>
              <a:endParaRPr sz="800" dirty="0">
                <a:solidFill>
                  <a:srgbClr val="2F396B"/>
                </a:solidFill>
                <a:latin typeface="Montserrat" panose="020B0604020202020204" charset="0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25" name="Google Shape;325;p28"/>
          <p:cNvGrpSpPr/>
          <p:nvPr/>
        </p:nvGrpSpPr>
        <p:grpSpPr>
          <a:xfrm>
            <a:off x="431625" y="3361875"/>
            <a:ext cx="3567205" cy="910182"/>
            <a:chOff x="-1946635" y="2646135"/>
            <a:chExt cx="5518573" cy="1465200"/>
          </a:xfrm>
        </p:grpSpPr>
        <p:cxnSp>
          <p:nvCxnSpPr>
            <p:cNvPr id="326" name="Google Shape;326;p28"/>
            <p:cNvCxnSpPr/>
            <p:nvPr/>
          </p:nvCxnSpPr>
          <p:spPr>
            <a:xfrm rot="10800000">
              <a:off x="2641938" y="3108425"/>
              <a:ext cx="930000" cy="0"/>
            </a:xfrm>
            <a:prstGeom prst="straightConnector1">
              <a:avLst/>
            </a:prstGeom>
            <a:noFill/>
            <a:ln w="9525" cap="flat" cmpd="sng">
              <a:solidFill>
                <a:srgbClr val="2F396B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327" name="Google Shape;327;p28"/>
            <p:cNvSpPr txBox="1"/>
            <p:nvPr/>
          </p:nvSpPr>
          <p:spPr>
            <a:xfrm>
              <a:off x="-1946635" y="2646135"/>
              <a:ext cx="4379400" cy="146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 b="1" dirty="0">
                  <a:solidFill>
                    <a:srgbClr val="6A73A0"/>
                  </a:solidFill>
                  <a:latin typeface="Montserrat" panose="020B0604020202020204" charset="0"/>
                  <a:ea typeface="Roboto"/>
                  <a:cs typeface="Roboto"/>
                  <a:sym typeface="Roboto"/>
                </a:rPr>
                <a:t>Sesgo algorítmico</a:t>
              </a:r>
              <a:endParaRPr sz="1100" b="1" dirty="0">
                <a:solidFill>
                  <a:srgbClr val="6A73A0"/>
                </a:solidFill>
                <a:latin typeface="Montserrat" panose="020B0604020202020204" charset="0"/>
                <a:ea typeface="Roboto"/>
                <a:cs typeface="Roboto"/>
                <a:sym typeface="Roboto"/>
              </a:endParaRPr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800" dirty="0">
                  <a:solidFill>
                    <a:srgbClr val="2F396B"/>
                  </a:solidFill>
                  <a:latin typeface="Montserrat" panose="020B0604020202020204" charset="0"/>
                  <a:ea typeface="Roboto"/>
                  <a:cs typeface="Roboto"/>
                  <a:sym typeface="Roboto"/>
                </a:rPr>
                <a:t>Cuando el propio algoritmo prefiere un resultado a otro. Por ejemplo en el caso de filtrar contenido violento si lo relaciona con el contenido de un grupo específico evitará también usar a ese grupo.</a:t>
              </a:r>
              <a:endParaRPr sz="800" dirty="0">
                <a:solidFill>
                  <a:srgbClr val="2F396B"/>
                </a:solidFill>
                <a:latin typeface="Montserrat" panose="020B0604020202020204" charset="0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28" name="Google Shape;328;p28"/>
          <p:cNvGrpSpPr/>
          <p:nvPr/>
        </p:nvGrpSpPr>
        <p:grpSpPr>
          <a:xfrm>
            <a:off x="4700692" y="3977425"/>
            <a:ext cx="4295390" cy="574362"/>
            <a:chOff x="4657738" y="3637039"/>
            <a:chExt cx="6349183" cy="924600"/>
          </a:xfrm>
        </p:grpSpPr>
        <p:cxnSp>
          <p:nvCxnSpPr>
            <p:cNvPr id="329" name="Google Shape;329;p28"/>
            <p:cNvCxnSpPr/>
            <p:nvPr/>
          </p:nvCxnSpPr>
          <p:spPr>
            <a:xfrm>
              <a:off x="4657738" y="3854000"/>
              <a:ext cx="1838700" cy="0"/>
            </a:xfrm>
            <a:prstGeom prst="straightConnector1">
              <a:avLst/>
            </a:prstGeom>
            <a:noFill/>
            <a:ln w="9525" cap="flat" cmpd="sng">
              <a:solidFill>
                <a:srgbClr val="2F396B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330" name="Google Shape;330;p28"/>
            <p:cNvSpPr txBox="1"/>
            <p:nvPr/>
          </p:nvSpPr>
          <p:spPr>
            <a:xfrm>
              <a:off x="6696520" y="3637039"/>
              <a:ext cx="4310400" cy="9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 b="1" dirty="0">
                  <a:solidFill>
                    <a:srgbClr val="6A73A0"/>
                  </a:solidFill>
                  <a:latin typeface="Montserrat" panose="020B0604020202020204" charset="0"/>
                  <a:ea typeface="Roboto"/>
                  <a:cs typeface="Roboto"/>
                  <a:sym typeface="Roboto"/>
                </a:rPr>
                <a:t>Sesgos de selección</a:t>
              </a:r>
              <a:endParaRPr sz="600" b="1" dirty="0">
                <a:latin typeface="Montserrat" panose="020B0604020202020204" charset="0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800" dirty="0">
                  <a:solidFill>
                    <a:srgbClr val="2F396B"/>
                  </a:solidFill>
                  <a:latin typeface="Montserrat" panose="020B0604020202020204" charset="0"/>
                  <a:ea typeface="Roboto"/>
                  <a:cs typeface="Roboto"/>
                  <a:sym typeface="Roboto"/>
                </a:rPr>
                <a:t>La importancia del azar en los datos utilizados para representar todo tipo de diversidad. Por ejemplo si una IA se basa en una aplicación de salud específica no representan a la población que no tiene acceso a esa aplicación por motivos económicos o sociales.</a:t>
              </a:r>
              <a:endParaRPr sz="600" dirty="0">
                <a:latin typeface="Montserrat" panose="020B0604020202020204" charset="0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1" name="Google Shape;331;p28"/>
          <p:cNvGrpSpPr/>
          <p:nvPr/>
        </p:nvGrpSpPr>
        <p:grpSpPr>
          <a:xfrm>
            <a:off x="5057569" y="2204344"/>
            <a:ext cx="3620206" cy="860238"/>
            <a:chOff x="5209838" y="782756"/>
            <a:chExt cx="5600566" cy="1384800"/>
          </a:xfrm>
        </p:grpSpPr>
        <p:sp>
          <p:nvSpPr>
            <p:cNvPr id="332" name="Google Shape;332;p28"/>
            <p:cNvSpPr txBox="1"/>
            <p:nvPr/>
          </p:nvSpPr>
          <p:spPr>
            <a:xfrm>
              <a:off x="6696504" y="782756"/>
              <a:ext cx="4113900" cy="13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 b="1" dirty="0">
                  <a:solidFill>
                    <a:srgbClr val="6A73A0"/>
                  </a:solidFill>
                  <a:latin typeface="Montserrat" panose="020B0604020202020204" charset="0"/>
                  <a:ea typeface="Roboto"/>
                  <a:cs typeface="Roboto"/>
                  <a:sym typeface="Roboto"/>
                </a:rPr>
                <a:t>Sesgos de datos</a:t>
              </a:r>
              <a:endParaRPr sz="600" b="1" dirty="0">
                <a:latin typeface="Montserrat" panose="020B0604020202020204" charset="0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800" dirty="0">
                  <a:solidFill>
                    <a:srgbClr val="2F396B"/>
                  </a:solidFill>
                  <a:latin typeface="Montserrat" panose="020B0604020202020204" charset="0"/>
                  <a:ea typeface="Roboto"/>
                  <a:cs typeface="Roboto"/>
                  <a:sym typeface="Roboto"/>
                </a:rPr>
                <a:t>Datos no representativos de la sociedad global o no equilibrados. Por ejemplo: reconocimiento facial</a:t>
              </a:r>
              <a:endParaRPr sz="600" dirty="0">
                <a:latin typeface="Montserrat" panose="020B0604020202020204" charset="0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333" name="Google Shape;333;p28"/>
            <p:cNvCxnSpPr/>
            <p:nvPr/>
          </p:nvCxnSpPr>
          <p:spPr>
            <a:xfrm>
              <a:off x="5209838" y="1654113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rgbClr val="6A73A0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334" name="Google Shape;334;p28"/>
          <p:cNvGrpSpPr/>
          <p:nvPr/>
        </p:nvGrpSpPr>
        <p:grpSpPr>
          <a:xfrm>
            <a:off x="5316420" y="2957626"/>
            <a:ext cx="3488373" cy="860238"/>
            <a:chOff x="5610288" y="1995380"/>
            <a:chExt cx="5396616" cy="1384800"/>
          </a:xfrm>
        </p:grpSpPr>
        <p:cxnSp>
          <p:nvCxnSpPr>
            <p:cNvPr id="335" name="Google Shape;335;p28"/>
            <p:cNvCxnSpPr/>
            <p:nvPr/>
          </p:nvCxnSpPr>
          <p:spPr>
            <a:xfrm>
              <a:off x="5610288" y="2775650"/>
              <a:ext cx="886200" cy="0"/>
            </a:xfrm>
            <a:prstGeom prst="straightConnector1">
              <a:avLst/>
            </a:prstGeom>
            <a:noFill/>
            <a:ln w="9525" cap="flat" cmpd="sng">
              <a:solidFill>
                <a:srgbClr val="6A73A0"/>
              </a:solidFill>
              <a:prstDash val="solid"/>
              <a:round/>
              <a:headEnd type="none" w="sm" len="sm"/>
              <a:tailEnd type="oval" w="med" len="med"/>
            </a:ln>
          </p:spPr>
        </p:cxnSp>
        <p:sp>
          <p:nvSpPr>
            <p:cNvPr id="336" name="Google Shape;336;p28"/>
            <p:cNvSpPr txBox="1"/>
            <p:nvPr/>
          </p:nvSpPr>
          <p:spPr>
            <a:xfrm>
              <a:off x="6696504" y="1995380"/>
              <a:ext cx="4310400" cy="13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100" b="1" dirty="0">
                  <a:solidFill>
                    <a:srgbClr val="6A73A0"/>
                  </a:solidFill>
                  <a:latin typeface="Montserrat" panose="020B0604020202020204" charset="0"/>
                  <a:ea typeface="Roboto"/>
                  <a:cs typeface="Roboto"/>
                  <a:sym typeface="Roboto"/>
                </a:rPr>
                <a:t>Sesgos de confirmación</a:t>
              </a:r>
              <a:endParaRPr sz="1000" b="1" dirty="0">
                <a:latin typeface="Montserrat" panose="020B0604020202020204" charset="0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s" sz="800" dirty="0">
                  <a:solidFill>
                    <a:srgbClr val="2F396B"/>
                  </a:solidFill>
                  <a:latin typeface="Montserrat" panose="020B0604020202020204" charset="0"/>
                  <a:ea typeface="Roboto"/>
                  <a:cs typeface="Roboto"/>
                  <a:sym typeface="Roboto"/>
                </a:rPr>
                <a:t>Sí existen creencias preexistentes en su entrenamiento. Por ejemplo si se entrena un sistema para predecir el desempeño laboral en función del CV y los datos están desequilibrados por unos estudios específicos en una universidad concreta.</a:t>
              </a:r>
              <a:endParaRPr sz="600" dirty="0">
                <a:latin typeface="Montserrat" panose="020B0604020202020204" charset="0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7" name="Google Shape;337;p28"/>
          <p:cNvGrpSpPr/>
          <p:nvPr/>
        </p:nvGrpSpPr>
        <p:grpSpPr>
          <a:xfrm>
            <a:off x="3371370" y="2124950"/>
            <a:ext cx="2535310" cy="2432548"/>
            <a:chOff x="2610905" y="610653"/>
            <a:chExt cx="3922200" cy="3922200"/>
          </a:xfrm>
        </p:grpSpPr>
        <p:sp>
          <p:nvSpPr>
            <p:cNvPr id="338" name="Google Shape;338;p28"/>
            <p:cNvSpPr/>
            <p:nvPr/>
          </p:nvSpPr>
          <p:spPr>
            <a:xfrm rot="-4980021">
              <a:off x="3204123" y="1186472"/>
              <a:ext cx="2771960" cy="2771960"/>
            </a:xfrm>
            <a:prstGeom prst="blockArc">
              <a:avLst>
                <a:gd name="adj1" fmla="val 12602522"/>
                <a:gd name="adj2" fmla="val 16867657"/>
                <a:gd name="adj3" fmla="val 20844"/>
              </a:avLst>
            </a:prstGeom>
            <a:solidFill>
              <a:srgbClr val="2F396B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 rot="7920309">
              <a:off x="3183402" y="1183149"/>
              <a:ext cx="2777207" cy="2777207"/>
            </a:xfrm>
            <a:prstGeom prst="blockArc">
              <a:avLst>
                <a:gd name="adj1" fmla="val 12602522"/>
                <a:gd name="adj2" fmla="val 16867657"/>
                <a:gd name="adj3" fmla="val 20844"/>
              </a:avLst>
            </a:prstGeom>
            <a:solidFill>
              <a:srgbClr val="2F396B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 rot="3600063">
              <a:off x="3186335" y="1195681"/>
              <a:ext cx="2777488" cy="2777488"/>
            </a:xfrm>
            <a:prstGeom prst="blockArc">
              <a:avLst>
                <a:gd name="adj1" fmla="val 12602522"/>
                <a:gd name="adj2" fmla="val 16867657"/>
                <a:gd name="adj3" fmla="val 20844"/>
              </a:avLst>
            </a:prstGeom>
            <a:solidFill>
              <a:srgbClr val="2F396B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 rot="4024705">
              <a:off x="5326681" y="1940898"/>
              <a:ext cx="578477" cy="579147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2F396B">
                <a:alpha val="60780"/>
              </a:srgbClr>
            </a:solidFill>
            <a:ln>
              <a:noFill/>
            </a:ln>
            <a:effectLst>
              <a:outerShdw blurRad="142875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 rot="-6816027">
              <a:off x="5326729" y="1940918"/>
              <a:ext cx="578485" cy="579035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2F396B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 rot="-9359762">
              <a:off x="3193941" y="1176205"/>
              <a:ext cx="2777287" cy="2777287"/>
            </a:xfrm>
            <a:prstGeom prst="blockArc">
              <a:avLst>
                <a:gd name="adj1" fmla="val 12602522"/>
                <a:gd name="adj2" fmla="val 16867657"/>
                <a:gd name="adj3" fmla="val 20844"/>
              </a:avLst>
            </a:prstGeom>
            <a:solidFill>
              <a:srgbClr val="2F39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 rot="-8936366">
              <a:off x="3659126" y="3173505"/>
              <a:ext cx="578551" cy="578963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6A73A0"/>
            </a:solidFill>
            <a:ln>
              <a:noFill/>
            </a:ln>
            <a:effectLst>
              <a:outerShdw blurRad="142875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 rot="1824498">
              <a:off x="3659375" y="3173497"/>
              <a:ext cx="578475" cy="578885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2F396B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 rot="-600092">
              <a:off x="3198852" y="1195456"/>
              <a:ext cx="2777611" cy="2777611"/>
            </a:xfrm>
            <a:prstGeom prst="blockArc">
              <a:avLst>
                <a:gd name="adj1" fmla="val 12513247"/>
                <a:gd name="adj2" fmla="val 16867657"/>
                <a:gd name="adj3" fmla="val 20844"/>
              </a:avLst>
            </a:prstGeom>
            <a:solidFill>
              <a:srgbClr val="6A7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 rot="-176551">
              <a:off x="4312105" y="1195442"/>
              <a:ext cx="578563" cy="579162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2F396B">
                <a:alpha val="60780"/>
              </a:srgbClr>
            </a:solidFill>
            <a:ln>
              <a:noFill/>
            </a:ln>
            <a:effectLst>
              <a:outerShdw blurRad="142875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 rot="10584085">
              <a:off x="4312088" y="1195622"/>
              <a:ext cx="578340" cy="578939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6A7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 rot="8344778">
              <a:off x="4940929" y="3162886"/>
              <a:ext cx="578465" cy="578888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2F396B">
                <a:alpha val="60780"/>
              </a:srgbClr>
            </a:solidFill>
            <a:ln>
              <a:noFill/>
            </a:ln>
            <a:effectLst>
              <a:outerShdw blurRad="142875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 rot="-2495643">
              <a:off x="4941000" y="3162728"/>
              <a:ext cx="578445" cy="579093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969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8"/>
            <p:cNvSpPr/>
            <p:nvPr/>
          </p:nvSpPr>
          <p:spPr>
            <a:xfrm rot="-4556960">
              <a:off x="3257335" y="1939059"/>
              <a:ext cx="578302" cy="578957"/>
            </a:xfrm>
            <a:prstGeom prst="pie">
              <a:avLst>
                <a:gd name="adj1" fmla="val 6190354"/>
                <a:gd name="adj2" fmla="val 14996165"/>
              </a:avLst>
            </a:prstGeom>
            <a:solidFill>
              <a:srgbClr val="6A73A0"/>
            </a:solidFill>
            <a:ln>
              <a:noFill/>
            </a:ln>
            <a:effectLst>
              <a:outerShdw blurRad="142875" algn="bl" rotWithShape="0">
                <a:srgbClr val="000000">
                  <a:alpha val="4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8"/>
            <p:cNvSpPr/>
            <p:nvPr/>
          </p:nvSpPr>
          <p:spPr>
            <a:xfrm rot="6204541">
              <a:off x="3257468" y="1938977"/>
              <a:ext cx="578264" cy="578917"/>
            </a:xfrm>
            <a:prstGeom prst="pie">
              <a:avLst>
                <a:gd name="adj1" fmla="val 4028252"/>
                <a:gd name="adj2" fmla="val 17183677"/>
              </a:avLst>
            </a:prstGeom>
            <a:solidFill>
              <a:srgbClr val="969D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9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9"/>
          <p:cNvSpPr txBox="1"/>
          <p:nvPr/>
        </p:nvSpPr>
        <p:spPr>
          <a:xfrm>
            <a:off x="1" y="460095"/>
            <a:ext cx="91440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B2: Entrenando el Pensamiento Crítico y Seguro</a:t>
            </a:r>
            <a:endParaRPr dirty="0">
              <a:sym typeface="Montserrat"/>
            </a:endParaRPr>
          </a:p>
        </p:txBody>
      </p:sp>
      <p:pic>
        <p:nvPicPr>
          <p:cNvPr id="359" name="Google Shape;359;p29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9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9"/>
          <p:cNvSpPr/>
          <p:nvPr/>
        </p:nvSpPr>
        <p:spPr>
          <a:xfrm>
            <a:off x="2075" y="-6200"/>
            <a:ext cx="91440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2" name="Google Shape;362;p29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8000419" y="-5200"/>
            <a:ext cx="1143581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9"/>
          <p:cNvSpPr txBox="1"/>
          <p:nvPr/>
        </p:nvSpPr>
        <p:spPr>
          <a:xfrm>
            <a:off x="66933" y="58102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>
              <a:solidFill>
                <a:srgbClr val="6A73A0"/>
              </a:solidFill>
            </a:endParaRPr>
          </a:p>
        </p:txBody>
      </p:sp>
      <p:sp>
        <p:nvSpPr>
          <p:cNvPr id="364" name="Google Shape;364;p29"/>
          <p:cNvSpPr txBox="1"/>
          <p:nvPr/>
        </p:nvSpPr>
        <p:spPr>
          <a:xfrm>
            <a:off x="2075" y="875417"/>
            <a:ext cx="91440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>
                <a:sym typeface="Montserrat"/>
              </a:rPr>
              <a:t>Ciberseguridad en tiempos de IA</a:t>
            </a:r>
            <a:endParaRPr>
              <a:sym typeface="Montserrat"/>
            </a:endParaRPr>
          </a:p>
        </p:txBody>
      </p:sp>
      <p:pic>
        <p:nvPicPr>
          <p:cNvPr id="365" name="Google Shape;36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8765" y="1485878"/>
            <a:ext cx="4386475" cy="244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0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0"/>
          <p:cNvSpPr txBox="1"/>
          <p:nvPr/>
        </p:nvSpPr>
        <p:spPr>
          <a:xfrm>
            <a:off x="1" y="460095"/>
            <a:ext cx="91440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B2: Entrenando el Pensamiento Crítico y Seguro</a:t>
            </a:r>
            <a:endParaRPr dirty="0">
              <a:sym typeface="Montserrat"/>
            </a:endParaRPr>
          </a:p>
        </p:txBody>
      </p:sp>
      <p:pic>
        <p:nvPicPr>
          <p:cNvPr id="372" name="Google Shape;372;p30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0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0"/>
          <p:cNvSpPr/>
          <p:nvPr/>
        </p:nvSpPr>
        <p:spPr>
          <a:xfrm>
            <a:off x="2075" y="-6200"/>
            <a:ext cx="91440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" name="Google Shape;375;p30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8000419" y="-5200"/>
            <a:ext cx="1143581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0"/>
          <p:cNvSpPr txBox="1"/>
          <p:nvPr/>
        </p:nvSpPr>
        <p:spPr>
          <a:xfrm>
            <a:off x="66933" y="58102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>
              <a:solidFill>
                <a:srgbClr val="6A73A0"/>
              </a:solidFill>
            </a:endParaRPr>
          </a:p>
        </p:txBody>
      </p:sp>
      <p:sp>
        <p:nvSpPr>
          <p:cNvPr id="377" name="Google Shape;377;p30"/>
          <p:cNvSpPr txBox="1"/>
          <p:nvPr/>
        </p:nvSpPr>
        <p:spPr>
          <a:xfrm>
            <a:off x="2075" y="882138"/>
            <a:ext cx="91440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>
                <a:sym typeface="Montserrat"/>
              </a:rPr>
              <a:t>Ciberseguridad en tiempos de IA</a:t>
            </a:r>
            <a:endParaRPr>
              <a:sym typeface="Montserrat"/>
            </a:endParaRPr>
          </a:p>
        </p:txBody>
      </p:sp>
      <p:graphicFrame>
        <p:nvGraphicFramePr>
          <p:cNvPr id="378" name="Google Shape;378;p30"/>
          <p:cNvGraphicFramePr/>
          <p:nvPr/>
        </p:nvGraphicFramePr>
        <p:xfrm>
          <a:off x="421050" y="1587050"/>
          <a:ext cx="8024975" cy="2643930"/>
        </p:xfrm>
        <a:graphic>
          <a:graphicData uri="http://schemas.openxmlformats.org/drawingml/2006/table">
            <a:tbl>
              <a:tblPr>
                <a:noFill/>
                <a:tableStyleId>{9FFBED16-5ADA-45C5-A9D6-C022E0AA4DB1}</a:tableStyleId>
              </a:tblPr>
              <a:tblGrid>
                <a:gridCol w="189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1792BE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Antes</a:t>
                      </a:r>
                      <a:endParaRPr sz="1300" b="1">
                        <a:solidFill>
                          <a:srgbClr val="2F396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Tradicional 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(Tecnología e IA Basada en Reglas)</a:t>
                      </a:r>
                      <a:endParaRPr sz="1300" b="1">
                        <a:solidFill>
                          <a:srgbClr val="2F396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Ahora </a:t>
                      </a:r>
                      <a:endParaRPr sz="1300" b="1">
                        <a:solidFill>
                          <a:srgbClr val="2F396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Actual 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(IA Basada en Datos)</a:t>
                      </a:r>
                      <a:endParaRPr>
                        <a:solidFill>
                          <a:srgbClr val="2F396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Funcionamiento</a:t>
                      </a:r>
                      <a:endParaRPr sz="1100" b="1">
                        <a:solidFill>
                          <a:srgbClr val="2F396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0000" marR="91425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Rígido</a:t>
                      </a:r>
                      <a:r>
                        <a:rPr lang="es" sz="10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: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si A, entonces B</a:t>
                      </a:r>
                      <a:endParaRPr sz="1000">
                        <a:solidFill>
                          <a:srgbClr val="2F396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0000" marR="91425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Flexible</a:t>
                      </a:r>
                      <a:r>
                        <a:rPr lang="es" sz="10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: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aprende del ejemplo</a:t>
                      </a:r>
                      <a:endParaRPr sz="1000">
                        <a:solidFill>
                          <a:srgbClr val="2F396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0000" marR="91425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Decisiones sobre los datos</a:t>
                      </a:r>
                      <a:endParaRPr sz="1100" b="1">
                        <a:solidFill>
                          <a:srgbClr val="2F396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0000" marR="91425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Cortoplacista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: 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posibilidad de rectificación</a:t>
                      </a:r>
                      <a:endParaRPr b="1">
                        <a:solidFill>
                          <a:srgbClr val="2F396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0000" marR="91425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Largoplacista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: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 imposibilidad de rectificación</a:t>
                      </a:r>
                      <a:endParaRPr sz="1000">
                        <a:solidFill>
                          <a:srgbClr val="2F396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0000" marR="91425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Detección del riesgo</a:t>
                      </a:r>
                      <a:endParaRPr sz="1100" b="1">
                        <a:solidFill>
                          <a:srgbClr val="2F396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0000" marR="91425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Reactivo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: 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espera el ataque</a:t>
                      </a:r>
                      <a:endParaRPr b="1">
                        <a:solidFill>
                          <a:srgbClr val="2F396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0000" marR="91425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Proactivo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: 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detecta el ataque</a:t>
                      </a:r>
                      <a:endParaRPr b="1">
                        <a:solidFill>
                          <a:srgbClr val="2F396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0000" marR="91425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Identificación</a:t>
                      </a:r>
                      <a:endParaRPr sz="1100" b="1">
                        <a:solidFill>
                          <a:srgbClr val="2F396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0000" marR="91425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Datos personales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: 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se basa en lo que sabes</a:t>
                      </a:r>
                      <a:endParaRPr b="1">
                        <a:solidFill>
                          <a:srgbClr val="2F396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0000" marR="91425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100" b="1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Datos de uso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: </a:t>
                      </a:r>
                      <a:r>
                        <a:rPr lang="es" sz="1000">
                          <a:solidFill>
                            <a:srgbClr val="2F396B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se basa en lo que eres</a:t>
                      </a:r>
                      <a:endParaRPr b="1">
                        <a:solidFill>
                          <a:srgbClr val="2F396B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0000" marR="91425" marT="180000" marB="180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1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1"/>
          <p:cNvSpPr txBox="1"/>
          <p:nvPr/>
        </p:nvSpPr>
        <p:spPr>
          <a:xfrm>
            <a:off x="1" y="460095"/>
            <a:ext cx="91440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B2: Entrenando el Pensamiento Crítico y Seguro</a:t>
            </a:r>
            <a:endParaRPr dirty="0">
              <a:sym typeface="Montserrat"/>
            </a:endParaRPr>
          </a:p>
        </p:txBody>
      </p:sp>
      <p:pic>
        <p:nvPicPr>
          <p:cNvPr id="385" name="Google Shape;385;p31"/>
          <p:cNvPicPr preferRelativeResize="0"/>
          <p:nvPr/>
        </p:nvPicPr>
        <p:blipFill rotWithShape="1">
          <a:blip r:embed="rId4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1" title="Copia de logo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1"/>
          <p:cNvSpPr/>
          <p:nvPr/>
        </p:nvSpPr>
        <p:spPr>
          <a:xfrm>
            <a:off x="2075" y="-6200"/>
            <a:ext cx="91440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8" name="Google Shape;388;p31"/>
          <p:cNvPicPr preferRelativeResize="0"/>
          <p:nvPr/>
        </p:nvPicPr>
        <p:blipFill rotWithShape="1">
          <a:blip r:embed="rId4">
            <a:alphaModFix/>
          </a:blip>
          <a:srcRect l="47087" t="19957" r="4520" b="41949"/>
          <a:stretch/>
        </p:blipFill>
        <p:spPr>
          <a:xfrm>
            <a:off x="8000419" y="-5200"/>
            <a:ext cx="1143581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1"/>
          <p:cNvSpPr txBox="1"/>
          <p:nvPr/>
        </p:nvSpPr>
        <p:spPr>
          <a:xfrm>
            <a:off x="66933" y="58102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>
              <a:solidFill>
                <a:srgbClr val="6A73A0"/>
              </a:solidFill>
            </a:endParaRPr>
          </a:p>
        </p:txBody>
      </p:sp>
      <p:sp>
        <p:nvSpPr>
          <p:cNvPr id="390" name="Google Shape;390;p31"/>
          <p:cNvSpPr txBox="1"/>
          <p:nvPr/>
        </p:nvSpPr>
        <p:spPr>
          <a:xfrm>
            <a:off x="2075" y="875417"/>
            <a:ext cx="9144000" cy="582822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Tiempos de IA</a:t>
            </a:r>
            <a:endParaRPr dirty="0">
              <a:sym typeface="Montserrat"/>
            </a:endParaRPr>
          </a:p>
          <a:p>
            <a:r>
              <a:rPr lang="es" sz="1000" b="0" i="1" dirty="0">
                <a:sym typeface="Montserrat"/>
              </a:rPr>
              <a:t>Es el momento de actuar</a:t>
            </a:r>
            <a:endParaRPr sz="1000" b="0" i="1" dirty="0">
              <a:sym typeface="Montserrat"/>
            </a:endParaRPr>
          </a:p>
        </p:txBody>
      </p:sp>
      <p:sp>
        <p:nvSpPr>
          <p:cNvPr id="391" name="Google Shape;391;p31"/>
          <p:cNvSpPr txBox="1"/>
          <p:nvPr/>
        </p:nvSpPr>
        <p:spPr>
          <a:xfrm>
            <a:off x="431625" y="1578350"/>
            <a:ext cx="1755600" cy="397001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Sesgos</a:t>
            </a:r>
            <a:endParaRPr sz="1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2" name="Google Shape;392;p31"/>
          <p:cNvSpPr txBox="1"/>
          <p:nvPr/>
        </p:nvSpPr>
        <p:spPr>
          <a:xfrm>
            <a:off x="3086400" y="2034725"/>
            <a:ext cx="1755600" cy="397001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Brecha familias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3" name="Google Shape;393;p31"/>
          <p:cNvSpPr txBox="1"/>
          <p:nvPr/>
        </p:nvSpPr>
        <p:spPr>
          <a:xfrm>
            <a:off x="4323000" y="2569113"/>
            <a:ext cx="1755600" cy="397001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Cámara de Eco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4" name="Google Shape;394;p31"/>
          <p:cNvSpPr txBox="1"/>
          <p:nvPr/>
        </p:nvSpPr>
        <p:spPr>
          <a:xfrm>
            <a:off x="6171075" y="1561475"/>
            <a:ext cx="1755600" cy="397001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Privacidad</a:t>
            </a:r>
            <a:endParaRPr sz="1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5" name="Google Shape;395;p31"/>
          <p:cNvSpPr txBox="1"/>
          <p:nvPr/>
        </p:nvSpPr>
        <p:spPr>
          <a:xfrm>
            <a:off x="488125" y="3168050"/>
            <a:ext cx="1755600" cy="609367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Aprendizaje superficial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6" name="Google Shape;396;p31"/>
          <p:cNvSpPr txBox="1"/>
          <p:nvPr/>
        </p:nvSpPr>
        <p:spPr>
          <a:xfrm>
            <a:off x="1282850" y="2569125"/>
            <a:ext cx="1755600" cy="397001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Concepto IA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7" name="Google Shape;397;p31"/>
          <p:cNvSpPr txBox="1"/>
          <p:nvPr/>
        </p:nvSpPr>
        <p:spPr>
          <a:xfrm>
            <a:off x="3269625" y="3623625"/>
            <a:ext cx="1755600" cy="397001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Brecha docentes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p31"/>
          <p:cNvSpPr txBox="1"/>
          <p:nvPr/>
        </p:nvSpPr>
        <p:spPr>
          <a:xfrm>
            <a:off x="6052900" y="3168038"/>
            <a:ext cx="1755600" cy="397001"/>
          </a:xfrm>
          <a:prstGeom prst="rect">
            <a:avLst/>
          </a:prstGeom>
          <a:solidFill>
            <a:srgbClr val="E6B8A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Brecha sociedad</a:t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2075" y="-6200"/>
            <a:ext cx="9144000" cy="6606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7520425" y="-5200"/>
            <a:ext cx="1623574" cy="6605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298750" y="1454725"/>
            <a:ext cx="5947800" cy="267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b="1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¡Hola!</a:t>
            </a:r>
            <a:endParaRPr sz="900" b="1" dirty="0">
              <a:solidFill>
                <a:srgbClr val="2F396B"/>
              </a:solidFill>
              <a:latin typeface="Montserrat" panose="020B0604020202020204" charset="0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" sz="900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Me presento, soy </a:t>
            </a:r>
            <a:r>
              <a:rPr lang="es" sz="900" b="1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Sara Santander Trigo, </a:t>
            </a:r>
            <a:r>
              <a:rPr lang="es" sz="900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coordinadora de</a:t>
            </a:r>
            <a:r>
              <a:rPr lang="es" sz="900" b="1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 proyectos de educación y ciudadanía digital en Fad Juventud</a:t>
            </a:r>
            <a:r>
              <a:rPr lang="es" sz="900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, </a:t>
            </a:r>
            <a:r>
              <a:rPr lang="es" sz="900" b="1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pedagoga </a:t>
            </a:r>
            <a:r>
              <a:rPr lang="es" sz="900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y </a:t>
            </a:r>
            <a:r>
              <a:rPr lang="es" sz="900" b="1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psicopedagoga</a:t>
            </a:r>
            <a:r>
              <a:rPr lang="es" sz="900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, especializada en </a:t>
            </a:r>
            <a:r>
              <a:rPr lang="es" sz="900" b="1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orientación educativa</a:t>
            </a:r>
            <a:r>
              <a:rPr lang="es" sz="900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. </a:t>
            </a:r>
            <a:endParaRPr sz="900" dirty="0">
              <a:solidFill>
                <a:srgbClr val="2F396B"/>
              </a:solidFill>
              <a:latin typeface="Montserrat" panose="020B0604020202020204" charset="0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" sz="900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Con </a:t>
            </a:r>
            <a:r>
              <a:rPr lang="es" sz="900" b="1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más de 10 años de experiencia</a:t>
            </a:r>
            <a:r>
              <a:rPr lang="es" sz="900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 en el sector </a:t>
            </a:r>
            <a:r>
              <a:rPr lang="es" sz="900" b="1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educativo</a:t>
            </a:r>
            <a:r>
              <a:rPr lang="es" sz="900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, especializada en</a:t>
            </a:r>
            <a:r>
              <a:rPr lang="es" sz="900" b="1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 proyectos sociales</a:t>
            </a:r>
            <a:r>
              <a:rPr lang="es" sz="900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. </a:t>
            </a:r>
            <a:endParaRPr sz="900" dirty="0">
              <a:solidFill>
                <a:srgbClr val="2F396B"/>
              </a:solidFill>
              <a:latin typeface="Montserrat" panose="020B0604020202020204" charset="0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s" sz="900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Actualmente es coordinadora de </a:t>
            </a:r>
            <a:r>
              <a:rPr lang="es" sz="900" b="1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Experience AI</a:t>
            </a:r>
            <a:r>
              <a:rPr lang="es" sz="900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 en España, un proyecto de alfabetización en IA para adolescentes, que se está llevando a cabo en más de 30 países, elaborado por la Fundación Raspberry Pi y Google DeepMind; </a:t>
            </a:r>
            <a:r>
              <a:rPr lang="es" sz="900" b="1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ERASER </a:t>
            </a:r>
            <a:r>
              <a:rPr lang="es" sz="900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un programa de prevención de la desinformación a través del desarrollo del pensamiento crítico a través de un juego online de aplicación en aula; </a:t>
            </a:r>
            <a:r>
              <a:rPr lang="es" sz="900" b="1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Mentoría Digital</a:t>
            </a:r>
            <a:r>
              <a:rPr lang="es" sz="900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, un programa de alfabetización digital entre iguales que comenzará en el curso 2026-27; y </a:t>
            </a:r>
            <a:r>
              <a:rPr lang="es" sz="900" b="1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BeCritical</a:t>
            </a:r>
            <a:r>
              <a:rPr lang="es" sz="900" dirty="0">
                <a:solidFill>
                  <a:srgbClr val="2F396B"/>
                </a:solidFill>
                <a:latin typeface="Montserrat" panose="020B0604020202020204" charset="0"/>
                <a:ea typeface="Montserrat"/>
                <a:cs typeface="Montserrat"/>
                <a:sym typeface="Montserrat"/>
              </a:rPr>
              <a:t>, un programa de formación del profesorado en alfabetización digital y pensamiento crítico.</a:t>
            </a:r>
            <a:endParaRPr sz="900" dirty="0">
              <a:solidFill>
                <a:srgbClr val="2F396B"/>
              </a:solidFill>
              <a:latin typeface="Montserrat" panose="020B060402020202020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45710" y="154750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 dirty="0">
                <a:solidFill>
                  <a:srgbClr val="2F396B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 dirty="0">
                <a:solidFill>
                  <a:srgbClr val="2F396B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 dirty="0">
              <a:solidFill>
                <a:srgbClr val="2F396B"/>
              </a:solidFill>
            </a:endParaRPr>
          </a:p>
        </p:txBody>
      </p:sp>
      <p:pic>
        <p:nvPicPr>
          <p:cNvPr id="73" name="Google Shape;73;p14" title="Sara Santander Trigo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2724" y="1148150"/>
            <a:ext cx="2823351" cy="353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2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2"/>
          <p:cNvSpPr txBox="1"/>
          <p:nvPr/>
        </p:nvSpPr>
        <p:spPr>
          <a:xfrm>
            <a:off x="1" y="460095"/>
            <a:ext cx="91440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B3: Experience AI – Alfabetización en Acción</a:t>
            </a:r>
            <a:endParaRPr dirty="0">
              <a:sym typeface="Montserrat"/>
            </a:endParaRPr>
          </a:p>
        </p:txBody>
      </p:sp>
      <p:pic>
        <p:nvPicPr>
          <p:cNvPr id="405" name="Google Shape;405;p32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2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32"/>
          <p:cNvSpPr/>
          <p:nvPr/>
        </p:nvSpPr>
        <p:spPr>
          <a:xfrm>
            <a:off x="2075" y="-6200"/>
            <a:ext cx="91440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8" name="Google Shape;408;p32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8000419" y="-5200"/>
            <a:ext cx="1143581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2"/>
          <p:cNvSpPr txBox="1"/>
          <p:nvPr/>
        </p:nvSpPr>
        <p:spPr>
          <a:xfrm>
            <a:off x="66933" y="58102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>
              <a:solidFill>
                <a:srgbClr val="6A73A0"/>
              </a:solidFill>
            </a:endParaRPr>
          </a:p>
        </p:txBody>
      </p:sp>
      <p:sp>
        <p:nvSpPr>
          <p:cNvPr id="410" name="Google Shape;410;p32"/>
          <p:cNvSpPr/>
          <p:nvPr/>
        </p:nvSpPr>
        <p:spPr>
          <a:xfrm>
            <a:off x="366900" y="886375"/>
            <a:ext cx="2513700" cy="438000"/>
          </a:xfrm>
          <a:prstGeom prst="rect">
            <a:avLst/>
          </a:prstGeom>
          <a:solidFill>
            <a:srgbClr val="2F396B"/>
          </a:solidFill>
          <a:ln w="70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825" tIns="67825" rIns="67825" bIns="67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39"/>
          </a:p>
        </p:txBody>
      </p:sp>
      <p:pic>
        <p:nvPicPr>
          <p:cNvPr id="411" name="Google Shape;41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5025" y="2727832"/>
            <a:ext cx="1899501" cy="1899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2"/>
          <p:cNvSpPr txBox="1"/>
          <p:nvPr/>
        </p:nvSpPr>
        <p:spPr>
          <a:xfrm>
            <a:off x="366900" y="1324375"/>
            <a:ext cx="84771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075" tIns="85075" rIns="85075" bIns="850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17"/>
              <a:buFont typeface="Arial"/>
              <a:buNone/>
            </a:pPr>
            <a:r>
              <a:rPr lang="es" sz="1000">
                <a:solidFill>
                  <a:srgbClr val="6A73A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Alfabetización en IA </a:t>
            </a:r>
            <a:endParaRPr sz="1024" b="0" i="0" u="none" strike="noStrike" cap="none">
              <a:solidFill>
                <a:srgbClr val="6A73A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1"/>
              <a:buFont typeface="Arial"/>
              <a:buNone/>
            </a:pPr>
            <a:r>
              <a:rPr lang="es" sz="800">
                <a:solidFill>
                  <a:srgbClr val="6A73A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Formamos a docentes en lo necesario para que su alumnado haga un </a:t>
            </a:r>
            <a:r>
              <a:rPr lang="es" sz="8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uso ético, responsable, seguro y eficaz</a:t>
            </a:r>
            <a:r>
              <a:rPr lang="es" sz="800">
                <a:solidFill>
                  <a:srgbClr val="6A73A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la </a:t>
            </a:r>
            <a:r>
              <a:rPr lang="es" sz="8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artificial.</a:t>
            </a:r>
            <a:endParaRPr sz="738" b="1" i="0" u="none" strike="noStrike" cap="none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3" name="Google Shape;413;p32" title="White_CMYK_ExperienceAI_Logo.png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3749" y="939006"/>
            <a:ext cx="2402518" cy="37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05025" y="1861125"/>
            <a:ext cx="1899499" cy="86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2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l="1491" r="51330" b="61430"/>
          <a:stretch/>
        </p:blipFill>
        <p:spPr>
          <a:xfrm>
            <a:off x="366900" y="1788258"/>
            <a:ext cx="3250642" cy="100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77199" y="3731782"/>
            <a:ext cx="979265" cy="517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401589" y="3737916"/>
            <a:ext cx="979270" cy="50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6902" y="3731779"/>
            <a:ext cx="965171" cy="517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534410" y="2944910"/>
            <a:ext cx="795572" cy="735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29971" y="2944908"/>
            <a:ext cx="1050881" cy="735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66900" y="2950495"/>
            <a:ext cx="1274704" cy="677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2">
            <a:hlinkClick r:id="rId17"/>
          </p:cNvPr>
          <p:cNvPicPr preferRelativeResize="0"/>
          <p:nvPr/>
        </p:nvPicPr>
        <p:blipFill rotWithShape="1">
          <a:blip r:embed="rId10">
            <a:alphaModFix/>
          </a:blip>
          <a:srcRect l="49379" r="4099" b="61430"/>
          <a:stretch/>
        </p:blipFill>
        <p:spPr>
          <a:xfrm>
            <a:off x="3462916" y="1788259"/>
            <a:ext cx="3205369" cy="1008121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2"/>
          <p:cNvSpPr txBox="1"/>
          <p:nvPr/>
        </p:nvSpPr>
        <p:spPr>
          <a:xfrm>
            <a:off x="3463763" y="2811450"/>
            <a:ext cx="1619100" cy="15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675" tIns="78675" rIns="78675" bIns="786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75" b="1">
                <a:solidFill>
                  <a:srgbClr val="00A3FF"/>
                </a:solidFill>
                <a:highlight>
                  <a:srgbClr val="FFFFFF"/>
                </a:highlight>
              </a:rPr>
              <a:t> CONTENIDOS DEL CURSO</a:t>
            </a:r>
            <a:endParaRPr sz="775" b="1">
              <a:solidFill>
                <a:srgbClr val="00A3FF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45">
                <a:solidFill>
                  <a:srgbClr val="3D3D3D"/>
                </a:solidFill>
                <a:highlight>
                  <a:srgbClr val="FFFFFF"/>
                </a:highlight>
              </a:rPr>
              <a:t> </a:t>
            </a:r>
            <a:endParaRPr sz="645">
              <a:solidFill>
                <a:srgbClr val="3D3D3D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45">
                <a:solidFill>
                  <a:srgbClr val="3D3D3D"/>
                </a:solidFill>
                <a:highlight>
                  <a:srgbClr val="FFFFFF"/>
                </a:highlight>
              </a:rPr>
              <a:t> </a:t>
            </a:r>
            <a:r>
              <a:rPr lang="es" sz="516" b="1">
                <a:solidFill>
                  <a:srgbClr val="00A3FF"/>
                </a:solidFill>
                <a:highlight>
                  <a:srgbClr val="FFFFFF"/>
                </a:highlight>
              </a:rPr>
              <a:t>  BLOQUE 1.</a:t>
            </a:r>
            <a:r>
              <a:rPr lang="es" sz="516">
                <a:solidFill>
                  <a:srgbClr val="00A3FF"/>
                </a:solidFill>
                <a:highlight>
                  <a:srgbClr val="FFFFFF"/>
                </a:highlight>
              </a:rPr>
              <a:t> Aprender sobre IA</a:t>
            </a:r>
            <a:endParaRPr sz="516">
              <a:solidFill>
                <a:srgbClr val="00A3FF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16">
                <a:solidFill>
                  <a:srgbClr val="3D3D3D"/>
                </a:solidFill>
                <a:highlight>
                  <a:srgbClr val="FFFFFF"/>
                </a:highlight>
              </a:rPr>
              <a:t>    Módulo 1. ¿Qué es la Inteligencia Artificial? </a:t>
            </a:r>
            <a:endParaRPr sz="516">
              <a:solidFill>
                <a:srgbClr val="3D3D3D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16">
                <a:solidFill>
                  <a:srgbClr val="3D3D3D"/>
                </a:solidFill>
                <a:highlight>
                  <a:srgbClr val="FFFFFF"/>
                </a:highlight>
              </a:rPr>
              <a:t>    Módulo 2. Grandes Modelos de Lenguaje: LLM.</a:t>
            </a:r>
            <a:endParaRPr sz="516">
              <a:solidFill>
                <a:srgbClr val="3D3D3D"/>
              </a:solidFill>
              <a:highlight>
                <a:srgbClr val="FFFFFF"/>
              </a:highlight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516">
                <a:solidFill>
                  <a:srgbClr val="3D3D3D"/>
                </a:solidFill>
                <a:highlight>
                  <a:srgbClr val="FFFFFF"/>
                </a:highlight>
              </a:rPr>
              <a:t>    Módulo 3. Ciberseguridad en tiempos de IA</a:t>
            </a:r>
            <a:endParaRPr sz="516">
              <a:solidFill>
                <a:srgbClr val="3D3D3D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16">
              <a:solidFill>
                <a:srgbClr val="3D3D3D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16" b="1">
                <a:solidFill>
                  <a:srgbClr val="00A3FF"/>
                </a:solidFill>
                <a:highlight>
                  <a:srgbClr val="FFFFFF"/>
                </a:highlight>
              </a:rPr>
              <a:t>   BLOQUE 2.</a:t>
            </a:r>
            <a:r>
              <a:rPr lang="es" sz="516">
                <a:solidFill>
                  <a:srgbClr val="00A3FF"/>
                </a:solidFill>
                <a:highlight>
                  <a:srgbClr val="FFFFFF"/>
                </a:highlight>
              </a:rPr>
              <a:t> Aprender cómo funciona IA</a:t>
            </a:r>
            <a:endParaRPr sz="516">
              <a:solidFill>
                <a:srgbClr val="00A3FF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16">
                <a:solidFill>
                  <a:srgbClr val="3D3D3D"/>
                </a:solidFill>
                <a:highlight>
                  <a:srgbClr val="FFFFFF"/>
                </a:highlight>
              </a:rPr>
              <a:t>    Módulo 4. Aprendizaje Automático.</a:t>
            </a:r>
            <a:endParaRPr sz="516">
              <a:solidFill>
                <a:srgbClr val="3D3D3D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16">
                <a:solidFill>
                  <a:srgbClr val="3D3D3D"/>
                </a:solidFill>
                <a:highlight>
                  <a:srgbClr val="FFFFFF"/>
                </a:highlight>
              </a:rPr>
              <a:t>    Módulo 5. Árboles de decisión.</a:t>
            </a:r>
            <a:endParaRPr sz="516">
              <a:solidFill>
                <a:srgbClr val="3D3D3D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16">
                <a:solidFill>
                  <a:srgbClr val="3D3D3D"/>
                </a:solidFill>
                <a:highlight>
                  <a:srgbClr val="FFFFFF"/>
                </a:highlight>
              </a:rPr>
              <a:t>    Módulo 6. Sesgos en Inteligencia Artificial.  </a:t>
            </a:r>
            <a:endParaRPr sz="516">
              <a:solidFill>
                <a:srgbClr val="3D3D3D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16">
              <a:solidFill>
                <a:srgbClr val="3D3D3D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16" b="1">
                <a:solidFill>
                  <a:srgbClr val="00A3FF"/>
                </a:solidFill>
                <a:highlight>
                  <a:srgbClr val="FFFFFF"/>
                </a:highlight>
              </a:rPr>
              <a:t>    BLOQUE 3.</a:t>
            </a:r>
            <a:r>
              <a:rPr lang="es" sz="516">
                <a:solidFill>
                  <a:srgbClr val="00A3FF"/>
                </a:solidFill>
                <a:highlight>
                  <a:srgbClr val="FFFFFF"/>
                </a:highlight>
              </a:rPr>
              <a:t> Aprender a trabajar con la  IA</a:t>
            </a:r>
            <a:endParaRPr sz="516">
              <a:solidFill>
                <a:srgbClr val="00A3FF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16">
                <a:solidFill>
                  <a:srgbClr val="3D3D3D"/>
                </a:solidFill>
                <a:highlight>
                  <a:srgbClr val="FFFFFF"/>
                </a:highlight>
              </a:rPr>
              <a:t>    Módulo 7. Resolución de problemas con IA.</a:t>
            </a:r>
            <a:endParaRPr sz="516">
              <a:solidFill>
                <a:srgbClr val="3D3D3D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16">
                <a:solidFill>
                  <a:srgbClr val="3D3D3D"/>
                </a:solidFill>
                <a:highlight>
                  <a:srgbClr val="FFFFFF"/>
                </a:highlight>
              </a:rPr>
              <a:t>    Módulo 8. Tarjetas modelos y profesiones.</a:t>
            </a:r>
            <a:endParaRPr sz="516">
              <a:solidFill>
                <a:srgbClr val="3D3D3D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16">
                <a:solidFill>
                  <a:srgbClr val="3D3D3D"/>
                </a:solidFill>
                <a:highlight>
                  <a:srgbClr val="FFFFFF"/>
                </a:highlight>
              </a:rPr>
              <a:t>    Módulo 9. Biodiversidad con IA. </a:t>
            </a:r>
            <a:endParaRPr sz="516">
              <a:solidFill>
                <a:srgbClr val="3D3D3D"/>
              </a:solidFill>
              <a:highlight>
                <a:srgbClr val="FFFFFF"/>
              </a:highlight>
            </a:endParaRPr>
          </a:p>
        </p:txBody>
      </p:sp>
      <p:sp>
        <p:nvSpPr>
          <p:cNvPr id="424" name="Google Shape;424;p32"/>
          <p:cNvSpPr txBox="1"/>
          <p:nvPr/>
        </p:nvSpPr>
        <p:spPr>
          <a:xfrm>
            <a:off x="5121225" y="2796375"/>
            <a:ext cx="1752000" cy="15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675" tIns="78675" rIns="78675" bIns="786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75" b="1">
                <a:solidFill>
                  <a:srgbClr val="00A3FF"/>
                </a:solidFill>
                <a:highlight>
                  <a:srgbClr val="FFFFFF"/>
                </a:highlight>
              </a:rPr>
              <a:t>DATOS RELEVANTES</a:t>
            </a:r>
            <a:endParaRPr sz="775" b="1">
              <a:solidFill>
                <a:srgbClr val="00A3FF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75" b="1">
              <a:solidFill>
                <a:srgbClr val="00A3FF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559" b="1">
                <a:solidFill>
                  <a:srgbClr val="00A3FF"/>
                </a:solidFill>
                <a:highlight>
                  <a:srgbClr val="FFFFFF"/>
                </a:highlight>
              </a:rPr>
              <a:t>FECHA</a:t>
            </a:r>
            <a:r>
              <a:rPr lang="es" sz="559">
                <a:solidFill>
                  <a:srgbClr val="00A3FF"/>
                </a:solidFill>
                <a:highlight>
                  <a:srgbClr val="FFFFFF"/>
                </a:highlight>
              </a:rPr>
              <a:t>:</a:t>
            </a:r>
            <a:r>
              <a:rPr lang="es" sz="559">
                <a:solidFill>
                  <a:srgbClr val="262626"/>
                </a:solidFill>
                <a:highlight>
                  <a:srgbClr val="FFFFFF"/>
                </a:highlight>
              </a:rPr>
              <a:t> </a:t>
            </a:r>
            <a:endParaRPr sz="559">
              <a:solidFill>
                <a:srgbClr val="26262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559">
                <a:solidFill>
                  <a:srgbClr val="262626"/>
                </a:solidFill>
                <a:highlight>
                  <a:srgbClr val="FFFFFF"/>
                </a:highlight>
              </a:rPr>
              <a:t>22 de septiembre al 24 de noviembre de 2026</a:t>
            </a:r>
            <a:endParaRPr sz="559">
              <a:solidFill>
                <a:srgbClr val="26262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559" b="1">
                <a:solidFill>
                  <a:srgbClr val="00A3FF"/>
                </a:solidFill>
                <a:highlight>
                  <a:srgbClr val="FFFFFF"/>
                </a:highlight>
              </a:rPr>
              <a:t>FORMATO</a:t>
            </a:r>
            <a:r>
              <a:rPr lang="es" sz="559">
                <a:solidFill>
                  <a:srgbClr val="00A3FF"/>
                </a:solidFill>
                <a:highlight>
                  <a:srgbClr val="FFFFFF"/>
                </a:highlight>
              </a:rPr>
              <a:t>:</a:t>
            </a:r>
            <a:r>
              <a:rPr lang="es" sz="559">
                <a:solidFill>
                  <a:srgbClr val="262626"/>
                </a:solidFill>
                <a:highlight>
                  <a:srgbClr val="FFFFFF"/>
                </a:highlight>
              </a:rPr>
              <a:t> online, a tu ritmo y tutorizado</a:t>
            </a:r>
            <a:endParaRPr sz="559">
              <a:solidFill>
                <a:srgbClr val="26262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559" b="1">
                <a:solidFill>
                  <a:srgbClr val="00A3FF"/>
                </a:solidFill>
                <a:highlight>
                  <a:srgbClr val="FFFFFF"/>
                </a:highlight>
              </a:rPr>
              <a:t>PRECIO</a:t>
            </a:r>
            <a:r>
              <a:rPr lang="es" sz="559">
                <a:solidFill>
                  <a:srgbClr val="00A3FF"/>
                </a:solidFill>
                <a:highlight>
                  <a:srgbClr val="FFFFFF"/>
                </a:highlight>
              </a:rPr>
              <a:t>:</a:t>
            </a:r>
            <a:r>
              <a:rPr lang="es" sz="559">
                <a:solidFill>
                  <a:srgbClr val="262626"/>
                </a:solidFill>
                <a:highlight>
                  <a:srgbClr val="FFFFFF"/>
                </a:highlight>
              </a:rPr>
              <a:t> gratuito</a:t>
            </a:r>
            <a:endParaRPr sz="559">
              <a:solidFill>
                <a:srgbClr val="26262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559" b="1">
                <a:solidFill>
                  <a:srgbClr val="00A3FF"/>
                </a:solidFill>
                <a:highlight>
                  <a:srgbClr val="FFFFFF"/>
                </a:highlight>
              </a:rPr>
              <a:t>DURACIÓN</a:t>
            </a:r>
            <a:r>
              <a:rPr lang="es" sz="559">
                <a:solidFill>
                  <a:srgbClr val="00A3FF"/>
                </a:solidFill>
                <a:highlight>
                  <a:srgbClr val="FFFFFF"/>
                </a:highlight>
              </a:rPr>
              <a:t>:</a:t>
            </a:r>
            <a:r>
              <a:rPr lang="es" sz="559">
                <a:solidFill>
                  <a:srgbClr val="262626"/>
                </a:solidFill>
                <a:highlight>
                  <a:srgbClr val="FFFFFF"/>
                </a:highlight>
              </a:rPr>
              <a:t> 40h</a:t>
            </a:r>
            <a:endParaRPr sz="559">
              <a:solidFill>
                <a:srgbClr val="26262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559" b="1">
                <a:solidFill>
                  <a:srgbClr val="00A3FF"/>
                </a:solidFill>
                <a:highlight>
                  <a:srgbClr val="FFFFFF"/>
                </a:highlight>
              </a:rPr>
              <a:t>PÚBLICO</a:t>
            </a:r>
            <a:r>
              <a:rPr lang="es" sz="559">
                <a:solidFill>
                  <a:srgbClr val="00A3FF"/>
                </a:solidFill>
                <a:highlight>
                  <a:srgbClr val="FFFFFF"/>
                </a:highlight>
              </a:rPr>
              <a:t>: </a:t>
            </a:r>
            <a:r>
              <a:rPr lang="es" sz="559">
                <a:solidFill>
                  <a:srgbClr val="262626"/>
                </a:solidFill>
                <a:highlight>
                  <a:srgbClr val="FFFFFF"/>
                </a:highlight>
              </a:rPr>
              <a:t>docentes y profesionales</a:t>
            </a:r>
            <a:endParaRPr sz="559">
              <a:solidFill>
                <a:srgbClr val="26262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559" b="1">
                <a:solidFill>
                  <a:srgbClr val="00A3FF"/>
                </a:solidFill>
                <a:highlight>
                  <a:srgbClr val="FFFFFF"/>
                </a:highlight>
              </a:rPr>
              <a:t>CERTIFICACIÓN</a:t>
            </a:r>
            <a:r>
              <a:rPr lang="es" sz="559">
                <a:solidFill>
                  <a:srgbClr val="00A3FF"/>
                </a:solidFill>
                <a:highlight>
                  <a:srgbClr val="FFFFFF"/>
                </a:highlight>
              </a:rPr>
              <a:t>:</a:t>
            </a:r>
            <a:r>
              <a:rPr lang="es" sz="559">
                <a:solidFill>
                  <a:srgbClr val="262626"/>
                </a:solidFill>
                <a:highlight>
                  <a:srgbClr val="FFFFFF"/>
                </a:highlight>
              </a:rPr>
              <a:t> INTEF</a:t>
            </a:r>
            <a:endParaRPr sz="559">
              <a:solidFill>
                <a:srgbClr val="262626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3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3"/>
          <p:cNvSpPr/>
          <p:nvPr/>
        </p:nvSpPr>
        <p:spPr>
          <a:xfrm>
            <a:off x="2075" y="-6200"/>
            <a:ext cx="9144000" cy="6606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1" name="Google Shape;431;p33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7520425" y="-5200"/>
            <a:ext cx="1623574" cy="66059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3"/>
          <p:cNvSpPr txBox="1"/>
          <p:nvPr/>
        </p:nvSpPr>
        <p:spPr>
          <a:xfrm>
            <a:off x="903900" y="2097925"/>
            <a:ext cx="4525800" cy="7233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 b="1">
                <a:solidFill>
                  <a:srgbClr val="EDF5ED"/>
                </a:solidFill>
                <a:latin typeface="Montserrat"/>
                <a:ea typeface="Montserrat"/>
                <a:cs typeface="Montserrat"/>
                <a:sym typeface="Montserrat"/>
              </a:rPr>
              <a:t>¡GRACIAS!</a:t>
            </a:r>
            <a:endParaRPr sz="3000">
              <a:solidFill>
                <a:srgbClr val="EDF5ED"/>
              </a:solidFill>
            </a:endParaRPr>
          </a:p>
        </p:txBody>
      </p:sp>
      <p:pic>
        <p:nvPicPr>
          <p:cNvPr id="433" name="Google Shape;433;p33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3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3"/>
          <p:cNvSpPr txBox="1"/>
          <p:nvPr/>
        </p:nvSpPr>
        <p:spPr>
          <a:xfrm>
            <a:off x="76800" y="-142472"/>
            <a:ext cx="736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s" sz="1200" b="1" dirty="0">
                <a:solidFill>
                  <a:srgbClr val="969DBC"/>
                </a:solidFill>
                <a:latin typeface="Montserrat"/>
                <a:ea typeface="Montserrat"/>
                <a:cs typeface="Montserrat"/>
                <a:sym typeface="Montserrat"/>
              </a:rPr>
              <a:t>VIII Encuentros de la Red de Servicios de Información Juvenil de la Comunidad de Madrid</a:t>
            </a:r>
            <a:endParaRPr sz="1200" b="1" dirty="0">
              <a:solidFill>
                <a:srgbClr val="969DB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7" name="Google Shape;437;p33" title="Sara Santander Trigo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2724" y="1148150"/>
            <a:ext cx="2823351" cy="353005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3"/>
          <p:cNvSpPr txBox="1"/>
          <p:nvPr/>
        </p:nvSpPr>
        <p:spPr>
          <a:xfrm>
            <a:off x="4508050" y="3658225"/>
            <a:ext cx="1849800" cy="6666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Sara Santander Trigo</a:t>
            </a:r>
            <a:endParaRPr sz="1000" b="1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Teléfono: </a:t>
            </a:r>
            <a:r>
              <a:rPr lang="es" sz="6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91 302 40 48 </a:t>
            </a:r>
            <a:endParaRPr sz="6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Móvil: </a:t>
            </a:r>
            <a:r>
              <a:rPr lang="es" sz="6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623 39 81 71</a:t>
            </a:r>
            <a:endParaRPr sz="6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E-mail: </a:t>
            </a:r>
            <a:r>
              <a:rPr lang="es" sz="600" b="1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ssantander@fad.es </a:t>
            </a:r>
            <a:endParaRPr sz="600" b="1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298750" y="1454725"/>
            <a:ext cx="8470800" cy="18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2F396B"/>
                </a:solidFill>
                <a:latin typeface="Montserrat"/>
                <a:ea typeface="Montserrat"/>
                <a:cs typeface="Montserrat"/>
                <a:sym typeface="Montserrat"/>
              </a:rPr>
              <a:t>Desarrollo del taller</a:t>
            </a:r>
            <a:endParaRPr sz="1200" b="1">
              <a:solidFill>
                <a:srgbClr val="2F39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rgbClr val="2F396B"/>
              </a:buClr>
              <a:buSzPts val="1200"/>
              <a:buFont typeface="Montserrat"/>
              <a:buChar char="●"/>
            </a:pPr>
            <a:r>
              <a:rPr lang="es" sz="1200" b="1">
                <a:solidFill>
                  <a:srgbClr val="2F396B"/>
                </a:solidFill>
                <a:latin typeface="Montserrat"/>
                <a:ea typeface="Montserrat"/>
                <a:cs typeface="Montserrat"/>
                <a:sym typeface="Montserrat"/>
              </a:rPr>
              <a:t>Bloque 1: </a:t>
            </a:r>
            <a:r>
              <a:rPr lang="es" sz="1200">
                <a:solidFill>
                  <a:srgbClr val="2F396B"/>
                </a:solidFill>
                <a:latin typeface="Montserrat"/>
                <a:ea typeface="Montserrat"/>
                <a:cs typeface="Montserrat"/>
                <a:sym typeface="Montserrat"/>
              </a:rPr>
              <a:t>Radiografía de la IA en la Juventud (30 min)</a:t>
            </a:r>
            <a:endParaRPr sz="1200">
              <a:solidFill>
                <a:srgbClr val="2F39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396B"/>
              </a:buClr>
              <a:buSzPts val="1200"/>
              <a:buFont typeface="Montserrat"/>
              <a:buChar char="●"/>
            </a:pPr>
            <a:r>
              <a:rPr lang="es" sz="1200" b="1">
                <a:solidFill>
                  <a:srgbClr val="2F396B"/>
                </a:solidFill>
                <a:latin typeface="Montserrat"/>
                <a:ea typeface="Montserrat"/>
                <a:cs typeface="Montserrat"/>
                <a:sym typeface="Montserrat"/>
              </a:rPr>
              <a:t>Bloque 2:</a:t>
            </a:r>
            <a:r>
              <a:rPr lang="es" sz="1200">
                <a:solidFill>
                  <a:srgbClr val="2F396B"/>
                </a:solidFill>
                <a:latin typeface="Montserrat"/>
                <a:ea typeface="Montserrat"/>
                <a:cs typeface="Montserrat"/>
                <a:sym typeface="Montserrat"/>
              </a:rPr>
              <a:t> Entrenando el Pensamiento Crítico y Seguro (1h)</a:t>
            </a:r>
            <a:endParaRPr sz="1200">
              <a:solidFill>
                <a:srgbClr val="2F39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396B"/>
              </a:buClr>
              <a:buSzPts val="1200"/>
              <a:buFont typeface="Montserrat"/>
              <a:buChar char="●"/>
            </a:pPr>
            <a:r>
              <a:rPr lang="es" sz="1200" b="1">
                <a:solidFill>
                  <a:srgbClr val="2F396B"/>
                </a:solidFill>
                <a:latin typeface="Montserrat"/>
                <a:ea typeface="Montserrat"/>
                <a:cs typeface="Montserrat"/>
                <a:sym typeface="Montserrat"/>
              </a:rPr>
              <a:t>Bloque 3:</a:t>
            </a:r>
            <a:r>
              <a:rPr lang="es" sz="1200">
                <a:solidFill>
                  <a:srgbClr val="2F396B"/>
                </a:solidFill>
                <a:latin typeface="Montserrat"/>
                <a:ea typeface="Montserrat"/>
                <a:cs typeface="Montserrat"/>
                <a:sym typeface="Montserrat"/>
              </a:rPr>
              <a:t> Experience AI – Alfabetización en Acción (30 min)</a:t>
            </a:r>
            <a:endParaRPr sz="1200">
              <a:solidFill>
                <a:srgbClr val="2F39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endParaRPr sz="1200">
              <a:solidFill>
                <a:srgbClr val="2F39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/>
          <p:nvPr/>
        </p:nvSpPr>
        <p:spPr>
          <a:xfrm>
            <a:off x="2075" y="-6200"/>
            <a:ext cx="9144000" cy="6606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7520425" y="-5200"/>
            <a:ext cx="1623574" cy="6605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2;p14">
            <a:extLst>
              <a:ext uri="{FF2B5EF4-FFF2-40B4-BE49-F238E27FC236}">
                <a16:creationId xmlns:a16="http://schemas.microsoft.com/office/drawing/2014/main" id="{631A3DA3-6815-43EA-B956-71DAF809C063}"/>
              </a:ext>
            </a:extLst>
          </p:cNvPr>
          <p:cNvSpPr txBox="1"/>
          <p:nvPr/>
        </p:nvSpPr>
        <p:spPr>
          <a:xfrm>
            <a:off x="66937" y="154750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 dirty="0">
                <a:solidFill>
                  <a:srgbClr val="2F396B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 dirty="0">
                <a:solidFill>
                  <a:srgbClr val="2F396B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 dirty="0">
              <a:solidFill>
                <a:srgbClr val="2F396B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6"/>
          <p:cNvSpPr txBox="1"/>
          <p:nvPr/>
        </p:nvSpPr>
        <p:spPr>
          <a:xfrm>
            <a:off x="2076" y="459095"/>
            <a:ext cx="91440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B1: </a:t>
            </a:r>
            <a:r>
              <a:rPr lang="e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Radiogafía de la IA en la Juventud </a:t>
            </a:r>
            <a:endParaRPr sz="12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292250" y="981475"/>
            <a:ext cx="3000000" cy="3693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¿Mito o realidad?</a:t>
            </a:r>
            <a:endParaRPr sz="1200" b="1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16"/>
          <p:cNvSpPr/>
          <p:nvPr/>
        </p:nvSpPr>
        <p:spPr>
          <a:xfrm>
            <a:off x="2075" y="-6200"/>
            <a:ext cx="91440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" name="Google Shape;96;p16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8000419" y="-5200"/>
            <a:ext cx="1143581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66933" y="58102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>
              <a:solidFill>
                <a:srgbClr val="6A73A0"/>
              </a:solidFill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292250" y="1439225"/>
            <a:ext cx="7200000" cy="917144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“La </a:t>
            </a:r>
            <a:r>
              <a:rPr lang="es">
                <a:sym typeface="Montserrat"/>
              </a:rPr>
              <a:t>inteligencia artificial </a:t>
            </a:r>
            <a:r>
              <a:rPr lang="es" dirty="0">
                <a:sym typeface="Montserrat"/>
              </a:rPr>
              <a:t>se usa más por los y las adolescentes y jóvenes que por sus docentes o familias”.</a:t>
            </a:r>
            <a:endParaRPr dirty="0">
              <a:sym typeface="Montserrat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292250" y="2109375"/>
            <a:ext cx="7200000" cy="1671196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“el </a:t>
            </a:r>
            <a:r>
              <a:rPr lang="es" sz="1200" b="1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82% de los alumnos ha utilizado ya alguna herramienta de IA</a:t>
            </a:r>
            <a:r>
              <a:rPr lang="es" sz="1200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, seguido del </a:t>
            </a:r>
            <a:r>
              <a:rPr lang="es" sz="1200" b="1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73% de los profesores y del 69% de los padres y de las madres</a:t>
            </a:r>
            <a:r>
              <a:rPr lang="es" sz="1200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Y la mayoría quiere saber más sobre este tema; así lo afirma </a:t>
            </a:r>
            <a:r>
              <a:rPr lang="es" sz="1200" b="1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el 82% de los profesores, el 78% de las familias y el 63% de los alumnos</a:t>
            </a:r>
            <a:r>
              <a:rPr lang="es" sz="1200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. Estos datos revelan que la IA ha generado interés en la sociedad de forma rápida.”</a:t>
            </a:r>
            <a:endParaRPr sz="1200" dirty="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 txBox="1"/>
          <p:nvPr/>
        </p:nvSpPr>
        <p:spPr>
          <a:xfrm>
            <a:off x="2076" y="459095"/>
            <a:ext cx="91440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 dirty="0">
                <a:sym typeface="Montserrat"/>
              </a:rPr>
              <a:t>B1: Radiografía de la IA en la Juventud </a:t>
            </a:r>
            <a:endParaRPr dirty="0">
              <a:sym typeface="Montserrat"/>
            </a:endParaRPr>
          </a:p>
        </p:txBody>
      </p:sp>
      <p:pic>
        <p:nvPicPr>
          <p:cNvPr id="106" name="Google Shape;106;p17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/>
          <p:nvPr/>
        </p:nvSpPr>
        <p:spPr>
          <a:xfrm>
            <a:off x="2075" y="-6200"/>
            <a:ext cx="91440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17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8000419" y="-5200"/>
            <a:ext cx="1143581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/>
        </p:nvSpPr>
        <p:spPr>
          <a:xfrm>
            <a:off x="66933" y="58102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>
              <a:solidFill>
                <a:srgbClr val="6A73A0"/>
              </a:solidFill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168900" y="1060375"/>
            <a:ext cx="27123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 b="1" dirty="0">
                <a:solidFill>
                  <a:schemeClr val="lt1"/>
                </a:solidFill>
                <a:latin typeface="Montserrat"/>
                <a:sym typeface="Montserrat"/>
              </a:rPr>
              <a:t>Brechas</a:t>
            </a:r>
            <a:endParaRPr sz="1200" b="1" dirty="0">
              <a:solidFill>
                <a:schemeClr val="lt1"/>
              </a:solidFill>
              <a:latin typeface="Montserrat"/>
              <a:sym typeface="Montserrat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168900" y="1429675"/>
            <a:ext cx="2712300" cy="1400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El grado de utilización de IA en las familias</a:t>
            </a:r>
            <a:r>
              <a:rPr lang="es" sz="1000" b="1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depende en gran medida del nivel de estudios.</a:t>
            </a:r>
            <a:endParaRPr sz="1000" b="1" dirty="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La mayoría de </a:t>
            </a:r>
            <a:r>
              <a:rPr lang="es" sz="1000" b="1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familias y docentes piensa</a:t>
            </a:r>
            <a:r>
              <a:rPr lang="es" sz="1000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que sus </a:t>
            </a:r>
            <a:r>
              <a:rPr lang="es" sz="1000" b="1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hijos/as o alumnos/as saben más que ellos mismos.</a:t>
            </a:r>
            <a:endParaRPr sz="1000" b="1" dirty="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3003000" y="1429675"/>
            <a:ext cx="3000000" cy="692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El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64%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de adolescentes y jóvenes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afirman saltarse las limitaciones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del uso de IA que pone el profesorado.</a:t>
            </a: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3003000" y="1060375"/>
            <a:ext cx="30000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Límites en el uso </a:t>
            </a:r>
            <a:endParaRPr sz="1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6185925" y="1429675"/>
            <a:ext cx="2712300" cy="1223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Más de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7 de cada 10 alumnos/as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valoran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positivamente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el impacto de la IA en su educación y futuro profesional. </a:t>
            </a: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Mientras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solo la mitad de familias y docentes lo valoran de forma positiva.</a:t>
            </a:r>
            <a:endParaRPr sz="1000" b="1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6185925" y="1060375"/>
            <a:ext cx="27123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Valoración</a:t>
            </a:r>
            <a:endParaRPr sz="1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8"/>
          <p:cNvSpPr txBox="1"/>
          <p:nvPr/>
        </p:nvSpPr>
        <p:spPr>
          <a:xfrm>
            <a:off x="2076" y="459095"/>
            <a:ext cx="91440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B1: </a:t>
            </a:r>
            <a:r>
              <a:rPr lang="e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Radiografía de la IA en la Juventud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/>
          <p:nvPr/>
        </p:nvSpPr>
        <p:spPr>
          <a:xfrm>
            <a:off x="292250" y="981475"/>
            <a:ext cx="3000000" cy="3693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¿Mito o realidad?</a:t>
            </a:r>
            <a:endParaRPr sz="1200" b="1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" name="Google Shape;126;p18"/>
          <p:cNvSpPr/>
          <p:nvPr/>
        </p:nvSpPr>
        <p:spPr>
          <a:xfrm>
            <a:off x="2075" y="-6200"/>
            <a:ext cx="91440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" name="Google Shape;127;p18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8000419" y="-5200"/>
            <a:ext cx="1143581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/>
          <p:nvPr/>
        </p:nvSpPr>
        <p:spPr>
          <a:xfrm>
            <a:off x="66933" y="58102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>
              <a:solidFill>
                <a:srgbClr val="6A73A0"/>
              </a:solidFill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292250" y="1439225"/>
            <a:ext cx="72000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“La inteligencia artificial está siendo reconocida principalmente a través de internet”</a:t>
            </a:r>
            <a:endParaRPr sz="1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292250" y="1873150"/>
            <a:ext cx="7200000" cy="1034099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“Más del </a:t>
            </a:r>
            <a:r>
              <a:rPr lang="es" sz="1200" b="1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70% </a:t>
            </a:r>
            <a:r>
              <a:rPr lang="es" sz="1200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(...) reconoce </a:t>
            </a:r>
            <a:r>
              <a:rPr lang="es" sz="1200" b="1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haber oído hablar de la IA en redes sociales o a través de Google. </a:t>
            </a:r>
            <a:r>
              <a:rPr lang="es" sz="1200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Y más de la mitad ha escuchado referencias sobre ella </a:t>
            </a:r>
            <a:r>
              <a:rPr lang="es" sz="1200" b="1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en televisión, radio o prensa</a:t>
            </a:r>
            <a:r>
              <a:rPr lang="es" sz="1200" dirty="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; en concreto, el 86% de los profesores, el 74% de los padres y el 54% de los alumnos.”</a:t>
            </a:r>
            <a:endParaRPr sz="1200" dirty="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 txBox="1"/>
          <p:nvPr/>
        </p:nvSpPr>
        <p:spPr>
          <a:xfrm>
            <a:off x="2076" y="459095"/>
            <a:ext cx="91440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B1: </a:t>
            </a:r>
            <a:r>
              <a:rPr lang="es" sz="12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Radiografía de la IA en la Juventud </a:t>
            </a:r>
            <a:endParaRPr sz="12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7" name="Google Shape;137;p19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/>
          <p:nvPr/>
        </p:nvSpPr>
        <p:spPr>
          <a:xfrm>
            <a:off x="2075" y="-6200"/>
            <a:ext cx="91440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" name="Google Shape;140;p19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8000419" y="-5200"/>
            <a:ext cx="1143581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/>
        </p:nvSpPr>
        <p:spPr>
          <a:xfrm>
            <a:off x="66933" y="58102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>
              <a:solidFill>
                <a:srgbClr val="6A73A0"/>
              </a:solidFill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168900" y="1060375"/>
            <a:ext cx="27123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Concepto comercial confuso</a:t>
            </a:r>
            <a:endParaRPr sz="1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19"/>
          <p:cNvSpPr txBox="1"/>
          <p:nvPr/>
        </p:nvSpPr>
        <p:spPr>
          <a:xfrm>
            <a:off x="168900" y="1429675"/>
            <a:ext cx="2712300" cy="1577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El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concepto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de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inteligencia artificial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se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confunde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con otros conceptos como el de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robótica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El uso de la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palabra inteligencia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hace que se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humanice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a la herramienta y se desenfoque ante su uso el papel que supone dicha tecnología.</a:t>
            </a: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19"/>
          <p:cNvSpPr txBox="1"/>
          <p:nvPr/>
        </p:nvSpPr>
        <p:spPr>
          <a:xfrm>
            <a:off x="3003000" y="1429675"/>
            <a:ext cx="3000000" cy="1400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Más del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60% del alumnado, familias y profesorado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considera que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se enseña poco o nada el uso correcto de la IA.</a:t>
            </a:r>
            <a:endParaRPr sz="1000" b="1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Más de la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mitad del alumnado, familias y profesorado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considera que se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enseña poco o nada el uso ético de la IA.</a:t>
            </a:r>
            <a:endParaRPr sz="1000" b="1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19"/>
          <p:cNvSpPr txBox="1"/>
          <p:nvPr/>
        </p:nvSpPr>
        <p:spPr>
          <a:xfrm>
            <a:off x="3003000" y="1060375"/>
            <a:ext cx="30000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Escasez formativa</a:t>
            </a:r>
            <a:endParaRPr sz="1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6185925" y="1429675"/>
            <a:ext cx="2712300" cy="869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1 de cada 4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alumnos señala que la IA le genera cierto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miedo o ansiedad y que utilizan la herramienta ‘a escondidas’.</a:t>
            </a:r>
            <a:endParaRPr sz="1000" b="1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6185925" y="1060375"/>
            <a:ext cx="27123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Riesgo y miedo</a:t>
            </a:r>
            <a:endParaRPr sz="1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0"/>
          <p:cNvSpPr txBox="1"/>
          <p:nvPr/>
        </p:nvSpPr>
        <p:spPr>
          <a:xfrm>
            <a:off x="2076" y="459095"/>
            <a:ext cx="91440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B1: </a:t>
            </a:r>
            <a:r>
              <a:rPr lang="es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Radiografía de la IA en la Juventud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4" name="Google Shape;154;p20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292250" y="981475"/>
            <a:ext cx="3000000" cy="3693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¿Mito o realidad?</a:t>
            </a:r>
            <a:endParaRPr sz="1200" b="1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20"/>
          <p:cNvSpPr/>
          <p:nvPr/>
        </p:nvSpPr>
        <p:spPr>
          <a:xfrm>
            <a:off x="2075" y="-6200"/>
            <a:ext cx="91440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" name="Google Shape;158;p20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8000419" y="-5200"/>
            <a:ext cx="1143581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 txBox="1"/>
          <p:nvPr/>
        </p:nvSpPr>
        <p:spPr>
          <a:xfrm>
            <a:off x="66933" y="58102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>
              <a:solidFill>
                <a:srgbClr val="6A73A0"/>
              </a:solidFill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292250" y="1439225"/>
            <a:ext cx="7966500" cy="397001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Aft>
                <a:spcPts val="0"/>
              </a:spcAft>
              <a:buNone/>
            </a:pPr>
            <a:r>
              <a:rPr lang="es" sz="1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“La inteligencia artificial es una herramienta para mejorar el conocimiento y aprendizaje”</a:t>
            </a:r>
            <a:endParaRPr sz="1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292250" y="1873150"/>
            <a:ext cx="7200000" cy="7941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“los estudiantes que usaron IA resolvieron un </a:t>
            </a:r>
            <a:r>
              <a:rPr lang="es" sz="12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48% más de problemas correctamente</a:t>
            </a:r>
            <a:r>
              <a:rPr lang="es" sz="12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, su </a:t>
            </a:r>
            <a:r>
              <a:rPr lang="es" sz="12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desempeño en exámenes posteriores (sin IA) fue significativamente peor</a:t>
            </a:r>
            <a:r>
              <a:rPr lang="es" sz="12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que el de aquellos que estudiaron por métodos tradicionales.”</a:t>
            </a:r>
            <a:endParaRPr sz="12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/>
          <p:nvPr/>
        </p:nvSpPr>
        <p:spPr>
          <a:xfrm>
            <a:off x="-53125" y="4678200"/>
            <a:ext cx="92544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1"/>
          <p:cNvSpPr txBox="1"/>
          <p:nvPr/>
        </p:nvSpPr>
        <p:spPr>
          <a:xfrm>
            <a:off x="2076" y="459095"/>
            <a:ext cx="91440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 algn="l"/>
            <a:r>
              <a:rPr lang="es" dirty="0">
                <a:sym typeface="Montserrat"/>
              </a:rPr>
              <a:t>B1: Radiografía de la IA en la Juventud </a:t>
            </a:r>
            <a:endParaRPr dirty="0">
              <a:sym typeface="Montserrat"/>
            </a:endParaRPr>
          </a:p>
        </p:txBody>
      </p:sp>
      <p:pic>
        <p:nvPicPr>
          <p:cNvPr id="168" name="Google Shape;168;p21"/>
          <p:cNvPicPr preferRelativeResize="0"/>
          <p:nvPr/>
        </p:nvPicPr>
        <p:blipFill rotWithShape="1">
          <a:blip r:embed="rId3">
            <a:alphaModFix/>
          </a:blip>
          <a:srcRect l="3397" t="83521" r="6973" b="3284"/>
          <a:stretch/>
        </p:blipFill>
        <p:spPr>
          <a:xfrm>
            <a:off x="1235775" y="4678138"/>
            <a:ext cx="6133124" cy="4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 title="Copia de logo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300" y="4831781"/>
            <a:ext cx="284500" cy="20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/>
          <p:nvPr/>
        </p:nvSpPr>
        <p:spPr>
          <a:xfrm>
            <a:off x="2075" y="-6200"/>
            <a:ext cx="9144000" cy="465300"/>
          </a:xfrm>
          <a:prstGeom prst="rect">
            <a:avLst/>
          </a:prstGeom>
          <a:solidFill>
            <a:srgbClr val="EDF5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1" name="Google Shape;171;p21"/>
          <p:cNvPicPr preferRelativeResize="0"/>
          <p:nvPr/>
        </p:nvPicPr>
        <p:blipFill rotWithShape="1">
          <a:blip r:embed="rId3">
            <a:alphaModFix/>
          </a:blip>
          <a:srcRect l="47087" t="19957" r="4520" b="41949"/>
          <a:stretch/>
        </p:blipFill>
        <p:spPr>
          <a:xfrm>
            <a:off x="8000419" y="-5200"/>
            <a:ext cx="1143581" cy="4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 txBox="1"/>
          <p:nvPr/>
        </p:nvSpPr>
        <p:spPr>
          <a:xfrm>
            <a:off x="66933" y="58102"/>
            <a:ext cx="8470800" cy="338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Inteligencia Artificial con propósito: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Información Juvenil para la prevención del mal uso de la IA</a:t>
            </a:r>
            <a:endParaRPr sz="1000">
              <a:solidFill>
                <a:srgbClr val="6A73A0"/>
              </a:solidFill>
            </a:endParaRPr>
          </a:p>
        </p:txBody>
      </p:sp>
      <p:sp>
        <p:nvSpPr>
          <p:cNvPr id="173" name="Google Shape;173;p21"/>
          <p:cNvSpPr txBox="1"/>
          <p:nvPr/>
        </p:nvSpPr>
        <p:spPr>
          <a:xfrm>
            <a:off x="168900" y="1060375"/>
            <a:ext cx="27123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>
                <a:sym typeface="Montserrat"/>
              </a:rPr>
              <a:t>IA para el resultado</a:t>
            </a:r>
            <a:endParaRPr>
              <a:sym typeface="Montserrat"/>
            </a:endParaRPr>
          </a:p>
        </p:txBody>
      </p:sp>
      <p:sp>
        <p:nvSpPr>
          <p:cNvPr id="174" name="Google Shape;174;p21"/>
          <p:cNvSpPr txBox="1"/>
          <p:nvPr/>
        </p:nvSpPr>
        <p:spPr>
          <a:xfrm>
            <a:off x="168900" y="1429675"/>
            <a:ext cx="2712300" cy="1400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IA no mejora el conocimiento;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mejora el resultado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inmediato. </a:t>
            </a: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Crea una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falsa sensación de maestría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porque el usuario "llega a la respuesta", pero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no atraviesa el proceso mental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necesario para retener el concepto.</a:t>
            </a: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1"/>
          <p:cNvSpPr txBox="1"/>
          <p:nvPr/>
        </p:nvSpPr>
        <p:spPr>
          <a:xfrm>
            <a:off x="3003000" y="1429675"/>
            <a:ext cx="3000000" cy="1931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Al actuar como un "tutor/a que da las respuestas",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la IA anula el esfuerzo de búsqueda y síntesis. </a:t>
            </a:r>
            <a:endParaRPr sz="1000" b="1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Según el estudio de MIT,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se usa a menudo como una "muleta" en lugar de un "puente"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, lo que resulta en un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aprendizaje superficial y una menor capacidad de resolución de problemas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de forma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autónoma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000" b="1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21"/>
          <p:cNvSpPr txBox="1"/>
          <p:nvPr/>
        </p:nvSpPr>
        <p:spPr>
          <a:xfrm>
            <a:off x="3003000" y="1060375"/>
            <a:ext cx="30000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>
                <a:sym typeface="Montserrat"/>
              </a:rPr>
              <a:t>Escasez de fricción intelectual</a:t>
            </a:r>
            <a:endParaRPr>
              <a:sym typeface="Montserrat"/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6185925" y="1429675"/>
            <a:ext cx="2712300" cy="2285700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rgbClr val="CCCCCC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La IA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predice 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el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"siguiente token"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más probable basándose en datos existentes. </a:t>
            </a: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Si se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delega el aprendizaje en la IA, su conocimiento se limita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a la </a:t>
            </a:r>
            <a:r>
              <a:rPr lang="es" sz="1000" b="1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media estadística</a:t>
            </a:r>
            <a:r>
              <a:rPr lang="es" sz="1000">
                <a:solidFill>
                  <a:srgbClr val="6A73A0"/>
                </a:solidFill>
                <a:latin typeface="Montserrat"/>
                <a:ea typeface="Montserrat"/>
                <a:cs typeface="Montserrat"/>
                <a:sym typeface="Montserrat"/>
              </a:rPr>
              <a:t> de la información disponible, en lugar de desarrollar un pensamiento crítico original o encontrar perspectivas únicas fuera del patrón del modelo.</a:t>
            </a:r>
            <a:endParaRPr sz="1000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6A7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21"/>
          <p:cNvSpPr txBox="1"/>
          <p:nvPr/>
        </p:nvSpPr>
        <p:spPr>
          <a:xfrm>
            <a:off x="6185925" y="1060375"/>
            <a:ext cx="2712300" cy="369300"/>
          </a:xfrm>
          <a:prstGeom prst="rect">
            <a:avLst/>
          </a:prstGeom>
          <a:solidFill>
            <a:srgbClr val="2F396B">
              <a:alpha val="607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15000"/>
              </a:lnSpc>
              <a:buNone/>
              <a:defRPr sz="1200" b="1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r>
              <a:rPr lang="es">
                <a:sym typeface="Montserrat"/>
              </a:rPr>
              <a:t>Homogeneización</a:t>
            </a:r>
            <a:endParaRPr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</TotalTime>
  <Words>2344</Words>
  <Application>Microsoft Office PowerPoint</Application>
  <PresentationFormat>Presentación en pantalla (16:9)</PresentationFormat>
  <Paragraphs>226</Paragraphs>
  <Slides>21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Montserrat SemiBold</vt:lpstr>
      <vt:lpstr>Arial</vt:lpstr>
      <vt:lpstr>Montserrat</vt:lpstr>
      <vt:lpstr>Quicksand</vt:lpstr>
      <vt:lpstr>Handlee</vt:lpstr>
      <vt:lpstr>Montserrat Medium</vt:lpstr>
      <vt:lpstr>Roboto</vt:lpstr>
      <vt:lpstr>Roboto Light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ALVAREZ MERLO, ARANCHA</cp:lastModifiedBy>
  <cp:revision>3</cp:revision>
  <dcterms:modified xsi:type="dcterms:W3CDTF">2026-04-22T09:13:12Z</dcterms:modified>
</cp:coreProperties>
</file>