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34" r:id="rId1"/>
  </p:sldMasterIdLst>
  <p:notesMasterIdLst>
    <p:notesMasterId r:id="rId63"/>
  </p:notesMasterIdLst>
  <p:handoutMasterIdLst>
    <p:handoutMasterId r:id="rId64"/>
  </p:handoutMasterIdLst>
  <p:sldIdLst>
    <p:sldId id="256" r:id="rId2"/>
    <p:sldId id="668" r:id="rId3"/>
    <p:sldId id="716" r:id="rId4"/>
    <p:sldId id="701" r:id="rId5"/>
    <p:sldId id="704" r:id="rId6"/>
    <p:sldId id="705" r:id="rId7"/>
    <p:sldId id="717" r:id="rId8"/>
    <p:sldId id="708" r:id="rId9"/>
    <p:sldId id="710" r:id="rId10"/>
    <p:sldId id="711" r:id="rId11"/>
    <p:sldId id="745" r:id="rId12"/>
    <p:sldId id="719" r:id="rId13"/>
    <p:sldId id="653" r:id="rId14"/>
    <p:sldId id="670" r:id="rId15"/>
    <p:sldId id="743" r:id="rId16"/>
    <p:sldId id="679" r:id="rId17"/>
    <p:sldId id="728" r:id="rId18"/>
    <p:sldId id="735" r:id="rId19"/>
    <p:sldId id="729" r:id="rId20"/>
    <p:sldId id="730" r:id="rId21"/>
    <p:sldId id="731" r:id="rId22"/>
    <p:sldId id="734" r:id="rId23"/>
    <p:sldId id="718" r:id="rId24"/>
    <p:sldId id="681" r:id="rId25"/>
    <p:sldId id="682" r:id="rId26"/>
    <p:sldId id="684" r:id="rId27"/>
    <p:sldId id="746" r:id="rId28"/>
    <p:sldId id="689" r:id="rId29"/>
    <p:sldId id="698" r:id="rId30"/>
    <p:sldId id="690" r:id="rId31"/>
    <p:sldId id="688" r:id="rId32"/>
    <p:sldId id="699" r:id="rId33"/>
    <p:sldId id="686" r:id="rId34"/>
    <p:sldId id="694" r:id="rId35"/>
    <p:sldId id="697" r:id="rId36"/>
    <p:sldId id="756" r:id="rId37"/>
    <p:sldId id="695" r:id="rId38"/>
    <p:sldId id="696" r:id="rId39"/>
    <p:sldId id="747" r:id="rId40"/>
    <p:sldId id="700" r:id="rId41"/>
    <p:sldId id="748" r:id="rId42"/>
    <p:sldId id="727" r:id="rId43"/>
    <p:sldId id="666" r:id="rId44"/>
    <p:sldId id="732" r:id="rId45"/>
    <p:sldId id="733" r:id="rId46"/>
    <p:sldId id="671" r:id="rId47"/>
    <p:sldId id="672" r:id="rId48"/>
    <p:sldId id="673" r:id="rId49"/>
    <p:sldId id="674" r:id="rId50"/>
    <p:sldId id="675" r:id="rId51"/>
    <p:sldId id="676" r:id="rId52"/>
    <p:sldId id="677" r:id="rId53"/>
    <p:sldId id="720" r:id="rId54"/>
    <p:sldId id="749" r:id="rId55"/>
    <p:sldId id="750" r:id="rId56"/>
    <p:sldId id="751" r:id="rId57"/>
    <p:sldId id="740" r:id="rId58"/>
    <p:sldId id="752" r:id="rId59"/>
    <p:sldId id="753" r:id="rId60"/>
    <p:sldId id="754" r:id="rId61"/>
    <p:sldId id="755" r:id="rId62"/>
  </p:sldIdLst>
  <p:sldSz cx="12192000" cy="6858000"/>
  <p:notesSz cx="6735763" cy="9866313"/>
  <p:embeddedFontLst>
    <p:embeddedFont>
      <p:font typeface="Roboto Condensed Light" panose="020B0604020202020204" charset="0"/>
      <p:regular r:id="rId65"/>
      <p:italic r:id="rId66"/>
    </p:embeddedFont>
    <p:embeddedFont>
      <p:font typeface="Calibri Light" panose="020F0302020204030204" pitchFamily="34" charset="0"/>
      <p:regular r:id="rId67"/>
      <p:italic r:id="rId68"/>
    </p:embeddedFont>
    <p:embeddedFont>
      <p:font typeface="Calibri" panose="020F0502020204030204" pitchFamily="34" charset="0"/>
      <p:regular r:id="rId69"/>
      <p:bold r:id="rId70"/>
      <p:italic r:id="rId71"/>
      <p:boldItalic r:id="rId72"/>
    </p:embeddedFont>
    <p:embeddedFont>
      <p:font typeface="Roboto Condensed" panose="020B0604020202020204" charset="0"/>
      <p:regular r:id="rId73"/>
      <p:bold r:id="rId74"/>
      <p:italic r:id="rId75"/>
      <p:boldItalic r:id="rId76"/>
    </p:embeddedFont>
    <p:embeddedFont>
      <p:font typeface="Arial Narrow" panose="020B0606020202030204" pitchFamily="34"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rtada" id="{FA53586C-D3C4-4F43-95B0-39DC9092CF19}">
          <p14:sldIdLst>
            <p14:sldId id="256"/>
          </p14:sldIdLst>
        </p14:section>
        <p14:section name="Indice" id="{70A0E80A-F371-4187-88FA-6A1EA4B5F211}">
          <p14:sldIdLst>
            <p14:sldId id="668"/>
          </p14:sldIdLst>
        </p14:section>
        <p14:section name="Contenidos" id="{0247988D-255F-40EE-BD72-E755519BCB82}">
          <p14:sldIdLst>
            <p14:sldId id="716"/>
            <p14:sldId id="701"/>
            <p14:sldId id="704"/>
            <p14:sldId id="705"/>
            <p14:sldId id="717"/>
            <p14:sldId id="708"/>
            <p14:sldId id="710"/>
            <p14:sldId id="711"/>
            <p14:sldId id="745"/>
            <p14:sldId id="719"/>
            <p14:sldId id="653"/>
            <p14:sldId id="670"/>
            <p14:sldId id="743"/>
            <p14:sldId id="679"/>
            <p14:sldId id="728"/>
            <p14:sldId id="735"/>
            <p14:sldId id="729"/>
            <p14:sldId id="730"/>
            <p14:sldId id="731"/>
            <p14:sldId id="734"/>
            <p14:sldId id="718"/>
            <p14:sldId id="681"/>
            <p14:sldId id="682"/>
            <p14:sldId id="684"/>
            <p14:sldId id="746"/>
            <p14:sldId id="689"/>
            <p14:sldId id="698"/>
            <p14:sldId id="690"/>
            <p14:sldId id="688"/>
            <p14:sldId id="699"/>
            <p14:sldId id="686"/>
            <p14:sldId id="694"/>
            <p14:sldId id="697"/>
            <p14:sldId id="756"/>
            <p14:sldId id="695"/>
            <p14:sldId id="696"/>
            <p14:sldId id="747"/>
            <p14:sldId id="700"/>
            <p14:sldId id="748"/>
            <p14:sldId id="727"/>
            <p14:sldId id="666"/>
            <p14:sldId id="732"/>
            <p14:sldId id="733"/>
            <p14:sldId id="671"/>
            <p14:sldId id="672"/>
            <p14:sldId id="673"/>
            <p14:sldId id="674"/>
            <p14:sldId id="675"/>
            <p14:sldId id="676"/>
            <p14:sldId id="677"/>
            <p14:sldId id="720"/>
            <p14:sldId id="749"/>
            <p14:sldId id="750"/>
            <p14:sldId id="751"/>
            <p14:sldId id="740"/>
          </p14:sldIdLst>
        </p14:section>
        <p14:section name="Final" id="{279CF584-1150-4839-A05B-2E7F94F5811B}">
          <p14:sldIdLst>
            <p14:sldId id="752"/>
            <p14:sldId id="753"/>
            <p14:sldId id="754"/>
            <p14:sldId id="755"/>
          </p14:sldIdLst>
        </p14:section>
        <p14:section name="Sección sin título" id="{E88824A0-296E-4B3F-AE20-3FE22DBC87C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0D89D-7684-C0A8-6848-46E6FD24E11A}" name="Mª Luz Gutiérrez Álvarez" initials="MG" userId="S::lga@red2red.net::291e5f0e-e0e8-4f62-bec4-114502a87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E7"/>
    <a:srgbClr val="D59E8F"/>
    <a:srgbClr val="F5C2B4"/>
    <a:srgbClr val="EAAE9C"/>
    <a:srgbClr val="F4CEC9"/>
    <a:srgbClr val="9B2D1F"/>
    <a:srgbClr val="A7D9FF"/>
    <a:srgbClr val="F5F5F5"/>
    <a:srgbClr val="FAFAFA"/>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061" autoAdjust="0"/>
  </p:normalViewPr>
  <p:slideViewPr>
    <p:cSldViewPr snapToGrid="0">
      <p:cViewPr varScale="1">
        <p:scale>
          <a:sx n="116" d="100"/>
          <a:sy n="116" d="100"/>
        </p:scale>
        <p:origin x="396"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379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riluz\RED2RED%20Consultores%20Dropbox\PFE\1293_Informe%20Final%20FSE%2014-20_CAM\Ejecuci&#243;n%201293\RESUMEN%20CIUDADAN&#205;A\20240916_MGI_InfFinal_14-20_FSE%20CAM_resumen.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M.%20Luz\RED2RED%20Consultores%20Dropbox\PFE\1293_Informe%20Final%2014-20_CAM\Ejecuci&#243;n%201293\Documentos%20trabajados_LGA\Cuadros%20presentaci&#243;n.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uario\RED2RED%20Consultores%20Dropbox\PFE\1293_Informe%20Final%20FSE%2014-20_CAM\Ejecuci&#243;n%201293\RESUMEN%20CIUDADAN&#205;A\Versi&#243;n%20final\v2\V3_%2020250610%20Cuadro%204A%20por%20Prioridad%20de%20Inversi&#243;n%20y%20Gestor%20(SB).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uario\RED2RED%20Consultores%20Dropbox\PFE\1293_Informe%20Final%20FSE%2014-20_CAM\Ejecuci&#243;n%201293\RESUMEN%20CIUDADAN&#205;A\Versi&#243;n%20final\v2\V3_%2020250610%20Cuadro%204A%20por%20Prioridad%20de%20Inversi&#243;n%20y%20Gestor%20(SB).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M.%20Luz\RED2RED%20Consultores%20Dropbox\PFE\1293_Informe%20Final%2014-20_CAM\Ejecuci&#243;n%201293\Documentos%20trabajados_LGA\Cuadros%20presentaci&#243;n.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M.%20Luz\RED2RED%20Consultores%20Dropbox\PFE\1293_Informe%20Final%2014-20_CAM\Ejecuci&#243;n%201293\Documentos%20trabajados_LGA\Cuadros%20presentaci&#243;n.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20Luz\RED2RED%20Consultores%20Dropbox\PFE\1293_Informe%20Final%2014-20_CAM\Ejecuci&#243;n%201293\Documentos%20trabajados_LGA\Cuadros%20presentaci&#243;n.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luz\Desktop\Copia%20de%20Cuadros%20situaci&#243;n%20FSE14_20%20y%20REACT%20cierre.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RED2RED%20Consultores%20Dropbox\PFE\1293_Informe%20Final%20FSE%2014-20_CAM\Ejecuci&#243;n%201293\RESUMEN%20CIUDADAN&#205;A\Versi&#243;n%20final\v2\V3_%2020250610%20Cuadro%204A%20por%20Prioridad%20de%20Inversi&#243;n%20y%20Gestor%20(SB).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RED2RED%20Consultores%20Dropbox\PFE\1293_Informe%20Final%20FSE%2014-20_CAM\Ejecuci&#243;n%201293\RESUMEN%20CIUDADAN&#205;A\Versi&#243;n%20final\v2\V3_%2020250610%20Cuadro%204A%20por%20Prioridad%20de%20Inversi&#243;n%20y%20Gestor%20(SB).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RED2RED%20Consultores%20Dropbox\PFE\1293_Informe%20Final%20FSE%2014-20_CAM\Ejecuci&#243;n%201293\RESUMEN%20CIUDADAN&#205;A\Versi&#243;n%20final\v2\V3_%2020250610%20Cuadro%204A%20por%20Prioridad%20de%20Inversi&#243;n%20y%20Gestor%20(SB).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M.%20Luz\RED2RED%20Consultores%20Dropbox\PFE\1293_Informe%20Final%2014-20_CAM\Ejecuci&#243;n%201293\Documentos%20trabajados_LGA\Cuadros%20presentaci&#243;n.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M.%20Luz\RED2RED%20Consultores%20Dropbox\PFE\1293_Informe%20Final%2014-20_CAM\Ejecuci&#243;n%201293\Documentos%20trabajados_LGA\Cuadros%20presentaci&#243;n.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833022058200978"/>
          <c:y val="0.21135978653197851"/>
          <c:w val="0.64717543218490092"/>
          <c:h val="0.79471801776073325"/>
        </c:manualLayout>
      </c:layout>
      <c:doughnutChart>
        <c:varyColors val="1"/>
        <c:ser>
          <c:idx val="0"/>
          <c:order val="0"/>
          <c:tx>
            <c:strRef>
              <c:f>'1'!$C$27</c:f>
              <c:strCache>
                <c:ptCount val="1"/>
                <c:pt idx="0">
                  <c:v>Gasto programado</c:v>
                </c:pt>
              </c:strCache>
            </c:strRef>
          </c:tx>
          <c:explosion val="2"/>
          <c:dPt>
            <c:idx val="0"/>
            <c:bubble3D val="0"/>
            <c:spPr>
              <a:solidFill>
                <a:srgbClr val="D59E8F"/>
              </a:solidFill>
              <a:ln w="9525" cap="flat" cmpd="sng" algn="ctr">
                <a:solidFill>
                  <a:schemeClr val="accent2">
                    <a:shade val="58000"/>
                    <a:shade val="95000"/>
                  </a:schemeClr>
                </a:solidFill>
                <a:round/>
              </a:ln>
              <a:effectLst/>
            </c:spPr>
            <c:extLst xmlns:c16r2="http://schemas.microsoft.com/office/drawing/2015/06/chart">
              <c:ext xmlns:c16="http://schemas.microsoft.com/office/drawing/2014/chart" uri="{C3380CC4-5D6E-409C-BE32-E72D297353CC}">
                <c16:uniqueId val="{00000001-6B5E-4163-A20D-F064708ED769}"/>
              </c:ext>
            </c:extLst>
          </c:dPt>
          <c:dPt>
            <c:idx val="1"/>
            <c:bubble3D val="0"/>
            <c:spPr>
              <a:solidFill>
                <a:srgbClr val="EAAE9C"/>
              </a:solidFill>
              <a:ln w="9525" cap="flat" cmpd="sng" algn="ctr">
                <a:solidFill>
                  <a:schemeClr val="accent2">
                    <a:shade val="86000"/>
                    <a:shade val="95000"/>
                  </a:schemeClr>
                </a:solidFill>
                <a:round/>
              </a:ln>
              <a:effectLst/>
            </c:spPr>
            <c:extLst xmlns:c16r2="http://schemas.microsoft.com/office/drawing/2015/06/chart">
              <c:ext xmlns:c16="http://schemas.microsoft.com/office/drawing/2014/chart" uri="{C3380CC4-5D6E-409C-BE32-E72D297353CC}">
                <c16:uniqueId val="{00000003-6B5E-4163-A20D-F064708ED769}"/>
              </c:ext>
            </c:extLst>
          </c:dPt>
          <c:dPt>
            <c:idx val="2"/>
            <c:bubble3D val="0"/>
            <c:spPr>
              <a:solidFill>
                <a:srgbClr val="F5C2B4"/>
              </a:solidFill>
              <a:ln w="9525" cap="flat" cmpd="sng" algn="ctr">
                <a:solidFill>
                  <a:schemeClr val="accent2">
                    <a:tint val="86000"/>
                    <a:shade val="95000"/>
                  </a:schemeClr>
                </a:solidFill>
                <a:round/>
              </a:ln>
              <a:effectLst/>
            </c:spPr>
            <c:extLst xmlns:c16r2="http://schemas.microsoft.com/office/drawing/2015/06/chart">
              <c:ext xmlns:c16="http://schemas.microsoft.com/office/drawing/2014/chart" uri="{C3380CC4-5D6E-409C-BE32-E72D297353CC}">
                <c16:uniqueId val="{00000005-6B5E-4163-A20D-F064708ED769}"/>
              </c:ext>
            </c:extLst>
          </c:dPt>
          <c:dLbls>
            <c:dLbl>
              <c:idx val="0"/>
              <c:layout>
                <c:manualLayout>
                  <c:x val="-0.14338951226922061"/>
                  <c:y val="-0.11908775775191495"/>
                </c:manualLayout>
              </c:layout>
              <c:tx>
                <c:rich>
                  <a:bodyPr/>
                  <a:lstStyle/>
                  <a:p>
                    <a:fld id="{077D2821-11BD-44E3-B7D1-660162B94454}" type="CATEGORYNAME">
                      <a:rPr lang="es-ES" sz="1100"/>
                      <a:pPr/>
                      <a:t>[NOMBRE DE CATEGORÍA]</a:t>
                    </a:fld>
                    <a:endParaRPr lang="es-ES" sz="1100" baseline="0" dirty="0"/>
                  </a:p>
                  <a:p>
                    <a:fld id="{F21DE2A2-4802-4769-9858-DC5245004508}" type="VALUE">
                      <a:rPr lang="es-ES" b="1">
                        <a:solidFill>
                          <a:sysClr val="windowText" lastClr="000000"/>
                        </a:solidFill>
                      </a:rPr>
                      <a:pPr/>
                      <a:t>[VALOR]</a:t>
                    </a:fld>
                    <a:endParaRPr lang="es-ES" b="1" baseline="0" dirty="0">
                      <a:solidFill>
                        <a:sysClr val="windowText" lastClr="000000"/>
                      </a:solidFill>
                    </a:endParaRPr>
                  </a:p>
                  <a:p>
                    <a:r>
                      <a:rPr lang="es-ES" dirty="0">
                        <a:solidFill>
                          <a:schemeClr val="accent2">
                            <a:lumMod val="75000"/>
                          </a:schemeClr>
                        </a:solidFill>
                      </a:rPr>
                      <a:t>11,48%</a:t>
                    </a:r>
                  </a:p>
                </c:rich>
              </c:tx>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6B5E-4163-A20D-F064708ED769}"/>
                </c:ext>
                <c:ext xmlns:c15="http://schemas.microsoft.com/office/drawing/2012/chart" uri="{CE6537A1-D6FC-4f65-9D91-7224C49458BB}">
                  <c15:layout>
                    <c:manualLayout>
                      <c:w val="0.41071508613605462"/>
                      <c:h val="0.22962964727744886"/>
                    </c:manualLayout>
                  </c15:layout>
                  <c15:dlblFieldTable/>
                  <c15:showDataLabelsRange val="0"/>
                </c:ext>
              </c:extLst>
            </c:dLbl>
            <c:dLbl>
              <c:idx val="1"/>
              <c:layout>
                <c:manualLayout>
                  <c:x val="6.7282991428727845E-2"/>
                  <c:y val="-0.14281141672722075"/>
                </c:manualLayout>
              </c:layout>
              <c:tx>
                <c:rich>
                  <a:bodyPr/>
                  <a:lstStyle/>
                  <a:p>
                    <a:fld id="{18E950BA-3004-463D-AEE1-0F9996AF5558}" type="CATEGORYNAME">
                      <a:rPr lang="es-ES" sz="1100"/>
                      <a:pPr/>
                      <a:t>[NOMBRE DE CATEGORÍA]</a:t>
                    </a:fld>
                    <a:endParaRPr lang="es-ES" sz="1100" baseline="0" dirty="0"/>
                  </a:p>
                  <a:p>
                    <a:fld id="{572C9031-4A1B-49EA-8E11-C16922309E9C}" type="VALUE">
                      <a:rPr lang="es-ES" b="1">
                        <a:solidFill>
                          <a:sysClr val="windowText" lastClr="000000"/>
                        </a:solidFill>
                      </a:rPr>
                      <a:pPr/>
                      <a:t>[VALOR]</a:t>
                    </a:fld>
                    <a:endParaRPr lang="es-ES" b="1" baseline="0" dirty="0">
                      <a:solidFill>
                        <a:sysClr val="windowText" lastClr="000000"/>
                      </a:solidFill>
                    </a:endParaRPr>
                  </a:p>
                  <a:p>
                    <a:r>
                      <a:rPr lang="es-ES" dirty="0">
                        <a:solidFill>
                          <a:schemeClr val="accent2">
                            <a:lumMod val="75000"/>
                          </a:schemeClr>
                        </a:solidFill>
                      </a:rPr>
                      <a:t>69,80%</a:t>
                    </a:r>
                  </a:p>
                </c:rich>
              </c:tx>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3-6B5E-4163-A20D-F064708ED769}"/>
                </c:ext>
                <c:ext xmlns:c15="http://schemas.microsoft.com/office/drawing/2012/chart" uri="{CE6537A1-D6FC-4f65-9D91-7224C49458BB}">
                  <c15:layout>
                    <c:manualLayout>
                      <c:w val="0.34831389747167674"/>
                      <c:h val="0.23518522296111949"/>
                    </c:manualLayout>
                  </c15:layout>
                  <c15:dlblFieldTable/>
                  <c15:showDataLabelsRange val="0"/>
                </c:ext>
              </c:extLst>
            </c:dLbl>
            <c:dLbl>
              <c:idx val="2"/>
              <c:layout>
                <c:manualLayout>
                  <c:x val="-0.10459840527524192"/>
                  <c:y val="2.4104970993603106E-2"/>
                </c:manualLayout>
              </c:layout>
              <c:tx>
                <c:rich>
                  <a:bodyPr/>
                  <a:lstStyle/>
                  <a:p>
                    <a:fld id="{F8491375-FC87-4059-BE04-5F2F33A30028}" type="CATEGORYNAME">
                      <a:rPr lang="es-ES" sz="1100"/>
                      <a:pPr/>
                      <a:t>[NOMBRE DE CATEGORÍA]</a:t>
                    </a:fld>
                    <a:endParaRPr lang="es-ES" sz="1100" baseline="0" dirty="0"/>
                  </a:p>
                  <a:p>
                    <a:fld id="{27CDBA4D-1EBB-401B-921E-E86E6DCE6EF9}" type="VALUE">
                      <a:rPr lang="es-ES" b="1">
                        <a:solidFill>
                          <a:sysClr val="windowText" lastClr="000000"/>
                        </a:solidFill>
                      </a:rPr>
                      <a:pPr/>
                      <a:t>[VALOR]</a:t>
                    </a:fld>
                    <a:endParaRPr lang="es-ES" b="1" baseline="0" dirty="0">
                      <a:solidFill>
                        <a:sysClr val="windowText" lastClr="000000"/>
                      </a:solidFill>
                    </a:endParaRPr>
                  </a:p>
                  <a:p>
                    <a:r>
                      <a:rPr lang="es-ES" dirty="0">
                        <a:solidFill>
                          <a:schemeClr val="accent2">
                            <a:lumMod val="75000"/>
                          </a:schemeClr>
                        </a:solidFill>
                      </a:rPr>
                      <a:t>16,83%</a:t>
                    </a:r>
                  </a:p>
                </c:rich>
              </c:tx>
              <c:showLegendKey val="0"/>
              <c:showVal val="1"/>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5-6B5E-4163-A20D-F064708ED769}"/>
                </c:ext>
                <c:ext xmlns:c15="http://schemas.microsoft.com/office/drawing/2012/chart" uri="{CE6537A1-D6FC-4f65-9D91-7224C49458BB}">
                  <c15:layout>
                    <c:manualLayout>
                      <c:w val="0.35576157818982307"/>
                      <c:h val="0.21776311243999191"/>
                    </c:manualLayout>
                  </c15:layout>
                  <c15:dlblFieldTable/>
                  <c15:showDataLabelsRange val="0"/>
                </c:ext>
              </c:extLst>
            </c:dLbl>
            <c:numFmt formatCode="0.00%" sourceLinked="0"/>
            <c:spPr>
              <a:noFill/>
              <a:ln>
                <a:noFill/>
              </a:ln>
              <a:effectLst/>
            </c:spPr>
            <c:txPr>
              <a:bodyPr rot="0" spcFirstLastPara="1" vertOverflow="overflow" horzOverflow="overflow" vert="horz" wrap="square" anchor="ctr" anchorCtr="1">
                <a:noAutofit/>
              </a:bodyPr>
              <a:lstStyle/>
              <a:p>
                <a:pPr>
                  <a:defRPr sz="1600" b="0" i="0" u="none" strike="noStrike" kern="1200" baseline="0">
                    <a:solidFill>
                      <a:schemeClr val="tx1">
                        <a:lumMod val="50000"/>
                        <a:lumOff val="50000"/>
                      </a:schemeClr>
                    </a:solidFill>
                    <a:latin typeface="Roboto Condensed" panose="02000000000000000000" pitchFamily="2" charset="0"/>
                    <a:ea typeface="Roboto Condensed" panose="02000000000000000000" pitchFamily="2" charset="0"/>
                    <a:cs typeface="+mn-cs"/>
                  </a:defRPr>
                </a:pPr>
                <a:endParaRPr lang="es-ES"/>
              </a:p>
            </c:txPr>
            <c:showLegendKey val="0"/>
            <c:showVal val="1"/>
            <c:showCatName val="1"/>
            <c:showSerName val="0"/>
            <c:showPercent val="1"/>
            <c:showBubbleSize val="0"/>
            <c:separator>
</c:separator>
            <c:showLeaderLines val="0"/>
            <c:extLst xmlns:c16r2="http://schemas.microsoft.com/office/drawing/2015/06/chart">
              <c:ext xmlns:c15="http://schemas.microsoft.com/office/drawing/2012/chart" uri="{CE6537A1-D6FC-4f65-9D91-7224C49458BB}"/>
            </c:extLst>
          </c:dLbls>
          <c:cat>
            <c:strRef>
              <c:f>'1'!$B$28:$B$30</c:f>
              <c:strCache>
                <c:ptCount val="3"/>
                <c:pt idx="0">
                  <c:v>Consejería de Economía, Hacienda y Empleo</c:v>
                </c:pt>
                <c:pt idx="1">
                  <c:v>Consejería de Educación, Ciencia y Universidades</c:v>
                </c:pt>
                <c:pt idx="2">
                  <c:v>Consejería de Familia, Juventud y Asuntos Sociales</c:v>
                </c:pt>
              </c:strCache>
            </c:strRef>
          </c:cat>
          <c:val>
            <c:numRef>
              <c:f>'1'!$C$28:$C$30</c:f>
              <c:numCache>
                <c:formatCode>#,##0.00,,\M</c:formatCode>
                <c:ptCount val="3"/>
                <c:pt idx="0">
                  <c:v>108530000</c:v>
                </c:pt>
                <c:pt idx="1">
                  <c:v>660030000</c:v>
                </c:pt>
                <c:pt idx="2">
                  <c:v>159180000</c:v>
                </c:pt>
              </c:numCache>
            </c:numRef>
          </c:val>
          <c:extLst xmlns:c16r2="http://schemas.microsoft.com/office/drawing/2015/06/chart">
            <c:ext xmlns:c16="http://schemas.microsoft.com/office/drawing/2014/chart" uri="{C3380CC4-5D6E-409C-BE32-E72D297353CC}">
              <c16:uniqueId val="{00000006-6B5E-4163-A20D-F064708ED769}"/>
            </c:ext>
          </c:extLst>
        </c:ser>
        <c:dLbls>
          <c:showLegendKey val="0"/>
          <c:showVal val="0"/>
          <c:showCatName val="0"/>
          <c:showSerName val="0"/>
          <c:showPercent val="0"/>
          <c:showBubbleSize val="0"/>
          <c:showLeaderLines val="0"/>
        </c:dLbls>
        <c:firstSliceAng val="282"/>
        <c:holeSize val="33"/>
        <c:extLst xmlns:c16r2="http://schemas.microsoft.com/office/drawing/2015/06/chart">
          <c:ext xmlns:c15="http://schemas.microsoft.com/office/drawing/2012/chart" uri="{02D57815-91ED-43cb-92C2-25804820EDAC}">
            <c15:filteredPieSeries>
              <c15:ser>
                <c:idx val="1"/>
                <c:order val="1"/>
                <c:tx>
                  <c:strRef>
                    <c:extLst xmlns:c16r2="http://schemas.microsoft.com/office/drawing/2015/06/chart">
                      <c:ext uri="{02D57815-91ED-43cb-92C2-25804820EDAC}">
                        <c15:formulaRef>
                          <c15:sqref>'1'!$D$27</c15:sqref>
                        </c15:formulaRef>
                      </c:ext>
                    </c:extLst>
                    <c:strCache>
                      <c:ptCount val="1"/>
                      <c:pt idx="0">
                        <c:v>%</c:v>
                      </c:pt>
                    </c:strCache>
                  </c:strRef>
                </c:tx>
                <c:dPt>
                  <c:idx val="0"/>
                  <c:bubble3D val="0"/>
                  <c:spPr>
                    <a:gradFill rotWithShape="1">
                      <a:gsLst>
                        <a:gs pos="0">
                          <a:schemeClr val="accent2">
                            <a:shade val="58000"/>
                            <a:lumMod val="110000"/>
                            <a:satMod val="105000"/>
                            <a:tint val="67000"/>
                          </a:schemeClr>
                        </a:gs>
                        <a:gs pos="50000">
                          <a:schemeClr val="accent2">
                            <a:shade val="58000"/>
                            <a:lumMod val="105000"/>
                            <a:satMod val="103000"/>
                            <a:tint val="73000"/>
                          </a:schemeClr>
                        </a:gs>
                        <a:gs pos="100000">
                          <a:schemeClr val="accent2">
                            <a:shade val="58000"/>
                            <a:lumMod val="105000"/>
                            <a:satMod val="109000"/>
                            <a:tint val="81000"/>
                          </a:schemeClr>
                        </a:gs>
                      </a:gsLst>
                      <a:lin ang="5400000" scaled="0"/>
                    </a:gradFill>
                    <a:ln w="9525" cap="flat" cmpd="sng" algn="ctr">
                      <a:solidFill>
                        <a:schemeClr val="accent2">
                          <a:shade val="58000"/>
                          <a:shade val="95000"/>
                        </a:schemeClr>
                      </a:solidFill>
                      <a:round/>
                    </a:ln>
                    <a:effectLst/>
                  </c:spPr>
                  <c:extLst xmlns:c16r2="http://schemas.microsoft.com/office/drawing/2015/06/chart">
                    <c:ext xmlns:c16="http://schemas.microsoft.com/office/drawing/2014/chart" uri="{C3380CC4-5D6E-409C-BE32-E72D297353CC}">
                      <c16:uniqueId val="{00000008-6B5E-4163-A20D-F064708ED769}"/>
                    </c:ext>
                  </c:extLst>
                </c:dPt>
                <c:dPt>
                  <c:idx val="1"/>
                  <c:bubble3D val="0"/>
                  <c:spPr>
                    <a:gradFill rotWithShape="1">
                      <a:gsLst>
                        <a:gs pos="0">
                          <a:schemeClr val="accent2">
                            <a:shade val="86000"/>
                            <a:lumMod val="110000"/>
                            <a:satMod val="105000"/>
                            <a:tint val="67000"/>
                          </a:schemeClr>
                        </a:gs>
                        <a:gs pos="50000">
                          <a:schemeClr val="accent2">
                            <a:shade val="86000"/>
                            <a:lumMod val="105000"/>
                            <a:satMod val="103000"/>
                            <a:tint val="73000"/>
                          </a:schemeClr>
                        </a:gs>
                        <a:gs pos="100000">
                          <a:schemeClr val="accent2">
                            <a:shade val="86000"/>
                            <a:lumMod val="105000"/>
                            <a:satMod val="109000"/>
                            <a:tint val="81000"/>
                          </a:schemeClr>
                        </a:gs>
                      </a:gsLst>
                      <a:lin ang="5400000" scaled="0"/>
                    </a:gradFill>
                    <a:ln w="9525" cap="flat" cmpd="sng" algn="ctr">
                      <a:solidFill>
                        <a:schemeClr val="accent2">
                          <a:shade val="86000"/>
                          <a:shade val="95000"/>
                        </a:schemeClr>
                      </a:solidFill>
                      <a:round/>
                    </a:ln>
                    <a:effectLst/>
                  </c:spPr>
                  <c:extLst xmlns:c16r2="http://schemas.microsoft.com/office/drawing/2015/06/chart">
                    <c:ext xmlns:c16="http://schemas.microsoft.com/office/drawing/2014/chart" uri="{C3380CC4-5D6E-409C-BE32-E72D297353CC}">
                      <c16:uniqueId val="{0000000A-6B5E-4163-A20D-F064708ED769}"/>
                    </c:ext>
                  </c:extLst>
                </c:dPt>
                <c:dPt>
                  <c:idx val="2"/>
                  <c:bubble3D val="0"/>
                  <c:spPr>
                    <a:gradFill rotWithShape="1">
                      <a:gsLst>
                        <a:gs pos="0">
                          <a:schemeClr val="accent2">
                            <a:tint val="86000"/>
                            <a:lumMod val="110000"/>
                            <a:satMod val="105000"/>
                            <a:tint val="67000"/>
                          </a:schemeClr>
                        </a:gs>
                        <a:gs pos="50000">
                          <a:schemeClr val="accent2">
                            <a:tint val="86000"/>
                            <a:lumMod val="105000"/>
                            <a:satMod val="103000"/>
                            <a:tint val="73000"/>
                          </a:schemeClr>
                        </a:gs>
                        <a:gs pos="100000">
                          <a:schemeClr val="accent2">
                            <a:tint val="86000"/>
                            <a:lumMod val="105000"/>
                            <a:satMod val="109000"/>
                            <a:tint val="81000"/>
                          </a:schemeClr>
                        </a:gs>
                      </a:gsLst>
                      <a:lin ang="5400000" scaled="0"/>
                    </a:gradFill>
                    <a:ln w="9525" cap="flat" cmpd="sng" algn="ctr">
                      <a:solidFill>
                        <a:schemeClr val="accent2">
                          <a:tint val="86000"/>
                          <a:shade val="95000"/>
                        </a:schemeClr>
                      </a:solidFill>
                      <a:round/>
                    </a:ln>
                    <a:effectLst/>
                  </c:spPr>
                  <c:extLst xmlns:c16r2="http://schemas.microsoft.com/office/drawing/2015/06/chart">
                    <c:ext xmlns:c16="http://schemas.microsoft.com/office/drawing/2014/chart" uri="{C3380CC4-5D6E-409C-BE32-E72D297353CC}">
                      <c16:uniqueId val="{0000000C-6B5E-4163-A20D-F064708ED769}"/>
                    </c:ext>
                  </c:extLst>
                </c:dPt>
                <c:cat>
                  <c:strRef>
                    <c:extLst xmlns:c16r2="http://schemas.microsoft.com/office/drawing/2015/06/chart">
                      <c:ext uri="{02D57815-91ED-43cb-92C2-25804820EDAC}">
                        <c15:formulaRef>
                          <c15:sqref>'1'!$B$28:$B$30</c15:sqref>
                        </c15:formulaRef>
                      </c:ext>
                    </c:extLst>
                    <c:strCache>
                      <c:ptCount val="3"/>
                      <c:pt idx="0">
                        <c:v>Consejería de Economía, Hacienda y Empleo</c:v>
                      </c:pt>
                      <c:pt idx="1">
                        <c:v>Consejería de Educación, Ciencia y Universidades</c:v>
                      </c:pt>
                      <c:pt idx="2">
                        <c:v>Consejería de Familia, Juventud y Asuntos Sociales</c:v>
                      </c:pt>
                    </c:strCache>
                  </c:strRef>
                </c:cat>
                <c:val>
                  <c:numRef>
                    <c:extLst xmlns:c16r2="http://schemas.microsoft.com/office/drawing/2015/06/chart">
                      <c:ext uri="{02D57815-91ED-43cb-92C2-25804820EDAC}">
                        <c15:formulaRef>
                          <c15:sqref>'1'!$D$28:$D$30</c15:sqref>
                        </c15:formulaRef>
                      </c:ext>
                    </c:extLst>
                    <c:numCache>
                      <c:formatCode>0.00%</c:formatCode>
                      <c:ptCount val="3"/>
                      <c:pt idx="0">
                        <c:v>0.11698320650182163</c:v>
                      </c:pt>
                      <c:pt idx="1">
                        <c:v>0.71143854959363617</c:v>
                      </c:pt>
                      <c:pt idx="2">
                        <c:v>0.17157824390454221</c:v>
                      </c:pt>
                    </c:numCache>
                  </c:numRef>
                </c:val>
                <c:extLst xmlns:c16r2="http://schemas.microsoft.com/office/drawing/2015/06/chart">
                  <c:ext xmlns:c16="http://schemas.microsoft.com/office/drawing/2014/chart" uri="{C3380CC4-5D6E-409C-BE32-E72D297353CC}">
                    <c16:uniqueId val="{0000000D-6B5E-4163-A20D-F064708ED769}"/>
                  </c:ext>
                </c:extLst>
              </c15:ser>
            </c15:filteredPieSeries>
          </c:ext>
        </c:extLst>
      </c:doughnutChart>
      <c:spPr>
        <a:noFill/>
        <a:ln>
          <a:noFill/>
        </a:ln>
        <a:effectLst/>
      </c:spPr>
    </c:plotArea>
    <c:plotVisOnly val="1"/>
    <c:dispBlanksAs val="gap"/>
    <c:showDLblsOverMax val="0"/>
  </c:chart>
  <c:spPr>
    <a:solidFill>
      <a:srgbClr val="F9F9F9"/>
    </a:solidFill>
    <a:ln w="9525" cap="flat" cmpd="sng" algn="ctr">
      <a:noFill/>
      <a:round/>
    </a:ln>
    <a:effectLst/>
  </c:spPr>
  <c:txPr>
    <a:bodyPr/>
    <a:lstStyle/>
    <a:p>
      <a:pPr>
        <a:defRPr>
          <a:latin typeface="Roboto Condensed" panose="02000000000000000000" pitchFamily="2" charset="0"/>
          <a:ea typeface="Roboto Condensed" panose="02000000000000000000" pitchFamily="2" charset="0"/>
        </a:defRPr>
      </a:pPr>
      <a:endParaRPr lang="es-E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dirty="0"/>
              <a:t>Participación por nivel de estudios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manualLayout>
          <c:layoutTarget val="inner"/>
          <c:xMode val="edge"/>
          <c:yMode val="edge"/>
          <c:x val="2.1317829457364341E-2"/>
          <c:y val="0.21913926926972749"/>
          <c:w val="0.95736434108527135"/>
          <c:h val="0.30374432069596491"/>
        </c:manualLayout>
      </c:layout>
      <c:barChart>
        <c:barDir val="col"/>
        <c:grouping val="clustered"/>
        <c:varyColors val="0"/>
        <c:ser>
          <c:idx val="0"/>
          <c:order val="0"/>
          <c:tx>
            <c:strRef>
              <c:f>'4'!$C$131</c:f>
              <c:strCache>
                <c:ptCount val="1"/>
                <c:pt idx="0">
                  <c:v>Hombres </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'4'!$A$132:$A$135</c:f>
              <c:strCache>
                <c:ptCount val="4"/>
                <c:pt idx="0">
                  <c:v>0B Sin estudios (CINE 0)</c:v>
                </c:pt>
                <c:pt idx="1">
                  <c:v>CO09 Enseñanza primaria (CINE 1) o secundaria (CINE 2)</c:v>
                </c:pt>
                <c:pt idx="2">
                  <c:v>CO10 Segundo ciclo de secundaria (CINE 3) o enseñanza postsecundaria (CINE 4)</c:v>
                </c:pt>
                <c:pt idx="3">
                  <c:v>CO11 Superior o terciaria (CINE 5 A 8)</c:v>
                </c:pt>
              </c:strCache>
            </c:strRef>
          </c:cat>
          <c:val>
            <c:numRef>
              <c:f>'4'!$C$132:$C$135</c:f>
              <c:numCache>
                <c:formatCode>#,##0</c:formatCode>
                <c:ptCount val="4"/>
                <c:pt idx="0">
                  <c:v>1716</c:v>
                </c:pt>
                <c:pt idx="1">
                  <c:v>41352</c:v>
                </c:pt>
                <c:pt idx="2">
                  <c:v>14967</c:v>
                </c:pt>
                <c:pt idx="3">
                  <c:v>11871</c:v>
                </c:pt>
              </c:numCache>
            </c:numRef>
          </c:val>
          <c:extLst xmlns:c16r2="http://schemas.microsoft.com/office/drawing/2015/06/chart">
            <c:ext xmlns:c16="http://schemas.microsoft.com/office/drawing/2014/chart" uri="{C3380CC4-5D6E-409C-BE32-E72D297353CC}">
              <c16:uniqueId val="{00000000-9736-4838-8001-40083DA7DF2A}"/>
            </c:ext>
          </c:extLst>
        </c:ser>
        <c:ser>
          <c:idx val="1"/>
          <c:order val="1"/>
          <c:tx>
            <c:strRef>
              <c:f>'4'!$D$131</c:f>
              <c:strCache>
                <c:ptCount val="1"/>
                <c:pt idx="0">
                  <c:v>Mujeres</c:v>
                </c:pt>
              </c:strCache>
            </c:strRef>
          </c:tx>
          <c:spPr>
            <a:solidFill>
              <a:srgbClr val="FAD9CD"/>
            </a:solidFill>
            <a:ln>
              <a:noFill/>
            </a:ln>
            <a:effectLst/>
          </c:spPr>
          <c:invertIfNegative val="0"/>
          <c:dLbls>
            <c:dLbl>
              <c:idx val="1"/>
              <c:layout>
                <c:manualLayout>
                  <c:x val="2.3255813953488372E-2"/>
                  <c:y val="3.726538943212241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362-4E1F-84EA-E0E753AA5F21}"/>
                </c:ext>
                <c:ext xmlns:c15="http://schemas.microsoft.com/office/drawing/2012/chart" uri="{CE6537A1-D6FC-4f65-9D91-7224C49458BB}"/>
              </c:extLst>
            </c:dLbl>
            <c:dLbl>
              <c:idx val="2"/>
              <c:layout>
                <c:manualLayout>
                  <c:x val="2.5193798449612261E-2"/>
                  <c:y val="7.4530778864244831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362-4E1F-84EA-E0E753AA5F21}"/>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'4'!$A$132:$A$135</c:f>
              <c:strCache>
                <c:ptCount val="4"/>
                <c:pt idx="0">
                  <c:v>0B Sin estudios (CINE 0)</c:v>
                </c:pt>
                <c:pt idx="1">
                  <c:v>CO09 Enseñanza primaria (CINE 1) o secundaria (CINE 2)</c:v>
                </c:pt>
                <c:pt idx="2">
                  <c:v>CO10 Segundo ciclo de secundaria (CINE 3) o enseñanza postsecundaria (CINE 4)</c:v>
                </c:pt>
                <c:pt idx="3">
                  <c:v>CO11 Superior o terciaria (CINE 5 A 8)</c:v>
                </c:pt>
              </c:strCache>
            </c:strRef>
          </c:cat>
          <c:val>
            <c:numRef>
              <c:f>'4'!$D$132:$D$135</c:f>
              <c:numCache>
                <c:formatCode>#,##0</c:formatCode>
                <c:ptCount val="4"/>
                <c:pt idx="0">
                  <c:v>1728</c:v>
                </c:pt>
                <c:pt idx="1">
                  <c:v>38759</c:v>
                </c:pt>
                <c:pt idx="2">
                  <c:v>15577</c:v>
                </c:pt>
                <c:pt idx="3">
                  <c:v>18284</c:v>
                </c:pt>
              </c:numCache>
            </c:numRef>
          </c:val>
          <c:extLst xmlns:c16r2="http://schemas.microsoft.com/office/drawing/2015/06/chart">
            <c:ext xmlns:c16="http://schemas.microsoft.com/office/drawing/2014/chart" uri="{C3380CC4-5D6E-409C-BE32-E72D297353CC}">
              <c16:uniqueId val="{00000001-9736-4838-8001-40083DA7DF2A}"/>
            </c:ext>
          </c:extLst>
        </c:ser>
        <c:dLbls>
          <c:showLegendKey val="0"/>
          <c:showVal val="1"/>
          <c:showCatName val="0"/>
          <c:showSerName val="0"/>
          <c:showPercent val="0"/>
          <c:showBubbleSize val="0"/>
        </c:dLbls>
        <c:gapWidth val="219"/>
        <c:overlap val="-27"/>
        <c:axId val="375067000"/>
        <c:axId val="375070528"/>
      </c:barChart>
      <c:catAx>
        <c:axId val="375067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070528"/>
        <c:crosses val="autoZero"/>
        <c:auto val="1"/>
        <c:lblAlgn val="ctr"/>
        <c:lblOffset val="100"/>
        <c:noMultiLvlLbl val="0"/>
      </c:catAx>
      <c:valAx>
        <c:axId val="375070528"/>
        <c:scaling>
          <c:orientation val="minMax"/>
        </c:scaling>
        <c:delete val="1"/>
        <c:axPos val="l"/>
        <c:numFmt formatCode="#,##0" sourceLinked="1"/>
        <c:majorTickMark val="none"/>
        <c:minorTickMark val="none"/>
        <c:tickLblPos val="nextTo"/>
        <c:crossAx val="375067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dirty="0"/>
              <a:t>Participación por edad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barChart>
        <c:barDir val="col"/>
        <c:grouping val="clustered"/>
        <c:varyColors val="0"/>
        <c:ser>
          <c:idx val="0"/>
          <c:order val="0"/>
          <c:tx>
            <c:strRef>
              <c:f>'Eje2'!$M$14</c:f>
              <c:strCache>
                <c:ptCount val="1"/>
                <c:pt idx="0">
                  <c:v>Hombres</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'[3]4'!$A$105:$A$107</c:f>
              <c:strCache>
                <c:ptCount val="3"/>
                <c:pt idx="0">
                  <c:v>CO06 Menores de 25 años </c:v>
                </c:pt>
                <c:pt idx="1">
                  <c:v>0A Entre 25 años y 54 años</c:v>
                </c:pt>
                <c:pt idx="2">
                  <c:v>CO07 Mayores de 54 años de edad</c:v>
                </c:pt>
              </c:strCache>
            </c:strRef>
          </c:cat>
          <c:val>
            <c:numRef>
              <c:f>('Eje2'!$M$16,'Eje2'!$M$19,'Eje2'!$M$17)</c:f>
              <c:numCache>
                <c:formatCode>#,##0</c:formatCode>
                <c:ptCount val="3"/>
                <c:pt idx="0">
                  <c:v>13729</c:v>
                </c:pt>
                <c:pt idx="1">
                  <c:v>46842</c:v>
                </c:pt>
                <c:pt idx="2">
                  <c:v>8216</c:v>
                </c:pt>
              </c:numCache>
            </c:numRef>
          </c:val>
          <c:extLst xmlns:c16r2="http://schemas.microsoft.com/office/drawing/2015/06/chart">
            <c:ext xmlns:c16="http://schemas.microsoft.com/office/drawing/2014/chart" uri="{C3380CC4-5D6E-409C-BE32-E72D297353CC}">
              <c16:uniqueId val="{00000000-A4FF-4723-9950-7ECA8297856B}"/>
            </c:ext>
          </c:extLst>
        </c:ser>
        <c:ser>
          <c:idx val="1"/>
          <c:order val="1"/>
          <c:tx>
            <c:strRef>
              <c:f>'Eje2'!$N$14</c:f>
              <c:strCache>
                <c:ptCount val="1"/>
                <c:pt idx="0">
                  <c:v>Mujeres</c:v>
                </c:pt>
              </c:strCache>
            </c:strRef>
          </c:tx>
          <c:spPr>
            <a:solidFill>
              <a:srgbClr val="FAD9C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'[3]4'!$A$105:$A$107</c:f>
              <c:strCache>
                <c:ptCount val="3"/>
                <c:pt idx="0">
                  <c:v>CO06 Menores de 25 años </c:v>
                </c:pt>
                <c:pt idx="1">
                  <c:v>0A Entre 25 años y 54 años</c:v>
                </c:pt>
                <c:pt idx="2">
                  <c:v>CO07 Mayores de 54 años de edad</c:v>
                </c:pt>
              </c:strCache>
            </c:strRef>
          </c:cat>
          <c:val>
            <c:numRef>
              <c:f>('Eje2'!$N$16,'Eje2'!$N$19,'Eje2'!$N$17)</c:f>
              <c:numCache>
                <c:formatCode>#,##0</c:formatCode>
                <c:ptCount val="3"/>
                <c:pt idx="0">
                  <c:v>11845</c:v>
                </c:pt>
                <c:pt idx="1">
                  <c:v>65218</c:v>
                </c:pt>
                <c:pt idx="2">
                  <c:v>10610</c:v>
                </c:pt>
              </c:numCache>
            </c:numRef>
          </c:val>
          <c:extLst xmlns:c16r2="http://schemas.microsoft.com/office/drawing/2015/06/chart">
            <c:ext xmlns:c16="http://schemas.microsoft.com/office/drawing/2014/chart" uri="{C3380CC4-5D6E-409C-BE32-E72D297353CC}">
              <c16:uniqueId val="{00000001-A4FF-4723-9950-7ECA8297856B}"/>
            </c:ext>
          </c:extLst>
        </c:ser>
        <c:dLbls>
          <c:dLblPos val="outEnd"/>
          <c:showLegendKey val="0"/>
          <c:showVal val="1"/>
          <c:showCatName val="0"/>
          <c:showSerName val="0"/>
          <c:showPercent val="0"/>
          <c:showBubbleSize val="0"/>
        </c:dLbls>
        <c:gapWidth val="219"/>
        <c:overlap val="-27"/>
        <c:axId val="375069744"/>
        <c:axId val="375070136"/>
      </c:barChart>
      <c:catAx>
        <c:axId val="37506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070136"/>
        <c:crosses val="autoZero"/>
        <c:auto val="1"/>
        <c:lblAlgn val="ctr"/>
        <c:lblOffset val="100"/>
        <c:noMultiLvlLbl val="0"/>
      </c:catAx>
      <c:valAx>
        <c:axId val="375070136"/>
        <c:scaling>
          <c:orientation val="minMax"/>
        </c:scaling>
        <c:delete val="1"/>
        <c:axPos val="l"/>
        <c:numFmt formatCode="#,##0" sourceLinked="1"/>
        <c:majorTickMark val="none"/>
        <c:minorTickMark val="none"/>
        <c:tickLblPos val="nextTo"/>
        <c:crossAx val="3750697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dirty="0"/>
              <a:t>Participación por nivel de estudios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manualLayout>
          <c:layoutTarget val="inner"/>
          <c:xMode val="edge"/>
          <c:yMode val="edge"/>
          <c:x val="1.8518518518518517E-2"/>
          <c:y val="0.18872412379046435"/>
          <c:w val="0.96296296296296291"/>
          <c:h val="0.39810387864542535"/>
        </c:manualLayout>
      </c:layout>
      <c:barChart>
        <c:barDir val="col"/>
        <c:grouping val="clustered"/>
        <c:varyColors val="0"/>
        <c:ser>
          <c:idx val="0"/>
          <c:order val="0"/>
          <c:tx>
            <c:strRef>
              <c:f>'Eje2'!$M$24</c:f>
              <c:strCache>
                <c:ptCount val="1"/>
                <c:pt idx="0">
                  <c:v>Hombres</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'[3]4'!$A$140:$A$143</c:f>
              <c:strCache>
                <c:ptCount val="4"/>
                <c:pt idx="0">
                  <c:v>0B Sin estudios (CINE 0)</c:v>
                </c:pt>
                <c:pt idx="1">
                  <c:v>CO09 Enseñanza primaria (CINE 1) o secundaria (CINE 2)</c:v>
                </c:pt>
                <c:pt idx="2">
                  <c:v>CO10 Segundo ciclo de secundaria (CINE 3) o enseñanza postsecundaria (CINE 4)</c:v>
                </c:pt>
                <c:pt idx="3">
                  <c:v>CO11 Superior o terciaria (CINE 5 A 8)</c:v>
                </c:pt>
              </c:strCache>
            </c:strRef>
          </c:cat>
          <c:val>
            <c:numRef>
              <c:f>('Eje2'!$M$30,'Eje2'!$M$26,'Eje2'!$M$27,'Eje2'!$M$28)</c:f>
              <c:numCache>
                <c:formatCode>#,##0</c:formatCode>
                <c:ptCount val="4"/>
                <c:pt idx="0">
                  <c:v>13784</c:v>
                </c:pt>
                <c:pt idx="1">
                  <c:v>28397</c:v>
                </c:pt>
                <c:pt idx="2">
                  <c:v>19174</c:v>
                </c:pt>
                <c:pt idx="3">
                  <c:v>7432</c:v>
                </c:pt>
              </c:numCache>
            </c:numRef>
          </c:val>
          <c:extLst xmlns:c16r2="http://schemas.microsoft.com/office/drawing/2015/06/chart">
            <c:ext xmlns:c16="http://schemas.microsoft.com/office/drawing/2014/chart" uri="{C3380CC4-5D6E-409C-BE32-E72D297353CC}">
              <c16:uniqueId val="{00000000-086C-42D1-BA8D-A90926A5F208}"/>
            </c:ext>
          </c:extLst>
        </c:ser>
        <c:ser>
          <c:idx val="1"/>
          <c:order val="1"/>
          <c:tx>
            <c:strRef>
              <c:f>'Eje2'!$N$24</c:f>
              <c:strCache>
                <c:ptCount val="1"/>
                <c:pt idx="0">
                  <c:v>Mujeres</c:v>
                </c:pt>
              </c:strCache>
            </c:strRef>
          </c:tx>
          <c:spPr>
            <a:solidFill>
              <a:srgbClr val="FAD9C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'[3]4'!$A$140:$A$143</c:f>
              <c:strCache>
                <c:ptCount val="4"/>
                <c:pt idx="0">
                  <c:v>0B Sin estudios (CINE 0)</c:v>
                </c:pt>
                <c:pt idx="1">
                  <c:v>CO09 Enseñanza primaria (CINE 1) o secundaria (CINE 2)</c:v>
                </c:pt>
                <c:pt idx="2">
                  <c:v>CO10 Segundo ciclo de secundaria (CINE 3) o enseñanza postsecundaria (CINE 4)</c:v>
                </c:pt>
                <c:pt idx="3">
                  <c:v>CO11 Superior o terciaria (CINE 5 A 8)</c:v>
                </c:pt>
              </c:strCache>
            </c:strRef>
          </c:cat>
          <c:val>
            <c:numRef>
              <c:f>('Eje2'!$N$30,'Eje2'!$N$26,'Eje2'!$N$27,'Eje2'!$N$28)</c:f>
              <c:numCache>
                <c:formatCode>#,##0</c:formatCode>
                <c:ptCount val="4"/>
                <c:pt idx="0">
                  <c:v>17087</c:v>
                </c:pt>
                <c:pt idx="1">
                  <c:v>31357</c:v>
                </c:pt>
                <c:pt idx="2">
                  <c:v>27117</c:v>
                </c:pt>
                <c:pt idx="3">
                  <c:v>12112</c:v>
                </c:pt>
              </c:numCache>
            </c:numRef>
          </c:val>
          <c:extLst xmlns:c16r2="http://schemas.microsoft.com/office/drawing/2015/06/chart">
            <c:ext xmlns:c16="http://schemas.microsoft.com/office/drawing/2014/chart" uri="{C3380CC4-5D6E-409C-BE32-E72D297353CC}">
              <c16:uniqueId val="{00000001-086C-42D1-BA8D-A90926A5F208}"/>
            </c:ext>
          </c:extLst>
        </c:ser>
        <c:dLbls>
          <c:dLblPos val="outEnd"/>
          <c:showLegendKey val="0"/>
          <c:showVal val="1"/>
          <c:showCatName val="0"/>
          <c:showSerName val="0"/>
          <c:showPercent val="0"/>
          <c:showBubbleSize val="0"/>
        </c:dLbls>
        <c:gapWidth val="219"/>
        <c:overlap val="-27"/>
        <c:axId val="375072096"/>
        <c:axId val="375073272"/>
      </c:barChart>
      <c:catAx>
        <c:axId val="37507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073272"/>
        <c:crosses val="autoZero"/>
        <c:auto val="1"/>
        <c:lblAlgn val="ctr"/>
        <c:lblOffset val="100"/>
        <c:noMultiLvlLbl val="0"/>
      </c:catAx>
      <c:valAx>
        <c:axId val="375073272"/>
        <c:scaling>
          <c:orientation val="minMax"/>
        </c:scaling>
        <c:delete val="1"/>
        <c:axPos val="l"/>
        <c:numFmt formatCode="#,##0" sourceLinked="1"/>
        <c:majorTickMark val="none"/>
        <c:minorTickMark val="none"/>
        <c:tickLblPos val="nextTo"/>
        <c:crossAx val="375072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dirty="0"/>
              <a:t>Participación por situación laboral</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manualLayout>
          <c:layoutTarget val="inner"/>
          <c:xMode val="edge"/>
          <c:yMode val="edge"/>
          <c:x val="2.5564407025618758E-2"/>
          <c:y val="0.20508736907404579"/>
          <c:w val="0.94887118594876252"/>
          <c:h val="0.38118040542452131"/>
        </c:manualLayout>
      </c:layout>
      <c:barChart>
        <c:barDir val="col"/>
        <c:grouping val="clustered"/>
        <c:varyColors val="0"/>
        <c:ser>
          <c:idx val="0"/>
          <c:order val="0"/>
          <c:tx>
            <c:strRef>
              <c:f>'4'!$C$78</c:f>
              <c:strCache>
                <c:ptCount val="1"/>
                <c:pt idx="0">
                  <c:v>Hombres </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'4'!$A$79:$A$81</c:f>
              <c:strCache>
                <c:ptCount val="3"/>
                <c:pt idx="0">
                  <c:v>CO01 Desempleados, incluidos de larga duración</c:v>
                </c:pt>
                <c:pt idx="1">
                  <c:v>CO03 Personas inactivas</c:v>
                </c:pt>
                <c:pt idx="2">
                  <c:v>CO05 Personas con empleo </c:v>
                </c:pt>
              </c:strCache>
            </c:strRef>
          </c:cat>
          <c:val>
            <c:numRef>
              <c:f>'4'!$C$79:$C$81</c:f>
              <c:numCache>
                <c:formatCode>#,##0</c:formatCode>
                <c:ptCount val="3"/>
                <c:pt idx="0">
                  <c:v>302</c:v>
                </c:pt>
                <c:pt idx="1">
                  <c:v>91449</c:v>
                </c:pt>
                <c:pt idx="2">
                  <c:v>19349</c:v>
                </c:pt>
              </c:numCache>
            </c:numRef>
          </c:val>
          <c:extLst xmlns:c16r2="http://schemas.microsoft.com/office/drawing/2015/06/chart">
            <c:ext xmlns:c16="http://schemas.microsoft.com/office/drawing/2014/chart" uri="{C3380CC4-5D6E-409C-BE32-E72D297353CC}">
              <c16:uniqueId val="{00000000-DC07-42A8-A21C-C566F1F66CE8}"/>
            </c:ext>
          </c:extLst>
        </c:ser>
        <c:ser>
          <c:idx val="1"/>
          <c:order val="1"/>
          <c:tx>
            <c:strRef>
              <c:f>'4'!$D$78</c:f>
              <c:strCache>
                <c:ptCount val="1"/>
                <c:pt idx="0">
                  <c:v>Mujeres</c:v>
                </c:pt>
              </c:strCache>
            </c:strRef>
          </c:tx>
          <c:spPr>
            <a:solidFill>
              <a:srgbClr val="FAD9C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'4'!$A$79:$A$81</c:f>
              <c:strCache>
                <c:ptCount val="3"/>
                <c:pt idx="0">
                  <c:v>CO01 Desempleados, incluidos de larga duración</c:v>
                </c:pt>
                <c:pt idx="1">
                  <c:v>CO03 Personas inactivas</c:v>
                </c:pt>
                <c:pt idx="2">
                  <c:v>CO05 Personas con empleo </c:v>
                </c:pt>
              </c:strCache>
            </c:strRef>
          </c:cat>
          <c:val>
            <c:numRef>
              <c:f>'4'!$D$79:$D$81</c:f>
              <c:numCache>
                <c:formatCode>#,##0</c:formatCode>
                <c:ptCount val="3"/>
                <c:pt idx="0">
                  <c:v>203</c:v>
                </c:pt>
                <c:pt idx="1">
                  <c:v>74055</c:v>
                </c:pt>
                <c:pt idx="2">
                  <c:v>19260</c:v>
                </c:pt>
              </c:numCache>
            </c:numRef>
          </c:val>
          <c:extLst xmlns:c16r2="http://schemas.microsoft.com/office/drawing/2015/06/chart">
            <c:ext xmlns:c16="http://schemas.microsoft.com/office/drawing/2014/chart" uri="{C3380CC4-5D6E-409C-BE32-E72D297353CC}">
              <c16:uniqueId val="{00000001-DC07-42A8-A21C-C566F1F66CE8}"/>
            </c:ext>
          </c:extLst>
        </c:ser>
        <c:dLbls>
          <c:showLegendKey val="0"/>
          <c:showVal val="1"/>
          <c:showCatName val="0"/>
          <c:showSerName val="0"/>
          <c:showPercent val="0"/>
          <c:showBubbleSize val="0"/>
        </c:dLbls>
        <c:gapWidth val="219"/>
        <c:overlap val="-27"/>
        <c:axId val="375074056"/>
        <c:axId val="375066608"/>
      </c:barChart>
      <c:catAx>
        <c:axId val="37507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066608"/>
        <c:crosses val="autoZero"/>
        <c:auto val="1"/>
        <c:lblAlgn val="ctr"/>
        <c:lblOffset val="100"/>
        <c:noMultiLvlLbl val="0"/>
      </c:catAx>
      <c:valAx>
        <c:axId val="375066608"/>
        <c:scaling>
          <c:orientation val="minMax"/>
        </c:scaling>
        <c:delete val="1"/>
        <c:axPos val="l"/>
        <c:numFmt formatCode="#,##0" sourceLinked="1"/>
        <c:majorTickMark val="none"/>
        <c:minorTickMark val="none"/>
        <c:tickLblPos val="nextTo"/>
        <c:crossAx val="375074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dirty="0"/>
              <a:t>Participación por edad</a:t>
            </a:r>
          </a:p>
        </c:rich>
      </c:tx>
      <c:layout>
        <c:manualLayout>
          <c:xMode val="edge"/>
          <c:yMode val="edge"/>
          <c:x val="0.27503023870650051"/>
          <c:y val="4.950495049504950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manualLayout>
          <c:layoutTarget val="inner"/>
          <c:xMode val="edge"/>
          <c:yMode val="edge"/>
          <c:x val="2.8081688969866358E-2"/>
          <c:y val="0.21363553538447269"/>
          <c:w val="0.94383662206026731"/>
          <c:h val="0.43209205220920915"/>
        </c:manualLayout>
      </c:layout>
      <c:barChart>
        <c:barDir val="col"/>
        <c:grouping val="clustered"/>
        <c:varyColors val="0"/>
        <c:ser>
          <c:idx val="0"/>
          <c:order val="0"/>
          <c:tx>
            <c:strRef>
              <c:f>'4'!$C$112</c:f>
              <c:strCache>
                <c:ptCount val="1"/>
                <c:pt idx="0">
                  <c:v>Hombres </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'4'!$A$113:$A$115</c:f>
              <c:strCache>
                <c:ptCount val="3"/>
                <c:pt idx="0">
                  <c:v>CO06 Menores de 25 años </c:v>
                </c:pt>
                <c:pt idx="1">
                  <c:v>0A Entre 25 años y 54 años</c:v>
                </c:pt>
                <c:pt idx="2">
                  <c:v>CO07 Mayores de 54 años de edad</c:v>
                </c:pt>
              </c:strCache>
            </c:strRef>
          </c:cat>
          <c:val>
            <c:numRef>
              <c:f>'4'!$C$113:$C$115</c:f>
              <c:numCache>
                <c:formatCode>#,##0</c:formatCode>
                <c:ptCount val="3"/>
                <c:pt idx="0">
                  <c:v>88800</c:v>
                </c:pt>
                <c:pt idx="1">
                  <c:v>22115</c:v>
                </c:pt>
                <c:pt idx="2">
                  <c:v>185</c:v>
                </c:pt>
              </c:numCache>
            </c:numRef>
          </c:val>
          <c:extLst xmlns:c16r2="http://schemas.microsoft.com/office/drawing/2015/06/chart">
            <c:ext xmlns:c16="http://schemas.microsoft.com/office/drawing/2014/chart" uri="{C3380CC4-5D6E-409C-BE32-E72D297353CC}">
              <c16:uniqueId val="{00000000-C0D6-427C-BF7F-EB4957642F11}"/>
            </c:ext>
          </c:extLst>
        </c:ser>
        <c:ser>
          <c:idx val="1"/>
          <c:order val="1"/>
          <c:tx>
            <c:strRef>
              <c:f>'4'!$D$112</c:f>
              <c:strCache>
                <c:ptCount val="1"/>
                <c:pt idx="0">
                  <c:v>Mujeres</c:v>
                </c:pt>
              </c:strCache>
            </c:strRef>
          </c:tx>
          <c:spPr>
            <a:solidFill>
              <a:srgbClr val="FAD9C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'4'!$A$113:$A$115</c:f>
              <c:strCache>
                <c:ptCount val="3"/>
                <c:pt idx="0">
                  <c:v>CO06 Menores de 25 años </c:v>
                </c:pt>
                <c:pt idx="1">
                  <c:v>0A Entre 25 años y 54 años</c:v>
                </c:pt>
                <c:pt idx="2">
                  <c:v>CO07 Mayores de 54 años de edad</c:v>
                </c:pt>
              </c:strCache>
            </c:strRef>
          </c:cat>
          <c:val>
            <c:numRef>
              <c:f>'4'!$D$113:$D$115</c:f>
              <c:numCache>
                <c:formatCode>#,##0</c:formatCode>
                <c:ptCount val="3"/>
                <c:pt idx="0">
                  <c:v>76010</c:v>
                </c:pt>
                <c:pt idx="1">
                  <c:v>17292</c:v>
                </c:pt>
                <c:pt idx="2">
                  <c:v>216</c:v>
                </c:pt>
              </c:numCache>
            </c:numRef>
          </c:val>
          <c:extLst xmlns:c16r2="http://schemas.microsoft.com/office/drawing/2015/06/chart">
            <c:ext xmlns:c16="http://schemas.microsoft.com/office/drawing/2014/chart" uri="{C3380CC4-5D6E-409C-BE32-E72D297353CC}">
              <c16:uniqueId val="{00000001-C0D6-427C-BF7F-EB4957642F11}"/>
            </c:ext>
          </c:extLst>
        </c:ser>
        <c:dLbls>
          <c:showLegendKey val="0"/>
          <c:showVal val="1"/>
          <c:showCatName val="0"/>
          <c:showSerName val="0"/>
          <c:showPercent val="0"/>
          <c:showBubbleSize val="0"/>
        </c:dLbls>
        <c:gapWidth val="219"/>
        <c:overlap val="-27"/>
        <c:axId val="375068568"/>
        <c:axId val="375806232"/>
      </c:barChart>
      <c:catAx>
        <c:axId val="37506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806232"/>
        <c:crosses val="autoZero"/>
        <c:auto val="1"/>
        <c:lblAlgn val="ctr"/>
        <c:lblOffset val="100"/>
        <c:noMultiLvlLbl val="0"/>
      </c:catAx>
      <c:valAx>
        <c:axId val="375806232"/>
        <c:scaling>
          <c:orientation val="minMax"/>
        </c:scaling>
        <c:delete val="1"/>
        <c:axPos val="l"/>
        <c:numFmt formatCode="#,##0" sourceLinked="1"/>
        <c:majorTickMark val="none"/>
        <c:minorTickMark val="none"/>
        <c:tickLblPos val="nextTo"/>
        <c:crossAx val="375068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dirty="0"/>
              <a:t>Participación por nivel de estudios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manualLayout>
          <c:layoutTarget val="inner"/>
          <c:xMode val="edge"/>
          <c:yMode val="edge"/>
          <c:x val="2.3114791828714263E-2"/>
          <c:y val="0.16002585734130365"/>
          <c:w val="0.95377041634257143"/>
          <c:h val="0.46486636694051786"/>
        </c:manualLayout>
      </c:layout>
      <c:barChart>
        <c:barDir val="col"/>
        <c:grouping val="clustered"/>
        <c:varyColors val="0"/>
        <c:ser>
          <c:idx val="0"/>
          <c:order val="0"/>
          <c:tx>
            <c:strRef>
              <c:f>'4'!$C$147</c:f>
              <c:strCache>
                <c:ptCount val="1"/>
                <c:pt idx="0">
                  <c:v>Hombres </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'4'!$A$148:$A$151</c:f>
              <c:strCache>
                <c:ptCount val="4"/>
                <c:pt idx="0">
                  <c:v>0B Sin estudios (CINE 0)</c:v>
                </c:pt>
                <c:pt idx="1">
                  <c:v>CO09 Enseñanza primaria (CINE 1) o secundaria (CINE 2)</c:v>
                </c:pt>
                <c:pt idx="2">
                  <c:v>CO10 Segundo ciclo de secundaria (CINE 3) o enseñanza postsecundaria (CINE 4)</c:v>
                </c:pt>
                <c:pt idx="3">
                  <c:v>CO11 Superior o terciaria (CINE 5 A 8)</c:v>
                </c:pt>
              </c:strCache>
            </c:strRef>
          </c:cat>
          <c:val>
            <c:numRef>
              <c:f>'4'!$C$148:$C$151</c:f>
              <c:numCache>
                <c:formatCode>#,##0</c:formatCode>
                <c:ptCount val="4"/>
                <c:pt idx="0">
                  <c:v>0</c:v>
                </c:pt>
                <c:pt idx="1">
                  <c:v>38838</c:v>
                </c:pt>
                <c:pt idx="2">
                  <c:v>71323</c:v>
                </c:pt>
                <c:pt idx="3">
                  <c:v>939</c:v>
                </c:pt>
              </c:numCache>
            </c:numRef>
          </c:val>
          <c:extLst xmlns:c16r2="http://schemas.microsoft.com/office/drawing/2015/06/chart">
            <c:ext xmlns:c16="http://schemas.microsoft.com/office/drawing/2014/chart" uri="{C3380CC4-5D6E-409C-BE32-E72D297353CC}">
              <c16:uniqueId val="{00000000-EC2A-4587-83E7-10A9E0A2A837}"/>
            </c:ext>
          </c:extLst>
        </c:ser>
        <c:ser>
          <c:idx val="1"/>
          <c:order val="1"/>
          <c:tx>
            <c:strRef>
              <c:f>'4'!$D$147</c:f>
              <c:strCache>
                <c:ptCount val="1"/>
                <c:pt idx="0">
                  <c:v>Mujeres</c:v>
                </c:pt>
              </c:strCache>
            </c:strRef>
          </c:tx>
          <c:spPr>
            <a:solidFill>
              <a:srgbClr val="FAD9CD"/>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'4'!$A$148:$A$151</c:f>
              <c:strCache>
                <c:ptCount val="4"/>
                <c:pt idx="0">
                  <c:v>0B Sin estudios (CINE 0)</c:v>
                </c:pt>
                <c:pt idx="1">
                  <c:v>CO09 Enseñanza primaria (CINE 1) o secundaria (CINE 2)</c:v>
                </c:pt>
                <c:pt idx="2">
                  <c:v>CO10 Segundo ciclo de secundaria (CINE 3) o enseñanza postsecundaria (CINE 4)</c:v>
                </c:pt>
                <c:pt idx="3">
                  <c:v>CO11 Superior o terciaria (CINE 5 A 8)</c:v>
                </c:pt>
              </c:strCache>
            </c:strRef>
          </c:cat>
          <c:val>
            <c:numRef>
              <c:f>'4'!$D$148:$D$151</c:f>
              <c:numCache>
                <c:formatCode>#,##0</c:formatCode>
                <c:ptCount val="4"/>
                <c:pt idx="0">
                  <c:v>0</c:v>
                </c:pt>
                <c:pt idx="1">
                  <c:v>31261</c:v>
                </c:pt>
                <c:pt idx="2">
                  <c:v>61631</c:v>
                </c:pt>
                <c:pt idx="3">
                  <c:v>626</c:v>
                </c:pt>
              </c:numCache>
            </c:numRef>
          </c:val>
          <c:extLst xmlns:c16r2="http://schemas.microsoft.com/office/drawing/2015/06/chart">
            <c:ext xmlns:c16="http://schemas.microsoft.com/office/drawing/2014/chart" uri="{C3380CC4-5D6E-409C-BE32-E72D297353CC}">
              <c16:uniqueId val="{00000001-EC2A-4587-83E7-10A9E0A2A837}"/>
            </c:ext>
          </c:extLst>
        </c:ser>
        <c:dLbls>
          <c:dLblPos val="outEnd"/>
          <c:showLegendKey val="0"/>
          <c:showVal val="1"/>
          <c:showCatName val="0"/>
          <c:showSerName val="0"/>
          <c:showPercent val="0"/>
          <c:showBubbleSize val="0"/>
        </c:dLbls>
        <c:gapWidth val="219"/>
        <c:overlap val="-27"/>
        <c:axId val="375811720"/>
        <c:axId val="375804272"/>
      </c:barChart>
      <c:catAx>
        <c:axId val="375811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804272"/>
        <c:crosses val="autoZero"/>
        <c:auto val="1"/>
        <c:lblAlgn val="ctr"/>
        <c:lblOffset val="100"/>
        <c:noMultiLvlLbl val="0"/>
      </c:catAx>
      <c:valAx>
        <c:axId val="375804272"/>
        <c:scaling>
          <c:orientation val="minMax"/>
        </c:scaling>
        <c:delete val="1"/>
        <c:axPos val="l"/>
        <c:numFmt formatCode="#,##0" sourceLinked="1"/>
        <c:majorTickMark val="none"/>
        <c:minorTickMark val="none"/>
        <c:tickLblPos val="nextTo"/>
        <c:crossAx val="375811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es-ES" sz="1400" b="1" i="0" u="none" strike="noStrike" kern="1200" spc="0" baseline="0">
                <a:solidFill>
                  <a:prstClr val="black">
                    <a:lumMod val="65000"/>
                    <a:lumOff val="35000"/>
                  </a:prstClr>
                </a:solidFill>
                <a:latin typeface="Roboto Condensed Light" panose="02000000000000000000" pitchFamily="2" charset="0"/>
                <a:ea typeface="Roboto Condensed Light" panose="02000000000000000000" pitchFamily="2" charset="0"/>
                <a:cs typeface="+mn-cs"/>
              </a:defRPr>
            </a:pPr>
            <a:r>
              <a:rPr lang="es-ES" sz="1400" b="1" i="0" u="none" strike="noStrike" kern="1200" spc="0" baseline="0">
                <a:solidFill>
                  <a:prstClr val="black">
                    <a:lumMod val="65000"/>
                    <a:lumOff val="35000"/>
                  </a:prstClr>
                </a:solidFill>
                <a:latin typeface="Roboto Condensed Light" panose="02000000000000000000" pitchFamily="2" charset="0"/>
                <a:ea typeface="Roboto Condensed Light" panose="02000000000000000000" pitchFamily="2" charset="0"/>
                <a:cs typeface="+mn-cs"/>
              </a:rPr>
              <a:t>Participación por situación laboral</a:t>
            </a:r>
          </a:p>
        </c:rich>
      </c:tx>
      <c:overlay val="0"/>
      <c:spPr>
        <a:noFill/>
        <a:ln>
          <a:noFill/>
        </a:ln>
        <a:effectLst/>
      </c:spPr>
      <c:txPr>
        <a:bodyPr rot="0" spcFirstLastPara="1" vertOverflow="ellipsis" vert="horz" wrap="square" anchor="ctr" anchorCtr="1"/>
        <a:lstStyle/>
        <a:p>
          <a:pPr algn="ctr">
            <a:defRPr lang="es-ES" sz="1400" b="1" i="0" u="none" strike="noStrike" kern="1200" spc="0" baseline="0">
              <a:solidFill>
                <a:prstClr val="black">
                  <a:lumMod val="65000"/>
                  <a:lumOff val="35000"/>
                </a:prst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barChart>
        <c:barDir val="col"/>
        <c:grouping val="clustered"/>
        <c:varyColors val="0"/>
        <c:ser>
          <c:idx val="0"/>
          <c:order val="0"/>
          <c:tx>
            <c:strRef>
              <c:f>'V3  Cuadro 4A por Prioridad de '!$C$220</c:f>
              <c:strCache>
                <c:ptCount val="1"/>
                <c:pt idx="0">
                  <c:v>Hombres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'V3  Cuadro 4A por Prioridad de '!$B$221:$B$223</c:f>
              <c:strCache>
                <c:ptCount val="3"/>
                <c:pt idx="0">
                  <c:v>CO01 Desempleados, incluidos de larga duración</c:v>
                </c:pt>
                <c:pt idx="1">
                  <c:v>CO03 Personas inactivas</c:v>
                </c:pt>
                <c:pt idx="2">
                  <c:v>CO05 Personas con empleo</c:v>
                </c:pt>
              </c:strCache>
            </c:strRef>
          </c:cat>
          <c:val>
            <c:numRef>
              <c:f>'V3  Cuadro 4A por Prioridad de '!$C$221:$C$223</c:f>
              <c:numCache>
                <c:formatCode>#,##0.00</c:formatCode>
                <c:ptCount val="3"/>
                <c:pt idx="0">
                  <c:v>49203</c:v>
                </c:pt>
                <c:pt idx="1">
                  <c:v>588</c:v>
                </c:pt>
                <c:pt idx="2">
                  <c:v>27537</c:v>
                </c:pt>
              </c:numCache>
            </c:numRef>
          </c:val>
          <c:extLst xmlns:c16r2="http://schemas.microsoft.com/office/drawing/2015/06/chart">
            <c:ext xmlns:c16="http://schemas.microsoft.com/office/drawing/2014/chart" uri="{C3380CC4-5D6E-409C-BE32-E72D297353CC}">
              <c16:uniqueId val="{00000000-49B3-4E5F-A6A5-A9DCAAA31F21}"/>
            </c:ext>
          </c:extLst>
        </c:ser>
        <c:ser>
          <c:idx val="1"/>
          <c:order val="1"/>
          <c:tx>
            <c:strRef>
              <c:f>'V3  Cuadro 4A por Prioridad de '!$D$220</c:f>
              <c:strCache>
                <c:ptCount val="1"/>
                <c:pt idx="0">
                  <c:v>Mujeres</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'V3  Cuadro 4A por Prioridad de '!$B$221:$B$223</c:f>
              <c:strCache>
                <c:ptCount val="3"/>
                <c:pt idx="0">
                  <c:v>CO01 Desempleados, incluidos de larga duración</c:v>
                </c:pt>
                <c:pt idx="1">
                  <c:v>CO03 Personas inactivas</c:v>
                </c:pt>
                <c:pt idx="2">
                  <c:v>CO05 Personas con empleo</c:v>
                </c:pt>
              </c:strCache>
            </c:strRef>
          </c:cat>
          <c:val>
            <c:numRef>
              <c:f>'V3  Cuadro 4A por Prioridad de '!$D$221:$D$223</c:f>
              <c:numCache>
                <c:formatCode>#,##0.00</c:formatCode>
                <c:ptCount val="3"/>
                <c:pt idx="0">
                  <c:v>40271</c:v>
                </c:pt>
                <c:pt idx="1">
                  <c:v>1290</c:v>
                </c:pt>
                <c:pt idx="2">
                  <c:v>94221</c:v>
                </c:pt>
              </c:numCache>
            </c:numRef>
          </c:val>
          <c:extLst xmlns:c16r2="http://schemas.microsoft.com/office/drawing/2015/06/chart">
            <c:ext xmlns:c16="http://schemas.microsoft.com/office/drawing/2014/chart" uri="{C3380CC4-5D6E-409C-BE32-E72D297353CC}">
              <c16:uniqueId val="{00000001-49B3-4E5F-A6A5-A9DCAAA31F21}"/>
            </c:ext>
          </c:extLst>
        </c:ser>
        <c:dLbls>
          <c:dLblPos val="outEnd"/>
          <c:showLegendKey val="0"/>
          <c:showVal val="1"/>
          <c:showCatName val="0"/>
          <c:showSerName val="0"/>
          <c:showPercent val="0"/>
          <c:showBubbleSize val="0"/>
        </c:dLbls>
        <c:gapWidth val="219"/>
        <c:overlap val="-27"/>
        <c:axId val="489492048"/>
        <c:axId val="489490088"/>
      </c:barChart>
      <c:catAx>
        <c:axId val="4894920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489490088"/>
        <c:crosses val="autoZero"/>
        <c:auto val="1"/>
        <c:lblAlgn val="ctr"/>
        <c:lblOffset val="100"/>
        <c:noMultiLvlLbl val="0"/>
      </c:catAx>
      <c:valAx>
        <c:axId val="489490088"/>
        <c:scaling>
          <c:orientation val="minMax"/>
        </c:scaling>
        <c:delete val="1"/>
        <c:axPos val="l"/>
        <c:numFmt formatCode="#,##0.00" sourceLinked="1"/>
        <c:majorTickMark val="out"/>
        <c:minorTickMark val="none"/>
        <c:tickLblPos val="nextTo"/>
        <c:crossAx val="489492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ES" sz="1400" b="1" i="0" u="none" strike="noStrike" kern="1200" spc="0" baseline="0">
                <a:solidFill>
                  <a:prstClr val="black">
                    <a:lumMod val="65000"/>
                    <a:lumOff val="35000"/>
                  </a:prstClr>
                </a:solidFill>
                <a:latin typeface="Roboto Condensed Light" panose="02000000000000000000" pitchFamily="2" charset="0"/>
                <a:ea typeface="Roboto Condensed Light" panose="02000000000000000000" pitchFamily="2" charset="0"/>
                <a:cs typeface="+mn-cs"/>
              </a:defRPr>
            </a:pPr>
            <a:r>
              <a:rPr lang="es-ES" sz="1400" b="1" i="0" u="none" strike="noStrike" kern="1200" spc="0" baseline="0">
                <a:solidFill>
                  <a:prstClr val="black">
                    <a:lumMod val="65000"/>
                    <a:lumOff val="35000"/>
                  </a:prstClr>
                </a:solidFill>
                <a:latin typeface="Roboto Condensed Light" panose="02000000000000000000" pitchFamily="2" charset="0"/>
                <a:ea typeface="Roboto Condensed Light" panose="02000000000000000000" pitchFamily="2" charset="0"/>
                <a:cs typeface="+mn-cs"/>
              </a:rPr>
              <a:t>Participación por edad</a:t>
            </a:r>
          </a:p>
        </c:rich>
      </c:tx>
      <c:overlay val="0"/>
      <c:spPr>
        <a:noFill/>
        <a:ln>
          <a:noFill/>
        </a:ln>
        <a:effectLst/>
      </c:spPr>
      <c:txPr>
        <a:bodyPr rot="0" spcFirstLastPara="1" vertOverflow="ellipsis" vert="horz" wrap="square" anchor="ctr" anchorCtr="1"/>
        <a:lstStyle/>
        <a:p>
          <a:pPr algn="ctr" rtl="0">
            <a:defRPr lang="es-ES" sz="1400" b="1" i="0" u="none" strike="noStrike" kern="1200" spc="0" baseline="0">
              <a:solidFill>
                <a:prstClr val="black">
                  <a:lumMod val="65000"/>
                  <a:lumOff val="35000"/>
                </a:prst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barChart>
        <c:barDir val="col"/>
        <c:grouping val="clustered"/>
        <c:varyColors val="0"/>
        <c:ser>
          <c:idx val="0"/>
          <c:order val="0"/>
          <c:tx>
            <c:strRef>
              <c:f>Hoja1!$L$7</c:f>
              <c:strCache>
                <c:ptCount val="1"/>
                <c:pt idx="0">
                  <c:v>Hombres </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anchor="ctr" anchorCtr="1"/>
              <a:lstStyle/>
              <a:p>
                <a:pPr algn="ctr">
                  <a:defRPr lang="en-US" sz="1100" b="0" i="0" u="none" strike="noStrike" kern="1200" baseline="0">
                    <a:solidFill>
                      <a:schemeClr val="tx1">
                        <a:lumMod val="65000"/>
                        <a:lumOff val="3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Hoja1!$K$8:$K$10</c:f>
              <c:strCache>
                <c:ptCount val="3"/>
                <c:pt idx="0">
                  <c:v> CO06 Menores de 25 años</c:v>
                </c:pt>
                <c:pt idx="1">
                  <c:v>Entre 25 años y 54 años</c:v>
                </c:pt>
                <c:pt idx="2">
                  <c:v>CO07 Mayores de 54 años de edad</c:v>
                </c:pt>
              </c:strCache>
            </c:strRef>
          </c:cat>
          <c:val>
            <c:numRef>
              <c:f>Hoja1!$L$8:$L$10</c:f>
              <c:numCache>
                <c:formatCode>#,##0</c:formatCode>
                <c:ptCount val="3"/>
                <c:pt idx="0">
                  <c:v>2051</c:v>
                </c:pt>
                <c:pt idx="1">
                  <c:v>62534</c:v>
                </c:pt>
                <c:pt idx="2">
                  <c:v>12743</c:v>
                </c:pt>
              </c:numCache>
            </c:numRef>
          </c:val>
          <c:extLst xmlns:c16r2="http://schemas.microsoft.com/office/drawing/2015/06/chart">
            <c:ext xmlns:c16="http://schemas.microsoft.com/office/drawing/2014/chart" uri="{C3380CC4-5D6E-409C-BE32-E72D297353CC}">
              <c16:uniqueId val="{00000000-D89D-4F6E-86D0-CB7589E2B6C6}"/>
            </c:ext>
          </c:extLst>
        </c:ser>
        <c:ser>
          <c:idx val="1"/>
          <c:order val="1"/>
          <c:tx>
            <c:strRef>
              <c:f>Hoja1!$M$7</c:f>
              <c:strCache>
                <c:ptCount val="1"/>
                <c:pt idx="0">
                  <c:v>Mujeres</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lgn="ctr">
                  <a:defRPr lang="en-US" sz="1100" b="0" i="0" u="none" strike="noStrike" kern="1200" baseline="0">
                    <a:solidFill>
                      <a:schemeClr val="tx1">
                        <a:lumMod val="65000"/>
                        <a:lumOff val="3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Hoja1!$K$8:$K$10</c:f>
              <c:strCache>
                <c:ptCount val="3"/>
                <c:pt idx="0">
                  <c:v> CO06 Menores de 25 años</c:v>
                </c:pt>
                <c:pt idx="1">
                  <c:v>Entre 25 años y 54 años</c:v>
                </c:pt>
                <c:pt idx="2">
                  <c:v>CO07 Mayores de 54 años de edad</c:v>
                </c:pt>
              </c:strCache>
            </c:strRef>
          </c:cat>
          <c:val>
            <c:numRef>
              <c:f>Hoja1!$M$8:$M$10</c:f>
              <c:numCache>
                <c:formatCode>#,##0</c:formatCode>
                <c:ptCount val="3"/>
                <c:pt idx="0">
                  <c:v>1999</c:v>
                </c:pt>
                <c:pt idx="1">
                  <c:v>112686</c:v>
                </c:pt>
                <c:pt idx="2" formatCode="General">
                  <c:v>21097</c:v>
                </c:pt>
              </c:numCache>
            </c:numRef>
          </c:val>
          <c:extLst xmlns:c16r2="http://schemas.microsoft.com/office/drawing/2015/06/chart">
            <c:ext xmlns:c16="http://schemas.microsoft.com/office/drawing/2014/chart" uri="{C3380CC4-5D6E-409C-BE32-E72D297353CC}">
              <c16:uniqueId val="{00000001-D89D-4F6E-86D0-CB7589E2B6C6}"/>
            </c:ext>
          </c:extLst>
        </c:ser>
        <c:dLbls>
          <c:dLblPos val="outEnd"/>
          <c:showLegendKey val="0"/>
          <c:showVal val="1"/>
          <c:showCatName val="0"/>
          <c:showSerName val="0"/>
          <c:showPercent val="0"/>
          <c:showBubbleSize val="0"/>
        </c:dLbls>
        <c:gapWidth val="219"/>
        <c:overlap val="-27"/>
        <c:axId val="489488912"/>
        <c:axId val="489488520"/>
      </c:barChart>
      <c:catAx>
        <c:axId val="4894889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endParaRPr lang="es-ES"/>
          </a:p>
        </c:txPr>
        <c:crossAx val="489488520"/>
        <c:crosses val="autoZero"/>
        <c:auto val="1"/>
        <c:lblAlgn val="ctr"/>
        <c:lblOffset val="100"/>
        <c:noMultiLvlLbl val="0"/>
      </c:catAx>
      <c:valAx>
        <c:axId val="489488520"/>
        <c:scaling>
          <c:orientation val="minMax"/>
        </c:scaling>
        <c:delete val="1"/>
        <c:axPos val="l"/>
        <c:numFmt formatCode="#,##0" sourceLinked="1"/>
        <c:majorTickMark val="out"/>
        <c:minorTickMark val="none"/>
        <c:tickLblPos val="nextTo"/>
        <c:crossAx val="489488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lgn="ctr">
        <a:defRPr lang="en-US" sz="1400" b="0" i="0" u="none" strike="noStrike" kern="1200" baseline="0">
          <a:solidFill>
            <a:schemeClr val="tx1">
              <a:lumMod val="65000"/>
              <a:lumOff val="35000"/>
            </a:schemeClr>
          </a:solidFill>
          <a:latin typeface="+mn-lt"/>
          <a:ea typeface="+mn-ea"/>
          <a:cs typeface="+mn-cs"/>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797062513412241"/>
          <c:y val="5.1225759238931579E-2"/>
          <c:w val="0.62320337905874978"/>
          <c:h val="0.91950237833882176"/>
        </c:manualLayout>
      </c:layout>
      <c:barChart>
        <c:barDir val="bar"/>
        <c:grouping val="clustered"/>
        <c:varyColors val="0"/>
        <c:ser>
          <c:idx val="0"/>
          <c:order val="0"/>
          <c:tx>
            <c:strRef>
              <c:f>Hoja1!$R$38</c:f>
              <c:strCache>
                <c:ptCount val="1"/>
                <c:pt idx="0">
                  <c:v>Ayuda FSE Programada </c:v>
                </c:pt>
              </c:strCache>
            </c:strRef>
          </c:tx>
          <c:spPr>
            <a:solidFill>
              <a:srgbClr val="F4B39B"/>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Roboto Condensed "/>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Hoja1!$Q$39:$Q$49</c:f>
              <c:strCache>
                <c:ptCount val="11"/>
                <c:pt idx="0">
                  <c:v>DG RRHH de Educación</c:v>
                </c:pt>
                <c:pt idx="1">
                  <c:v>DG.Secun, FP y RE</c:v>
                </c:pt>
                <c:pt idx="2">
                  <c:v>DG Servicio Público de Empleo</c:v>
                </c:pt>
                <c:pt idx="3">
                  <c:v>DG Discapacidad</c:v>
                </c:pt>
                <c:pt idx="4">
                  <c:v>DG Servicios Sociales e Integracion</c:v>
                </c:pt>
                <c:pt idx="5">
                  <c:v>DG Edu. Concertada y Becas</c:v>
                </c:pt>
                <c:pt idx="6">
                  <c:v>DG Bilingüismo y Calidad</c:v>
                </c:pt>
                <c:pt idx="7">
                  <c:v>DG Investigación e Innovación</c:v>
                </c:pt>
                <c:pt idx="8">
                  <c:v>DG Formación</c:v>
                </c:pt>
                <c:pt idx="9">
                  <c:v>DG Igualdad</c:v>
                </c:pt>
                <c:pt idx="10">
                  <c:v>DG Autónomos </c:v>
                </c:pt>
              </c:strCache>
            </c:strRef>
          </c:cat>
          <c:val>
            <c:numRef>
              <c:f>Hoja1!$R$39:$R$49</c:f>
              <c:numCache>
                <c:formatCode>#,##0.00,,\ \M\ "€"</c:formatCode>
                <c:ptCount val="11"/>
                <c:pt idx="0">
                  <c:v>305000000</c:v>
                </c:pt>
                <c:pt idx="1">
                  <c:v>210959460</c:v>
                </c:pt>
                <c:pt idx="2">
                  <c:v>79925000</c:v>
                </c:pt>
                <c:pt idx="3">
                  <c:v>79275000</c:v>
                </c:pt>
                <c:pt idx="4">
                  <c:v>70900000</c:v>
                </c:pt>
                <c:pt idx="5">
                  <c:v>70000000</c:v>
                </c:pt>
                <c:pt idx="6">
                  <c:v>40000000</c:v>
                </c:pt>
                <c:pt idx="7">
                  <c:v>34075000</c:v>
                </c:pt>
                <c:pt idx="8">
                  <c:v>27500000</c:v>
                </c:pt>
                <c:pt idx="9">
                  <c:v>9000000</c:v>
                </c:pt>
                <c:pt idx="10">
                  <c:v>1100000</c:v>
                </c:pt>
              </c:numCache>
            </c:numRef>
          </c:val>
          <c:extLst xmlns:c16r2="http://schemas.microsoft.com/office/drawing/2015/06/chart">
            <c:ext xmlns:c16="http://schemas.microsoft.com/office/drawing/2014/chart" uri="{C3380CC4-5D6E-409C-BE32-E72D297353CC}">
              <c16:uniqueId val="{00000000-67EC-4274-8C4A-6285087DD1F6}"/>
            </c:ext>
          </c:extLst>
        </c:ser>
        <c:dLbls>
          <c:showLegendKey val="0"/>
          <c:showVal val="1"/>
          <c:showCatName val="0"/>
          <c:showSerName val="0"/>
          <c:showPercent val="0"/>
          <c:showBubbleSize val="0"/>
        </c:dLbls>
        <c:gapWidth val="37"/>
        <c:axId val="353826752"/>
        <c:axId val="353828320"/>
      </c:barChart>
      <c:catAx>
        <c:axId val="35382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Condensed "/>
                <a:ea typeface="Roboto Condensed Light" panose="02000000000000000000" pitchFamily="2" charset="0"/>
                <a:cs typeface="+mn-cs"/>
              </a:defRPr>
            </a:pPr>
            <a:endParaRPr lang="es-ES"/>
          </a:p>
        </c:txPr>
        <c:crossAx val="353828320"/>
        <c:crosses val="autoZero"/>
        <c:auto val="1"/>
        <c:lblAlgn val="ctr"/>
        <c:lblOffset val="100"/>
        <c:noMultiLvlLbl val="0"/>
      </c:catAx>
      <c:valAx>
        <c:axId val="353828320"/>
        <c:scaling>
          <c:orientation val="minMax"/>
        </c:scaling>
        <c:delete val="1"/>
        <c:axPos val="t"/>
        <c:numFmt formatCode="#,##0.00,,\ \M\ &quot;€&quot;" sourceLinked="1"/>
        <c:majorTickMark val="none"/>
        <c:minorTickMark val="none"/>
        <c:tickLblPos val="nextTo"/>
        <c:crossAx val="35382675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55555555555558E-3"/>
          <c:y val="0"/>
          <c:w val="0.99444444444444446"/>
          <c:h val="0.84362421192196335"/>
        </c:manualLayout>
      </c:layout>
      <c:barChart>
        <c:barDir val="col"/>
        <c:grouping val="stacked"/>
        <c:varyColors val="0"/>
        <c:ser>
          <c:idx val="0"/>
          <c:order val="0"/>
          <c:tx>
            <c:strRef>
              <c:f>'V3  Cuadro 4A por Prioridad de '!$C$241</c:f>
              <c:strCache>
                <c:ptCount val="1"/>
                <c:pt idx="0">
                  <c:v>Hombres</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'V3  Cuadro 4A por Prioridad de '!$B$242:$B$245</c:f>
              <c:strCache>
                <c:ptCount val="4"/>
                <c:pt idx="0">
                  <c:v>1. Empleo</c:v>
                </c:pt>
                <c:pt idx="1">
                  <c:v>2. Inclusión Social</c:v>
                </c:pt>
                <c:pt idx="2">
                  <c:v>3. Educación</c:v>
                </c:pt>
                <c:pt idx="3">
                  <c:v>R.REACT UE</c:v>
                </c:pt>
              </c:strCache>
            </c:strRef>
          </c:cat>
          <c:val>
            <c:numRef>
              <c:f>'V3  Cuadro 4A por Prioridad de '!$C$242:$C$245</c:f>
              <c:numCache>
                <c:formatCode>#,##0\ _€</c:formatCode>
                <c:ptCount val="4"/>
                <c:pt idx="0">
                  <c:v>69906</c:v>
                </c:pt>
                <c:pt idx="1">
                  <c:v>68787</c:v>
                </c:pt>
                <c:pt idx="2">
                  <c:v>111100</c:v>
                </c:pt>
                <c:pt idx="3" formatCode="#,##0">
                  <c:v>77328</c:v>
                </c:pt>
              </c:numCache>
            </c:numRef>
          </c:val>
          <c:extLst xmlns:c16r2="http://schemas.microsoft.com/office/drawing/2015/06/chart">
            <c:ext xmlns:c16="http://schemas.microsoft.com/office/drawing/2014/chart" uri="{C3380CC4-5D6E-409C-BE32-E72D297353CC}">
              <c16:uniqueId val="{00000000-E6C1-473C-91E9-1D99F451FFA0}"/>
            </c:ext>
          </c:extLst>
        </c:ser>
        <c:ser>
          <c:idx val="1"/>
          <c:order val="1"/>
          <c:tx>
            <c:strRef>
              <c:f>'V3  Cuadro 4A por Prioridad de '!$D$241</c:f>
              <c:strCache>
                <c:ptCount val="1"/>
                <c:pt idx="0">
                  <c:v>Mujeres</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'V3  Cuadro 4A por Prioridad de '!$B$242:$B$245</c:f>
              <c:strCache>
                <c:ptCount val="4"/>
                <c:pt idx="0">
                  <c:v>1. Empleo</c:v>
                </c:pt>
                <c:pt idx="1">
                  <c:v>2. Inclusión Social</c:v>
                </c:pt>
                <c:pt idx="2">
                  <c:v>3. Educación</c:v>
                </c:pt>
                <c:pt idx="3">
                  <c:v>R.REACT UE</c:v>
                </c:pt>
              </c:strCache>
            </c:strRef>
          </c:cat>
          <c:val>
            <c:numRef>
              <c:f>'V3  Cuadro 4A por Prioridad de '!$D$242:$D$245</c:f>
              <c:numCache>
                <c:formatCode>#,##0\ _€</c:formatCode>
                <c:ptCount val="4"/>
                <c:pt idx="0">
                  <c:v>74348</c:v>
                </c:pt>
                <c:pt idx="1">
                  <c:v>87673</c:v>
                </c:pt>
                <c:pt idx="2">
                  <c:v>93518</c:v>
                </c:pt>
                <c:pt idx="3" formatCode="#,##0">
                  <c:v>135782</c:v>
                </c:pt>
              </c:numCache>
            </c:numRef>
          </c:val>
          <c:extLst xmlns:c16r2="http://schemas.microsoft.com/office/drawing/2015/06/chart">
            <c:ext xmlns:c16="http://schemas.microsoft.com/office/drawing/2014/chart" uri="{C3380CC4-5D6E-409C-BE32-E72D297353CC}">
              <c16:uniqueId val="{00000001-E6C1-473C-91E9-1D99F451FFA0}"/>
            </c:ext>
          </c:extLst>
        </c:ser>
        <c:dLbls>
          <c:showLegendKey val="0"/>
          <c:showVal val="1"/>
          <c:showCatName val="0"/>
          <c:showSerName val="0"/>
          <c:showPercent val="0"/>
          <c:showBubbleSize val="0"/>
        </c:dLbls>
        <c:gapWidth val="219"/>
        <c:overlap val="100"/>
        <c:axId val="376226400"/>
        <c:axId val="489491656"/>
      </c:barChart>
      <c:catAx>
        <c:axId val="37622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89491656"/>
        <c:crosses val="autoZero"/>
        <c:auto val="1"/>
        <c:lblAlgn val="ctr"/>
        <c:lblOffset val="100"/>
        <c:noMultiLvlLbl val="0"/>
      </c:catAx>
      <c:valAx>
        <c:axId val="489491656"/>
        <c:scaling>
          <c:orientation val="minMax"/>
        </c:scaling>
        <c:delete val="1"/>
        <c:axPos val="l"/>
        <c:numFmt formatCode="#,##0\ _€" sourceLinked="1"/>
        <c:majorTickMark val="none"/>
        <c:minorTickMark val="none"/>
        <c:tickLblPos val="nextTo"/>
        <c:crossAx val="37622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t" anchorCtr="0"/>
          <a:lstStyle/>
          <a:p>
            <a:pPr algn="l">
              <a:defRPr sz="1920" b="1" i="0" u="none" strike="noStrike" kern="1200" baseline="0">
                <a:solidFill>
                  <a:schemeClr val="tx1"/>
                </a:solidFill>
                <a:latin typeface="Roboto Condensed Light" panose="02000000000000000000" pitchFamily="2" charset="0"/>
                <a:ea typeface="Roboto Condensed Light" panose="02000000000000000000" pitchFamily="2" charset="0"/>
                <a:cs typeface="Roboto Condensed" panose="02000000000000000000" pitchFamily="2" charset="0"/>
              </a:defRPr>
            </a:pPr>
            <a:r>
              <a:rPr lang="en-US" sz="1920"/>
              <a:t>Participación por situación laboral</a:t>
            </a:r>
          </a:p>
        </c:rich>
      </c:tx>
      <c:overlay val="0"/>
      <c:spPr>
        <a:noFill/>
        <a:ln>
          <a:noFill/>
        </a:ln>
        <a:effectLst/>
      </c:spPr>
      <c:txPr>
        <a:bodyPr rot="0" spcFirstLastPara="1" vertOverflow="ellipsis" vert="horz" wrap="square" anchor="t" anchorCtr="0"/>
        <a:lstStyle/>
        <a:p>
          <a:pPr algn="l">
            <a:defRPr sz="1920" b="1" i="0" u="none" strike="noStrike" kern="1200" baseline="0">
              <a:solidFill>
                <a:schemeClr val="tx1"/>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title>
    <c:autoTitleDeleted val="0"/>
    <c:plotArea>
      <c:layout>
        <c:manualLayout>
          <c:layoutTarget val="inner"/>
          <c:xMode val="edge"/>
          <c:yMode val="edge"/>
          <c:x val="1.5816866013924555E-2"/>
          <c:y val="0.17172236899228271"/>
          <c:w val="0.92843801397103332"/>
          <c:h val="0.62584913218463523"/>
        </c:manualLayout>
      </c:layout>
      <c:barChart>
        <c:barDir val="col"/>
        <c:grouping val="clustered"/>
        <c:varyColors val="0"/>
        <c:dLbls>
          <c:dLblPos val="outEnd"/>
          <c:showLegendKey val="0"/>
          <c:showVal val="1"/>
          <c:showCatName val="0"/>
          <c:showSerName val="0"/>
          <c:showPercent val="0"/>
          <c:showBubbleSize val="0"/>
        </c:dLbls>
        <c:gapWidth val="182"/>
        <c:axId val="353822048"/>
        <c:axId val="353825968"/>
      </c:barChart>
      <c:catAx>
        <c:axId val="35382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300" b="0" i="0" u="none" strike="noStrike" kern="1200" baseline="0">
                <a:solidFill>
                  <a:schemeClr val="tx1"/>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crossAx val="353825968"/>
        <c:crosses val="autoZero"/>
        <c:auto val="1"/>
        <c:lblAlgn val="ctr"/>
        <c:lblOffset val="100"/>
        <c:noMultiLvlLbl val="0"/>
      </c:catAx>
      <c:valAx>
        <c:axId val="353825968"/>
        <c:scaling>
          <c:orientation val="minMax"/>
        </c:scaling>
        <c:delete val="1"/>
        <c:axPos val="l"/>
        <c:numFmt formatCode="0.00%" sourceLinked="1"/>
        <c:majorTickMark val="none"/>
        <c:minorTickMark val="none"/>
        <c:tickLblPos val="nextTo"/>
        <c:crossAx val="3538220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prstDash val="solid"/>
      <a:round/>
    </a:ln>
    <a:effectLst/>
  </c:spPr>
  <c:txPr>
    <a:bodyPr/>
    <a:lstStyle/>
    <a:p>
      <a:pPr>
        <a:defRPr sz="1400">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r>
              <a:rPr lang="es-ES" sz="1600" dirty="0"/>
              <a:t>Participación por edad</a:t>
            </a:r>
          </a:p>
        </c:rich>
      </c:tx>
      <c:layout>
        <c:manualLayout>
          <c:xMode val="edge"/>
          <c:yMode val="edge"/>
          <c:x val="1.6737962833589477E-2"/>
          <c:y val="1.8496158232062691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title>
    <c:autoTitleDeleted val="0"/>
    <c:plotArea>
      <c:layout>
        <c:manualLayout>
          <c:layoutTarget val="inner"/>
          <c:xMode val="edge"/>
          <c:yMode val="edge"/>
          <c:x val="4.8009589164318245E-2"/>
          <c:y val="0.12954636489685017"/>
          <c:w val="0.51005051289558057"/>
          <c:h val="0.7422498284337754"/>
        </c:manualLayout>
      </c:layout>
      <c:pieChart>
        <c:varyColors val="1"/>
        <c:ser>
          <c:idx val="0"/>
          <c:order val="0"/>
          <c:tx>
            <c:v>%</c:v>
          </c:tx>
          <c:spPr>
            <a:ln>
              <a:solidFill>
                <a:schemeClr val="bg1"/>
              </a:solidFill>
            </a:ln>
          </c:spPr>
          <c:explosion val="3"/>
          <c:dPt>
            <c:idx val="0"/>
            <c:bubble3D val="0"/>
            <c:spPr>
              <a:solidFill>
                <a:schemeClr val="accent2"/>
              </a:solidFill>
              <a:ln>
                <a:solidFill>
                  <a:schemeClr val="bg1"/>
                </a:solid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B3EA-4192-AA4F-1A7EF1B33E8D}"/>
              </c:ext>
            </c:extLst>
          </c:dPt>
          <c:dPt>
            <c:idx val="1"/>
            <c:bubble3D val="0"/>
            <c:spPr>
              <a:solidFill>
                <a:srgbClr val="FDEDE7"/>
              </a:solidFill>
              <a:ln>
                <a:solidFill>
                  <a:schemeClr val="bg1"/>
                </a:solid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B3EA-4192-AA4F-1A7EF1B33E8D}"/>
              </c:ext>
            </c:extLst>
          </c:dPt>
          <c:dPt>
            <c:idx val="2"/>
            <c:bubble3D val="0"/>
            <c:spPr>
              <a:solidFill>
                <a:schemeClr val="accent2">
                  <a:lumMod val="20000"/>
                  <a:lumOff val="80000"/>
                </a:schemeClr>
              </a:solidFill>
              <a:ln>
                <a:solidFill>
                  <a:schemeClr val="bg1"/>
                </a:solid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B3EA-4192-AA4F-1A7EF1B33E8D}"/>
              </c:ext>
            </c:extLst>
          </c:dPt>
          <c:dLbls>
            <c:dLbl>
              <c:idx val="0"/>
              <c:tx>
                <c:rich>
                  <a:bodyPr/>
                  <a:lstStyle/>
                  <a:p>
                    <a:r>
                      <a:rPr lang="en-US" dirty="0"/>
                      <a:t>40,03%</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B3EA-4192-AA4F-1A7EF1B33E8D}"/>
                </c:ext>
                <c:ext xmlns:c15="http://schemas.microsoft.com/office/drawing/2012/chart" uri="{CE6537A1-D6FC-4f65-9D91-7224C49458BB}"/>
              </c:extLst>
            </c:dLbl>
            <c:dLbl>
              <c:idx val="1"/>
              <c:tx>
                <c:rich>
                  <a:bodyPr/>
                  <a:lstStyle/>
                  <a:p>
                    <a:r>
                      <a:rPr lang="en-US" dirty="0"/>
                      <a:t>51,92%</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3EA-4192-AA4F-1A7EF1B33E8D}"/>
                </c:ext>
                <c:ext xmlns:c15="http://schemas.microsoft.com/office/drawing/2012/chart" uri="{CE6537A1-D6FC-4f65-9D91-7224C49458BB}"/>
              </c:extLst>
            </c:dLbl>
            <c:dLbl>
              <c:idx val="2"/>
              <c:tx>
                <c:rich>
                  <a:bodyPr/>
                  <a:lstStyle/>
                  <a:p>
                    <a:r>
                      <a:rPr lang="en-US" dirty="0"/>
                      <a:t>8,05%</a:t>
                    </a:r>
                  </a:p>
                </c:rich>
              </c:tx>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3EA-4192-AA4F-1A7EF1B33E8D}"/>
                </c:ex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200" b="1" i="0" u="none" strike="noStrike" kern="1200" baseline="0">
                    <a:solidFill>
                      <a:schemeClr val="lt1"/>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dLblPos val="ct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PO!$C$42:$C$44</c:f>
              <c:strCache>
                <c:ptCount val="3"/>
                <c:pt idx="0">
                  <c:v>Personas menores de 25 años</c:v>
                </c:pt>
                <c:pt idx="1">
                  <c:v>Personas entre 25 y 54 años </c:v>
                </c:pt>
                <c:pt idx="2">
                  <c:v>Personas mayores de 54 años</c:v>
                </c:pt>
              </c:strCache>
            </c:strRef>
          </c:cat>
          <c:val>
            <c:numRef>
              <c:f>PO!$O$42:$O$44</c:f>
              <c:numCache>
                <c:formatCode>0.00%</c:formatCode>
                <c:ptCount val="3"/>
                <c:pt idx="0">
                  <c:v>0.4270719962939481</c:v>
                </c:pt>
                <c:pt idx="1">
                  <c:v>0.49719150755835623</c:v>
                </c:pt>
                <c:pt idx="2">
                  <c:v>7.5736496147695676E-2</c:v>
                </c:pt>
              </c:numCache>
            </c:numRef>
          </c:val>
          <c:extLst xmlns:c16r2="http://schemas.microsoft.com/office/drawing/2015/06/chart">
            <c:ext xmlns:c16="http://schemas.microsoft.com/office/drawing/2014/chart" uri="{C3380CC4-5D6E-409C-BE32-E72D297353CC}">
              <c16:uniqueId val="{00000006-B3EA-4192-AA4F-1A7EF1B33E8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1"/>
        <c:txPr>
          <a:bodyPr rot="0" spcFirstLastPara="1" vertOverflow="ellipsis" vert="horz" wrap="square" anchor="ctr" anchorCtr="1"/>
          <a:lstStyle/>
          <a:p>
            <a:pPr>
              <a:defRPr sz="1050" b="0" i="0" u="none" strike="noStrike" kern="1200" baseline="0">
                <a:solidFill>
                  <a:schemeClr val="dk1">
                    <a:lumMod val="75000"/>
                    <a:lumOff val="2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legendEntry>
      <c:layout>
        <c:manualLayout>
          <c:xMode val="edge"/>
          <c:yMode val="edge"/>
          <c:x val="0.52925956723456224"/>
          <c:y val="0.66496447440623319"/>
          <c:w val="0.43907054875914198"/>
          <c:h val="0.2385827082947873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600">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1" i="0" u="none" strike="noStrike" kern="1200" spc="0" baseline="0">
                <a:solidFill>
                  <a:prstClr val="black">
                    <a:lumMod val="75000"/>
                    <a:lumOff val="25000"/>
                  </a:prstClr>
                </a:solidFill>
                <a:latin typeface="Roboto Condensed Light" panose="02000000000000000000" pitchFamily="2" charset="0"/>
                <a:ea typeface="Roboto Condensed Light" panose="02000000000000000000" pitchFamily="2" charset="0"/>
                <a:cs typeface="Roboto Condensed" panose="02000000000000000000" pitchFamily="2" charset="0"/>
              </a:defRPr>
            </a:pPr>
            <a:r>
              <a:rPr lang="en-US" sz="1600" b="1" i="0" u="none" strike="noStrike" kern="1200" baseline="0">
                <a:solidFill>
                  <a:prstClr val="black">
                    <a:lumMod val="75000"/>
                    <a:lumOff val="25000"/>
                  </a:prstClr>
                </a:solidFill>
                <a:latin typeface="Roboto Condensed Light" panose="02000000000000000000" pitchFamily="2" charset="0"/>
                <a:ea typeface="Roboto Condensed Light" panose="02000000000000000000" pitchFamily="2" charset="0"/>
                <a:cs typeface="Roboto Condensed" panose="02000000000000000000" pitchFamily="2" charset="0"/>
              </a:rPr>
              <a:t>Participación por situación laboral</a:t>
            </a:r>
          </a:p>
        </c:rich>
      </c:tx>
      <c:overlay val="0"/>
      <c:spPr>
        <a:noFill/>
        <a:ln>
          <a:noFill/>
        </a:ln>
        <a:effectLst/>
      </c:spPr>
      <c:txPr>
        <a:bodyPr rot="0" spcFirstLastPara="1" vertOverflow="ellipsis" vert="horz" wrap="square" anchor="ctr" anchorCtr="1"/>
        <a:lstStyle/>
        <a:p>
          <a:pPr algn="ctr" rtl="0">
            <a:defRPr lang="en-US" sz="1600" b="1" i="0" u="none" strike="noStrike" kern="1200" spc="0" baseline="0">
              <a:solidFill>
                <a:prstClr val="black">
                  <a:lumMod val="75000"/>
                  <a:lumOff val="25000"/>
                </a:prstClr>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title>
    <c:autoTitleDeleted val="0"/>
    <c:plotArea>
      <c:layout/>
      <c:barChart>
        <c:barDir val="col"/>
        <c:grouping val="clustered"/>
        <c:varyColors val="0"/>
        <c:ser>
          <c:idx val="0"/>
          <c:order val="0"/>
          <c:spPr>
            <a:solidFill>
              <a:srgbClr val="FFCCCC"/>
            </a:solidFill>
            <a:ln>
              <a:solidFill>
                <a:schemeClr val="accent2">
                  <a:lumMod val="75000"/>
                </a:schemeClr>
              </a:solidFill>
            </a:ln>
            <a:effectLst/>
          </c:spPr>
          <c:invertIfNegative val="0"/>
          <c:dPt>
            <c:idx val="0"/>
            <c:invertIfNegative val="0"/>
            <c:bubble3D val="0"/>
            <c:spPr>
              <a:solidFill>
                <a:srgbClr val="FDEDE7"/>
              </a:solidFill>
              <a:ln>
                <a:solidFill>
                  <a:schemeClr val="accent2">
                    <a:lumMod val="75000"/>
                  </a:schemeClr>
                </a:solidFill>
              </a:ln>
              <a:effectLst/>
            </c:spPr>
            <c:extLst xmlns:c16r2="http://schemas.microsoft.com/office/drawing/2015/06/chart">
              <c:ext xmlns:c16="http://schemas.microsoft.com/office/drawing/2014/chart" uri="{C3380CC4-5D6E-409C-BE32-E72D297353CC}">
                <c16:uniqueId val="{00000001-A139-4323-BA0D-C12F6114ED29}"/>
              </c:ext>
            </c:extLst>
          </c:dPt>
          <c:dPt>
            <c:idx val="1"/>
            <c:invertIfNegative val="0"/>
            <c:bubble3D val="0"/>
            <c:spPr>
              <a:solidFill>
                <a:schemeClr val="accent2">
                  <a:lumMod val="75000"/>
                </a:schemeClr>
              </a:solidFill>
              <a:ln>
                <a:solidFill>
                  <a:schemeClr val="accent2">
                    <a:lumMod val="75000"/>
                  </a:schemeClr>
                </a:solidFill>
              </a:ln>
              <a:effectLst/>
            </c:spPr>
            <c:extLst xmlns:c16r2="http://schemas.microsoft.com/office/drawing/2015/06/chart">
              <c:ext xmlns:c16="http://schemas.microsoft.com/office/drawing/2014/chart" uri="{C3380CC4-5D6E-409C-BE32-E72D297353CC}">
                <c16:uniqueId val="{00000003-A139-4323-BA0D-C12F6114ED29}"/>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'V3  Cuadro 4A por Prioridad de '!$C$213:$C$215</c:f>
              <c:strCache>
                <c:ptCount val="3"/>
                <c:pt idx="0">
                  <c:v>Personas desempleadas, incluidos de larga duración</c:v>
                </c:pt>
                <c:pt idx="1">
                  <c:v>Personas Inactivas</c:v>
                </c:pt>
                <c:pt idx="2">
                  <c:v>Personas con empleo incluidos los trabajadores por cuenta propia</c:v>
                </c:pt>
              </c:strCache>
            </c:strRef>
          </c:cat>
          <c:val>
            <c:numRef>
              <c:f>'V3  Cuadro 4A por Prioridad de '!$D$213:$D$215</c:f>
              <c:numCache>
                <c:formatCode>0.00%</c:formatCode>
                <c:ptCount val="3"/>
                <c:pt idx="0">
                  <c:v>0.314</c:v>
                </c:pt>
                <c:pt idx="1">
                  <c:v>0.40279999999999999</c:v>
                </c:pt>
                <c:pt idx="2">
                  <c:v>0.28370000000000001</c:v>
                </c:pt>
              </c:numCache>
            </c:numRef>
          </c:val>
          <c:extLst xmlns:c16r2="http://schemas.microsoft.com/office/drawing/2015/06/chart">
            <c:ext xmlns:c16="http://schemas.microsoft.com/office/drawing/2014/chart" uri="{C3380CC4-5D6E-409C-BE32-E72D297353CC}">
              <c16:uniqueId val="{00000004-A139-4323-BA0D-C12F6114ED29}"/>
            </c:ext>
          </c:extLst>
        </c:ser>
        <c:dLbls>
          <c:showLegendKey val="0"/>
          <c:showVal val="0"/>
          <c:showCatName val="0"/>
          <c:showSerName val="0"/>
          <c:showPercent val="0"/>
          <c:showBubbleSize val="0"/>
        </c:dLbls>
        <c:gapWidth val="219"/>
        <c:overlap val="-27"/>
        <c:axId val="353827928"/>
        <c:axId val="353827536"/>
      </c:barChart>
      <c:catAx>
        <c:axId val="35382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353827536"/>
        <c:crosses val="autoZero"/>
        <c:auto val="1"/>
        <c:lblAlgn val="ctr"/>
        <c:lblOffset val="100"/>
        <c:noMultiLvlLbl val="0"/>
      </c:catAx>
      <c:valAx>
        <c:axId val="353827536"/>
        <c:scaling>
          <c:orientation val="minMax"/>
        </c:scaling>
        <c:delete val="1"/>
        <c:axPos val="l"/>
        <c:numFmt formatCode="0.00%" sourceLinked="1"/>
        <c:majorTickMark val="none"/>
        <c:minorTickMark val="none"/>
        <c:tickLblPos val="nextTo"/>
        <c:crossAx val="3538279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r>
              <a:rPr lang="es-ES" sz="1800" b="1" dirty="0"/>
              <a:t>Participación por nivel de estudios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title>
    <c:autoTitleDeleted val="0"/>
    <c:plotArea>
      <c:layout>
        <c:manualLayout>
          <c:layoutTarget val="inner"/>
          <c:xMode val="edge"/>
          <c:yMode val="edge"/>
          <c:x val="0.50536891774096337"/>
          <c:y val="0.18757703729940331"/>
          <c:w val="0.45080283150210299"/>
          <c:h val="0.78981481481481486"/>
        </c:manualLayout>
      </c:layout>
      <c:barChart>
        <c:barDir val="bar"/>
        <c:grouping val="clustered"/>
        <c:varyColors val="0"/>
        <c:ser>
          <c:idx val="0"/>
          <c:order val="0"/>
          <c:tx>
            <c:v>%</c:v>
          </c:tx>
          <c:spPr>
            <a:solidFill>
              <a:schemeClr val="accent2">
                <a:lumMod val="20000"/>
                <a:lumOff val="80000"/>
              </a:schemeClr>
            </a:solidFill>
            <a:ln>
              <a:noFill/>
            </a:ln>
            <a:effectLst/>
          </c:spPr>
          <c:invertIfNegative val="0"/>
          <c:dPt>
            <c:idx val="0"/>
            <c:invertIfNegative val="0"/>
            <c:bubble3D val="0"/>
            <c:spPr>
              <a:solidFill>
                <a:schemeClr val="accent2">
                  <a:lumMod val="20000"/>
                  <a:lumOff val="80000"/>
                </a:schemeClr>
              </a:solidFill>
              <a:ln>
                <a:noFill/>
              </a:ln>
              <a:effectLst/>
            </c:spPr>
            <c:extLst xmlns:c16r2="http://schemas.microsoft.com/office/drawing/2015/06/chart">
              <c:ext xmlns:c16="http://schemas.microsoft.com/office/drawing/2014/chart" uri="{C3380CC4-5D6E-409C-BE32-E72D297353CC}">
                <c16:uniqueId val="{00000001-00BE-4BC8-9784-288FB1EB4230}"/>
              </c:ext>
            </c:extLst>
          </c:dPt>
          <c:dPt>
            <c:idx val="1"/>
            <c:invertIfNegative val="0"/>
            <c:bubble3D val="0"/>
            <c:spPr>
              <a:solidFill>
                <a:schemeClr val="accent2">
                  <a:lumMod val="20000"/>
                  <a:lumOff val="80000"/>
                </a:schemeClr>
              </a:solidFill>
              <a:ln>
                <a:noFill/>
              </a:ln>
              <a:effectLst/>
            </c:spPr>
            <c:extLst xmlns:c16r2="http://schemas.microsoft.com/office/drawing/2015/06/chart">
              <c:ext xmlns:c16="http://schemas.microsoft.com/office/drawing/2014/chart" uri="{C3380CC4-5D6E-409C-BE32-E72D297353CC}">
                <c16:uniqueId val="{00000003-00BE-4BC8-9784-288FB1EB4230}"/>
              </c:ext>
            </c:extLst>
          </c:dPt>
          <c:dPt>
            <c:idx val="2"/>
            <c:invertIfNegative val="0"/>
            <c:bubble3D val="0"/>
            <c:spPr>
              <a:solidFill>
                <a:schemeClr val="accent2">
                  <a:lumMod val="20000"/>
                  <a:lumOff val="80000"/>
                </a:schemeClr>
              </a:solidFill>
              <a:ln>
                <a:noFill/>
              </a:ln>
              <a:effectLst/>
            </c:spPr>
            <c:extLst xmlns:c16r2="http://schemas.microsoft.com/office/drawing/2015/06/chart">
              <c:ext xmlns:c16="http://schemas.microsoft.com/office/drawing/2014/chart" uri="{C3380CC4-5D6E-409C-BE32-E72D297353CC}">
                <c16:uniqueId val="{00000005-00BE-4BC8-9784-288FB1EB4230}"/>
              </c:ext>
            </c:extLst>
          </c:dPt>
          <c:dPt>
            <c:idx val="3"/>
            <c:invertIfNegative val="0"/>
            <c:bubble3D val="0"/>
            <c:spPr>
              <a:solidFill>
                <a:schemeClr val="accent2">
                  <a:lumMod val="20000"/>
                  <a:lumOff val="80000"/>
                </a:schemeClr>
              </a:solidFill>
              <a:ln>
                <a:noFill/>
              </a:ln>
              <a:effectLst/>
            </c:spPr>
            <c:extLst xmlns:c16r2="http://schemas.microsoft.com/office/drawing/2015/06/chart">
              <c:ext xmlns:c16="http://schemas.microsoft.com/office/drawing/2014/chart" uri="{C3380CC4-5D6E-409C-BE32-E72D297353CC}">
                <c16:uniqueId val="{00000007-00BE-4BC8-9784-288FB1EB4230}"/>
              </c:ext>
            </c:extLst>
          </c:dPt>
          <c:dLbls>
            <c:dLbl>
              <c:idx val="0"/>
              <c:tx>
                <c:rich>
                  <a:bodyPr/>
                  <a:lstStyle/>
                  <a:p>
                    <a:r>
                      <a:rPr lang="en-US" dirty="0"/>
                      <a:t>6,38%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0BE-4BC8-9784-288FB1EB4230}"/>
                </c:ext>
                <c:ext xmlns:c15="http://schemas.microsoft.com/office/drawing/2012/chart" uri="{CE6537A1-D6FC-4f65-9D91-7224C49458BB}"/>
              </c:extLst>
            </c:dLbl>
            <c:dLbl>
              <c:idx val="1"/>
              <c:layout>
                <c:manualLayout>
                  <c:x val="-4.062126872056906E-3"/>
                  <c:y val="0"/>
                </c:manualLayout>
              </c:layout>
              <c:tx>
                <c:rich>
                  <a:bodyPr/>
                  <a:lstStyle/>
                  <a:p>
                    <a:r>
                      <a:rPr lang="en-US" dirty="0"/>
                      <a:t>34,86%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0BE-4BC8-9784-288FB1EB4230}"/>
                </c:ext>
                <c:ext xmlns:c15="http://schemas.microsoft.com/office/drawing/2012/chart" uri="{CE6537A1-D6FC-4f65-9D91-7224C49458BB}"/>
              </c:extLst>
            </c:dLbl>
            <c:dLbl>
              <c:idx val="2"/>
              <c:layout>
                <c:manualLayout>
                  <c:x val="-6.0931903080851356E-3"/>
                  <c:y val="3.8039441209595719E-3"/>
                </c:manualLayout>
              </c:layout>
              <c:tx>
                <c:rich>
                  <a:bodyPr/>
                  <a:lstStyle/>
                  <a:p>
                    <a:r>
                      <a:rPr lang="en-US" dirty="0"/>
                      <a:t>32,36%</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0BE-4BC8-9784-288FB1EB4230}"/>
                </c:ext>
                <c:ext xmlns:c15="http://schemas.microsoft.com/office/drawing/2012/chart" uri="{CE6537A1-D6FC-4f65-9D91-7224C49458BB}"/>
              </c:extLst>
            </c:dLbl>
            <c:dLbl>
              <c:idx val="3"/>
              <c:tx>
                <c:rich>
                  <a:bodyPr/>
                  <a:lstStyle/>
                  <a:p>
                    <a:r>
                      <a:rPr lang="en-US" dirty="0"/>
                      <a:t>26,40%</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0BE-4BC8-9784-288FB1EB4230}"/>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PO!$K$67:$K$70</c:f>
              <c:strCache>
                <c:ptCount val="4"/>
                <c:pt idx="0">
                  <c:v>Personas sin estudios (CINE 0)</c:v>
                </c:pt>
                <c:pt idx="1">
                  <c:v>Personas con estudios de enseñanza primaria (CINE 1) o secundaria (CINE 2)</c:v>
                </c:pt>
                <c:pt idx="2">
                  <c:v>Personas con estudios de segundo ciclo de secundaria (CINE 3) o enseñanza postsecundaria (CINE 4)</c:v>
                </c:pt>
                <c:pt idx="3">
                  <c:v>Personas con  enseñanza superior o terciaria (CINE 5 A 8)</c:v>
                </c:pt>
              </c:strCache>
            </c:strRef>
          </c:cat>
          <c:val>
            <c:numRef>
              <c:f>PO!$O$67:$O$70</c:f>
              <c:numCache>
                <c:formatCode>0.00%</c:formatCode>
                <c:ptCount val="4"/>
                <c:pt idx="0">
                  <c:v>6.0168405610748737E-2</c:v>
                </c:pt>
                <c:pt idx="1">
                  <c:v>0.32405978978252187</c:v>
                </c:pt>
                <c:pt idx="2">
                  <c:v>0.31962321805868804</c:v>
                </c:pt>
                <c:pt idx="3">
                  <c:v>0.29614858654804133</c:v>
                </c:pt>
              </c:numCache>
            </c:numRef>
          </c:val>
          <c:extLst xmlns:c16r2="http://schemas.microsoft.com/office/drawing/2015/06/chart">
            <c:ext xmlns:c16="http://schemas.microsoft.com/office/drawing/2014/chart" uri="{C3380CC4-5D6E-409C-BE32-E72D297353CC}">
              <c16:uniqueId val="{00000008-00BE-4BC8-9784-288FB1EB4230}"/>
            </c:ext>
          </c:extLst>
        </c:ser>
        <c:dLbls>
          <c:showLegendKey val="0"/>
          <c:showVal val="0"/>
          <c:showCatName val="0"/>
          <c:showSerName val="0"/>
          <c:showPercent val="0"/>
          <c:showBubbleSize val="0"/>
        </c:dLbls>
        <c:gapWidth val="50"/>
        <c:axId val="353825184"/>
        <c:axId val="353824792"/>
      </c:barChart>
      <c:valAx>
        <c:axId val="353824792"/>
        <c:scaling>
          <c:orientation val="minMax"/>
        </c:scaling>
        <c:delete val="1"/>
        <c:axPos val="t"/>
        <c:numFmt formatCode="0.00%" sourceLinked="1"/>
        <c:majorTickMark val="none"/>
        <c:minorTickMark val="none"/>
        <c:tickLblPos val="nextTo"/>
        <c:crossAx val="353825184"/>
        <c:crosses val="autoZero"/>
        <c:crossBetween val="between"/>
      </c:valAx>
      <c:catAx>
        <c:axId val="353825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crossAx val="353824792"/>
        <c:crosses val="autoZero"/>
        <c:auto val="1"/>
        <c:lblAlgn val="ctr"/>
        <c:lblOffset val="100"/>
        <c:noMultiLvlLbl val="0"/>
      </c:cat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Roboto Condensed Light" panose="02000000000000000000" pitchFamily="2" charset="0"/>
          <a:ea typeface="Roboto Condensed Light" panose="02000000000000000000" pitchFamily="2" charset="0"/>
          <a:cs typeface="Roboto Condensed" panose="02000000000000000000" pitchFamily="2" charset="0"/>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a:t>Participación por situación laboral</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manualLayout>
          <c:layoutTarget val="inner"/>
          <c:xMode val="edge"/>
          <c:yMode val="edge"/>
          <c:x val="2.8320279042932692E-2"/>
          <c:y val="0.19116663466630657"/>
          <c:w val="0.94335944191413457"/>
          <c:h val="0.38714633448182967"/>
        </c:manualLayout>
      </c:layout>
      <c:barChart>
        <c:barDir val="col"/>
        <c:grouping val="clustered"/>
        <c:varyColors val="0"/>
        <c:ser>
          <c:idx val="0"/>
          <c:order val="0"/>
          <c:tx>
            <c:strRef>
              <c:f>'4'!$C$62</c:f>
              <c:strCache>
                <c:ptCount val="1"/>
                <c:pt idx="0">
                  <c:v>Hombres </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'4'!$A$63:$A$65</c:f>
              <c:strCache>
                <c:ptCount val="3"/>
                <c:pt idx="0">
                  <c:v>CO01 Desempleados, incluidos de larga duración</c:v>
                </c:pt>
                <c:pt idx="1">
                  <c:v>CO03 Personas inactivas</c:v>
                </c:pt>
                <c:pt idx="2">
                  <c:v>CO05 Personas con empleo </c:v>
                </c:pt>
              </c:strCache>
            </c:strRef>
          </c:cat>
          <c:val>
            <c:numRef>
              <c:f>'4'!$C$63:$C$65</c:f>
              <c:numCache>
                <c:formatCode>#,##0</c:formatCode>
                <c:ptCount val="3"/>
                <c:pt idx="0">
                  <c:v>14811</c:v>
                </c:pt>
                <c:pt idx="1">
                  <c:v>45484</c:v>
                </c:pt>
                <c:pt idx="2">
                  <c:v>9611</c:v>
                </c:pt>
              </c:numCache>
            </c:numRef>
          </c:val>
          <c:extLst xmlns:c16r2="http://schemas.microsoft.com/office/drawing/2015/06/chart">
            <c:ext xmlns:c16="http://schemas.microsoft.com/office/drawing/2014/chart" uri="{C3380CC4-5D6E-409C-BE32-E72D297353CC}">
              <c16:uniqueId val="{00000000-BCBD-4CD7-AB15-CA46A0B8CFF5}"/>
            </c:ext>
          </c:extLst>
        </c:ser>
        <c:ser>
          <c:idx val="1"/>
          <c:order val="1"/>
          <c:tx>
            <c:strRef>
              <c:f>'4'!$D$62</c:f>
              <c:strCache>
                <c:ptCount val="1"/>
                <c:pt idx="0">
                  <c:v>Mujeres</c:v>
                </c:pt>
              </c:strCache>
            </c:strRef>
          </c:tx>
          <c:spPr>
            <a:solidFill>
              <a:srgbClr val="FAD9CD"/>
            </a:solidFill>
            <a:ln>
              <a:noFill/>
            </a:ln>
            <a:effectLst/>
          </c:spPr>
          <c:invertIfNegative val="0"/>
          <c:dLbls>
            <c:dLbl>
              <c:idx val="1"/>
              <c:layout>
                <c:manualLayout>
                  <c:x val="1.5447424932508646E-2"/>
                  <c:y val="1.33979529615805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CBD-4CD7-AB15-CA46A0B8CFF5}"/>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'4'!$A$63:$A$65</c:f>
              <c:strCache>
                <c:ptCount val="3"/>
                <c:pt idx="0">
                  <c:v>CO01 Desempleados, incluidos de larga duración</c:v>
                </c:pt>
                <c:pt idx="1">
                  <c:v>CO03 Personas inactivas</c:v>
                </c:pt>
                <c:pt idx="2">
                  <c:v>CO05 Personas con empleo </c:v>
                </c:pt>
              </c:strCache>
            </c:strRef>
          </c:cat>
          <c:val>
            <c:numRef>
              <c:f>'4'!$D$63:$D$65</c:f>
              <c:numCache>
                <c:formatCode>#,##0</c:formatCode>
                <c:ptCount val="3"/>
                <c:pt idx="0">
                  <c:v>19873</c:v>
                </c:pt>
                <c:pt idx="1">
                  <c:v>41113</c:v>
                </c:pt>
                <c:pt idx="2">
                  <c:v>13362</c:v>
                </c:pt>
              </c:numCache>
            </c:numRef>
          </c:val>
          <c:extLst xmlns:c16r2="http://schemas.microsoft.com/office/drawing/2015/06/chart">
            <c:ext xmlns:c16="http://schemas.microsoft.com/office/drawing/2014/chart" uri="{C3380CC4-5D6E-409C-BE32-E72D297353CC}">
              <c16:uniqueId val="{00000001-BCBD-4CD7-AB15-CA46A0B8CFF5}"/>
            </c:ext>
          </c:extLst>
        </c:ser>
        <c:dLbls>
          <c:showLegendKey val="0"/>
          <c:showVal val="1"/>
          <c:showCatName val="0"/>
          <c:showSerName val="0"/>
          <c:showPercent val="0"/>
          <c:showBubbleSize val="0"/>
        </c:dLbls>
        <c:gapWidth val="219"/>
        <c:overlap val="-27"/>
        <c:axId val="375071704"/>
        <c:axId val="375068960"/>
      </c:barChart>
      <c:catAx>
        <c:axId val="375071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068960"/>
        <c:crosses val="autoZero"/>
        <c:auto val="1"/>
        <c:lblAlgn val="ctr"/>
        <c:lblOffset val="100"/>
        <c:noMultiLvlLbl val="0"/>
      </c:catAx>
      <c:valAx>
        <c:axId val="375068960"/>
        <c:scaling>
          <c:orientation val="minMax"/>
        </c:scaling>
        <c:delete val="1"/>
        <c:axPos val="l"/>
        <c:numFmt formatCode="#,##0" sourceLinked="1"/>
        <c:majorTickMark val="none"/>
        <c:minorTickMark val="none"/>
        <c:tickLblPos val="nextTo"/>
        <c:crossAx val="375071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s-ES" sz="1400" b="1"/>
              <a:t>Participación por edad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title>
    <c:autoTitleDeleted val="0"/>
    <c:plotArea>
      <c:layout/>
      <c:barChart>
        <c:barDir val="col"/>
        <c:grouping val="clustered"/>
        <c:varyColors val="0"/>
        <c:ser>
          <c:idx val="0"/>
          <c:order val="0"/>
          <c:tx>
            <c:strRef>
              <c:f>'4'!$C$96</c:f>
              <c:strCache>
                <c:ptCount val="1"/>
                <c:pt idx="0">
                  <c:v>Hombres </c:v>
                </c:pt>
              </c:strCache>
            </c:strRef>
          </c:tx>
          <c:spPr>
            <a:solidFill>
              <a:srgbClr val="9E361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'4'!$A$97:$A$99</c:f>
              <c:strCache>
                <c:ptCount val="3"/>
                <c:pt idx="0">
                  <c:v>CO06 Menores de 25 años </c:v>
                </c:pt>
                <c:pt idx="1">
                  <c:v>0A Entre 25 años y 54 años</c:v>
                </c:pt>
                <c:pt idx="2">
                  <c:v>CO07 Mayores de 54 años de edad</c:v>
                </c:pt>
              </c:strCache>
            </c:strRef>
          </c:cat>
          <c:val>
            <c:numRef>
              <c:f>'4'!$C$97:$C$99</c:f>
              <c:numCache>
                <c:formatCode>#,##0</c:formatCode>
                <c:ptCount val="3"/>
                <c:pt idx="0">
                  <c:v>48564</c:v>
                </c:pt>
                <c:pt idx="1">
                  <c:v>19288</c:v>
                </c:pt>
                <c:pt idx="2">
                  <c:v>2054</c:v>
                </c:pt>
              </c:numCache>
            </c:numRef>
          </c:val>
          <c:extLst xmlns:c16r2="http://schemas.microsoft.com/office/drawing/2015/06/chart">
            <c:ext xmlns:c16="http://schemas.microsoft.com/office/drawing/2014/chart" uri="{C3380CC4-5D6E-409C-BE32-E72D297353CC}">
              <c16:uniqueId val="{00000000-8AAA-4FED-BDAE-86625B99E3F1}"/>
            </c:ext>
          </c:extLst>
        </c:ser>
        <c:ser>
          <c:idx val="1"/>
          <c:order val="1"/>
          <c:tx>
            <c:strRef>
              <c:f>'4'!$D$96</c:f>
              <c:strCache>
                <c:ptCount val="1"/>
                <c:pt idx="0">
                  <c:v>Mujeres</c:v>
                </c:pt>
              </c:strCache>
            </c:strRef>
          </c:tx>
          <c:spPr>
            <a:solidFill>
              <a:srgbClr val="FAD9CD"/>
            </a:solidFill>
            <a:ln>
              <a:noFill/>
            </a:ln>
            <a:effectLst/>
          </c:spPr>
          <c:invertIfNegative val="0"/>
          <c:dLbls>
            <c:dLbl>
              <c:idx val="0"/>
              <c:layout>
                <c:manualLayout>
                  <c:x val="1.8021995754593532E-2"/>
                  <c:y val="2.679590592316111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AAA-4FED-BDAE-86625B99E3F1}"/>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Roboto Condensed Light" panose="02000000000000000000" pitchFamily="2" charset="0"/>
                    <a:ea typeface="Roboto Condensed Light" panose="02000000000000000000" pitchFamily="2" charset="0"/>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'4'!$A$97:$A$99</c:f>
              <c:strCache>
                <c:ptCount val="3"/>
                <c:pt idx="0">
                  <c:v>CO06 Menores de 25 años </c:v>
                </c:pt>
                <c:pt idx="1">
                  <c:v>0A Entre 25 años y 54 años</c:v>
                </c:pt>
                <c:pt idx="2">
                  <c:v>CO07 Mayores de 54 años de edad</c:v>
                </c:pt>
              </c:strCache>
            </c:strRef>
          </c:cat>
          <c:val>
            <c:numRef>
              <c:f>'4'!$D$97:$D$99</c:f>
              <c:numCache>
                <c:formatCode>#,##0</c:formatCode>
                <c:ptCount val="3"/>
                <c:pt idx="0">
                  <c:v>44576</c:v>
                </c:pt>
                <c:pt idx="1">
                  <c:v>27047</c:v>
                </c:pt>
                <c:pt idx="2">
                  <c:v>2725</c:v>
                </c:pt>
              </c:numCache>
            </c:numRef>
          </c:val>
          <c:extLst xmlns:c16r2="http://schemas.microsoft.com/office/drawing/2015/06/chart">
            <c:ext xmlns:c16="http://schemas.microsoft.com/office/drawing/2014/chart" uri="{C3380CC4-5D6E-409C-BE32-E72D297353CC}">
              <c16:uniqueId val="{00000001-8AAA-4FED-BDAE-86625B99E3F1}"/>
            </c:ext>
          </c:extLst>
        </c:ser>
        <c:dLbls>
          <c:showLegendKey val="0"/>
          <c:showVal val="1"/>
          <c:showCatName val="0"/>
          <c:showSerName val="0"/>
          <c:showPercent val="0"/>
          <c:showBubbleSize val="0"/>
        </c:dLbls>
        <c:gapWidth val="219"/>
        <c:overlap val="-27"/>
        <c:axId val="375069352"/>
        <c:axId val="375072880"/>
      </c:barChart>
      <c:catAx>
        <c:axId val="37506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crossAx val="375072880"/>
        <c:crosses val="autoZero"/>
        <c:auto val="1"/>
        <c:lblAlgn val="ctr"/>
        <c:lblOffset val="100"/>
        <c:noMultiLvlLbl val="0"/>
      </c:catAx>
      <c:valAx>
        <c:axId val="375072880"/>
        <c:scaling>
          <c:orientation val="minMax"/>
        </c:scaling>
        <c:delete val="1"/>
        <c:axPos val="l"/>
        <c:numFmt formatCode="#,##0" sourceLinked="1"/>
        <c:majorTickMark val="none"/>
        <c:minorTickMark val="none"/>
        <c:tickLblPos val="nextTo"/>
        <c:crossAx val="375069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Roboto Condensed Light" panose="02000000000000000000" pitchFamily="2" charset="0"/>
          <a:ea typeface="Roboto Condensed Light" panose="02000000000000000000" pitchFamily="2"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2">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DED6FF9D-BC60-A9E8-1D64-CC0759D703D8}"/>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s-ES"/>
          </a:p>
        </p:txBody>
      </p:sp>
      <p:sp>
        <p:nvSpPr>
          <p:cNvPr id="4" name="Marcador de pie de página 3">
            <a:extLst>
              <a:ext uri="{FF2B5EF4-FFF2-40B4-BE49-F238E27FC236}">
                <a16:creationId xmlns:a16="http://schemas.microsoft.com/office/drawing/2014/main" xmlns="" id="{479BAA0C-D2B0-B10C-C92E-6421A8618FDE}"/>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xmlns="" id="{F2B5C342-92DE-ED9E-6683-5952EA75F427}"/>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3480371A-20B0-4270-A700-90FB1E97DA20}" type="slidenum">
              <a:rPr lang="es-ES" smtClean="0"/>
              <a:t>‹Nº›</a:t>
            </a:fld>
            <a:endParaRPr lang="es-ES"/>
          </a:p>
        </p:txBody>
      </p:sp>
    </p:spTree>
    <p:extLst>
      <p:ext uri="{BB962C8B-B14F-4D97-AF65-F5344CB8AC3E}">
        <p14:creationId xmlns:p14="http://schemas.microsoft.com/office/powerpoint/2010/main" val="34240896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1002CBA1-78D7-47FB-99F6-0FBC1F6D30B9}" type="datetimeFigureOut">
              <a:rPr lang="es-ES" smtClean="0"/>
              <a:t>26/02/2026</a:t>
            </a:fld>
            <a:endParaRPr lang="es-ES"/>
          </a:p>
        </p:txBody>
      </p:sp>
      <p:sp>
        <p:nvSpPr>
          <p:cNvPr id="4" name="Marcador de imagen de diapositiva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5E5564BC-01B7-4DA1-B7EE-17BC2CBA8A4D}" type="slidenum">
              <a:rPr lang="es-ES" smtClean="0"/>
              <a:t>‹Nº›</a:t>
            </a:fld>
            <a:endParaRPr lang="es-ES"/>
          </a:p>
        </p:txBody>
      </p:sp>
    </p:spTree>
    <p:extLst>
      <p:ext uri="{BB962C8B-B14F-4D97-AF65-F5344CB8AC3E}">
        <p14:creationId xmlns:p14="http://schemas.microsoft.com/office/powerpoint/2010/main" val="3318320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5</a:t>
            </a:fld>
            <a:endParaRPr lang="es-ES"/>
          </a:p>
        </p:txBody>
      </p:sp>
    </p:spTree>
    <p:extLst>
      <p:ext uri="{BB962C8B-B14F-4D97-AF65-F5344CB8AC3E}">
        <p14:creationId xmlns:p14="http://schemas.microsoft.com/office/powerpoint/2010/main" val="2764690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50</a:t>
            </a:fld>
            <a:endParaRPr lang="es-ES"/>
          </a:p>
        </p:txBody>
      </p:sp>
    </p:spTree>
    <p:extLst>
      <p:ext uri="{BB962C8B-B14F-4D97-AF65-F5344CB8AC3E}">
        <p14:creationId xmlns:p14="http://schemas.microsoft.com/office/powerpoint/2010/main" val="3425983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52</a:t>
            </a:fld>
            <a:endParaRPr lang="es-ES"/>
          </a:p>
        </p:txBody>
      </p:sp>
    </p:spTree>
    <p:extLst>
      <p:ext uri="{BB962C8B-B14F-4D97-AF65-F5344CB8AC3E}">
        <p14:creationId xmlns:p14="http://schemas.microsoft.com/office/powerpoint/2010/main" val="382901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8</a:t>
            </a:fld>
            <a:endParaRPr lang="es-ES"/>
          </a:p>
        </p:txBody>
      </p:sp>
    </p:spTree>
    <p:extLst>
      <p:ext uri="{BB962C8B-B14F-4D97-AF65-F5344CB8AC3E}">
        <p14:creationId xmlns:p14="http://schemas.microsoft.com/office/powerpoint/2010/main" val="291263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9</a:t>
            </a:fld>
            <a:endParaRPr lang="es-ES"/>
          </a:p>
        </p:txBody>
      </p:sp>
    </p:spTree>
    <p:extLst>
      <p:ext uri="{BB962C8B-B14F-4D97-AF65-F5344CB8AC3E}">
        <p14:creationId xmlns:p14="http://schemas.microsoft.com/office/powerpoint/2010/main" val="6206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16</a:t>
            </a:fld>
            <a:endParaRPr lang="es-ES"/>
          </a:p>
        </p:txBody>
      </p:sp>
    </p:spTree>
    <p:extLst>
      <p:ext uri="{BB962C8B-B14F-4D97-AF65-F5344CB8AC3E}">
        <p14:creationId xmlns:p14="http://schemas.microsoft.com/office/powerpoint/2010/main" val="416575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28</a:t>
            </a:fld>
            <a:endParaRPr lang="es-ES"/>
          </a:p>
        </p:txBody>
      </p:sp>
    </p:spTree>
    <p:extLst>
      <p:ext uri="{BB962C8B-B14F-4D97-AF65-F5344CB8AC3E}">
        <p14:creationId xmlns:p14="http://schemas.microsoft.com/office/powerpoint/2010/main" val="365403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30</a:t>
            </a:fld>
            <a:endParaRPr lang="es-ES"/>
          </a:p>
        </p:txBody>
      </p:sp>
    </p:spTree>
    <p:extLst>
      <p:ext uri="{BB962C8B-B14F-4D97-AF65-F5344CB8AC3E}">
        <p14:creationId xmlns:p14="http://schemas.microsoft.com/office/powerpoint/2010/main" val="252719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43</a:t>
            </a:fld>
            <a:endParaRPr lang="es-ES"/>
          </a:p>
        </p:txBody>
      </p:sp>
    </p:spTree>
    <p:extLst>
      <p:ext uri="{BB962C8B-B14F-4D97-AF65-F5344CB8AC3E}">
        <p14:creationId xmlns:p14="http://schemas.microsoft.com/office/powerpoint/2010/main" val="2509339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46</a:t>
            </a:fld>
            <a:endParaRPr lang="es-ES"/>
          </a:p>
        </p:txBody>
      </p:sp>
    </p:spTree>
    <p:extLst>
      <p:ext uri="{BB962C8B-B14F-4D97-AF65-F5344CB8AC3E}">
        <p14:creationId xmlns:p14="http://schemas.microsoft.com/office/powerpoint/2010/main" val="229927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E5564BC-01B7-4DA1-B7EE-17BC2CBA8A4D}" type="slidenum">
              <a:rPr lang="es-ES" smtClean="0"/>
              <a:t>48</a:t>
            </a:fld>
            <a:endParaRPr lang="es-ES"/>
          </a:p>
        </p:txBody>
      </p:sp>
    </p:spTree>
    <p:extLst>
      <p:ext uri="{BB962C8B-B14F-4D97-AF65-F5344CB8AC3E}">
        <p14:creationId xmlns:p14="http://schemas.microsoft.com/office/powerpoint/2010/main" val="309253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Marcador de fecha 9">
            <a:extLst>
              <a:ext uri="{FF2B5EF4-FFF2-40B4-BE49-F238E27FC236}">
                <a16:creationId xmlns:a16="http://schemas.microsoft.com/office/drawing/2014/main" xmlns="" id="{51F50E0A-F704-1C3F-CE21-44372BA8ED69}"/>
              </a:ext>
            </a:extLst>
          </p:cNvPr>
          <p:cNvSpPr>
            <a:spLocks noGrp="1"/>
          </p:cNvSpPr>
          <p:nvPr>
            <p:ph type="dt" sz="half" idx="10"/>
          </p:nvPr>
        </p:nvSpPr>
        <p:spPr/>
        <p:txBody>
          <a:bodyPr/>
          <a:lstStyle/>
          <a:p>
            <a:endParaRPr lang="en-US" dirty="0"/>
          </a:p>
        </p:txBody>
      </p:sp>
      <p:sp>
        <p:nvSpPr>
          <p:cNvPr id="11" name="Marcador de pie de página 10">
            <a:extLst>
              <a:ext uri="{FF2B5EF4-FFF2-40B4-BE49-F238E27FC236}">
                <a16:creationId xmlns:a16="http://schemas.microsoft.com/office/drawing/2014/main" xmlns="" id="{5EF42294-E7FE-8478-70F6-51A1C8B885B2}"/>
              </a:ext>
            </a:extLst>
          </p:cNvPr>
          <p:cNvSpPr>
            <a:spLocks noGrp="1"/>
          </p:cNvSpPr>
          <p:nvPr>
            <p:ph type="ftr" sz="quarter" idx="11"/>
          </p:nvPr>
        </p:nvSpPr>
        <p:spPr/>
        <p:txBody>
          <a:bodyPr/>
          <a:lstStyle/>
          <a:p>
            <a:endParaRPr lang="en-US" dirty="0"/>
          </a:p>
        </p:txBody>
      </p:sp>
      <p:sp>
        <p:nvSpPr>
          <p:cNvPr id="12" name="Marcador de número de diapositiva 11">
            <a:extLst>
              <a:ext uri="{FF2B5EF4-FFF2-40B4-BE49-F238E27FC236}">
                <a16:creationId xmlns:a16="http://schemas.microsoft.com/office/drawing/2014/main" xmlns="" id="{93125A13-9637-43ED-8304-D1C3E80D8F1C}"/>
              </a:ext>
            </a:extLst>
          </p:cNvPr>
          <p:cNvSpPr>
            <a:spLocks noGrp="1"/>
          </p:cNvSpPr>
          <p:nvPr>
            <p:ph type="sldNum" sz="quarter" idx="12"/>
          </p:nvPr>
        </p:nvSpPr>
        <p:spPr/>
        <p:txBody>
          <a:bodyPr/>
          <a:lstStyle/>
          <a:p>
            <a:fld id="{4A8CBD4F-D04B-4D4F-B2BF-A115DF7B93AD}" type="slidenum">
              <a:rPr lang="es-ES" smtClean="0"/>
              <a:pPr/>
              <a:t>‹Nº›</a:t>
            </a:fld>
            <a:endParaRPr lang="es-ES" dirty="0"/>
          </a:p>
        </p:txBody>
      </p:sp>
    </p:spTree>
    <p:extLst>
      <p:ext uri="{BB962C8B-B14F-4D97-AF65-F5344CB8AC3E}">
        <p14:creationId xmlns:p14="http://schemas.microsoft.com/office/powerpoint/2010/main" val="193281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1274954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4181653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ortada Imagen en icono">
    <p:spTree>
      <p:nvGrpSpPr>
        <p:cNvPr id="1" name=""/>
        <p:cNvGrpSpPr/>
        <p:nvPr/>
      </p:nvGrpSpPr>
      <p:grpSpPr>
        <a:xfrm>
          <a:off x="0" y="0"/>
          <a:ext cx="0" cy="0"/>
          <a:chOff x="0" y="0"/>
          <a:chExt cx="0" cy="0"/>
        </a:xfrm>
      </p:grpSpPr>
      <p:sp>
        <p:nvSpPr>
          <p:cNvPr id="10" name="Marcador de posición de imagen 9">
            <a:extLst>
              <a:ext uri="{FF2B5EF4-FFF2-40B4-BE49-F238E27FC236}">
                <a16:creationId xmlns:a16="http://schemas.microsoft.com/office/drawing/2014/main" xmlns="" id="{C430FC04-9261-4729-0078-E771CEC2FA8F}"/>
              </a:ext>
            </a:extLst>
          </p:cNvPr>
          <p:cNvSpPr>
            <a:spLocks noGrp="1"/>
          </p:cNvSpPr>
          <p:nvPr>
            <p:ph type="pic" sz="quarter" idx="10"/>
          </p:nvPr>
        </p:nvSpPr>
        <p:spPr>
          <a:xfrm>
            <a:off x="6158144" y="-545268"/>
            <a:ext cx="6450768" cy="7926555"/>
          </a:xfrm>
          <a:custGeom>
            <a:avLst/>
            <a:gdLst>
              <a:gd name="connsiteX0" fmla="*/ 3225384 w 6450768"/>
              <a:gd name="connsiteY0" fmla="*/ 0 h 7926555"/>
              <a:gd name="connsiteX1" fmla="*/ 6450768 w 6450768"/>
              <a:gd name="connsiteY1" fmla="*/ 3225388 h 7926555"/>
              <a:gd name="connsiteX2" fmla="*/ 5916512 w 6450768"/>
              <a:gd name="connsiteY2" fmla="*/ 5002938 h 7926555"/>
              <a:gd name="connsiteX3" fmla="*/ 5917275 w 6450768"/>
              <a:gd name="connsiteY3" fmla="*/ 5003701 h 7926555"/>
              <a:gd name="connsiteX4" fmla="*/ 5914222 w 6450768"/>
              <a:gd name="connsiteY4" fmla="*/ 5007518 h 7926555"/>
              <a:gd name="connsiteX5" fmla="*/ 5772262 w 6450768"/>
              <a:gd name="connsiteY5" fmla="*/ 5203666 h 7926555"/>
              <a:gd name="connsiteX6" fmla="*/ 3947394 w 6450768"/>
              <a:gd name="connsiteY6" fmla="*/ 7732230 h 7926555"/>
              <a:gd name="connsiteX7" fmla="*/ 3102505 w 6450768"/>
              <a:gd name="connsiteY7" fmla="*/ 7458996 h 7926555"/>
              <a:gd name="connsiteX8" fmla="*/ 3102505 w 6450768"/>
              <a:gd name="connsiteY8" fmla="*/ 6447723 h 7926555"/>
              <a:gd name="connsiteX9" fmla="*/ 0 w 6450768"/>
              <a:gd name="connsiteY9" fmla="*/ 3225388 h 7926555"/>
              <a:gd name="connsiteX10" fmla="*/ 3225384 w 6450768"/>
              <a:gd name="connsiteY10" fmla="*/ 0 h 792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50768" h="7926555">
                <a:moveTo>
                  <a:pt x="3225384" y="0"/>
                </a:moveTo>
                <a:cubicBezTo>
                  <a:pt x="5006749" y="0"/>
                  <a:pt x="6450768" y="1444021"/>
                  <a:pt x="6450768" y="3225388"/>
                </a:cubicBezTo>
                <a:cubicBezTo>
                  <a:pt x="6450768" y="3882524"/>
                  <a:pt x="6253857" y="4493104"/>
                  <a:pt x="5916512" y="5002938"/>
                </a:cubicBezTo>
                <a:lnTo>
                  <a:pt x="5917275" y="5003701"/>
                </a:lnTo>
                <a:lnTo>
                  <a:pt x="5914222" y="5007518"/>
                </a:lnTo>
                <a:cubicBezTo>
                  <a:pt x="5869192" y="5074681"/>
                  <a:pt x="5821872" y="5140319"/>
                  <a:pt x="5772262" y="5203666"/>
                </a:cubicBezTo>
                <a:lnTo>
                  <a:pt x="3947394" y="7732230"/>
                </a:lnTo>
                <a:cubicBezTo>
                  <a:pt x="3682555" y="8099341"/>
                  <a:pt x="3102505" y="7911588"/>
                  <a:pt x="3102505" y="7458996"/>
                </a:cubicBezTo>
                <a:lnTo>
                  <a:pt x="3102505" y="6447723"/>
                </a:lnTo>
                <a:cubicBezTo>
                  <a:pt x="1378382" y="6382848"/>
                  <a:pt x="0" y="5006754"/>
                  <a:pt x="0" y="3225388"/>
                </a:cubicBezTo>
                <a:cubicBezTo>
                  <a:pt x="0" y="1444021"/>
                  <a:pt x="1444020" y="0"/>
                  <a:pt x="3225384" y="0"/>
                </a:cubicBezTo>
                <a:close/>
              </a:path>
            </a:pathLst>
          </a:custGeom>
        </p:spPr>
        <p:txBody>
          <a:bodyPr wrap="square">
            <a:noAutofit/>
          </a:bodyPr>
          <a:lstStyle>
            <a:lvl1pPr marL="0" indent="0">
              <a:buNone/>
              <a:defRPr/>
            </a:lvl1pPr>
          </a:lstStyle>
          <a:p>
            <a:endParaRPr lang="es-ES" dirty="0"/>
          </a:p>
        </p:txBody>
      </p:sp>
      <p:sp>
        <p:nvSpPr>
          <p:cNvPr id="2" name="Title 1">
            <a:extLst>
              <a:ext uri="{FF2B5EF4-FFF2-40B4-BE49-F238E27FC236}">
                <a16:creationId xmlns:a16="http://schemas.microsoft.com/office/drawing/2014/main" xmlns="" id="{345DB173-26B4-08D2-BC11-7C81DD689245}"/>
              </a:ext>
            </a:extLst>
          </p:cNvPr>
          <p:cNvSpPr>
            <a:spLocks noGrp="1"/>
          </p:cNvSpPr>
          <p:nvPr>
            <p:ph type="ctrTitle"/>
          </p:nvPr>
        </p:nvSpPr>
        <p:spPr>
          <a:xfrm>
            <a:off x="1163737" y="1343278"/>
            <a:ext cx="4531875" cy="2524223"/>
          </a:xfrm>
        </p:spPr>
        <p:txBody>
          <a:bodyPr lIns="0" tIns="0" rIns="0" bIns="0" anchor="b" anchorCtr="0">
            <a:normAutofit/>
          </a:bodyPr>
          <a:lstStyle>
            <a:lvl1pPr algn="l">
              <a:defRPr sz="4800" b="1">
                <a:solidFill>
                  <a:schemeClr val="tx1"/>
                </a:solidFill>
                <a:latin typeface="+mj-lt"/>
              </a:defRPr>
            </a:lvl1pPr>
          </a:lstStyle>
          <a:p>
            <a:r>
              <a:rPr lang="es-ES" dirty="0"/>
              <a:t>Haga clic para modificar el estilo de título del patrón</a:t>
            </a:r>
            <a:endParaRPr lang="en-US" dirty="0"/>
          </a:p>
        </p:txBody>
      </p:sp>
      <p:sp>
        <p:nvSpPr>
          <p:cNvPr id="3" name="Rectangle 6">
            <a:extLst>
              <a:ext uri="{FF2B5EF4-FFF2-40B4-BE49-F238E27FC236}">
                <a16:creationId xmlns:a16="http://schemas.microsoft.com/office/drawing/2014/main" xmlns="" id="{50B08DF5-6E15-7EC7-1E61-59A9EE240DD3}"/>
              </a:ext>
            </a:extLst>
          </p:cNvPr>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a:extLst>
              <a:ext uri="{FF2B5EF4-FFF2-40B4-BE49-F238E27FC236}">
                <a16:creationId xmlns:a16="http://schemas.microsoft.com/office/drawing/2014/main" xmlns="" id="{12176F6F-09E1-00C1-1ECB-767C6D8A084D}"/>
              </a:ext>
            </a:extLst>
          </p:cNvPr>
          <p:cNvSpPr>
            <a:spLocks noGrp="1"/>
          </p:cNvSpPr>
          <p:nvPr>
            <p:ph type="dt" sz="half" idx="11"/>
          </p:nvPr>
        </p:nvSpPr>
        <p:spPr>
          <a:xfrm>
            <a:off x="1097280" y="6459785"/>
            <a:ext cx="2472271" cy="365125"/>
          </a:xfrm>
        </p:spPr>
        <p:txBody>
          <a:bodyPr/>
          <a:lstStyle/>
          <a:p>
            <a:endParaRPr lang="en-US" dirty="0"/>
          </a:p>
        </p:txBody>
      </p:sp>
      <p:sp>
        <p:nvSpPr>
          <p:cNvPr id="5" name="Footer Placeholder 4">
            <a:extLst>
              <a:ext uri="{FF2B5EF4-FFF2-40B4-BE49-F238E27FC236}">
                <a16:creationId xmlns:a16="http://schemas.microsoft.com/office/drawing/2014/main" xmlns="" id="{00EC4E71-68B3-EBC2-B5C1-CC0AE7BBE3FF}"/>
              </a:ext>
            </a:extLst>
          </p:cNvPr>
          <p:cNvSpPr>
            <a:spLocks noGrp="1"/>
          </p:cNvSpPr>
          <p:nvPr>
            <p:ph type="ftr" sz="quarter" idx="12"/>
          </p:nvPr>
        </p:nvSpPr>
        <p:spPr>
          <a:xfrm>
            <a:off x="3686185" y="6459785"/>
            <a:ext cx="4822804" cy="365125"/>
          </a:xfrm>
        </p:spPr>
        <p:txBody>
          <a:bodyPr/>
          <a:lstStyle/>
          <a:p>
            <a:endParaRPr lang="en-US" dirty="0"/>
          </a:p>
        </p:txBody>
      </p:sp>
      <p:sp>
        <p:nvSpPr>
          <p:cNvPr id="6" name="Slide Number Placeholder 5">
            <a:extLst>
              <a:ext uri="{FF2B5EF4-FFF2-40B4-BE49-F238E27FC236}">
                <a16:creationId xmlns:a16="http://schemas.microsoft.com/office/drawing/2014/main" xmlns="" id="{4D502BF7-8B86-D1E4-B2CD-87A12FAA6A6F}"/>
              </a:ext>
            </a:extLst>
          </p:cNvPr>
          <p:cNvSpPr>
            <a:spLocks noGrp="1"/>
          </p:cNvSpPr>
          <p:nvPr>
            <p:ph type="sldNum" sz="quarter" idx="13"/>
          </p:nvPr>
        </p:nvSpPr>
        <p:spPr>
          <a:xfrm>
            <a:off x="9715500" y="6333833"/>
            <a:ext cx="1496983" cy="491078"/>
          </a:xfrm>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13981936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índice Presentación">
    <p:spTree>
      <p:nvGrpSpPr>
        <p:cNvPr id="1" name=""/>
        <p:cNvGrpSpPr/>
        <p:nvPr/>
      </p:nvGrpSpPr>
      <p:grpSpPr>
        <a:xfrm>
          <a:off x="0" y="0"/>
          <a:ext cx="0" cy="0"/>
          <a:chOff x="0" y="0"/>
          <a:chExt cx="0" cy="0"/>
        </a:xfrm>
      </p:grpSpPr>
      <p:sp>
        <p:nvSpPr>
          <p:cNvPr id="7" name="Título 7">
            <a:extLst>
              <a:ext uri="{FF2B5EF4-FFF2-40B4-BE49-F238E27FC236}">
                <a16:creationId xmlns:a16="http://schemas.microsoft.com/office/drawing/2014/main" xmlns="" id="{D69C1AE0-1832-AC16-868D-4B804F9B6ED7}"/>
              </a:ext>
            </a:extLst>
          </p:cNvPr>
          <p:cNvSpPr>
            <a:spLocks noGrp="1"/>
          </p:cNvSpPr>
          <p:nvPr>
            <p:ph type="title"/>
          </p:nvPr>
        </p:nvSpPr>
        <p:spPr>
          <a:xfrm>
            <a:off x="1560396" y="4078386"/>
            <a:ext cx="4152582" cy="1137858"/>
          </a:xfrm>
        </p:spPr>
        <p:txBody>
          <a:bodyPr anchor="b">
            <a:noAutofit/>
          </a:bodyPr>
          <a:lstStyle>
            <a:lvl1pPr>
              <a:defRPr sz="4000">
                <a:latin typeface="+mj-lt"/>
              </a:defRPr>
            </a:lvl1pPr>
          </a:lstStyle>
          <a:p>
            <a:r>
              <a:rPr lang="es-ES"/>
              <a:t>Haga clic para modificar el estilo de título del patrón</a:t>
            </a:r>
            <a:endParaRPr lang="es-ES" dirty="0"/>
          </a:p>
        </p:txBody>
      </p:sp>
      <p:sp>
        <p:nvSpPr>
          <p:cNvPr id="5" name="Marcador de texto 4">
            <a:extLst>
              <a:ext uri="{FF2B5EF4-FFF2-40B4-BE49-F238E27FC236}">
                <a16:creationId xmlns:a16="http://schemas.microsoft.com/office/drawing/2014/main" xmlns="" id="{D3B8B66A-0A2C-56A0-8AF7-77B2F67052CA}"/>
              </a:ext>
            </a:extLst>
          </p:cNvPr>
          <p:cNvSpPr>
            <a:spLocks noGrp="1"/>
          </p:cNvSpPr>
          <p:nvPr>
            <p:ph type="body" sz="quarter" idx="13"/>
          </p:nvPr>
        </p:nvSpPr>
        <p:spPr>
          <a:xfrm>
            <a:off x="6315076" y="657225"/>
            <a:ext cx="3933824" cy="4559300"/>
          </a:xfrm>
        </p:spPr>
        <p:txBody>
          <a:bodyPr anchor="b">
            <a:normAutofit/>
          </a:bodyPr>
          <a:lstStyle>
            <a:lvl1pPr marL="0" indent="0">
              <a:lnSpc>
                <a:spcPct val="100000"/>
              </a:lnSpc>
              <a:spcBef>
                <a:spcPts val="1200"/>
              </a:spcBef>
              <a:buNone/>
              <a:defRPr sz="1600">
                <a:solidFill>
                  <a:schemeClr val="tx1"/>
                </a:solidFill>
                <a:latin typeface="+mj-lt"/>
              </a:defRPr>
            </a:lvl1pPr>
            <a:lvl2pPr marL="457200" indent="0">
              <a:lnSpc>
                <a:spcPct val="100000"/>
              </a:lnSpc>
              <a:spcBef>
                <a:spcPts val="1200"/>
              </a:spcBef>
              <a:buNone/>
              <a:defRPr sz="1600">
                <a:solidFill>
                  <a:schemeClr val="tx1"/>
                </a:solidFill>
                <a:latin typeface="+mj-lt"/>
              </a:defRPr>
            </a:lvl2pPr>
            <a:lvl3pPr marL="914400" indent="0">
              <a:lnSpc>
                <a:spcPct val="100000"/>
              </a:lnSpc>
              <a:spcBef>
                <a:spcPts val="1200"/>
              </a:spcBef>
              <a:buNone/>
              <a:defRPr sz="1600">
                <a:solidFill>
                  <a:schemeClr val="tx1"/>
                </a:solidFill>
                <a:latin typeface="+mj-lt"/>
              </a:defRPr>
            </a:lvl3pPr>
            <a:lvl4pPr marL="1371600" indent="0">
              <a:lnSpc>
                <a:spcPct val="100000"/>
              </a:lnSpc>
              <a:spcBef>
                <a:spcPts val="1200"/>
              </a:spcBef>
              <a:buNone/>
              <a:defRPr sz="1600">
                <a:solidFill>
                  <a:schemeClr val="tx1"/>
                </a:solidFill>
                <a:latin typeface="+mj-lt"/>
              </a:defRPr>
            </a:lvl4pPr>
            <a:lvl5pPr marL="1828800" indent="0">
              <a:lnSpc>
                <a:spcPct val="100000"/>
              </a:lnSpc>
              <a:spcBef>
                <a:spcPts val="1200"/>
              </a:spcBef>
              <a:buNone/>
              <a:defRPr sz="1600">
                <a:solidFill>
                  <a:schemeClr val="tx1"/>
                </a:solidFill>
                <a:latin typeface="+mj-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8" name="Marcador de texto 4">
            <a:extLst>
              <a:ext uri="{FF2B5EF4-FFF2-40B4-BE49-F238E27FC236}">
                <a16:creationId xmlns:a16="http://schemas.microsoft.com/office/drawing/2014/main" xmlns="" id="{38F509FD-5D98-7C51-1C6A-9411BF0B89F0}"/>
              </a:ext>
            </a:extLst>
          </p:cNvPr>
          <p:cNvSpPr>
            <a:spLocks noGrp="1"/>
          </p:cNvSpPr>
          <p:nvPr>
            <p:ph type="body" sz="quarter" idx="14" hasCustomPrompt="1"/>
          </p:nvPr>
        </p:nvSpPr>
        <p:spPr>
          <a:xfrm>
            <a:off x="10248899" y="657225"/>
            <a:ext cx="466725" cy="4559300"/>
          </a:xfrm>
        </p:spPr>
        <p:txBody>
          <a:bodyPr anchor="b">
            <a:normAutofit/>
          </a:bodyPr>
          <a:lstStyle>
            <a:lvl1pPr marL="0" indent="0" algn="r">
              <a:lnSpc>
                <a:spcPct val="100000"/>
              </a:lnSpc>
              <a:spcBef>
                <a:spcPts val="1200"/>
              </a:spcBef>
              <a:buNone/>
              <a:defRPr sz="1600">
                <a:solidFill>
                  <a:schemeClr val="accent1"/>
                </a:solidFill>
                <a:latin typeface="+mj-lt"/>
              </a:defRPr>
            </a:lvl1pPr>
            <a:lvl2pPr marL="457200" indent="0">
              <a:lnSpc>
                <a:spcPct val="100000"/>
              </a:lnSpc>
              <a:spcBef>
                <a:spcPts val="1200"/>
              </a:spcBef>
              <a:buNone/>
              <a:defRPr sz="1600">
                <a:solidFill>
                  <a:schemeClr val="tx1"/>
                </a:solidFill>
                <a:latin typeface="+mj-lt"/>
              </a:defRPr>
            </a:lvl2pPr>
            <a:lvl3pPr marL="914400" indent="0">
              <a:lnSpc>
                <a:spcPct val="100000"/>
              </a:lnSpc>
              <a:spcBef>
                <a:spcPts val="1200"/>
              </a:spcBef>
              <a:buNone/>
              <a:defRPr sz="1600">
                <a:solidFill>
                  <a:schemeClr val="tx1"/>
                </a:solidFill>
                <a:latin typeface="+mj-lt"/>
              </a:defRPr>
            </a:lvl3pPr>
            <a:lvl4pPr marL="1371600" indent="0">
              <a:lnSpc>
                <a:spcPct val="100000"/>
              </a:lnSpc>
              <a:spcBef>
                <a:spcPts val="1200"/>
              </a:spcBef>
              <a:buNone/>
              <a:defRPr sz="1600">
                <a:solidFill>
                  <a:schemeClr val="tx1"/>
                </a:solidFill>
                <a:latin typeface="+mj-lt"/>
              </a:defRPr>
            </a:lvl4pPr>
            <a:lvl5pPr marL="1828800" indent="0">
              <a:lnSpc>
                <a:spcPct val="100000"/>
              </a:lnSpc>
              <a:spcBef>
                <a:spcPts val="1200"/>
              </a:spcBef>
              <a:buNone/>
              <a:defRPr sz="1600">
                <a:solidFill>
                  <a:schemeClr val="tx1"/>
                </a:solidFill>
                <a:latin typeface="+mj-lt"/>
              </a:defRPr>
            </a:lvl5pPr>
          </a:lstStyle>
          <a:p>
            <a:pPr lvl="0"/>
            <a:r>
              <a:rPr lang="es-ES" dirty="0"/>
              <a:t>Números</a:t>
            </a:r>
          </a:p>
        </p:txBody>
      </p:sp>
      <p:sp>
        <p:nvSpPr>
          <p:cNvPr id="2" name="Date Placeholder 3">
            <a:extLst>
              <a:ext uri="{FF2B5EF4-FFF2-40B4-BE49-F238E27FC236}">
                <a16:creationId xmlns:a16="http://schemas.microsoft.com/office/drawing/2014/main" xmlns="" id="{A1A8D057-2814-9F68-4975-B3098051B936}"/>
              </a:ext>
            </a:extLst>
          </p:cNvPr>
          <p:cNvSpPr>
            <a:spLocks noGrp="1"/>
          </p:cNvSpPr>
          <p:nvPr>
            <p:ph type="dt" sz="half" idx="10"/>
          </p:nvPr>
        </p:nvSpPr>
        <p:spPr>
          <a:xfrm>
            <a:off x="1097280" y="6459785"/>
            <a:ext cx="2472271" cy="365125"/>
          </a:xfrm>
        </p:spPr>
        <p:txBody>
          <a:bodyPr/>
          <a:lstStyle/>
          <a:p>
            <a:endParaRPr lang="en-US" dirty="0"/>
          </a:p>
        </p:txBody>
      </p:sp>
      <p:sp>
        <p:nvSpPr>
          <p:cNvPr id="3" name="Footer Placeholder 4">
            <a:extLst>
              <a:ext uri="{FF2B5EF4-FFF2-40B4-BE49-F238E27FC236}">
                <a16:creationId xmlns:a16="http://schemas.microsoft.com/office/drawing/2014/main" xmlns="" id="{CC938BB4-F9A5-5179-C3E6-78DADDA4DCCB}"/>
              </a:ext>
            </a:extLst>
          </p:cNvPr>
          <p:cNvSpPr>
            <a:spLocks noGrp="1"/>
          </p:cNvSpPr>
          <p:nvPr>
            <p:ph type="ftr" sz="quarter" idx="11"/>
          </p:nvPr>
        </p:nvSpPr>
        <p:spPr>
          <a:xfrm>
            <a:off x="3686185" y="6459785"/>
            <a:ext cx="4822804" cy="365125"/>
          </a:xfrm>
        </p:spPr>
        <p:txBody>
          <a:bodyPr/>
          <a:lstStyle/>
          <a:p>
            <a:endParaRPr lang="en-US" dirty="0"/>
          </a:p>
        </p:txBody>
      </p:sp>
      <p:sp>
        <p:nvSpPr>
          <p:cNvPr id="4" name="Slide Number Placeholder 5">
            <a:extLst>
              <a:ext uri="{FF2B5EF4-FFF2-40B4-BE49-F238E27FC236}">
                <a16:creationId xmlns:a16="http://schemas.microsoft.com/office/drawing/2014/main" xmlns="" id="{D6E802F1-78FE-95A5-E7D4-6912D9ED0F52}"/>
              </a:ext>
            </a:extLst>
          </p:cNvPr>
          <p:cNvSpPr>
            <a:spLocks noGrp="1"/>
          </p:cNvSpPr>
          <p:nvPr>
            <p:ph type="sldNum" sz="quarter" idx="12"/>
          </p:nvPr>
        </p:nvSpPr>
        <p:spPr>
          <a:xfrm>
            <a:off x="9715500" y="6333833"/>
            <a:ext cx="1496983" cy="491078"/>
          </a:xfrm>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4241171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ulo y subtitulo con espacio ilustració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9E63E2E7-9A10-4867-AF97-BA2B6B20596C}"/>
              </a:ext>
            </a:extLst>
          </p:cNvPr>
          <p:cNvSpPr>
            <a:spLocks noGrp="1"/>
          </p:cNvSpPr>
          <p:nvPr>
            <p:ph type="ctrTitle"/>
          </p:nvPr>
        </p:nvSpPr>
        <p:spPr>
          <a:xfrm>
            <a:off x="1600200" y="1600199"/>
            <a:ext cx="4495800" cy="1676401"/>
          </a:xfrm>
        </p:spPr>
        <p:txBody>
          <a:bodyPr lIns="0" tIns="0" rIns="0" bIns="0" anchor="t" anchorCtr="0">
            <a:normAutofit/>
          </a:bodyPr>
          <a:lstStyle>
            <a:lvl1pPr algn="l">
              <a:defRPr sz="4000" b="1">
                <a:latin typeface="+mj-lt"/>
              </a:defRPr>
            </a:lvl1pPr>
          </a:lstStyle>
          <a:p>
            <a:r>
              <a:rPr lang="es-ES"/>
              <a:t>Haga clic para modificar el estilo de título del patrón</a:t>
            </a:r>
            <a:endParaRPr lang="en-US" dirty="0"/>
          </a:p>
        </p:txBody>
      </p:sp>
      <p:sp>
        <p:nvSpPr>
          <p:cNvPr id="6" name="Marcador de texto 5">
            <a:extLst>
              <a:ext uri="{FF2B5EF4-FFF2-40B4-BE49-F238E27FC236}">
                <a16:creationId xmlns:a16="http://schemas.microsoft.com/office/drawing/2014/main" xmlns="" id="{9CEF7808-AA65-57B2-6C96-62527315CDA4}"/>
              </a:ext>
            </a:extLst>
          </p:cNvPr>
          <p:cNvSpPr>
            <a:spLocks noGrp="1"/>
          </p:cNvSpPr>
          <p:nvPr>
            <p:ph type="body" sz="quarter" idx="13" hasCustomPrompt="1"/>
          </p:nvPr>
        </p:nvSpPr>
        <p:spPr>
          <a:xfrm>
            <a:off x="1514670" y="3533248"/>
            <a:ext cx="4581330" cy="361950"/>
          </a:xfrm>
        </p:spPr>
        <p:txBody>
          <a:bodyPr>
            <a:normAutofit/>
          </a:bodyPr>
          <a:lstStyle>
            <a:lvl1pPr marL="0" indent="0">
              <a:buNone/>
              <a:defRPr sz="1800">
                <a:solidFill>
                  <a:schemeClr val="tx1"/>
                </a:solidFill>
                <a:latin typeface="+mj-lt"/>
              </a:defRPr>
            </a:lvl1pPr>
          </a:lstStyle>
          <a:p>
            <a:pPr lvl="0"/>
            <a:r>
              <a:rPr lang="es-ES" dirty="0"/>
              <a:t>Escribir subtítulo aquí</a:t>
            </a:r>
          </a:p>
        </p:txBody>
      </p:sp>
      <p:sp>
        <p:nvSpPr>
          <p:cNvPr id="8" name="Marcador de texto 7">
            <a:extLst>
              <a:ext uri="{FF2B5EF4-FFF2-40B4-BE49-F238E27FC236}">
                <a16:creationId xmlns:a16="http://schemas.microsoft.com/office/drawing/2014/main" xmlns="" id="{26E60E9B-EBF2-B57F-3AC6-531A248BEC8E}"/>
              </a:ext>
            </a:extLst>
          </p:cNvPr>
          <p:cNvSpPr>
            <a:spLocks noGrp="1"/>
          </p:cNvSpPr>
          <p:nvPr>
            <p:ph type="body" sz="quarter" idx="14"/>
          </p:nvPr>
        </p:nvSpPr>
        <p:spPr>
          <a:xfrm>
            <a:off x="1514669" y="4029075"/>
            <a:ext cx="4581329" cy="2009775"/>
          </a:xfrm>
        </p:spPr>
        <p:txBody>
          <a:bodyPr>
            <a:normAutofit/>
          </a:bodyPr>
          <a:lstStyle>
            <a:lvl1pPr marL="0" indent="0">
              <a:lnSpc>
                <a:spcPct val="100000"/>
              </a:lnSpc>
              <a:spcBef>
                <a:spcPts val="1200"/>
              </a:spcBef>
              <a:buFontTx/>
              <a:buNone/>
              <a:defRPr sz="1200"/>
            </a:lvl1pPr>
            <a:lvl2pPr marL="540000" indent="-180000">
              <a:lnSpc>
                <a:spcPct val="100000"/>
              </a:lnSpc>
              <a:spcBef>
                <a:spcPts val="1200"/>
              </a:spcBef>
              <a:buClr>
                <a:schemeClr val="accent1"/>
              </a:buClr>
              <a:buFont typeface="Arial" panose="020B0604020202020204" pitchFamily="34" charset="0"/>
              <a:buChar char="•"/>
              <a:defRPr sz="1200"/>
            </a:lvl2pPr>
            <a:lvl3pPr marL="1085850" indent="-171450">
              <a:lnSpc>
                <a:spcPct val="100000"/>
              </a:lnSpc>
              <a:spcBef>
                <a:spcPts val="1200"/>
              </a:spcBef>
              <a:buFont typeface="Wingdings" panose="05000000000000000000" pitchFamily="2" charset="2"/>
              <a:buChar char="§"/>
              <a:defRPr sz="1200"/>
            </a:lvl3pPr>
            <a:lvl4pPr marL="1543050" indent="-171450">
              <a:lnSpc>
                <a:spcPct val="100000"/>
              </a:lnSpc>
              <a:spcBef>
                <a:spcPts val="1200"/>
              </a:spcBef>
              <a:buFont typeface="Courier New" panose="02070309020205020404" pitchFamily="49" charset="0"/>
              <a:buChar char="o"/>
              <a:defRPr sz="1200"/>
            </a:lvl4pPr>
            <a:lvl5pPr marL="1828800" indent="0">
              <a:buFontTx/>
              <a:buNone/>
              <a:defRPr sz="12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p:txBody>
      </p:sp>
      <p:sp>
        <p:nvSpPr>
          <p:cNvPr id="2" name="Date Placeholder 3">
            <a:extLst>
              <a:ext uri="{FF2B5EF4-FFF2-40B4-BE49-F238E27FC236}">
                <a16:creationId xmlns:a16="http://schemas.microsoft.com/office/drawing/2014/main" xmlns="" id="{9AD12475-0CC6-1FBD-BDC1-27EF408CA9E0}"/>
              </a:ext>
            </a:extLst>
          </p:cNvPr>
          <p:cNvSpPr>
            <a:spLocks noGrp="1"/>
          </p:cNvSpPr>
          <p:nvPr>
            <p:ph type="dt" sz="half" idx="10"/>
          </p:nvPr>
        </p:nvSpPr>
        <p:spPr>
          <a:xfrm>
            <a:off x="1097280" y="6459785"/>
            <a:ext cx="2472271" cy="365125"/>
          </a:xfrm>
        </p:spPr>
        <p:txBody>
          <a:bodyPr/>
          <a:lstStyle/>
          <a:p>
            <a:endParaRPr lang="en-US" dirty="0"/>
          </a:p>
        </p:txBody>
      </p:sp>
      <p:sp>
        <p:nvSpPr>
          <p:cNvPr id="4" name="Footer Placeholder 4">
            <a:extLst>
              <a:ext uri="{FF2B5EF4-FFF2-40B4-BE49-F238E27FC236}">
                <a16:creationId xmlns:a16="http://schemas.microsoft.com/office/drawing/2014/main" xmlns="" id="{0D2249D5-938A-ECE3-1154-C2BDCE996A2B}"/>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xmlns="" id="{9C525EB2-3D12-B1EF-3B95-71CAA44B31FF}"/>
              </a:ext>
            </a:extLst>
          </p:cNvPr>
          <p:cNvSpPr>
            <a:spLocks noGrp="1"/>
          </p:cNvSpPr>
          <p:nvPr>
            <p:ph type="sldNum" sz="quarter" idx="12"/>
          </p:nvPr>
        </p:nvSpPr>
        <p:spPr>
          <a:xfrm>
            <a:off x="9715500" y="6333833"/>
            <a:ext cx="1496983" cy="491078"/>
          </a:xfrm>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63480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2483270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8CBD4F-D04B-4D4F-B2BF-A115DF7B93AD}" type="slidenum">
              <a:rPr lang="es-ES" smtClean="0"/>
              <a:t>‹Nº›</a:t>
            </a:fld>
            <a:endParaRPr lang="es-E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80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289632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4267717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11902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3446191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4A8CBD4F-D04B-4D4F-B2BF-A115DF7B93AD}" type="slidenum">
              <a:rPr lang="es-ES" smtClean="0"/>
              <a:pPr/>
              <a:t>‹Nº›</a:t>
            </a:fld>
            <a:endParaRPr lang="es-ES" dirty="0"/>
          </a:p>
        </p:txBody>
      </p:sp>
    </p:spTree>
    <p:extLst>
      <p:ext uri="{BB962C8B-B14F-4D97-AF65-F5344CB8AC3E}">
        <p14:creationId xmlns:p14="http://schemas.microsoft.com/office/powerpoint/2010/main" val="131065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8CBD4F-D04B-4D4F-B2BF-A115DF7B93AD}" type="slidenum">
              <a:rPr lang="es-ES" smtClean="0"/>
              <a:t>‹Nº›</a:t>
            </a:fld>
            <a:endParaRPr lang="es-ES" dirty="0"/>
          </a:p>
        </p:txBody>
      </p:sp>
    </p:spTree>
    <p:extLst>
      <p:ext uri="{BB962C8B-B14F-4D97-AF65-F5344CB8AC3E}">
        <p14:creationId xmlns:p14="http://schemas.microsoft.com/office/powerpoint/2010/main" val="2295880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715500" y="6333833"/>
            <a:ext cx="1496983" cy="491078"/>
          </a:xfrm>
          <a:prstGeom prst="rect">
            <a:avLst/>
          </a:prstGeom>
        </p:spPr>
        <p:txBody>
          <a:bodyPr vert="horz" lIns="91440" tIns="45720" rIns="91440" bIns="45720" rtlCol="0" anchor="ctr"/>
          <a:lstStyle>
            <a:lvl1pPr algn="r">
              <a:defRPr sz="1600" b="1">
                <a:solidFill>
                  <a:schemeClr val="bg1"/>
                </a:solidFill>
              </a:defRPr>
            </a:lvl1pPr>
          </a:lstStyle>
          <a:p>
            <a:fld id="{4A8CBD4F-D04B-4D4F-B2BF-A115DF7B93AD}" type="slidenum">
              <a:rPr lang="es-ES" smtClean="0"/>
              <a:pPr/>
              <a:t>‹Nº›</a:t>
            </a:fld>
            <a:endParaRPr lang="es-E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69793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9" r:id="rId14"/>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16.emf"/></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emf"/><Relationship Id="rId5" Type="http://schemas.openxmlformats.org/officeDocument/2006/relationships/image" Target="../media/image3.jpe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0.emf"/><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3.emf"/></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9.emf"/></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chart" Target="../charts/chart3.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chart" Target="../charts/chart7.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chart" Target="../charts/chart9.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0.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chart" Target="../charts/chart12.xml"/><Relationship Id="rId4" Type="http://schemas.openxmlformats.org/officeDocument/2006/relationships/chart" Target="../charts/char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chart" Target="../charts/char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5.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42.svg"/><Relationship Id="rId5" Type="http://schemas.openxmlformats.org/officeDocument/2006/relationships/image" Target="../media/image36.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jpeg"/><Relationship Id="rId7" Type="http://schemas.openxmlformats.org/officeDocument/2006/relationships/hyperlink" Target="https://www.comunidad.madrid/sites/default/files/eje_react.pdf"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mites.gob.es/UAFSE/es/FSE14_20/index.htm" TargetMode="External"/><Relationship Id="rId5" Type="http://schemas.openxmlformats.org/officeDocument/2006/relationships/hyperlink" Target="https://www.comunidad.madrid/sites/default/files/guia_de_comunicacion_fondos_estructurales_2014-2020.pdf" TargetMode="External"/><Relationship Id="rId4" Type="http://schemas.openxmlformats.org/officeDocument/2006/relationships/hyperlink" Target="https://www.comunidad.madrid/sites/default/files/estrategia_comunicacion_po_fse_2014-2020_cm.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emf"/><Relationship Id="rId3" Type="http://schemas.openxmlformats.org/officeDocument/2006/relationships/image" Target="../media/image3.jpe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hyperlink" Target="https://www.mites.gob.es/UAFSE/es/FSE14_20/listado-operaciones/index.htm" TargetMode="External"/><Relationship Id="rId10" Type="http://schemas.openxmlformats.org/officeDocument/2006/relationships/image" Target="../media/image42.emf"/><Relationship Id="rId4" Type="http://schemas.openxmlformats.org/officeDocument/2006/relationships/hyperlink" Target="https://www.comunidad.madrid/servicios/madrid-mundo/fondos-europeos-comunidad-madrid" TargetMode="External"/><Relationship Id="rId9" Type="http://schemas.openxmlformats.org/officeDocument/2006/relationships/image" Target="../media/image41.jpeg"/></Relationships>
</file>

<file path=ppt/slides/_rels/slide61.xml.rels><?xml version="1.0" encoding="UTF-8" standalone="yes"?>
<Relationships xmlns="http://schemas.openxmlformats.org/package/2006/relationships"><Relationship Id="rId8" Type="http://schemas.openxmlformats.org/officeDocument/2006/relationships/hyperlink" Target="https://www.youtube.com/watch?v=XvKQKHvkMPg" TargetMode="External"/><Relationship Id="rId3" Type="http://schemas.openxmlformats.org/officeDocument/2006/relationships/image" Target="../media/image3.jpeg"/><Relationship Id="rId7" Type="http://schemas.openxmlformats.org/officeDocument/2006/relationships/hyperlink" Target="https://www.youtube.com/watch?v=KV191Gx5Kzc&amp;t=3s" TargetMode="External"/><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hyperlink" Target="https://www.comunidad.madrid/servicios/investigacion-cientifica-e-innovacion-tecnologica/actos-jornadas-difusion-resultados-noticias-idi" TargetMode="External"/><Relationship Id="rId5" Type="http://schemas.openxmlformats.org/officeDocument/2006/relationships/hyperlink" Target="https://gestiona3.madrid.org/bvirtual/BVCM050754.pdf" TargetMode="Externa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xmlns="" id="{66E888EC-C8A3-128D-C390-C041DE54DA0E}"/>
              </a:ext>
            </a:extLst>
          </p:cNvPr>
          <p:cNvSpPr>
            <a:spLocks noGrp="1"/>
          </p:cNvSpPr>
          <p:nvPr>
            <p:ph type="ctrTitle"/>
          </p:nvPr>
        </p:nvSpPr>
        <p:spPr>
          <a:xfrm>
            <a:off x="1467555" y="537907"/>
            <a:ext cx="9256890" cy="2524223"/>
          </a:xfrm>
        </p:spPr>
        <p:txBody>
          <a:bodyPr>
            <a:normAutofit/>
          </a:bodyPr>
          <a:lstStyle/>
          <a:p>
            <a:pPr algn="ctr"/>
            <a:r>
              <a:rPr lang="es-ES" noProof="0" dirty="0">
                <a:solidFill>
                  <a:schemeClr val="accent2">
                    <a:lumMod val="50000"/>
                  </a:schemeClr>
                </a:solidFill>
              </a:rPr>
              <a:t>RESUMEN PARA LA CIUDADANÍA</a:t>
            </a:r>
            <a:br>
              <a:rPr lang="es-ES" noProof="0" dirty="0">
                <a:solidFill>
                  <a:schemeClr val="accent2">
                    <a:lumMod val="50000"/>
                  </a:schemeClr>
                </a:solidFill>
              </a:rPr>
            </a:br>
            <a:r>
              <a:rPr lang="es-ES" sz="1600" noProof="0" dirty="0">
                <a:solidFill>
                  <a:schemeClr val="accent2">
                    <a:lumMod val="50000"/>
                  </a:schemeClr>
                </a:solidFill>
              </a:rPr>
              <a:t/>
            </a:r>
            <a:br>
              <a:rPr lang="es-ES" sz="1600" noProof="0" dirty="0">
                <a:solidFill>
                  <a:schemeClr val="accent2">
                    <a:lumMod val="50000"/>
                  </a:schemeClr>
                </a:solidFill>
              </a:rPr>
            </a:br>
            <a:r>
              <a:rPr lang="es-ES" sz="1600" noProof="0" dirty="0">
                <a:solidFill>
                  <a:schemeClr val="accent2">
                    <a:lumMod val="50000"/>
                  </a:schemeClr>
                </a:solidFill>
              </a:rPr>
              <a:t/>
            </a:r>
            <a:br>
              <a:rPr lang="es-ES" sz="1600" noProof="0" dirty="0">
                <a:solidFill>
                  <a:schemeClr val="accent2">
                    <a:lumMod val="50000"/>
                  </a:schemeClr>
                </a:solidFill>
              </a:rPr>
            </a:br>
            <a:r>
              <a:rPr lang="es-ES" sz="4000" noProof="0" dirty="0">
                <a:solidFill>
                  <a:schemeClr val="accent1">
                    <a:lumMod val="75000"/>
                  </a:schemeClr>
                </a:solidFill>
              </a:rPr>
              <a:t>Programa Operativo FSE 2014-2020 </a:t>
            </a:r>
            <a:br>
              <a:rPr lang="es-ES" sz="4000" noProof="0" dirty="0">
                <a:solidFill>
                  <a:schemeClr val="accent1">
                    <a:lumMod val="75000"/>
                  </a:schemeClr>
                </a:solidFill>
              </a:rPr>
            </a:br>
            <a:r>
              <a:rPr lang="es-ES" sz="4000" noProof="0" dirty="0">
                <a:solidFill>
                  <a:schemeClr val="accent1">
                    <a:lumMod val="75000"/>
                  </a:schemeClr>
                </a:solidFill>
              </a:rPr>
              <a:t>Comunidad de Madrid</a:t>
            </a:r>
            <a:endParaRPr lang="es-ES" noProof="0" dirty="0">
              <a:solidFill>
                <a:schemeClr val="accent1">
                  <a:lumMod val="75000"/>
                </a:schemeClr>
              </a:solidFill>
            </a:endParaRPr>
          </a:p>
        </p:txBody>
      </p:sp>
      <p:grpSp>
        <p:nvGrpSpPr>
          <p:cNvPr id="2" name="Grupo 1">
            <a:extLst>
              <a:ext uri="{FF2B5EF4-FFF2-40B4-BE49-F238E27FC236}">
                <a16:creationId xmlns:a16="http://schemas.microsoft.com/office/drawing/2014/main" xmlns="" id="{B58FC273-D21C-67A4-82A6-CD6F46D348D4}"/>
              </a:ext>
            </a:extLst>
          </p:cNvPr>
          <p:cNvGrpSpPr/>
          <p:nvPr/>
        </p:nvGrpSpPr>
        <p:grpSpPr>
          <a:xfrm>
            <a:off x="4479362" y="3429000"/>
            <a:ext cx="3233276" cy="1774638"/>
            <a:chOff x="5034348" y="4231600"/>
            <a:chExt cx="2304000" cy="1152000"/>
          </a:xfrm>
        </p:grpSpPr>
        <p:pic>
          <p:nvPicPr>
            <p:cNvPr id="7" name="Picture 2" descr="Logotipo_del_Gobierno_de_la_Comunidad_de_Madrid – Café la Palma">
              <a:extLst>
                <a:ext uri="{FF2B5EF4-FFF2-40B4-BE49-F238E27FC236}">
                  <a16:creationId xmlns:a16="http://schemas.microsoft.com/office/drawing/2014/main" xmlns="" id="{6CCE098E-E9C7-DCC8-E593-68DF7994C0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4348" y="4231600"/>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Forma&#10;&#10;Descripción generada automáticamente con confianza media">
              <a:extLst>
                <a:ext uri="{FF2B5EF4-FFF2-40B4-BE49-F238E27FC236}">
                  <a16:creationId xmlns:a16="http://schemas.microsoft.com/office/drawing/2014/main" xmlns="" id="{E92A8F8E-3E53-A354-115B-A5691B0C0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348" y="4231600"/>
              <a:ext cx="1152000" cy="1152000"/>
            </a:xfrm>
            <a:prstGeom prst="rect">
              <a:avLst/>
            </a:prstGeom>
          </p:spPr>
        </p:pic>
      </p:grpSp>
      <p:sp>
        <p:nvSpPr>
          <p:cNvPr id="3" name="Marcador de número de diapositiva 2">
            <a:extLst>
              <a:ext uri="{FF2B5EF4-FFF2-40B4-BE49-F238E27FC236}">
                <a16:creationId xmlns:a16="http://schemas.microsoft.com/office/drawing/2014/main" xmlns="" id="{6FC735DC-124E-2461-42E6-245694E2628D}"/>
              </a:ext>
            </a:extLst>
          </p:cNvPr>
          <p:cNvSpPr>
            <a:spLocks noGrp="1"/>
          </p:cNvSpPr>
          <p:nvPr>
            <p:ph type="sldNum" sz="quarter" idx="13"/>
          </p:nvPr>
        </p:nvSpPr>
        <p:spPr/>
        <p:txBody>
          <a:bodyPr/>
          <a:lstStyle/>
          <a:p>
            <a:fld id="{4A8CBD4F-D04B-4D4F-B2BF-A115DF7B93AD}" type="slidenum">
              <a:rPr lang="es-ES" smtClean="0"/>
              <a:t>1</a:t>
            </a:fld>
            <a:endParaRPr lang="es-ES" dirty="0"/>
          </a:p>
        </p:txBody>
      </p:sp>
      <p:sp>
        <p:nvSpPr>
          <p:cNvPr id="4" name="Título 1">
            <a:extLst>
              <a:ext uri="{FF2B5EF4-FFF2-40B4-BE49-F238E27FC236}">
                <a16:creationId xmlns:a16="http://schemas.microsoft.com/office/drawing/2014/main" xmlns="" id="{CE9B8F10-863B-E238-2E5E-8A34C28989DF}"/>
              </a:ext>
            </a:extLst>
          </p:cNvPr>
          <p:cNvSpPr txBox="1">
            <a:spLocks/>
          </p:cNvSpPr>
          <p:nvPr/>
        </p:nvSpPr>
        <p:spPr>
          <a:xfrm>
            <a:off x="4019709" y="5570508"/>
            <a:ext cx="4152582" cy="516586"/>
          </a:xfrm>
          <a:prstGeom prst="rect">
            <a:avLst/>
          </a:prstGeom>
        </p:spPr>
        <p:txBody>
          <a:bodyPr vert="horz" lIns="0" tIns="0" rIns="0" bIns="0" rtlCol="0" anchor="b" anchorCtr="0">
            <a:normAutofit/>
          </a:bodyPr>
          <a:lst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a:lstStyle>
          <a:p>
            <a:pPr algn="ctr"/>
            <a:r>
              <a:rPr lang="es-ES" sz="2800" dirty="0">
                <a:solidFill>
                  <a:schemeClr val="accent1">
                    <a:lumMod val="60000"/>
                    <a:lumOff val="40000"/>
                  </a:schemeClr>
                </a:solidFill>
                <a:latin typeface="Roboto Condensed Light" panose="02000000000000000000" pitchFamily="2" charset="0"/>
                <a:ea typeface="Roboto Condensed Light" panose="02000000000000000000" pitchFamily="2" charset="0"/>
              </a:rPr>
              <a:t>Madrid, Enero de 2026</a:t>
            </a:r>
          </a:p>
        </p:txBody>
      </p:sp>
    </p:spTree>
    <p:extLst>
      <p:ext uri="{BB962C8B-B14F-4D97-AF65-F5344CB8AC3E}">
        <p14:creationId xmlns:p14="http://schemas.microsoft.com/office/powerpoint/2010/main" val="43358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xmlns="" id="{4743B38D-6F0B-7F17-6776-CE3C10FFB7D5}"/>
              </a:ext>
            </a:extLst>
          </p:cNvPr>
          <p:cNvSpPr txBox="1">
            <a:spLocks noChangeAspect="1"/>
          </p:cNvSpPr>
          <p:nvPr/>
        </p:nvSpPr>
        <p:spPr>
          <a:xfrm>
            <a:off x="1126065" y="1947099"/>
            <a:ext cx="6747935" cy="400110"/>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Eje 3: Educación/Formación</a:t>
            </a:r>
          </a:p>
        </p:txBody>
      </p:sp>
      <p:pic>
        <p:nvPicPr>
          <p:cNvPr id="28" name="Picture 2" descr="Logotipo_del_Gobierno_de_la_Comunidad_de_Madrid – Café la Palma">
            <a:extLst>
              <a:ext uri="{FF2B5EF4-FFF2-40B4-BE49-F238E27FC236}">
                <a16:creationId xmlns:a16="http://schemas.microsoft.com/office/drawing/2014/main" xmlns="" id="{BF684C4B-4BF8-0882-6865-9279616232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descr="Forma&#10;&#10;Descripción generada automáticamente con confianza media">
            <a:extLst>
              <a:ext uri="{FF2B5EF4-FFF2-40B4-BE49-F238E27FC236}">
                <a16:creationId xmlns:a16="http://schemas.microsoft.com/office/drawing/2014/main" xmlns="" id="{83D1BAE3-D7BD-9A73-417D-B2DBF3DB1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30" name="Título 2">
            <a:extLst>
              <a:ext uri="{FF2B5EF4-FFF2-40B4-BE49-F238E27FC236}">
                <a16:creationId xmlns:a16="http://schemas.microsoft.com/office/drawing/2014/main" xmlns="" id="{5118F541-0F6F-432E-426C-4D4B373B16EF}"/>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Estructura del Programa</a:t>
            </a:r>
          </a:p>
        </p:txBody>
      </p:sp>
      <p:grpSp>
        <p:nvGrpSpPr>
          <p:cNvPr id="32" name="Grupo 31">
            <a:extLst>
              <a:ext uri="{FF2B5EF4-FFF2-40B4-BE49-F238E27FC236}">
                <a16:creationId xmlns:a16="http://schemas.microsoft.com/office/drawing/2014/main" xmlns="" id="{501711B9-9171-FA01-DD15-D8DBE6FC9516}"/>
              </a:ext>
            </a:extLst>
          </p:cNvPr>
          <p:cNvGrpSpPr/>
          <p:nvPr/>
        </p:nvGrpSpPr>
        <p:grpSpPr>
          <a:xfrm>
            <a:off x="1538554" y="2814055"/>
            <a:ext cx="9627221" cy="2820688"/>
            <a:chOff x="1315035" y="3194142"/>
            <a:chExt cx="8610550" cy="2068977"/>
          </a:xfrm>
        </p:grpSpPr>
        <p:grpSp>
          <p:nvGrpSpPr>
            <p:cNvPr id="6" name="1 Grupo">
              <a:extLst>
                <a:ext uri="{FF2B5EF4-FFF2-40B4-BE49-F238E27FC236}">
                  <a16:creationId xmlns:a16="http://schemas.microsoft.com/office/drawing/2014/main" xmlns="" id="{B34E6892-B821-C82B-7C5F-EEB5C37D09F1}"/>
                </a:ext>
              </a:extLst>
            </p:cNvPr>
            <p:cNvGrpSpPr/>
            <p:nvPr/>
          </p:nvGrpSpPr>
          <p:grpSpPr>
            <a:xfrm>
              <a:off x="1315035" y="3194142"/>
              <a:ext cx="8610550" cy="2068977"/>
              <a:chOff x="475685" y="4257160"/>
              <a:chExt cx="8610550" cy="1834148"/>
            </a:xfrm>
          </p:grpSpPr>
          <p:sp>
            <p:nvSpPr>
              <p:cNvPr id="8" name="12 Rectángulo">
                <a:extLst>
                  <a:ext uri="{FF2B5EF4-FFF2-40B4-BE49-F238E27FC236}">
                    <a16:creationId xmlns:a16="http://schemas.microsoft.com/office/drawing/2014/main" xmlns="" id="{3AEE6CA3-B29A-E72E-9EC1-6CF5BDCD5B4B}"/>
                  </a:ext>
                </a:extLst>
              </p:cNvPr>
              <p:cNvSpPr/>
              <p:nvPr/>
            </p:nvSpPr>
            <p:spPr>
              <a:xfrm>
                <a:off x="475685" y="4257160"/>
                <a:ext cx="3960000" cy="4681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10.1 </a:t>
                </a:r>
                <a:r>
                  <a:rPr lang="es-ES" sz="1600" dirty="0">
                    <a:solidFill>
                      <a:schemeClr val="tx2"/>
                    </a:solidFill>
                    <a:latin typeface="Roboto Condensed   "/>
                  </a:rPr>
                  <a:t>Reducción y la prevención del abandono escolar temprano</a:t>
                </a:r>
              </a:p>
            </p:txBody>
          </p:sp>
          <p:sp>
            <p:nvSpPr>
              <p:cNvPr id="10" name="4 Rectángulo">
                <a:extLst>
                  <a:ext uri="{FF2B5EF4-FFF2-40B4-BE49-F238E27FC236}">
                    <a16:creationId xmlns:a16="http://schemas.microsoft.com/office/drawing/2014/main" xmlns="" id="{33ABCC37-6FC1-0A6E-315D-DB986A778720}"/>
                  </a:ext>
                </a:extLst>
              </p:cNvPr>
              <p:cNvSpPr/>
              <p:nvPr/>
            </p:nvSpPr>
            <p:spPr>
              <a:xfrm>
                <a:off x="483680" y="5623129"/>
                <a:ext cx="3960000" cy="4681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10.4 </a:t>
                </a:r>
                <a:r>
                  <a:rPr lang="es-ES" sz="1600" dirty="0">
                    <a:solidFill>
                      <a:schemeClr val="tx2"/>
                    </a:solidFill>
                    <a:latin typeface="Roboto Condensed   "/>
                  </a:rPr>
                  <a:t>La mejora de la adecuación al mercado del trabajo de los sistemas de educación  y formación</a:t>
                </a:r>
              </a:p>
            </p:txBody>
          </p:sp>
          <p:sp>
            <p:nvSpPr>
              <p:cNvPr id="11" name="5 Rectángulo redondeado">
                <a:extLst>
                  <a:ext uri="{FF2B5EF4-FFF2-40B4-BE49-F238E27FC236}">
                    <a16:creationId xmlns:a16="http://schemas.microsoft.com/office/drawing/2014/main" xmlns="" id="{A85A02C3-08FE-C894-DAF0-CE151FF15B62}"/>
                  </a:ext>
                </a:extLst>
              </p:cNvPr>
              <p:cNvSpPr/>
              <p:nvPr/>
            </p:nvSpPr>
            <p:spPr>
              <a:xfrm>
                <a:off x="4586235" y="4994234"/>
                <a:ext cx="4500000" cy="3600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10.2.1 </a:t>
                </a:r>
                <a:r>
                  <a:rPr lang="es-ES" sz="1600" dirty="0">
                    <a:solidFill>
                      <a:schemeClr val="tx2"/>
                    </a:solidFill>
                    <a:latin typeface="Roboto Condensed   "/>
                  </a:rPr>
                  <a:t>Aumentar el nº de alumnos/as de postgrado que obtienen formación en </a:t>
                </a:r>
                <a:r>
                  <a:rPr lang="es-ES" sz="1600" dirty="0" err="1">
                    <a:solidFill>
                      <a:schemeClr val="tx2"/>
                    </a:solidFill>
                    <a:latin typeface="Roboto Condensed   "/>
                  </a:rPr>
                  <a:t>I+D+i</a:t>
                </a:r>
                <a:endParaRPr lang="es-ES" sz="1600" dirty="0">
                  <a:solidFill>
                    <a:schemeClr val="tx2"/>
                  </a:solidFill>
                  <a:latin typeface="Roboto Condensed   "/>
                </a:endParaRPr>
              </a:p>
            </p:txBody>
          </p:sp>
          <p:sp>
            <p:nvSpPr>
              <p:cNvPr id="14" name="8 Rectángulo redondeado">
                <a:extLst>
                  <a:ext uri="{FF2B5EF4-FFF2-40B4-BE49-F238E27FC236}">
                    <a16:creationId xmlns:a16="http://schemas.microsoft.com/office/drawing/2014/main" xmlns="" id="{6246376B-F0C8-3F3B-ECF5-D4CA50CD0984}"/>
                  </a:ext>
                </a:extLst>
              </p:cNvPr>
              <p:cNvSpPr/>
              <p:nvPr/>
            </p:nvSpPr>
            <p:spPr>
              <a:xfrm>
                <a:off x="4572000" y="5659308"/>
                <a:ext cx="4500000" cy="4320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10.4.1 </a:t>
                </a:r>
                <a:r>
                  <a:rPr lang="es-ES" sz="1600" dirty="0">
                    <a:solidFill>
                      <a:schemeClr val="tx2"/>
                    </a:solidFill>
                    <a:latin typeface="Roboto Condensed   "/>
                  </a:rPr>
                  <a:t>Aumentar participación en la FP de grado medio y superior y mejorar su calidad</a:t>
                </a:r>
              </a:p>
            </p:txBody>
          </p:sp>
          <p:sp>
            <p:nvSpPr>
              <p:cNvPr id="15" name="9 Flecha derecha">
                <a:extLst>
                  <a:ext uri="{FF2B5EF4-FFF2-40B4-BE49-F238E27FC236}">
                    <a16:creationId xmlns:a16="http://schemas.microsoft.com/office/drawing/2014/main" xmlns="" id="{26B0FAA7-BE4A-BD2A-ADCF-9CE0B40180EF}"/>
                  </a:ext>
                </a:extLst>
              </p:cNvPr>
              <p:cNvSpPr/>
              <p:nvPr/>
            </p:nvSpPr>
            <p:spPr>
              <a:xfrm>
                <a:off x="4478235" y="5191303"/>
                <a:ext cx="108000" cy="56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sp>
            <p:nvSpPr>
              <p:cNvPr id="17" name="11 Rectángulo redondeado">
                <a:extLst>
                  <a:ext uri="{FF2B5EF4-FFF2-40B4-BE49-F238E27FC236}">
                    <a16:creationId xmlns:a16="http://schemas.microsoft.com/office/drawing/2014/main" xmlns="" id="{54810734-8B1A-1FB6-2CD8-3EBB0A9C7589}"/>
                  </a:ext>
                </a:extLst>
              </p:cNvPr>
              <p:cNvSpPr/>
              <p:nvPr/>
            </p:nvSpPr>
            <p:spPr>
              <a:xfrm>
                <a:off x="4572000" y="4257160"/>
                <a:ext cx="4500000" cy="4320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10.1.2 </a:t>
                </a:r>
                <a:r>
                  <a:rPr lang="es-ES" sz="1600" dirty="0">
                    <a:solidFill>
                      <a:schemeClr val="tx2"/>
                    </a:solidFill>
                    <a:latin typeface="Roboto Condensed   "/>
                  </a:rPr>
                  <a:t>Reducir el abandono escolar prematuro y la mejora de los resultados educativos</a:t>
                </a:r>
              </a:p>
            </p:txBody>
          </p:sp>
          <p:sp>
            <p:nvSpPr>
              <p:cNvPr id="19" name="13 Rectángulo">
                <a:extLst>
                  <a:ext uri="{FF2B5EF4-FFF2-40B4-BE49-F238E27FC236}">
                    <a16:creationId xmlns:a16="http://schemas.microsoft.com/office/drawing/2014/main" xmlns="" id="{70251439-62AB-2698-9C7D-2BF0749A1D09}"/>
                  </a:ext>
                </a:extLst>
              </p:cNvPr>
              <p:cNvSpPr/>
              <p:nvPr/>
            </p:nvSpPr>
            <p:spPr>
              <a:xfrm>
                <a:off x="489920" y="4940144"/>
                <a:ext cx="3960000" cy="4681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10.2 </a:t>
                </a:r>
                <a:r>
                  <a:rPr lang="es-ES" sz="1600" dirty="0">
                    <a:solidFill>
                      <a:schemeClr val="tx2"/>
                    </a:solidFill>
                    <a:latin typeface="Roboto Condensed   "/>
                  </a:rPr>
                  <a:t>Mejora de la calidad, la eficacia y la accesibilidad de la educación superior</a:t>
                </a:r>
              </a:p>
            </p:txBody>
          </p:sp>
          <p:sp>
            <p:nvSpPr>
              <p:cNvPr id="22" name="16 Flecha derecha">
                <a:extLst>
                  <a:ext uri="{FF2B5EF4-FFF2-40B4-BE49-F238E27FC236}">
                    <a16:creationId xmlns:a16="http://schemas.microsoft.com/office/drawing/2014/main" xmlns="" id="{9BD4BC0B-0F82-BB36-8BFF-FE0AE5011907}"/>
                  </a:ext>
                </a:extLst>
              </p:cNvPr>
              <p:cNvSpPr/>
              <p:nvPr/>
            </p:nvSpPr>
            <p:spPr>
              <a:xfrm>
                <a:off x="4464000" y="4581128"/>
                <a:ext cx="108000" cy="56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grpSp>
        <p:sp>
          <p:nvSpPr>
            <p:cNvPr id="31" name="9 Flecha derecha">
              <a:extLst>
                <a:ext uri="{FF2B5EF4-FFF2-40B4-BE49-F238E27FC236}">
                  <a16:creationId xmlns:a16="http://schemas.microsoft.com/office/drawing/2014/main" xmlns="" id="{A00F8596-2FDF-9001-E084-57FAC3793EFD}"/>
                </a:ext>
              </a:extLst>
            </p:cNvPr>
            <p:cNvSpPr/>
            <p:nvPr/>
          </p:nvSpPr>
          <p:spPr>
            <a:xfrm>
              <a:off x="5293190" y="5051491"/>
              <a:ext cx="108000" cy="63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grpSp>
      <p:sp>
        <p:nvSpPr>
          <p:cNvPr id="2" name="Marcador de número de diapositiva 1">
            <a:extLst>
              <a:ext uri="{FF2B5EF4-FFF2-40B4-BE49-F238E27FC236}">
                <a16:creationId xmlns:a16="http://schemas.microsoft.com/office/drawing/2014/main" xmlns="" id="{343CC6A7-EE00-1D2D-73CD-043BB853BAB9}"/>
              </a:ext>
            </a:extLst>
          </p:cNvPr>
          <p:cNvSpPr>
            <a:spLocks noGrp="1"/>
          </p:cNvSpPr>
          <p:nvPr>
            <p:ph type="sldNum" sz="quarter" idx="12"/>
          </p:nvPr>
        </p:nvSpPr>
        <p:spPr/>
        <p:txBody>
          <a:bodyPr/>
          <a:lstStyle/>
          <a:p>
            <a:fld id="{4A8CBD4F-D04B-4D4F-B2BF-A115DF7B93AD}" type="slidenum">
              <a:rPr lang="es-ES" smtClean="0"/>
              <a:t>10</a:t>
            </a:fld>
            <a:endParaRPr lang="es-ES" dirty="0"/>
          </a:p>
        </p:txBody>
      </p:sp>
    </p:spTree>
    <p:extLst>
      <p:ext uri="{BB962C8B-B14F-4D97-AF65-F5344CB8AC3E}">
        <p14:creationId xmlns:p14="http://schemas.microsoft.com/office/powerpoint/2010/main" val="216941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xmlns="" id="{4743B38D-6F0B-7F17-6776-CE3C10FFB7D5}"/>
              </a:ext>
            </a:extLst>
          </p:cNvPr>
          <p:cNvSpPr txBox="1">
            <a:spLocks noChangeAspect="1"/>
          </p:cNvSpPr>
          <p:nvPr/>
        </p:nvSpPr>
        <p:spPr>
          <a:xfrm>
            <a:off x="1126065" y="1947099"/>
            <a:ext cx="6747935" cy="400110"/>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Eje 13: REACT-U</a:t>
            </a:r>
          </a:p>
        </p:txBody>
      </p:sp>
      <p:pic>
        <p:nvPicPr>
          <p:cNvPr id="28" name="Picture 2" descr="Logotipo_del_Gobierno_de_la_Comunidad_de_Madrid – Café la Palma">
            <a:extLst>
              <a:ext uri="{FF2B5EF4-FFF2-40B4-BE49-F238E27FC236}">
                <a16:creationId xmlns:a16="http://schemas.microsoft.com/office/drawing/2014/main" xmlns="" id="{BF684C4B-4BF8-0882-6865-9279616232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descr="Forma&#10;&#10;Descripción generada automáticamente con confianza media">
            <a:extLst>
              <a:ext uri="{FF2B5EF4-FFF2-40B4-BE49-F238E27FC236}">
                <a16:creationId xmlns:a16="http://schemas.microsoft.com/office/drawing/2014/main" xmlns="" id="{83D1BAE3-D7BD-9A73-417D-B2DBF3DB14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30" name="Título 2">
            <a:extLst>
              <a:ext uri="{FF2B5EF4-FFF2-40B4-BE49-F238E27FC236}">
                <a16:creationId xmlns:a16="http://schemas.microsoft.com/office/drawing/2014/main" xmlns="" id="{5118F541-0F6F-432E-426C-4D4B373B16EF}"/>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Estructura del Programa</a:t>
            </a:r>
          </a:p>
        </p:txBody>
      </p:sp>
      <p:grpSp>
        <p:nvGrpSpPr>
          <p:cNvPr id="32" name="Grupo 31">
            <a:extLst>
              <a:ext uri="{FF2B5EF4-FFF2-40B4-BE49-F238E27FC236}">
                <a16:creationId xmlns:a16="http://schemas.microsoft.com/office/drawing/2014/main" xmlns="" id="{501711B9-9171-FA01-DD15-D8DBE6FC9516}"/>
              </a:ext>
            </a:extLst>
          </p:cNvPr>
          <p:cNvGrpSpPr/>
          <p:nvPr/>
        </p:nvGrpSpPr>
        <p:grpSpPr>
          <a:xfrm>
            <a:off x="1374820" y="2062163"/>
            <a:ext cx="9790955" cy="3727717"/>
            <a:chOff x="1168592" y="2642628"/>
            <a:chExt cx="8756993" cy="2734283"/>
          </a:xfrm>
        </p:grpSpPr>
        <p:grpSp>
          <p:nvGrpSpPr>
            <p:cNvPr id="6" name="1 Grupo">
              <a:extLst>
                <a:ext uri="{FF2B5EF4-FFF2-40B4-BE49-F238E27FC236}">
                  <a16:creationId xmlns:a16="http://schemas.microsoft.com/office/drawing/2014/main" xmlns="" id="{B34E6892-B821-C82B-7C5F-EEB5C37D09F1}"/>
                </a:ext>
              </a:extLst>
            </p:cNvPr>
            <p:cNvGrpSpPr/>
            <p:nvPr/>
          </p:nvGrpSpPr>
          <p:grpSpPr>
            <a:xfrm>
              <a:off x="1168592" y="2642628"/>
              <a:ext cx="8756993" cy="2734283"/>
              <a:chOff x="329242" y="3768242"/>
              <a:chExt cx="8756993" cy="2423941"/>
            </a:xfrm>
          </p:grpSpPr>
          <p:sp>
            <p:nvSpPr>
              <p:cNvPr id="8" name="12 Rectángulo">
                <a:extLst>
                  <a:ext uri="{FF2B5EF4-FFF2-40B4-BE49-F238E27FC236}">
                    <a16:creationId xmlns:a16="http://schemas.microsoft.com/office/drawing/2014/main" xmlns="" id="{3AEE6CA3-B29A-E72E-9EC1-6CF5BDCD5B4B}"/>
                  </a:ext>
                </a:extLst>
              </p:cNvPr>
              <p:cNvSpPr/>
              <p:nvPr/>
            </p:nvSpPr>
            <p:spPr>
              <a:xfrm>
                <a:off x="329242" y="4004437"/>
                <a:ext cx="3960000" cy="21877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13.1 </a:t>
                </a:r>
                <a:r>
                  <a:rPr lang="es-ES" sz="1600" dirty="0">
                    <a:solidFill>
                      <a:schemeClr val="tx2"/>
                    </a:solidFill>
                    <a:latin typeface="Roboto Condensed   "/>
                  </a:rPr>
                  <a:t>Fomentar la reparación de la crisis en el contexto de la pandemia COVID-19 y sus consecuencias sociales y preparar una recuperación ecológica, digital y resistente de la economía.</a:t>
                </a:r>
              </a:p>
            </p:txBody>
          </p:sp>
          <p:sp>
            <p:nvSpPr>
              <p:cNvPr id="11" name="5 Rectángulo redondeado">
                <a:extLst>
                  <a:ext uri="{FF2B5EF4-FFF2-40B4-BE49-F238E27FC236}">
                    <a16:creationId xmlns:a16="http://schemas.microsoft.com/office/drawing/2014/main" xmlns="" id="{A85A02C3-08FE-C894-DAF0-CE151FF15B62}"/>
                  </a:ext>
                </a:extLst>
              </p:cNvPr>
              <p:cNvSpPr/>
              <p:nvPr/>
            </p:nvSpPr>
            <p:spPr>
              <a:xfrm>
                <a:off x="4586235" y="4811913"/>
                <a:ext cx="4500000" cy="875653"/>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13.1.2 </a:t>
                </a:r>
                <a:r>
                  <a:rPr lang="es-ES" sz="1600" dirty="0">
                    <a:solidFill>
                      <a:schemeClr val="tx2"/>
                    </a:solidFill>
                    <a:latin typeface="Roboto Condensed   "/>
                  </a:rPr>
                  <a:t>Apoyar el acceso al mercado de trabajo de las personas en situación de vulnerabilidad, el acceso a los sistemas sociales y las medidas de inclusión social y</a:t>
                </a:r>
              </a:p>
              <a:p>
                <a:r>
                  <a:rPr lang="es-ES" sz="1600" dirty="0">
                    <a:solidFill>
                      <a:schemeClr val="tx2"/>
                    </a:solidFill>
                    <a:latin typeface="Roboto Condensed   "/>
                  </a:rPr>
                  <a:t>erradicación de la pobreza.</a:t>
                </a:r>
              </a:p>
            </p:txBody>
          </p:sp>
          <p:sp>
            <p:nvSpPr>
              <p:cNvPr id="14" name="8 Rectángulo redondeado">
                <a:extLst>
                  <a:ext uri="{FF2B5EF4-FFF2-40B4-BE49-F238E27FC236}">
                    <a16:creationId xmlns:a16="http://schemas.microsoft.com/office/drawing/2014/main" xmlns="" id="{6246376B-F0C8-3F3B-ECF5-D4CA50CD0984}"/>
                  </a:ext>
                </a:extLst>
              </p:cNvPr>
              <p:cNvSpPr/>
              <p:nvPr/>
            </p:nvSpPr>
            <p:spPr>
              <a:xfrm>
                <a:off x="4586234" y="5727923"/>
                <a:ext cx="4500000" cy="46426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13.1.3 </a:t>
                </a:r>
                <a:r>
                  <a:rPr lang="es-ES" sz="1600" dirty="0">
                    <a:solidFill>
                      <a:schemeClr val="tx2"/>
                    </a:solidFill>
                    <a:latin typeface="Roboto Condensed   "/>
                  </a:rPr>
                  <a:t>Invertir en educación, formación y desarrollo de capacidades, incluido el reciclaje y el perfeccionamiento profesionales.</a:t>
                </a:r>
              </a:p>
            </p:txBody>
          </p:sp>
          <p:sp>
            <p:nvSpPr>
              <p:cNvPr id="15" name="9 Flecha derecha">
                <a:extLst>
                  <a:ext uri="{FF2B5EF4-FFF2-40B4-BE49-F238E27FC236}">
                    <a16:creationId xmlns:a16="http://schemas.microsoft.com/office/drawing/2014/main" xmlns="" id="{26B0FAA7-BE4A-BD2A-ADCF-9CE0B40180EF}"/>
                  </a:ext>
                </a:extLst>
              </p:cNvPr>
              <p:cNvSpPr/>
              <p:nvPr/>
            </p:nvSpPr>
            <p:spPr>
              <a:xfrm>
                <a:off x="4399840" y="5219479"/>
                <a:ext cx="108000" cy="56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sp>
            <p:nvSpPr>
              <p:cNvPr id="17" name="11 Rectángulo redondeado">
                <a:extLst>
                  <a:ext uri="{FF2B5EF4-FFF2-40B4-BE49-F238E27FC236}">
                    <a16:creationId xmlns:a16="http://schemas.microsoft.com/office/drawing/2014/main" xmlns="" id="{54810734-8B1A-1FB6-2CD8-3EBB0A9C7589}"/>
                  </a:ext>
                </a:extLst>
              </p:cNvPr>
              <p:cNvSpPr/>
              <p:nvPr/>
            </p:nvSpPr>
            <p:spPr>
              <a:xfrm>
                <a:off x="4586235" y="3768242"/>
                <a:ext cx="4500000" cy="1043672"/>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13.1.1 </a:t>
                </a:r>
                <a:r>
                  <a:rPr lang="es-ES" sz="1600" dirty="0">
                    <a:solidFill>
                      <a:schemeClr val="tx2"/>
                    </a:solidFill>
                    <a:latin typeface="Roboto Condensed   "/>
                  </a:rPr>
                  <a:t>Apoyar el acceso al mercado de trabajo, la creación de puestos de trabajo y el empleo de calidad, así como el mantenimiento del empleo, incluido el empleo juvenil, y el apoyo a los trabajadores por cuenta propia y a los emprendedores.</a:t>
                </a:r>
              </a:p>
            </p:txBody>
          </p:sp>
          <p:sp>
            <p:nvSpPr>
              <p:cNvPr id="22" name="16 Flecha derecha">
                <a:extLst>
                  <a:ext uri="{FF2B5EF4-FFF2-40B4-BE49-F238E27FC236}">
                    <a16:creationId xmlns:a16="http://schemas.microsoft.com/office/drawing/2014/main" xmlns="" id="{9BD4BC0B-0F82-BB36-8BFF-FE0AE5011907}"/>
                  </a:ext>
                </a:extLst>
              </p:cNvPr>
              <p:cNvSpPr/>
              <p:nvPr/>
            </p:nvSpPr>
            <p:spPr>
              <a:xfrm>
                <a:off x="4409461" y="4351821"/>
                <a:ext cx="108000" cy="56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grpSp>
        <p:sp>
          <p:nvSpPr>
            <p:cNvPr id="31" name="9 Flecha derecha">
              <a:extLst>
                <a:ext uri="{FF2B5EF4-FFF2-40B4-BE49-F238E27FC236}">
                  <a16:creationId xmlns:a16="http://schemas.microsoft.com/office/drawing/2014/main" xmlns="" id="{A00F8596-2FDF-9001-E084-57FAC3793EFD}"/>
                </a:ext>
              </a:extLst>
            </p:cNvPr>
            <p:cNvSpPr/>
            <p:nvPr/>
          </p:nvSpPr>
          <p:spPr>
            <a:xfrm>
              <a:off x="5223088" y="5051491"/>
              <a:ext cx="108000" cy="63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grpSp>
      <p:sp>
        <p:nvSpPr>
          <p:cNvPr id="2" name="Marcador de número de diapositiva 1">
            <a:extLst>
              <a:ext uri="{FF2B5EF4-FFF2-40B4-BE49-F238E27FC236}">
                <a16:creationId xmlns:a16="http://schemas.microsoft.com/office/drawing/2014/main" xmlns="" id="{343CC6A7-EE00-1D2D-73CD-043BB853BAB9}"/>
              </a:ext>
            </a:extLst>
          </p:cNvPr>
          <p:cNvSpPr>
            <a:spLocks noGrp="1"/>
          </p:cNvSpPr>
          <p:nvPr>
            <p:ph type="sldNum" sz="quarter" idx="12"/>
          </p:nvPr>
        </p:nvSpPr>
        <p:spPr/>
        <p:txBody>
          <a:bodyPr/>
          <a:lstStyle/>
          <a:p>
            <a:fld id="{4A8CBD4F-D04B-4D4F-B2BF-A115DF7B93AD}" type="slidenum">
              <a:rPr lang="es-ES" smtClean="0"/>
              <a:t>11</a:t>
            </a:fld>
            <a:endParaRPr lang="es-ES" dirty="0"/>
          </a:p>
        </p:txBody>
      </p:sp>
    </p:spTree>
    <p:extLst>
      <p:ext uri="{BB962C8B-B14F-4D97-AF65-F5344CB8AC3E}">
        <p14:creationId xmlns:p14="http://schemas.microsoft.com/office/powerpoint/2010/main" val="1598022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B1ED1C-5666-87A9-0849-65509F87002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8F8451A4-CD8E-9CB1-C0CE-CC6110AF11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4126245A-F313-B3D5-489A-387E46F178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7BA144F8-7B79-E10F-B6CD-8AD0E4C6AD5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285A72A1-8F93-8913-2329-773F988EE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251B13BF-27B2-7B20-CD42-C15FC5BCAF07}"/>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Programación</a:t>
            </a:r>
            <a:r>
              <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rPr>
              <a:t> </a:t>
            </a: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financiera</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620E42E6-4F86-8FF4-084C-ADA8158AFC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99735437-CBC8-A201-7391-00E266CDB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E11A9D28-B35E-779A-5862-61283E7A154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1BC07987-26AD-4786-908D-758F4B959D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D7F30227-B191-0FD1-0DB3-B3F1651CEB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1C3BCD61-41DA-7ECA-6319-712FBBC02F12}"/>
              </a:ext>
            </a:extLst>
          </p:cNvPr>
          <p:cNvSpPr>
            <a:spLocks noGrp="1"/>
          </p:cNvSpPr>
          <p:nvPr>
            <p:ph type="sldNum" sz="quarter" idx="12"/>
          </p:nvPr>
        </p:nvSpPr>
        <p:spPr/>
        <p:txBody>
          <a:bodyPr/>
          <a:lstStyle/>
          <a:p>
            <a:fld id="{4A8CBD4F-D04B-4D4F-B2BF-A115DF7B93AD}" type="slidenum">
              <a:rPr lang="es-ES" smtClean="0"/>
              <a:t>12</a:t>
            </a:fld>
            <a:endParaRPr lang="es-ES" dirty="0"/>
          </a:p>
        </p:txBody>
      </p:sp>
    </p:spTree>
    <p:extLst>
      <p:ext uri="{BB962C8B-B14F-4D97-AF65-F5344CB8AC3E}">
        <p14:creationId xmlns:p14="http://schemas.microsoft.com/office/powerpoint/2010/main" val="184629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xmlns="" id="{8C3740A8-F8CD-E291-D96F-9248114D47C6}"/>
              </a:ext>
            </a:extLst>
          </p:cNvPr>
          <p:cNvGraphicFramePr>
            <a:graphicFrameLocks noGrp="1"/>
          </p:cNvGraphicFramePr>
          <p:nvPr>
            <p:extLst>
              <p:ext uri="{D42A27DB-BD31-4B8C-83A1-F6EECF244321}">
                <p14:modId xmlns:p14="http://schemas.microsoft.com/office/powerpoint/2010/main" val="3433779935"/>
              </p:ext>
            </p:extLst>
          </p:nvPr>
        </p:nvGraphicFramePr>
        <p:xfrm>
          <a:off x="3856460" y="2889740"/>
          <a:ext cx="7023206" cy="3209053"/>
        </p:xfrm>
        <a:graphic>
          <a:graphicData uri="http://schemas.openxmlformats.org/drawingml/2006/table">
            <a:tbl>
              <a:tblPr>
                <a:tableStyleId>{2D5ABB26-0587-4C30-8999-92F81FD0307C}</a:tableStyleId>
              </a:tblPr>
              <a:tblGrid>
                <a:gridCol w="2873593">
                  <a:extLst>
                    <a:ext uri="{9D8B030D-6E8A-4147-A177-3AD203B41FA5}">
                      <a16:colId xmlns:a16="http://schemas.microsoft.com/office/drawing/2014/main" xmlns="" val="2801080005"/>
                    </a:ext>
                  </a:extLst>
                </a:gridCol>
                <a:gridCol w="1015619">
                  <a:extLst>
                    <a:ext uri="{9D8B030D-6E8A-4147-A177-3AD203B41FA5}">
                      <a16:colId xmlns:a16="http://schemas.microsoft.com/office/drawing/2014/main" xmlns="" val="2538232227"/>
                    </a:ext>
                  </a:extLst>
                </a:gridCol>
                <a:gridCol w="1478382">
                  <a:extLst>
                    <a:ext uri="{9D8B030D-6E8A-4147-A177-3AD203B41FA5}">
                      <a16:colId xmlns:a16="http://schemas.microsoft.com/office/drawing/2014/main" xmlns="" val="4188305389"/>
                    </a:ext>
                  </a:extLst>
                </a:gridCol>
                <a:gridCol w="1655612">
                  <a:extLst>
                    <a:ext uri="{9D8B030D-6E8A-4147-A177-3AD203B41FA5}">
                      <a16:colId xmlns:a16="http://schemas.microsoft.com/office/drawing/2014/main" xmlns="" val="1817568845"/>
                    </a:ext>
                  </a:extLst>
                </a:gridCol>
              </a:tblGrid>
              <a:tr h="614864">
                <a:tc>
                  <a:txBody>
                    <a:bodyPr/>
                    <a:lstStyle/>
                    <a:p>
                      <a:pPr algn="ctr" fontAlgn="ctr"/>
                      <a:r>
                        <a:rPr lang="es-ES_tradnl" sz="1600" b="0" u="none" strike="noStrike" dirty="0">
                          <a:solidFill>
                            <a:schemeClr val="accent1">
                              <a:lumMod val="75000"/>
                            </a:schemeClr>
                          </a:solidFill>
                          <a:effectLst/>
                          <a:latin typeface="Roboto Condensed" panose="02000000000000000000" pitchFamily="2" charset="0"/>
                          <a:ea typeface="Roboto Condensed" panose="02000000000000000000" pitchFamily="2" charset="0"/>
                        </a:rPr>
                        <a:t>Eje Prioritario</a:t>
                      </a:r>
                      <a:endParaRPr lang="es-ES_tradnl" sz="1600" b="0" i="0" u="none" strike="noStrike" dirty="0">
                        <a:solidFill>
                          <a:schemeClr val="accent1">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S_tradnl" sz="1600" b="0" u="none" strike="noStrike" dirty="0">
                          <a:solidFill>
                            <a:schemeClr val="accent1">
                              <a:lumMod val="75000"/>
                            </a:schemeClr>
                          </a:solidFill>
                          <a:effectLst/>
                          <a:latin typeface="Roboto Condensed" panose="02000000000000000000" pitchFamily="2" charset="0"/>
                          <a:ea typeface="Roboto Condensed" panose="02000000000000000000" pitchFamily="2" charset="0"/>
                        </a:rPr>
                        <a:t>CT Programado</a:t>
                      </a:r>
                      <a:endParaRPr lang="es-ES_tradnl" sz="1600" b="0" i="0" u="none" strike="noStrike" dirty="0">
                        <a:solidFill>
                          <a:schemeClr val="accent1">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S_tradnl" sz="1600" b="0" u="none" strike="noStrike" dirty="0">
                          <a:solidFill>
                            <a:schemeClr val="accent1">
                              <a:lumMod val="75000"/>
                            </a:schemeClr>
                          </a:solidFill>
                          <a:effectLst/>
                          <a:latin typeface="Roboto Condensed" panose="02000000000000000000" pitchFamily="2" charset="0"/>
                          <a:ea typeface="Roboto Condensed" panose="02000000000000000000" pitchFamily="2" charset="0"/>
                        </a:rPr>
                        <a:t>Ayuda Programada</a:t>
                      </a:r>
                      <a:endParaRPr lang="es-ES_tradnl" sz="1600" b="0" i="0" u="none" strike="noStrike" dirty="0">
                        <a:solidFill>
                          <a:schemeClr val="accent1">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 sobre ayuda</a:t>
                      </a:r>
                    </a:p>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programada</a:t>
                      </a:r>
                      <a:endParaRPr lang="es-ES_tradnl" sz="1600" b="0"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9578687"/>
                  </a:ext>
                </a:extLst>
              </a:tr>
              <a:tr h="336888">
                <a:tc>
                  <a:txBody>
                    <a:bodyPr/>
                    <a:lstStyle/>
                    <a:p>
                      <a:pPr algn="l"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1. Empleo</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60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30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3,17%</a:t>
                      </a:r>
                      <a:endParaRPr lang="es-ES_tradnl" sz="1600" b="0"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918633275"/>
                  </a:ext>
                </a:extLst>
              </a:tr>
              <a:tr h="336888">
                <a:tc>
                  <a:txBody>
                    <a:bodyPr/>
                    <a:lstStyle/>
                    <a:p>
                      <a:pPr algn="l"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2. Inclusión Social</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214,5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107,2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11,34%</a:t>
                      </a:r>
                      <a:endParaRPr lang="es-ES_tradnl" sz="1600" b="0"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tc>
                <a:extLst>
                  <a:ext uri="{0D108BD9-81ED-4DB2-BD59-A6C34878D82A}">
                    <a16:rowId xmlns:a16="http://schemas.microsoft.com/office/drawing/2014/main" xmlns="" val="3407951805"/>
                  </a:ext>
                </a:extLst>
              </a:tr>
              <a:tr h="336888">
                <a:tc>
                  <a:txBody>
                    <a:bodyPr/>
                    <a:lstStyle/>
                    <a:p>
                      <a:pPr algn="l"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3. Educación y Formación</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381,1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190,5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20,15%</a:t>
                      </a:r>
                      <a:endParaRPr lang="es-ES_tradnl" sz="1600" b="0"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tc>
                <a:extLst>
                  <a:ext uri="{0D108BD9-81ED-4DB2-BD59-A6C34878D82A}">
                    <a16:rowId xmlns:a16="http://schemas.microsoft.com/office/drawing/2014/main" xmlns="" val="3414528451"/>
                  </a:ext>
                </a:extLst>
              </a:tr>
              <a:tr h="336888">
                <a:tc>
                  <a:txBody>
                    <a:bodyPr/>
                    <a:lstStyle/>
                    <a:p>
                      <a:pPr algn="l"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8. Asistencia Técnica</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12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6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ctr" fontAlgn="ctr"/>
                      <a:r>
                        <a:rPr lang="es-ES_tradnl" sz="1600" b="0" u="none" strike="noStrike">
                          <a:solidFill>
                            <a:schemeClr val="accent2">
                              <a:lumMod val="75000"/>
                            </a:schemeClr>
                          </a:solidFill>
                          <a:effectLst/>
                          <a:latin typeface="Roboto Condensed" panose="02000000000000000000" pitchFamily="2" charset="0"/>
                          <a:ea typeface="Roboto Condensed" panose="02000000000000000000" pitchFamily="2" charset="0"/>
                        </a:rPr>
                        <a:t>0,63%</a:t>
                      </a:r>
                      <a:endParaRPr lang="es-ES_tradnl" sz="1600" b="0" i="0" u="none" strike="noStrike">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tc>
                <a:extLst>
                  <a:ext uri="{0D108BD9-81ED-4DB2-BD59-A6C34878D82A}">
                    <a16:rowId xmlns:a16="http://schemas.microsoft.com/office/drawing/2014/main" xmlns="" val="282760676"/>
                  </a:ext>
                </a:extLst>
              </a:tr>
              <a:tr h="336888">
                <a:tc>
                  <a:txBody>
                    <a:bodyPr/>
                    <a:lstStyle/>
                    <a:p>
                      <a:pPr algn="l"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R. REACT-EU</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599,9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599,9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tc>
                <a:tc>
                  <a:txBody>
                    <a:bodyPr/>
                    <a:lstStyle/>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63,44%</a:t>
                      </a:r>
                      <a:endParaRPr lang="es-ES_tradnl" sz="1600" b="0"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tc>
                <a:extLst>
                  <a:ext uri="{0D108BD9-81ED-4DB2-BD59-A6C34878D82A}">
                    <a16:rowId xmlns:a16="http://schemas.microsoft.com/office/drawing/2014/main" xmlns="" val="1211484198"/>
                  </a:ext>
                </a:extLst>
              </a:tr>
              <a:tr h="412544">
                <a:tc>
                  <a:txBody>
                    <a:bodyPr/>
                    <a:lstStyle/>
                    <a:p>
                      <a:pPr algn="l"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R-AT. Asistencia Técnica REACT-EU</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23,8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r" fontAlgn="ctr"/>
                      <a:r>
                        <a:rPr lang="es-ES_tradnl" sz="1600" b="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rPr>
                        <a:t>11,9 M €</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S_tradnl" sz="1600" b="0" u="none" strike="noStrike" dirty="0">
                          <a:solidFill>
                            <a:schemeClr val="accent2">
                              <a:lumMod val="75000"/>
                            </a:schemeClr>
                          </a:solidFill>
                          <a:effectLst/>
                          <a:latin typeface="Roboto Condensed" panose="02000000000000000000" pitchFamily="2" charset="0"/>
                          <a:ea typeface="Roboto Condensed" panose="02000000000000000000" pitchFamily="2" charset="0"/>
                        </a:rPr>
                        <a:t>1,26%</a:t>
                      </a:r>
                      <a:endParaRPr lang="es-ES_tradnl" sz="1600" b="0"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5213465"/>
                  </a:ext>
                </a:extLst>
              </a:tr>
              <a:tr h="412544">
                <a:tc>
                  <a:txBody>
                    <a:bodyPr/>
                    <a:lstStyle/>
                    <a:p>
                      <a:pPr algn="ctr" fontAlgn="ctr"/>
                      <a:r>
                        <a:rPr lang="pt-BR" sz="1600" b="1" u="none" strike="noStrike" dirty="0">
                          <a:solidFill>
                            <a:schemeClr val="tx1"/>
                          </a:solidFill>
                          <a:effectLst/>
                          <a:latin typeface="Roboto Condensed" panose="02000000000000000000" pitchFamily="2" charset="0"/>
                          <a:ea typeface="Roboto Condensed" panose="02000000000000000000" pitchFamily="2" charset="0"/>
                        </a:rPr>
                        <a:t>TOTAL PO FSE 14-20 CAM</a:t>
                      </a:r>
                      <a:endParaRPr lang="pt-BR" sz="1600" b="1" i="0" u="none" strike="noStrike" dirty="0">
                        <a:solidFill>
                          <a:schemeClr val="tx1"/>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ctr"/>
                      <a:r>
                        <a:rPr lang="es-ES_tradnl" sz="1600" b="1" u="none" strike="noStrike" dirty="0">
                          <a:solidFill>
                            <a:schemeClr val="tx1"/>
                          </a:solidFill>
                          <a:effectLst/>
                          <a:latin typeface="Roboto Condensed" panose="02000000000000000000" pitchFamily="2" charset="0"/>
                          <a:ea typeface="Roboto Condensed" panose="02000000000000000000" pitchFamily="2" charset="0"/>
                        </a:rPr>
                        <a:t>1.291,3 M €</a:t>
                      </a:r>
                      <a:endParaRPr lang="es-ES_tradnl" sz="1600" b="1" i="0" u="none" strike="noStrike" dirty="0">
                        <a:solidFill>
                          <a:schemeClr val="tx1"/>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ctr"/>
                      <a:r>
                        <a:rPr lang="es-ES_tradnl" sz="1600" b="1" u="none" strike="noStrike" dirty="0">
                          <a:solidFill>
                            <a:schemeClr val="tx1"/>
                          </a:solidFill>
                          <a:effectLst/>
                          <a:latin typeface="Roboto Condensed" panose="02000000000000000000" pitchFamily="2" charset="0"/>
                          <a:ea typeface="Roboto Condensed" panose="02000000000000000000" pitchFamily="2" charset="0"/>
                        </a:rPr>
                        <a:t>945,6 M €</a:t>
                      </a:r>
                      <a:endParaRPr lang="es-ES_tradnl" sz="1600" b="1" i="0" u="none" strike="noStrike" dirty="0">
                        <a:solidFill>
                          <a:schemeClr val="tx1"/>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ES_tradnl" sz="1600" b="1" u="none" strike="noStrike" dirty="0">
                          <a:solidFill>
                            <a:schemeClr val="accent2">
                              <a:lumMod val="75000"/>
                            </a:schemeClr>
                          </a:solidFill>
                          <a:effectLst/>
                          <a:latin typeface="Roboto Condensed" panose="02000000000000000000" pitchFamily="2" charset="0"/>
                          <a:ea typeface="Roboto Condensed" panose="02000000000000000000" pitchFamily="2" charset="0"/>
                        </a:rPr>
                        <a:t>100,00%</a:t>
                      </a:r>
                      <a:endParaRPr lang="es-ES_tradnl" sz="1600" b="1" i="0" u="none" strike="noStrike" dirty="0">
                        <a:solidFill>
                          <a:schemeClr val="accent2">
                            <a:lumMod val="75000"/>
                          </a:schemeClr>
                        </a:solidFill>
                        <a:effectLst/>
                        <a:latin typeface="Roboto Condensed" panose="02000000000000000000" pitchFamily="2" charset="0"/>
                        <a:ea typeface="Roboto Condensed" panose="02000000000000000000"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775825101"/>
                  </a:ext>
                </a:extLst>
              </a:tr>
            </a:tbl>
          </a:graphicData>
        </a:graphic>
      </p:graphicFrame>
      <p:pic>
        <p:nvPicPr>
          <p:cNvPr id="2" name="Picture 2" descr="Logotipo_del_Gobierno_de_la_Comunidad_de_Madrid – Café la Palma">
            <a:extLst>
              <a:ext uri="{FF2B5EF4-FFF2-40B4-BE49-F238E27FC236}">
                <a16:creationId xmlns:a16="http://schemas.microsoft.com/office/drawing/2014/main" xmlns="" id="{AE51D123-F433-24C6-2F04-D06E3A2C8F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C7E6611D-6619-08A9-B726-334F3100D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Título 2">
            <a:extLst>
              <a:ext uri="{FF2B5EF4-FFF2-40B4-BE49-F238E27FC236}">
                <a16:creationId xmlns:a16="http://schemas.microsoft.com/office/drawing/2014/main" xmlns="" id="{DF0C85A3-F5E7-5625-0259-09D80DB4FF1A}"/>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Programación financiera </a:t>
            </a:r>
          </a:p>
        </p:txBody>
      </p:sp>
      <p:sp>
        <p:nvSpPr>
          <p:cNvPr id="9" name="CuadroTexto 8">
            <a:extLst>
              <a:ext uri="{FF2B5EF4-FFF2-40B4-BE49-F238E27FC236}">
                <a16:creationId xmlns:a16="http://schemas.microsoft.com/office/drawing/2014/main" xmlns="" id="{94E7CC31-E70A-AA5B-875C-4E716EC71510}"/>
              </a:ext>
            </a:extLst>
          </p:cNvPr>
          <p:cNvSpPr txBox="1">
            <a:spLocks noChangeAspect="1"/>
          </p:cNvSpPr>
          <p:nvPr/>
        </p:nvSpPr>
        <p:spPr>
          <a:xfrm>
            <a:off x="1207344" y="1795263"/>
            <a:ext cx="6064313" cy="1103892"/>
          </a:xfrm>
          <a:prstGeom prst="rect">
            <a:avLst/>
          </a:prstGeom>
          <a:noFill/>
        </p:spPr>
        <p:txBody>
          <a:bodyPr wrap="square" anchor="ctr">
            <a:spAutoFit/>
          </a:bodyPr>
          <a:lstStyle/>
          <a:p>
            <a:pPr>
              <a:lnSpc>
                <a:spcPct val="120000"/>
              </a:lnSpc>
            </a:pPr>
            <a:r>
              <a:rPr lang="es-ES" sz="2000" b="1" dirty="0">
                <a:solidFill>
                  <a:schemeClr val="tx1">
                    <a:lumMod val="75000"/>
                    <a:lumOff val="25000"/>
                  </a:schemeClr>
                </a:solidFill>
                <a:latin typeface="Roboto Condensed" panose="02000000000000000000" pitchFamily="2" charset="0"/>
                <a:ea typeface="Roboto Condensed" panose="02000000000000000000" pitchFamily="2" charset="0"/>
              </a:rPr>
              <a:t>COSTE TOTAL: 1.291,37 M €</a:t>
            </a:r>
          </a:p>
          <a:p>
            <a:pPr>
              <a:lnSpc>
                <a:spcPct val="120000"/>
              </a:lnSpc>
            </a:pPr>
            <a:r>
              <a:rPr lang="es-ES" sz="2000" dirty="0">
                <a:solidFill>
                  <a:schemeClr val="tx2">
                    <a:lumMod val="75000"/>
                  </a:schemeClr>
                </a:solidFill>
                <a:latin typeface="Roboto Condensed" panose="02000000000000000000" pitchFamily="2" charset="0"/>
                <a:ea typeface="Roboto Condensed" panose="02000000000000000000" pitchFamily="2" charset="0"/>
              </a:rPr>
              <a:t>Ayuda cofinanciada FSE:</a:t>
            </a:r>
            <a:r>
              <a:rPr lang="es-ES" sz="2000" b="1" dirty="0">
                <a:solidFill>
                  <a:schemeClr val="tx2">
                    <a:lumMod val="60000"/>
                    <a:lumOff val="40000"/>
                  </a:schemeClr>
                </a:solidFill>
                <a:latin typeface="Roboto Condensed" panose="02000000000000000000" pitchFamily="2" charset="0"/>
                <a:ea typeface="Roboto Condensed" panose="02000000000000000000" pitchFamily="2" charset="0"/>
              </a:rPr>
              <a:t> </a:t>
            </a:r>
            <a:r>
              <a:rPr lang="es-ES" sz="2000" b="1" dirty="0">
                <a:solidFill>
                  <a:schemeClr val="tx2">
                    <a:lumMod val="75000"/>
                  </a:schemeClr>
                </a:solidFill>
                <a:latin typeface="Roboto Condensed" panose="02000000000000000000" pitchFamily="2" charset="0"/>
                <a:ea typeface="Roboto Condensed" panose="02000000000000000000" pitchFamily="2" charset="0"/>
              </a:rPr>
              <a:t>945,63 M € </a:t>
            </a:r>
          </a:p>
          <a:p>
            <a:pPr>
              <a:lnSpc>
                <a:spcPct val="120000"/>
              </a:lnSpc>
            </a:pPr>
            <a:r>
              <a:rPr lang="es-ES" sz="1600" dirty="0">
                <a:solidFill>
                  <a:schemeClr val="accent1"/>
                </a:solidFill>
                <a:latin typeface="Roboto Condensed" panose="02000000000000000000" pitchFamily="2" charset="0"/>
                <a:ea typeface="Roboto Condensed" panose="02000000000000000000" pitchFamily="2" charset="0"/>
              </a:rPr>
              <a:t>Tasa cofinanciación: </a:t>
            </a:r>
            <a:r>
              <a:rPr lang="es-ES" sz="1600" dirty="0">
                <a:solidFill>
                  <a:srgbClr val="00B0F0"/>
                </a:solidFill>
                <a:latin typeface="Roboto Condensed" panose="02000000000000000000" pitchFamily="2" charset="0"/>
                <a:ea typeface="Roboto Condensed" panose="02000000000000000000" pitchFamily="2" charset="0"/>
              </a:rPr>
              <a:t>Ejes 1, 2 y 3 y AT al 50%,  y Eje REACT-UE al 100%</a:t>
            </a:r>
            <a:endParaRPr lang="es-ES" sz="1600" dirty="0">
              <a:solidFill>
                <a:schemeClr val="accent1"/>
              </a:solidFill>
              <a:latin typeface="Roboto Condensed" panose="02000000000000000000" pitchFamily="2" charset="0"/>
              <a:ea typeface="Roboto Condensed" panose="02000000000000000000" pitchFamily="2" charset="0"/>
            </a:endParaRPr>
          </a:p>
        </p:txBody>
      </p:sp>
      <p:sp>
        <p:nvSpPr>
          <p:cNvPr id="5" name="Marcador de número de diapositiva 4">
            <a:extLst>
              <a:ext uri="{FF2B5EF4-FFF2-40B4-BE49-F238E27FC236}">
                <a16:creationId xmlns:a16="http://schemas.microsoft.com/office/drawing/2014/main" xmlns="" id="{6C50ACEC-D4FB-CCB5-06BB-907A88082F33}"/>
              </a:ext>
            </a:extLst>
          </p:cNvPr>
          <p:cNvSpPr>
            <a:spLocks noGrp="1"/>
          </p:cNvSpPr>
          <p:nvPr>
            <p:ph type="sldNum" sz="quarter" idx="12"/>
          </p:nvPr>
        </p:nvSpPr>
        <p:spPr/>
        <p:txBody>
          <a:bodyPr/>
          <a:lstStyle/>
          <a:p>
            <a:fld id="{4A8CBD4F-D04B-4D4F-B2BF-A115DF7B93AD}" type="slidenum">
              <a:rPr lang="es-ES" smtClean="0"/>
              <a:t>13</a:t>
            </a:fld>
            <a:endParaRPr lang="es-ES" dirty="0"/>
          </a:p>
        </p:txBody>
      </p:sp>
    </p:spTree>
    <p:extLst>
      <p:ext uri="{BB962C8B-B14F-4D97-AF65-F5344CB8AC3E}">
        <p14:creationId xmlns:p14="http://schemas.microsoft.com/office/powerpoint/2010/main" val="370334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tipo_del_Gobierno_de_la_Comunidad_de_Madrid – Café la Palma">
            <a:extLst>
              <a:ext uri="{FF2B5EF4-FFF2-40B4-BE49-F238E27FC236}">
                <a16:creationId xmlns:a16="http://schemas.microsoft.com/office/drawing/2014/main" xmlns="" id="{AE51D123-F433-24C6-2F04-D06E3A2C8F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C7E6611D-6619-08A9-B726-334F3100D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Título 2">
            <a:extLst>
              <a:ext uri="{FF2B5EF4-FFF2-40B4-BE49-F238E27FC236}">
                <a16:creationId xmlns:a16="http://schemas.microsoft.com/office/drawing/2014/main" xmlns="" id="{DF0C85A3-F5E7-5625-0259-09D80DB4FF1A}"/>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Asignación por eje </a:t>
            </a:r>
            <a:r>
              <a:rPr lang="es-ES" sz="2400" b="0" dirty="0">
                <a:solidFill>
                  <a:schemeClr val="accent1">
                    <a:lumMod val="75000"/>
                  </a:schemeClr>
                </a:solidFill>
              </a:rPr>
              <a:t>(en términos de ayuda FSE)</a:t>
            </a:r>
          </a:p>
        </p:txBody>
      </p:sp>
      <p:pic>
        <p:nvPicPr>
          <p:cNvPr id="27" name="Imagen 26">
            <a:extLst>
              <a:ext uri="{FF2B5EF4-FFF2-40B4-BE49-F238E27FC236}">
                <a16:creationId xmlns:a16="http://schemas.microsoft.com/office/drawing/2014/main" xmlns="" id="{49C26D2B-2CA1-44D2-2A3C-C247A285CA6C}"/>
              </a:ext>
            </a:extLst>
          </p:cNvPr>
          <p:cNvPicPr>
            <a:picLocks noChangeAspect="1"/>
          </p:cNvPicPr>
          <p:nvPr/>
        </p:nvPicPr>
        <p:blipFill>
          <a:blip r:embed="rId4"/>
          <a:stretch>
            <a:fillRect/>
          </a:stretch>
        </p:blipFill>
        <p:spPr>
          <a:xfrm>
            <a:off x="1416520" y="2251526"/>
            <a:ext cx="9608619" cy="3338783"/>
          </a:xfrm>
          <a:prstGeom prst="rect">
            <a:avLst/>
          </a:prstGeom>
        </p:spPr>
      </p:pic>
      <p:sp>
        <p:nvSpPr>
          <p:cNvPr id="5" name="Marcador de número de diapositiva 4">
            <a:extLst>
              <a:ext uri="{FF2B5EF4-FFF2-40B4-BE49-F238E27FC236}">
                <a16:creationId xmlns:a16="http://schemas.microsoft.com/office/drawing/2014/main" xmlns="" id="{8A7D9ED2-1F09-CFD5-6B01-53BEAABA3721}"/>
              </a:ext>
            </a:extLst>
          </p:cNvPr>
          <p:cNvSpPr>
            <a:spLocks noGrp="1"/>
          </p:cNvSpPr>
          <p:nvPr>
            <p:ph type="sldNum" sz="quarter" idx="12"/>
          </p:nvPr>
        </p:nvSpPr>
        <p:spPr/>
        <p:txBody>
          <a:bodyPr/>
          <a:lstStyle/>
          <a:p>
            <a:fld id="{4A8CBD4F-D04B-4D4F-B2BF-A115DF7B93AD}" type="slidenum">
              <a:rPr lang="es-ES" smtClean="0"/>
              <a:t>14</a:t>
            </a:fld>
            <a:endParaRPr lang="es-ES" dirty="0"/>
          </a:p>
        </p:txBody>
      </p:sp>
    </p:spTree>
    <p:extLst>
      <p:ext uri="{BB962C8B-B14F-4D97-AF65-F5344CB8AC3E}">
        <p14:creationId xmlns:p14="http://schemas.microsoft.com/office/powerpoint/2010/main" val="1161654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AC2B6E-954D-1446-25FE-935B44DB7AB4}"/>
            </a:ext>
          </a:extLst>
        </p:cNvPr>
        <p:cNvGrpSpPr/>
        <p:nvPr/>
      </p:nvGrpSpPr>
      <p:grpSpPr>
        <a:xfrm>
          <a:off x="0" y="0"/>
          <a:ext cx="0" cy="0"/>
          <a:chOff x="0" y="0"/>
          <a:chExt cx="0" cy="0"/>
        </a:xfrm>
      </p:grpSpPr>
      <p:pic>
        <p:nvPicPr>
          <p:cNvPr id="2" name="Picture 2" descr="Logotipo_del_Gobierno_de_la_Comunidad_de_Madrid – Café la Palma">
            <a:extLst>
              <a:ext uri="{FF2B5EF4-FFF2-40B4-BE49-F238E27FC236}">
                <a16:creationId xmlns:a16="http://schemas.microsoft.com/office/drawing/2014/main" xmlns="" id="{0264B594-5200-A796-5B3C-DE9B8FA8E1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1379D6EB-FF5C-175A-700C-3BBCA7D38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Título 2">
            <a:extLst>
              <a:ext uri="{FF2B5EF4-FFF2-40B4-BE49-F238E27FC236}">
                <a16:creationId xmlns:a16="http://schemas.microsoft.com/office/drawing/2014/main" xmlns="" id="{BCD1620C-4893-9EEC-CAE9-DC166472B2EF}"/>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Asignación por Consejería </a:t>
            </a:r>
          </a:p>
          <a:p>
            <a:r>
              <a:rPr lang="es-ES" sz="2000" b="0" dirty="0">
                <a:solidFill>
                  <a:schemeClr val="accent1">
                    <a:lumMod val="75000"/>
                  </a:schemeClr>
                </a:solidFill>
              </a:rPr>
              <a:t>(en términos de ayuda FSE, sin Asistencia Técnica)</a:t>
            </a:r>
            <a:r>
              <a:rPr lang="es-ES" sz="2000" dirty="0">
                <a:solidFill>
                  <a:schemeClr val="accent1">
                    <a:lumMod val="75000"/>
                  </a:schemeClr>
                </a:solidFill>
              </a:rPr>
              <a:t> </a:t>
            </a:r>
          </a:p>
        </p:txBody>
      </p:sp>
      <p:grpSp>
        <p:nvGrpSpPr>
          <p:cNvPr id="7" name="Grupo 6">
            <a:extLst>
              <a:ext uri="{FF2B5EF4-FFF2-40B4-BE49-F238E27FC236}">
                <a16:creationId xmlns:a16="http://schemas.microsoft.com/office/drawing/2014/main" xmlns="" id="{5DBFBDBB-37FB-BF37-D50B-4CF061903E37}"/>
              </a:ext>
            </a:extLst>
          </p:cNvPr>
          <p:cNvGrpSpPr/>
          <p:nvPr/>
        </p:nvGrpSpPr>
        <p:grpSpPr>
          <a:xfrm>
            <a:off x="1118102" y="3144173"/>
            <a:ext cx="3850650" cy="1527984"/>
            <a:chOff x="1605491" y="722339"/>
            <a:chExt cx="1970113" cy="844512"/>
          </a:xfrm>
        </p:grpSpPr>
        <p:pic>
          <p:nvPicPr>
            <p:cNvPr id="19" name="Gráfico 46" descr="Monedas contorno">
              <a:extLst>
                <a:ext uri="{FF2B5EF4-FFF2-40B4-BE49-F238E27FC236}">
                  <a16:creationId xmlns:a16="http://schemas.microsoft.com/office/drawing/2014/main" xmlns="" id="{D46D5B16-E015-A274-14D0-2E2F433074CD}"/>
                </a:ext>
              </a:extLst>
            </p:cNvPr>
            <p:cNvPicPr>
              <a:picLocks noChangeAspect="1"/>
            </p:cNvPicPr>
            <p:nvPr/>
          </p:nvPicPr>
          <p:blipFill>
            <a:blip r:embed="rId4">
              <a:extLst>
                <a:ext uri="{96DAC541-7B7A-43D3-8B79-37D633B846F1}">
                  <asvg:svgBlip xmlns:asvg="http://schemas.microsoft.com/office/drawing/2016/SVG/main" xmlns="" r:embed="rId5"/>
                </a:ext>
              </a:extLst>
            </a:blip>
            <a:srcRect/>
            <a:stretch/>
          </p:blipFill>
          <p:spPr>
            <a:xfrm>
              <a:off x="1605491" y="866834"/>
              <a:ext cx="564330" cy="564331"/>
            </a:xfrm>
            <a:prstGeom prst="rect">
              <a:avLst/>
            </a:prstGeom>
          </p:spPr>
        </p:pic>
        <p:sp>
          <p:nvSpPr>
            <p:cNvPr id="20" name="CuadroTexto 47">
              <a:extLst>
                <a:ext uri="{FF2B5EF4-FFF2-40B4-BE49-F238E27FC236}">
                  <a16:creationId xmlns:a16="http://schemas.microsoft.com/office/drawing/2014/main" xmlns="" id="{E387713F-027E-E4A5-9CCD-4974713D73B8}"/>
                </a:ext>
              </a:extLst>
            </p:cNvPr>
            <p:cNvSpPr txBox="1"/>
            <p:nvPr/>
          </p:nvSpPr>
          <p:spPr>
            <a:xfrm>
              <a:off x="2169821" y="722339"/>
              <a:ext cx="1405783" cy="8445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Consejería</a:t>
              </a:r>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 de Economía, </a:t>
              </a:r>
            </a:p>
            <a:p>
              <a:pPr rtl="0"/>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Hacienda y Empleo</a:t>
              </a:r>
              <a:endParaRPr lang="es-ES" sz="1800" dirty="0">
                <a:effectLst/>
                <a:latin typeface="Roboto Condensed" panose="02000000000000000000" pitchFamily="2" charset="0"/>
                <a:ea typeface="Roboto Condensed" panose="02000000000000000000" pitchFamily="2" charset="0"/>
              </a:endParaRPr>
            </a:p>
            <a:p>
              <a:pPr rtl="0"/>
              <a:r>
                <a:rPr lang="en-US" sz="1800" b="1" i="0" baseline="0" dirty="0">
                  <a:solidFill>
                    <a:schemeClr val="dk1"/>
                  </a:solidFill>
                  <a:effectLst/>
                  <a:latin typeface="Roboto Condensed" panose="02000000000000000000" pitchFamily="2" charset="0"/>
                  <a:ea typeface="Roboto Condensed" panose="02000000000000000000" pitchFamily="2" charset="0"/>
                  <a:cs typeface="+mn-cs"/>
                </a:rPr>
                <a:t>108,53 M €</a:t>
              </a:r>
              <a:endParaRPr lang="es-ES" sz="1800" b="1" dirty="0">
                <a:effectLst/>
                <a:latin typeface="Roboto Condensed" panose="02000000000000000000" pitchFamily="2" charset="0"/>
                <a:ea typeface="Roboto Condensed" panose="02000000000000000000" pitchFamily="2" charset="0"/>
              </a:endParaRPr>
            </a:p>
          </p:txBody>
        </p:sp>
      </p:grpSp>
      <p:grpSp>
        <p:nvGrpSpPr>
          <p:cNvPr id="9" name="Grupo 8">
            <a:extLst>
              <a:ext uri="{FF2B5EF4-FFF2-40B4-BE49-F238E27FC236}">
                <a16:creationId xmlns:a16="http://schemas.microsoft.com/office/drawing/2014/main" xmlns="" id="{5DAAA2A7-3859-1758-108A-43505C615D95}"/>
              </a:ext>
            </a:extLst>
          </p:cNvPr>
          <p:cNvGrpSpPr/>
          <p:nvPr/>
        </p:nvGrpSpPr>
        <p:grpSpPr>
          <a:xfrm>
            <a:off x="1118101" y="4478726"/>
            <a:ext cx="4075586" cy="1527982"/>
            <a:chOff x="2810689" y="702837"/>
            <a:chExt cx="2085197" cy="844511"/>
          </a:xfrm>
        </p:grpSpPr>
        <p:pic>
          <p:nvPicPr>
            <p:cNvPr id="15" name="Gráfico 56" descr="Conexiones contorno">
              <a:extLst>
                <a:ext uri="{FF2B5EF4-FFF2-40B4-BE49-F238E27FC236}">
                  <a16:creationId xmlns:a16="http://schemas.microsoft.com/office/drawing/2014/main" xmlns="" id="{2A4B0BAE-C06E-5179-F985-1C08431BC693}"/>
                </a:ext>
              </a:extLst>
            </p:cNvPr>
            <p:cNvPicPr>
              <a:picLocks noChangeAspect="1"/>
            </p:cNvPicPr>
            <p:nvPr/>
          </p:nvPicPr>
          <p:blipFill>
            <a:blip r:embed="rId6">
              <a:extLst>
                <a:ext uri="{96DAC541-7B7A-43D3-8B79-37D633B846F1}">
                  <asvg:svgBlip xmlns:asvg="http://schemas.microsoft.com/office/drawing/2016/SVG/main" xmlns="" r:embed="rId7"/>
                </a:ext>
              </a:extLst>
            </a:blip>
            <a:srcRect/>
            <a:stretch/>
          </p:blipFill>
          <p:spPr>
            <a:xfrm>
              <a:off x="2810689" y="894452"/>
              <a:ext cx="589189" cy="504402"/>
            </a:xfrm>
            <a:prstGeom prst="rect">
              <a:avLst/>
            </a:prstGeom>
          </p:spPr>
        </p:pic>
        <p:sp>
          <p:nvSpPr>
            <p:cNvPr id="16" name="CuadroTexto 57">
              <a:extLst>
                <a:ext uri="{FF2B5EF4-FFF2-40B4-BE49-F238E27FC236}">
                  <a16:creationId xmlns:a16="http://schemas.microsoft.com/office/drawing/2014/main" xmlns="" id="{2A3DA947-BF4D-BBCE-2DC9-34BCF22B31E5}"/>
                </a:ext>
              </a:extLst>
            </p:cNvPr>
            <p:cNvSpPr txBox="1"/>
            <p:nvPr/>
          </p:nvSpPr>
          <p:spPr>
            <a:xfrm>
              <a:off x="3375019" y="702837"/>
              <a:ext cx="1520867" cy="8445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Consejería</a:t>
              </a:r>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 de Familia, Juventud y </a:t>
              </a:r>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Asuntos</a:t>
              </a:r>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 </a:t>
              </a:r>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Sociales</a:t>
              </a:r>
              <a:endParaRPr lang="en-US" sz="1800" b="0" i="0" baseline="0" dirty="0">
                <a:solidFill>
                  <a:schemeClr val="dk1"/>
                </a:solidFill>
                <a:effectLst/>
                <a:latin typeface="Roboto Condensed" panose="02000000000000000000" pitchFamily="2" charset="0"/>
                <a:ea typeface="Roboto Condensed" panose="02000000000000000000" pitchFamily="2" charset="0"/>
                <a:cs typeface="+mn-cs"/>
              </a:endParaRPr>
            </a:p>
            <a:p>
              <a:pPr rtl="0"/>
              <a:r>
                <a:rPr lang="en-US" sz="1800" b="1" i="0" baseline="0" dirty="0">
                  <a:solidFill>
                    <a:schemeClr val="dk1"/>
                  </a:solidFill>
                  <a:effectLst/>
                  <a:latin typeface="Roboto Condensed" panose="02000000000000000000" pitchFamily="2" charset="0"/>
                  <a:ea typeface="Roboto Condensed" panose="02000000000000000000" pitchFamily="2" charset="0"/>
                  <a:cs typeface="+mn-cs"/>
                </a:rPr>
                <a:t>159,18 M €</a:t>
              </a:r>
              <a:endParaRPr lang="es-ES" sz="1800" b="1" dirty="0">
                <a:effectLst/>
                <a:latin typeface="Roboto Condensed" panose="02000000000000000000" pitchFamily="2" charset="0"/>
                <a:ea typeface="Roboto Condensed" panose="02000000000000000000" pitchFamily="2" charset="0"/>
              </a:endParaRPr>
            </a:p>
          </p:txBody>
        </p:sp>
      </p:grpSp>
      <p:grpSp>
        <p:nvGrpSpPr>
          <p:cNvPr id="22" name="Grupo 21">
            <a:extLst>
              <a:ext uri="{FF2B5EF4-FFF2-40B4-BE49-F238E27FC236}">
                <a16:creationId xmlns:a16="http://schemas.microsoft.com/office/drawing/2014/main" xmlns="" id="{9D4E98C0-60EA-2930-4F5F-C659C4174326}"/>
              </a:ext>
            </a:extLst>
          </p:cNvPr>
          <p:cNvGrpSpPr/>
          <p:nvPr/>
        </p:nvGrpSpPr>
        <p:grpSpPr>
          <a:xfrm>
            <a:off x="1126065" y="1829338"/>
            <a:ext cx="3931039" cy="1527982"/>
            <a:chOff x="674378" y="3169744"/>
            <a:chExt cx="3931039" cy="1527982"/>
          </a:xfrm>
        </p:grpSpPr>
        <p:pic>
          <p:nvPicPr>
            <p:cNvPr id="17" name="Gráfico 37" descr="Libros contorno">
              <a:extLst>
                <a:ext uri="{FF2B5EF4-FFF2-40B4-BE49-F238E27FC236}">
                  <a16:creationId xmlns:a16="http://schemas.microsoft.com/office/drawing/2014/main" xmlns="" id="{26EE6DC2-DD88-A203-29F1-A5604C0A781C}"/>
                </a:ext>
              </a:extLst>
            </p:cNvPr>
            <p:cNvPicPr>
              <a:picLocks noChangeAspect="1"/>
            </p:cNvPicPr>
            <p:nvPr/>
          </p:nvPicPr>
          <p:blipFill>
            <a:blip r:embed="rId8">
              <a:extLst>
                <a:ext uri="{96DAC541-7B7A-43D3-8B79-37D633B846F1}">
                  <asvg:svgBlip xmlns:asvg="http://schemas.microsoft.com/office/drawing/2016/SVG/main" xmlns="" r:embed="rId9"/>
                </a:ext>
              </a:extLst>
            </a:blip>
            <a:srcRect/>
            <a:stretch/>
          </p:blipFill>
          <p:spPr>
            <a:xfrm>
              <a:off x="674378" y="3560323"/>
              <a:ext cx="862478" cy="798395"/>
            </a:xfrm>
            <a:prstGeom prst="rect">
              <a:avLst/>
            </a:prstGeom>
          </p:spPr>
        </p:pic>
        <p:sp>
          <p:nvSpPr>
            <p:cNvPr id="18" name="CuadroTexto 38">
              <a:extLst>
                <a:ext uri="{FF2B5EF4-FFF2-40B4-BE49-F238E27FC236}">
                  <a16:creationId xmlns:a16="http://schemas.microsoft.com/office/drawing/2014/main" xmlns="" id="{B9F2322E-6F6F-F90C-1E9B-4B34F68E55B3}"/>
                </a:ext>
              </a:extLst>
            </p:cNvPr>
            <p:cNvSpPr txBox="1"/>
            <p:nvPr/>
          </p:nvSpPr>
          <p:spPr>
            <a:xfrm>
              <a:off x="1769416" y="3169744"/>
              <a:ext cx="2836001" cy="15279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Consejería</a:t>
              </a:r>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 de </a:t>
              </a:r>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Educación</a:t>
              </a:r>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 </a:t>
              </a:r>
            </a:p>
            <a:p>
              <a:pPr rtl="0"/>
              <a:r>
                <a:rPr lang="en-US" sz="1800" b="0" i="0" baseline="0" dirty="0">
                  <a:solidFill>
                    <a:schemeClr val="dk1"/>
                  </a:solidFill>
                  <a:effectLst/>
                  <a:latin typeface="Roboto Condensed" panose="02000000000000000000" pitchFamily="2" charset="0"/>
                  <a:ea typeface="Roboto Condensed" panose="02000000000000000000" pitchFamily="2" charset="0"/>
                  <a:cs typeface="+mn-cs"/>
                </a:rPr>
                <a:t>Ciencia y </a:t>
              </a:r>
              <a:r>
                <a:rPr lang="en-US" sz="1800" b="0" i="0" baseline="0" dirty="0" err="1">
                  <a:solidFill>
                    <a:schemeClr val="dk1"/>
                  </a:solidFill>
                  <a:effectLst/>
                  <a:latin typeface="Roboto Condensed" panose="02000000000000000000" pitchFamily="2" charset="0"/>
                  <a:ea typeface="Roboto Condensed" panose="02000000000000000000" pitchFamily="2" charset="0"/>
                  <a:cs typeface="+mn-cs"/>
                </a:rPr>
                <a:t>Universidades</a:t>
              </a:r>
              <a:endParaRPr lang="es-ES" sz="1800" dirty="0">
                <a:effectLst/>
                <a:latin typeface="Roboto Condensed" panose="02000000000000000000" pitchFamily="2" charset="0"/>
                <a:ea typeface="Roboto Condensed" panose="02000000000000000000" pitchFamily="2" charset="0"/>
              </a:endParaRPr>
            </a:p>
            <a:p>
              <a:pPr rtl="0"/>
              <a:r>
                <a:rPr lang="en-US" sz="1800" b="1" i="0" baseline="0" dirty="0">
                  <a:solidFill>
                    <a:schemeClr val="dk1"/>
                  </a:solidFill>
                  <a:effectLst/>
                  <a:latin typeface="Roboto Condensed" panose="02000000000000000000" pitchFamily="2" charset="0"/>
                  <a:ea typeface="Roboto Condensed" panose="02000000000000000000" pitchFamily="2" charset="0"/>
                  <a:cs typeface="+mn-cs"/>
                </a:rPr>
                <a:t>660,03 M €</a:t>
              </a:r>
              <a:endParaRPr lang="es-ES" sz="1800" dirty="0">
                <a:effectLst/>
                <a:latin typeface="Roboto Condensed" panose="02000000000000000000" pitchFamily="2" charset="0"/>
                <a:ea typeface="Roboto Condensed" panose="02000000000000000000" pitchFamily="2" charset="0"/>
              </a:endParaRPr>
            </a:p>
          </p:txBody>
        </p:sp>
      </p:grpSp>
      <p:graphicFrame>
        <p:nvGraphicFramePr>
          <p:cNvPr id="31" name="Tabla 30">
            <a:extLst>
              <a:ext uri="{FF2B5EF4-FFF2-40B4-BE49-F238E27FC236}">
                <a16:creationId xmlns:a16="http://schemas.microsoft.com/office/drawing/2014/main" xmlns="" id="{5E831AA3-02C1-98EC-4EFD-03B55ACB14D9}"/>
              </a:ext>
            </a:extLst>
          </p:cNvPr>
          <p:cNvGraphicFramePr>
            <a:graphicFrameLocks noGrp="1"/>
          </p:cNvGraphicFramePr>
          <p:nvPr>
            <p:extLst>
              <p:ext uri="{D42A27DB-BD31-4B8C-83A1-F6EECF244321}">
                <p14:modId xmlns:p14="http://schemas.microsoft.com/office/powerpoint/2010/main" val="3010070238"/>
              </p:ext>
            </p:extLst>
          </p:nvPr>
        </p:nvGraphicFramePr>
        <p:xfrm>
          <a:off x="6563250" y="3588499"/>
          <a:ext cx="3043362" cy="596371"/>
        </p:xfrm>
        <a:graphic>
          <a:graphicData uri="http://schemas.openxmlformats.org/drawingml/2006/table">
            <a:tbl>
              <a:tblPr/>
              <a:tblGrid>
                <a:gridCol w="916362">
                  <a:extLst>
                    <a:ext uri="{9D8B030D-6E8A-4147-A177-3AD203B41FA5}">
                      <a16:colId xmlns:a16="http://schemas.microsoft.com/office/drawing/2014/main" xmlns="" val="3430190737"/>
                    </a:ext>
                  </a:extLst>
                </a:gridCol>
                <a:gridCol w="1099371">
                  <a:extLst>
                    <a:ext uri="{9D8B030D-6E8A-4147-A177-3AD203B41FA5}">
                      <a16:colId xmlns:a16="http://schemas.microsoft.com/office/drawing/2014/main" xmlns="" val="4007777513"/>
                    </a:ext>
                  </a:extLst>
                </a:gridCol>
                <a:gridCol w="1027629">
                  <a:extLst>
                    <a:ext uri="{9D8B030D-6E8A-4147-A177-3AD203B41FA5}">
                      <a16:colId xmlns:a16="http://schemas.microsoft.com/office/drawing/2014/main" xmlns="" val="2161532269"/>
                    </a:ext>
                  </a:extLst>
                </a:gridCol>
              </a:tblGrid>
              <a:tr h="314431">
                <a:tc>
                  <a:txBody>
                    <a:bodyPr/>
                    <a:lstStyle/>
                    <a:p>
                      <a:pPr algn="ctr" fontAlgn="ctr"/>
                      <a:r>
                        <a:rPr lang="es-ES" sz="1800" b="1" i="0" u="none" strike="noStrike" dirty="0">
                          <a:solidFill>
                            <a:srgbClr val="9B2D1F"/>
                          </a:solidFill>
                          <a:effectLst/>
                          <a:latin typeface="Roboto Condensed   "/>
                        </a:rPr>
                        <a:t>Eje 1</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tc>
                  <a:txBody>
                    <a:bodyPr/>
                    <a:lstStyle/>
                    <a:p>
                      <a:pPr algn="ctr" fontAlgn="ctr"/>
                      <a:r>
                        <a:rPr lang="es-ES" sz="1800" b="1" i="0" u="none" strike="noStrike">
                          <a:solidFill>
                            <a:srgbClr val="9B2D1F"/>
                          </a:solidFill>
                          <a:effectLst/>
                          <a:latin typeface="Roboto Condensed   "/>
                        </a:rPr>
                        <a:t>Eje 2 </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tc>
                  <a:txBody>
                    <a:bodyPr/>
                    <a:lstStyle/>
                    <a:p>
                      <a:pPr algn="ctr" fontAlgn="ctr"/>
                      <a:r>
                        <a:rPr lang="es-ES" sz="1800" b="1" i="0" u="none" strike="noStrike" dirty="0">
                          <a:solidFill>
                            <a:srgbClr val="9B2D1F"/>
                          </a:solidFill>
                          <a:effectLst/>
                          <a:latin typeface="Roboto Condensed   "/>
                        </a:rPr>
                        <a:t>Eje R </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extLst>
                  <a:ext uri="{0D108BD9-81ED-4DB2-BD59-A6C34878D82A}">
                    <a16:rowId xmlns:a16="http://schemas.microsoft.com/office/drawing/2014/main" xmlns="" val="236208846"/>
                  </a:ext>
                </a:extLst>
              </a:tr>
              <a:tr h="182880">
                <a:tc>
                  <a:txBody>
                    <a:bodyPr/>
                    <a:lstStyle/>
                    <a:p>
                      <a:pPr algn="ctr" fontAlgn="ctr"/>
                      <a:r>
                        <a:rPr lang="es-ES" sz="1800" b="0" i="0" u="none" strike="noStrike" dirty="0">
                          <a:solidFill>
                            <a:srgbClr val="000000"/>
                          </a:solidFill>
                          <a:effectLst/>
                          <a:latin typeface="Roboto Condensed   "/>
                        </a:rPr>
                        <a:t>4,53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ctr" fontAlgn="ctr"/>
                      <a:r>
                        <a:rPr lang="es-ES" sz="1800" b="0" i="0" u="none" strike="noStrike">
                          <a:solidFill>
                            <a:srgbClr val="000000"/>
                          </a:solidFill>
                          <a:effectLst/>
                          <a:latin typeface="Roboto Condensed   "/>
                        </a:rPr>
                        <a:t>4,50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ctr" fontAlgn="ctr"/>
                      <a:r>
                        <a:rPr lang="es-ES" sz="1800" b="0" i="0" u="none" strike="noStrike" dirty="0">
                          <a:solidFill>
                            <a:srgbClr val="000000"/>
                          </a:solidFill>
                          <a:effectLst/>
                          <a:latin typeface="Roboto Condensed   "/>
                        </a:rPr>
                        <a:t>99,50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extLst>
                  <a:ext uri="{0D108BD9-81ED-4DB2-BD59-A6C34878D82A}">
                    <a16:rowId xmlns:a16="http://schemas.microsoft.com/office/drawing/2014/main" xmlns="" val="2439856385"/>
                  </a:ext>
                </a:extLst>
              </a:tr>
            </a:tbl>
          </a:graphicData>
        </a:graphic>
      </p:graphicFrame>
      <p:graphicFrame>
        <p:nvGraphicFramePr>
          <p:cNvPr id="33" name="Tabla 32">
            <a:extLst>
              <a:ext uri="{FF2B5EF4-FFF2-40B4-BE49-F238E27FC236}">
                <a16:creationId xmlns:a16="http://schemas.microsoft.com/office/drawing/2014/main" xmlns="" id="{AD1D0962-4421-C520-D8C2-E4F57473B8B6}"/>
              </a:ext>
            </a:extLst>
          </p:cNvPr>
          <p:cNvGraphicFramePr>
            <a:graphicFrameLocks noGrp="1"/>
          </p:cNvGraphicFramePr>
          <p:nvPr>
            <p:extLst>
              <p:ext uri="{D42A27DB-BD31-4B8C-83A1-F6EECF244321}">
                <p14:modId xmlns:p14="http://schemas.microsoft.com/office/powerpoint/2010/main" val="3985348089"/>
              </p:ext>
            </p:extLst>
          </p:nvPr>
        </p:nvGraphicFramePr>
        <p:xfrm>
          <a:off x="6475020" y="2294184"/>
          <a:ext cx="3277890" cy="563880"/>
        </p:xfrm>
        <a:graphic>
          <a:graphicData uri="http://schemas.openxmlformats.org/drawingml/2006/table">
            <a:tbl>
              <a:tblPr/>
              <a:tblGrid>
                <a:gridCol w="1042966">
                  <a:extLst>
                    <a:ext uri="{9D8B030D-6E8A-4147-A177-3AD203B41FA5}">
                      <a16:colId xmlns:a16="http://schemas.microsoft.com/office/drawing/2014/main" xmlns="" val="921102105"/>
                    </a:ext>
                  </a:extLst>
                </a:gridCol>
                <a:gridCol w="1128105">
                  <a:extLst>
                    <a:ext uri="{9D8B030D-6E8A-4147-A177-3AD203B41FA5}">
                      <a16:colId xmlns:a16="http://schemas.microsoft.com/office/drawing/2014/main" xmlns="" val="2612525973"/>
                    </a:ext>
                  </a:extLst>
                </a:gridCol>
                <a:gridCol w="1106819">
                  <a:extLst>
                    <a:ext uri="{9D8B030D-6E8A-4147-A177-3AD203B41FA5}">
                      <a16:colId xmlns:a16="http://schemas.microsoft.com/office/drawing/2014/main" xmlns="" val="2222417097"/>
                    </a:ext>
                  </a:extLst>
                </a:gridCol>
              </a:tblGrid>
              <a:tr h="182880">
                <a:tc>
                  <a:txBody>
                    <a:bodyPr/>
                    <a:lstStyle/>
                    <a:p>
                      <a:pPr algn="ctr" fontAlgn="ctr"/>
                      <a:r>
                        <a:rPr lang="es-ES" sz="1800" b="1" i="0" u="none" strike="noStrike">
                          <a:solidFill>
                            <a:srgbClr val="9B2D1F"/>
                          </a:solidFill>
                          <a:effectLst/>
                          <a:latin typeface="Roboto Condensed   "/>
                        </a:rPr>
                        <a:t>Eje 1</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tc>
                  <a:txBody>
                    <a:bodyPr/>
                    <a:lstStyle/>
                    <a:p>
                      <a:pPr algn="ctr" fontAlgn="ctr"/>
                      <a:r>
                        <a:rPr lang="es-ES" sz="1800" b="1" i="0" u="none" strike="noStrike" dirty="0">
                          <a:solidFill>
                            <a:srgbClr val="9B2D1F"/>
                          </a:solidFill>
                          <a:effectLst/>
                          <a:latin typeface="Roboto Condensed   "/>
                        </a:rPr>
                        <a:t>Eje 3</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tc>
                  <a:txBody>
                    <a:bodyPr/>
                    <a:lstStyle/>
                    <a:p>
                      <a:pPr algn="ctr" fontAlgn="ctr"/>
                      <a:r>
                        <a:rPr lang="es-ES" sz="1800" b="1" i="0" u="none" strike="noStrike">
                          <a:solidFill>
                            <a:srgbClr val="9B2D1F"/>
                          </a:solidFill>
                          <a:effectLst/>
                          <a:latin typeface="Roboto Condensed   "/>
                        </a:rPr>
                        <a:t>Eje R </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extLst>
                  <a:ext uri="{0D108BD9-81ED-4DB2-BD59-A6C34878D82A}">
                    <a16:rowId xmlns:a16="http://schemas.microsoft.com/office/drawing/2014/main" xmlns="" val="484270673"/>
                  </a:ext>
                </a:extLst>
              </a:tr>
              <a:tr h="182880">
                <a:tc>
                  <a:txBody>
                    <a:bodyPr/>
                    <a:lstStyle/>
                    <a:p>
                      <a:pPr algn="ctr" fontAlgn="ctr"/>
                      <a:r>
                        <a:rPr lang="es-ES" sz="1800" b="0" i="0" u="none" strike="noStrike" dirty="0">
                          <a:solidFill>
                            <a:srgbClr val="000000"/>
                          </a:solidFill>
                          <a:effectLst/>
                          <a:latin typeface="Roboto Condensed   "/>
                        </a:rPr>
                        <a:t>18,48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ctr" fontAlgn="ctr"/>
                      <a:r>
                        <a:rPr lang="es-ES" sz="1800" b="0" i="0" u="none" strike="noStrike" dirty="0">
                          <a:solidFill>
                            <a:srgbClr val="000000"/>
                          </a:solidFill>
                          <a:effectLst/>
                          <a:latin typeface="Roboto Condensed   "/>
                        </a:rPr>
                        <a:t>190,56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ctr" fontAlgn="ctr"/>
                      <a:r>
                        <a:rPr lang="es-ES" sz="1800" b="0" i="0" u="none" strike="noStrike" dirty="0">
                          <a:solidFill>
                            <a:srgbClr val="000000"/>
                          </a:solidFill>
                          <a:effectLst/>
                          <a:latin typeface="Roboto Condensed   "/>
                        </a:rPr>
                        <a:t>451,00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extLst>
                  <a:ext uri="{0D108BD9-81ED-4DB2-BD59-A6C34878D82A}">
                    <a16:rowId xmlns:a16="http://schemas.microsoft.com/office/drawing/2014/main" xmlns="" val="34822966"/>
                  </a:ext>
                </a:extLst>
              </a:tr>
            </a:tbl>
          </a:graphicData>
        </a:graphic>
      </p:graphicFrame>
      <p:graphicFrame>
        <p:nvGraphicFramePr>
          <p:cNvPr id="34" name="Tabla 33">
            <a:extLst>
              <a:ext uri="{FF2B5EF4-FFF2-40B4-BE49-F238E27FC236}">
                <a16:creationId xmlns:a16="http://schemas.microsoft.com/office/drawing/2014/main" xmlns="" id="{80E32B0D-5B1D-1AAD-75AB-BA2747EE6474}"/>
              </a:ext>
            </a:extLst>
          </p:cNvPr>
          <p:cNvGraphicFramePr>
            <a:graphicFrameLocks noGrp="1"/>
          </p:cNvGraphicFramePr>
          <p:nvPr>
            <p:extLst>
              <p:ext uri="{D42A27DB-BD31-4B8C-83A1-F6EECF244321}">
                <p14:modId xmlns:p14="http://schemas.microsoft.com/office/powerpoint/2010/main" val="551196821"/>
              </p:ext>
            </p:extLst>
          </p:nvPr>
        </p:nvGraphicFramePr>
        <p:xfrm>
          <a:off x="6475020" y="4898687"/>
          <a:ext cx="3277891" cy="563880"/>
        </p:xfrm>
        <a:graphic>
          <a:graphicData uri="http://schemas.openxmlformats.org/drawingml/2006/table">
            <a:tbl>
              <a:tblPr/>
              <a:tblGrid>
                <a:gridCol w="1042965">
                  <a:extLst>
                    <a:ext uri="{9D8B030D-6E8A-4147-A177-3AD203B41FA5}">
                      <a16:colId xmlns:a16="http://schemas.microsoft.com/office/drawing/2014/main" xmlns="" val="2044258"/>
                    </a:ext>
                  </a:extLst>
                </a:gridCol>
                <a:gridCol w="1128106">
                  <a:extLst>
                    <a:ext uri="{9D8B030D-6E8A-4147-A177-3AD203B41FA5}">
                      <a16:colId xmlns:a16="http://schemas.microsoft.com/office/drawing/2014/main" xmlns="" val="3856664964"/>
                    </a:ext>
                  </a:extLst>
                </a:gridCol>
                <a:gridCol w="1106820">
                  <a:extLst>
                    <a:ext uri="{9D8B030D-6E8A-4147-A177-3AD203B41FA5}">
                      <a16:colId xmlns:a16="http://schemas.microsoft.com/office/drawing/2014/main" xmlns="" val="534000229"/>
                    </a:ext>
                  </a:extLst>
                </a:gridCol>
              </a:tblGrid>
              <a:tr h="182880">
                <a:tc>
                  <a:txBody>
                    <a:bodyPr/>
                    <a:lstStyle/>
                    <a:p>
                      <a:pPr algn="ctr" fontAlgn="ctr"/>
                      <a:r>
                        <a:rPr lang="es-ES" sz="1800" b="1" i="0" u="none" strike="noStrike">
                          <a:solidFill>
                            <a:srgbClr val="9B2D1F"/>
                          </a:solidFill>
                          <a:effectLst/>
                          <a:latin typeface="Roboto Condensed "/>
                        </a:rPr>
                        <a:t>Eje 1</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tc>
                  <a:txBody>
                    <a:bodyPr/>
                    <a:lstStyle/>
                    <a:p>
                      <a:pPr algn="ctr" fontAlgn="ctr"/>
                      <a:r>
                        <a:rPr lang="es-ES" sz="1800" b="1" i="0" u="none" strike="noStrike" dirty="0">
                          <a:solidFill>
                            <a:srgbClr val="9B2D1F"/>
                          </a:solidFill>
                          <a:effectLst/>
                          <a:latin typeface="Roboto Condensed "/>
                        </a:rPr>
                        <a:t>Eje 2</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tc>
                  <a:txBody>
                    <a:bodyPr/>
                    <a:lstStyle/>
                    <a:p>
                      <a:pPr algn="ctr" fontAlgn="ctr"/>
                      <a:r>
                        <a:rPr lang="es-ES" sz="1800" b="1" i="0" u="none" strike="noStrike" dirty="0">
                          <a:solidFill>
                            <a:srgbClr val="9B2D1F"/>
                          </a:solidFill>
                          <a:effectLst/>
                          <a:latin typeface="Roboto Condensed "/>
                        </a:rPr>
                        <a:t>Eje R </a:t>
                      </a:r>
                    </a:p>
                  </a:txBody>
                  <a:tcPr marL="7620" marR="7620" marT="7620" marB="0" anchor="ctr">
                    <a:lnL>
                      <a:noFill/>
                    </a:lnL>
                    <a:lnR>
                      <a:noFill/>
                    </a:lnR>
                    <a:lnT>
                      <a:noFill/>
                    </a:lnT>
                    <a:lnB w="6350" cap="flat" cmpd="sng" algn="ctr">
                      <a:solidFill>
                        <a:srgbClr val="EDEDED"/>
                      </a:solidFill>
                      <a:prstDash val="solid"/>
                      <a:round/>
                      <a:headEnd type="none" w="med" len="med"/>
                      <a:tailEnd type="none" w="med" len="med"/>
                    </a:lnB>
                    <a:noFill/>
                  </a:tcPr>
                </a:tc>
                <a:extLst>
                  <a:ext uri="{0D108BD9-81ED-4DB2-BD59-A6C34878D82A}">
                    <a16:rowId xmlns:a16="http://schemas.microsoft.com/office/drawing/2014/main" xmlns="" val="3998110328"/>
                  </a:ext>
                </a:extLst>
              </a:tr>
              <a:tr h="182880">
                <a:tc>
                  <a:txBody>
                    <a:bodyPr/>
                    <a:lstStyle/>
                    <a:p>
                      <a:pPr algn="ctr" fontAlgn="ctr"/>
                      <a:r>
                        <a:rPr lang="es-ES" sz="1800" b="0" i="0" u="none" strike="noStrike">
                          <a:solidFill>
                            <a:srgbClr val="000000"/>
                          </a:solidFill>
                          <a:effectLst/>
                          <a:latin typeface="Roboto Condensed "/>
                        </a:rPr>
                        <a:t>7,00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ctr" fontAlgn="ctr"/>
                      <a:r>
                        <a:rPr lang="es-ES" sz="1800" b="0" i="0" u="none" strike="noStrike" dirty="0">
                          <a:solidFill>
                            <a:srgbClr val="000000"/>
                          </a:solidFill>
                          <a:effectLst/>
                          <a:latin typeface="Roboto Condensed "/>
                        </a:rPr>
                        <a:t>102,78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tc>
                  <a:txBody>
                    <a:bodyPr/>
                    <a:lstStyle/>
                    <a:p>
                      <a:pPr algn="ctr" fontAlgn="ctr"/>
                      <a:r>
                        <a:rPr lang="es-ES" sz="1800" b="0" i="0" u="none" strike="noStrike" dirty="0">
                          <a:solidFill>
                            <a:srgbClr val="000000"/>
                          </a:solidFill>
                          <a:effectLst/>
                          <a:latin typeface="Roboto Condensed "/>
                        </a:rPr>
                        <a:t>49,40 M €</a:t>
                      </a:r>
                    </a:p>
                  </a:txBody>
                  <a:tcPr marL="7620" marR="7620" marT="7620" marB="0" anchor="ctr">
                    <a:lnL>
                      <a:noFill/>
                    </a:lnL>
                    <a:lnR>
                      <a:noFill/>
                    </a:lnR>
                    <a:lnT w="6350" cap="flat" cmpd="sng" algn="ctr">
                      <a:solidFill>
                        <a:srgbClr val="EDEDED"/>
                      </a:solidFill>
                      <a:prstDash val="solid"/>
                      <a:round/>
                      <a:headEnd type="none" w="med" len="med"/>
                      <a:tailEnd type="none" w="med" len="med"/>
                    </a:lnT>
                    <a:lnB w="6350" cap="flat" cmpd="sng" algn="ctr">
                      <a:solidFill>
                        <a:srgbClr val="EDEDED"/>
                      </a:solidFill>
                      <a:prstDash val="solid"/>
                      <a:round/>
                      <a:headEnd type="none" w="med" len="med"/>
                      <a:tailEnd type="none" w="med" len="med"/>
                    </a:lnB>
                    <a:noFill/>
                  </a:tcPr>
                </a:tc>
                <a:extLst>
                  <a:ext uri="{0D108BD9-81ED-4DB2-BD59-A6C34878D82A}">
                    <a16:rowId xmlns:a16="http://schemas.microsoft.com/office/drawing/2014/main" xmlns="" val="2860287406"/>
                  </a:ext>
                </a:extLst>
              </a:tr>
            </a:tbl>
          </a:graphicData>
        </a:graphic>
      </p:graphicFrame>
      <p:sp>
        <p:nvSpPr>
          <p:cNvPr id="35" name="Flecha: a la derecha 34">
            <a:extLst>
              <a:ext uri="{FF2B5EF4-FFF2-40B4-BE49-F238E27FC236}">
                <a16:creationId xmlns:a16="http://schemas.microsoft.com/office/drawing/2014/main" xmlns="" id="{334D182F-F839-1150-1965-EA3806AD8286}"/>
              </a:ext>
            </a:extLst>
          </p:cNvPr>
          <p:cNvSpPr/>
          <p:nvPr/>
        </p:nvSpPr>
        <p:spPr>
          <a:xfrm>
            <a:off x="5486354" y="2347209"/>
            <a:ext cx="428900" cy="394921"/>
          </a:xfrm>
          <a:prstGeom prst="rightArrow">
            <a:avLst/>
          </a:prstGeom>
          <a:solidFill>
            <a:srgbClr val="9B2D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Flecha: a la derecha 35">
            <a:extLst>
              <a:ext uri="{FF2B5EF4-FFF2-40B4-BE49-F238E27FC236}">
                <a16:creationId xmlns:a16="http://schemas.microsoft.com/office/drawing/2014/main" xmlns="" id="{A20156F8-F252-BA01-0B04-DC99EF62F3EF}"/>
              </a:ext>
            </a:extLst>
          </p:cNvPr>
          <p:cNvSpPr/>
          <p:nvPr/>
        </p:nvSpPr>
        <p:spPr>
          <a:xfrm>
            <a:off x="5486354" y="3721491"/>
            <a:ext cx="428900" cy="394921"/>
          </a:xfrm>
          <a:prstGeom prst="rightArrow">
            <a:avLst/>
          </a:prstGeom>
          <a:solidFill>
            <a:srgbClr val="9B2D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Flecha: a la derecha 36">
            <a:extLst>
              <a:ext uri="{FF2B5EF4-FFF2-40B4-BE49-F238E27FC236}">
                <a16:creationId xmlns:a16="http://schemas.microsoft.com/office/drawing/2014/main" xmlns="" id="{CC829761-34F1-2F04-DDEE-653448C83E9D}"/>
              </a:ext>
            </a:extLst>
          </p:cNvPr>
          <p:cNvSpPr/>
          <p:nvPr/>
        </p:nvSpPr>
        <p:spPr>
          <a:xfrm>
            <a:off x="5534561" y="5084265"/>
            <a:ext cx="428900" cy="394921"/>
          </a:xfrm>
          <a:prstGeom prst="rightArrow">
            <a:avLst/>
          </a:prstGeom>
          <a:solidFill>
            <a:srgbClr val="9B2D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número de diapositiva 4">
            <a:extLst>
              <a:ext uri="{FF2B5EF4-FFF2-40B4-BE49-F238E27FC236}">
                <a16:creationId xmlns:a16="http://schemas.microsoft.com/office/drawing/2014/main" xmlns="" id="{66D15EB6-FC4C-509A-6A0D-BB7042611BC0}"/>
              </a:ext>
            </a:extLst>
          </p:cNvPr>
          <p:cNvSpPr>
            <a:spLocks noGrp="1"/>
          </p:cNvSpPr>
          <p:nvPr>
            <p:ph type="sldNum" sz="quarter" idx="12"/>
          </p:nvPr>
        </p:nvSpPr>
        <p:spPr/>
        <p:txBody>
          <a:bodyPr/>
          <a:lstStyle/>
          <a:p>
            <a:fld id="{4A8CBD4F-D04B-4D4F-B2BF-A115DF7B93AD}" type="slidenum">
              <a:rPr lang="es-ES" smtClean="0"/>
              <a:t>15</a:t>
            </a:fld>
            <a:endParaRPr lang="es-ES" dirty="0"/>
          </a:p>
        </p:txBody>
      </p:sp>
    </p:spTree>
    <p:extLst>
      <p:ext uri="{BB962C8B-B14F-4D97-AF65-F5344CB8AC3E}">
        <p14:creationId xmlns:p14="http://schemas.microsoft.com/office/powerpoint/2010/main" val="347718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E8CA4C3-52B4-D886-133C-5B04F23549AB}"/>
            </a:ext>
          </a:extLst>
        </p:cNvPr>
        <p:cNvGrpSpPr/>
        <p:nvPr/>
      </p:nvGrpSpPr>
      <p:grpSpPr>
        <a:xfrm>
          <a:off x="0" y="0"/>
          <a:ext cx="0" cy="0"/>
          <a:chOff x="0" y="0"/>
          <a:chExt cx="0" cy="0"/>
        </a:xfrm>
      </p:grpSpPr>
      <p:pic>
        <p:nvPicPr>
          <p:cNvPr id="2" name="Picture 2" descr="Logotipo_del_Gobierno_de_la_Comunidad_de_Madrid – Café la Palma">
            <a:extLst>
              <a:ext uri="{FF2B5EF4-FFF2-40B4-BE49-F238E27FC236}">
                <a16:creationId xmlns:a16="http://schemas.microsoft.com/office/drawing/2014/main" xmlns="" id="{8654B4AF-A02D-01D0-B5C7-7AEBE92DB0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181C34F1-4C56-1184-0B48-C505B88DA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10" name="Título 2">
            <a:extLst>
              <a:ext uri="{FF2B5EF4-FFF2-40B4-BE49-F238E27FC236}">
                <a16:creationId xmlns:a16="http://schemas.microsoft.com/office/drawing/2014/main" xmlns="" id="{85E25638-6FF6-4308-A1DF-09C92F81CF70}"/>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Asignación por Organismo Gestor</a:t>
            </a:r>
          </a:p>
          <a:p>
            <a:r>
              <a:rPr lang="es-ES" sz="2200" b="0" dirty="0">
                <a:solidFill>
                  <a:schemeClr val="accent1">
                    <a:lumMod val="75000"/>
                  </a:schemeClr>
                </a:solidFill>
              </a:rPr>
              <a:t>(en términos de ayuda FSE, sin Asistencia Técnica)</a:t>
            </a:r>
          </a:p>
        </p:txBody>
      </p:sp>
      <p:graphicFrame>
        <p:nvGraphicFramePr>
          <p:cNvPr id="5" name="Gráfico 4">
            <a:extLst>
              <a:ext uri="{FF2B5EF4-FFF2-40B4-BE49-F238E27FC236}">
                <a16:creationId xmlns:a16="http://schemas.microsoft.com/office/drawing/2014/main" xmlns="" id="{F4AB2CAB-6A02-4F80-9646-8783D65D6F53}"/>
              </a:ext>
            </a:extLst>
          </p:cNvPr>
          <p:cNvGraphicFramePr/>
          <p:nvPr>
            <p:extLst>
              <p:ext uri="{D42A27DB-BD31-4B8C-83A1-F6EECF244321}">
                <p14:modId xmlns:p14="http://schemas.microsoft.com/office/powerpoint/2010/main" val="2358834490"/>
              </p:ext>
            </p:extLst>
          </p:nvPr>
        </p:nvGraphicFramePr>
        <p:xfrm>
          <a:off x="1126065" y="1924050"/>
          <a:ext cx="4015740" cy="4197350"/>
        </p:xfrm>
        <a:graphic>
          <a:graphicData uri="http://schemas.openxmlformats.org/drawingml/2006/chart">
            <c:chart xmlns:c="http://schemas.openxmlformats.org/drawingml/2006/chart" xmlns:r="http://schemas.openxmlformats.org/officeDocument/2006/relationships" r:id="rId5"/>
          </a:graphicData>
        </a:graphic>
      </p:graphicFrame>
      <p:sp>
        <p:nvSpPr>
          <p:cNvPr id="4" name="Marcador de número de diapositiva 3">
            <a:extLst>
              <a:ext uri="{FF2B5EF4-FFF2-40B4-BE49-F238E27FC236}">
                <a16:creationId xmlns:a16="http://schemas.microsoft.com/office/drawing/2014/main" xmlns="" id="{B8A3C4D8-E4FB-6E74-3426-86DB5C463A6F}"/>
              </a:ext>
            </a:extLst>
          </p:cNvPr>
          <p:cNvSpPr>
            <a:spLocks noGrp="1"/>
          </p:cNvSpPr>
          <p:nvPr>
            <p:ph type="sldNum" sz="quarter" idx="12"/>
          </p:nvPr>
        </p:nvSpPr>
        <p:spPr/>
        <p:txBody>
          <a:bodyPr/>
          <a:lstStyle/>
          <a:p>
            <a:fld id="{4A8CBD4F-D04B-4D4F-B2BF-A115DF7B93AD}" type="slidenum">
              <a:rPr lang="es-ES" smtClean="0"/>
              <a:t>16</a:t>
            </a:fld>
            <a:endParaRPr lang="es-ES" dirty="0"/>
          </a:p>
        </p:txBody>
      </p:sp>
      <p:graphicFrame>
        <p:nvGraphicFramePr>
          <p:cNvPr id="12" name="Gráfico 11">
            <a:extLst>
              <a:ext uri="{FF2B5EF4-FFF2-40B4-BE49-F238E27FC236}">
                <a16:creationId xmlns:a16="http://schemas.microsoft.com/office/drawing/2014/main" xmlns="" id="{AC14FD4B-B7E7-6074-3E60-FFAD47FCCD8D}"/>
              </a:ext>
            </a:extLst>
          </p:cNvPr>
          <p:cNvGraphicFramePr>
            <a:graphicFrameLocks/>
          </p:cNvGraphicFramePr>
          <p:nvPr>
            <p:extLst>
              <p:ext uri="{D42A27DB-BD31-4B8C-83A1-F6EECF244321}">
                <p14:modId xmlns:p14="http://schemas.microsoft.com/office/powerpoint/2010/main" val="3971692140"/>
              </p:ext>
            </p:extLst>
          </p:nvPr>
        </p:nvGraphicFramePr>
        <p:xfrm>
          <a:off x="5453001" y="1888600"/>
          <a:ext cx="6015910" cy="411336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30551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B1ED1C-5666-87A9-0849-65509F87002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8F8451A4-CD8E-9CB1-C0CE-CC6110AF11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4126245A-F313-B3D5-489A-387E46F178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7BA144F8-7B79-E10F-B6CD-8AD0E4C6AD5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285A72A1-8F93-8913-2329-773F988EE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251B13BF-27B2-7B20-CD42-C15FC5BCAF07}"/>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Ejecución</a:t>
            </a:r>
            <a:r>
              <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rPr>
              <a:t> </a:t>
            </a: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financiera</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620E42E6-4F86-8FF4-084C-ADA8158AFC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99735437-CBC8-A201-7391-00E266CDB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E11A9D28-B35E-779A-5862-61283E7A154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1BC07987-26AD-4786-908D-758F4B959D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D7F30227-B191-0FD1-0DB3-B3F1651CEB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E79661EC-D3C6-A4D8-8711-EF1F0A4425F3}"/>
              </a:ext>
            </a:extLst>
          </p:cNvPr>
          <p:cNvSpPr>
            <a:spLocks noGrp="1"/>
          </p:cNvSpPr>
          <p:nvPr>
            <p:ph type="sldNum" sz="quarter" idx="12"/>
          </p:nvPr>
        </p:nvSpPr>
        <p:spPr/>
        <p:txBody>
          <a:bodyPr/>
          <a:lstStyle/>
          <a:p>
            <a:fld id="{4A8CBD4F-D04B-4D4F-B2BF-A115DF7B93AD}" type="slidenum">
              <a:rPr lang="es-ES" smtClean="0"/>
              <a:t>17</a:t>
            </a:fld>
            <a:endParaRPr lang="es-ES" dirty="0"/>
          </a:p>
        </p:txBody>
      </p:sp>
    </p:spTree>
    <p:extLst>
      <p:ext uri="{BB962C8B-B14F-4D97-AF65-F5344CB8AC3E}">
        <p14:creationId xmlns:p14="http://schemas.microsoft.com/office/powerpoint/2010/main" val="189325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xmlns="" id="{C5E5753B-898E-379A-B925-035FC0EFB516}"/>
              </a:ext>
            </a:extLst>
          </p:cNvPr>
          <p:cNvGraphicFramePr>
            <a:graphicFrameLocks noGrp="1"/>
          </p:cNvGraphicFramePr>
          <p:nvPr>
            <p:extLst>
              <p:ext uri="{D42A27DB-BD31-4B8C-83A1-F6EECF244321}">
                <p14:modId xmlns:p14="http://schemas.microsoft.com/office/powerpoint/2010/main" val="3662983007"/>
              </p:ext>
            </p:extLst>
          </p:nvPr>
        </p:nvGraphicFramePr>
        <p:xfrm>
          <a:off x="842296" y="2248949"/>
          <a:ext cx="4772353" cy="3439488"/>
        </p:xfrm>
        <a:graphic>
          <a:graphicData uri="http://schemas.openxmlformats.org/drawingml/2006/table">
            <a:tbl>
              <a:tblPr>
                <a:tableStyleId>{2D5ABB26-0587-4C30-8999-92F81FD0307C}</a:tableStyleId>
              </a:tblPr>
              <a:tblGrid>
                <a:gridCol w="842565">
                  <a:extLst>
                    <a:ext uri="{9D8B030D-6E8A-4147-A177-3AD203B41FA5}">
                      <a16:colId xmlns:a16="http://schemas.microsoft.com/office/drawing/2014/main" xmlns="" val="1153812445"/>
                    </a:ext>
                  </a:extLst>
                </a:gridCol>
                <a:gridCol w="1445865">
                  <a:extLst>
                    <a:ext uri="{9D8B030D-6E8A-4147-A177-3AD203B41FA5}">
                      <a16:colId xmlns:a16="http://schemas.microsoft.com/office/drawing/2014/main" xmlns="" val="508778750"/>
                    </a:ext>
                  </a:extLst>
                </a:gridCol>
                <a:gridCol w="1362450">
                  <a:extLst>
                    <a:ext uri="{9D8B030D-6E8A-4147-A177-3AD203B41FA5}">
                      <a16:colId xmlns:a16="http://schemas.microsoft.com/office/drawing/2014/main" xmlns="" val="910724121"/>
                    </a:ext>
                  </a:extLst>
                </a:gridCol>
                <a:gridCol w="1121473">
                  <a:extLst>
                    <a:ext uri="{9D8B030D-6E8A-4147-A177-3AD203B41FA5}">
                      <a16:colId xmlns:a16="http://schemas.microsoft.com/office/drawing/2014/main" xmlns="" val="2264107456"/>
                    </a:ext>
                  </a:extLst>
                </a:gridCol>
              </a:tblGrid>
              <a:tr h="429936">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Eje</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Programada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Certificada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Ejecución</a:t>
                      </a: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0077898"/>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1A</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30 M€</a:t>
                      </a:r>
                    </a:p>
                  </a:txBody>
                  <a:tcPr marL="0" marR="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32,60 M€</a:t>
                      </a:r>
                    </a:p>
                  </a:txBody>
                  <a:tcPr marL="0" marR="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108,68%</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435555732"/>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2A</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107,27 M€</a:t>
                      </a: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119,68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111,57%</a:t>
                      </a:r>
                    </a:p>
                  </a:txBody>
                  <a:tcPr marL="0" marR="0" marT="0" marB="0" anchor="ctr"/>
                </a:tc>
                <a:extLst>
                  <a:ext uri="{0D108BD9-81ED-4DB2-BD59-A6C34878D82A}">
                    <a16:rowId xmlns:a16="http://schemas.microsoft.com/office/drawing/2014/main" xmlns="" val="2309296717"/>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3A</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190,56 M€</a:t>
                      </a: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372,94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195,71%</a:t>
                      </a:r>
                    </a:p>
                  </a:txBody>
                  <a:tcPr marL="0" marR="0" marT="0" marB="0" anchor="ctr"/>
                </a:tc>
                <a:extLst>
                  <a:ext uri="{0D108BD9-81ED-4DB2-BD59-A6C34878D82A}">
                    <a16:rowId xmlns:a16="http://schemas.microsoft.com/office/drawing/2014/main" xmlns="" val="1284321831"/>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8A</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6 M€</a:t>
                      </a: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8,38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139,67%</a:t>
                      </a:r>
                    </a:p>
                  </a:txBody>
                  <a:tcPr marL="0" marR="0" marT="0" marB="0" anchor="ctr"/>
                </a:tc>
                <a:extLst>
                  <a:ext uri="{0D108BD9-81ED-4DB2-BD59-A6C34878D82A}">
                    <a16:rowId xmlns:a16="http://schemas.microsoft.com/office/drawing/2014/main" xmlns="" val="1892468204"/>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R</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599,90 M€</a:t>
                      </a: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616,78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102,81%</a:t>
                      </a:r>
                    </a:p>
                  </a:txBody>
                  <a:tcPr marL="0" marR="0" marT="0" marB="0" anchor="ctr"/>
                </a:tc>
                <a:extLst>
                  <a:ext uri="{0D108BD9-81ED-4DB2-BD59-A6C34878D82A}">
                    <a16:rowId xmlns:a16="http://schemas.microsoft.com/office/drawing/2014/main" xmlns="" val="4083299048"/>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AT REACT</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11,90 M€</a:t>
                      </a: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13,68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115,00%</a:t>
                      </a:r>
                    </a:p>
                  </a:txBody>
                  <a:tcPr marL="0" marR="0" marT="0" marB="0" anchor="ctr"/>
                </a:tc>
                <a:extLst>
                  <a:ext uri="{0D108BD9-81ED-4DB2-BD59-A6C34878D82A}">
                    <a16:rowId xmlns:a16="http://schemas.microsoft.com/office/drawing/2014/main" xmlns="" val="1494247338"/>
                  </a:ext>
                </a:extLst>
              </a:tr>
              <a:tr h="429936">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Total PO</a:t>
                      </a:r>
                      <a:endParaRPr lang="es-ES" sz="12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7620" marR="7620" marT="7620" marB="0" anchor="ctr">
                    <a:solidFill>
                      <a:schemeClr val="accent2">
                        <a:lumMod val="20000"/>
                        <a:lumOff val="80000"/>
                      </a:schemeClr>
                    </a:solidFill>
                  </a:tcPr>
                </a:tc>
                <a:tc>
                  <a:txBody>
                    <a:bodyPr/>
                    <a:lstStyle/>
                    <a:p>
                      <a:pPr algn="ctr" fontAlgn="ctr"/>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945,64 M€</a:t>
                      </a:r>
                    </a:p>
                  </a:txBody>
                  <a:tcPr marL="7620" marR="7620" marT="7620" marB="0" anchor="ctr">
                    <a:solidFill>
                      <a:schemeClr val="accent2">
                        <a:lumMod val="20000"/>
                        <a:lumOff val="80000"/>
                      </a:schemeClr>
                    </a:solidFill>
                  </a:tcPr>
                </a:tc>
                <a:tc>
                  <a:txBody>
                    <a:bodyPr/>
                    <a:lstStyle/>
                    <a:p>
                      <a:pPr marL="0" algn="ctr" defTabSz="914400" rtl="0" eaLnBrk="1" fontAlgn="ctr" latinLnBrk="0" hangingPunct="1"/>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1.164,08M€</a:t>
                      </a:r>
                    </a:p>
                  </a:txBody>
                  <a:tcPr marL="0" marR="0" marT="0" marB="0" anchor="ctr">
                    <a:solidFill>
                      <a:schemeClr val="accent2">
                        <a:lumMod val="20000"/>
                        <a:lumOff val="80000"/>
                      </a:schemeClr>
                    </a:solidFill>
                  </a:tcPr>
                </a:tc>
                <a:tc>
                  <a:txBody>
                    <a:bodyPr/>
                    <a:lstStyle/>
                    <a:p>
                      <a:pPr marL="0" algn="ctr" defTabSz="914400" rtl="0" eaLnBrk="1" fontAlgn="ctr" latinLnBrk="0" hangingPunct="1"/>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123,10%</a:t>
                      </a:r>
                    </a:p>
                  </a:txBody>
                  <a:tcPr marL="0" marR="0" marT="0" marB="0" anchor="ctr">
                    <a:solidFill>
                      <a:schemeClr val="accent2">
                        <a:lumMod val="20000"/>
                        <a:lumOff val="80000"/>
                      </a:schemeClr>
                    </a:solidFill>
                  </a:tcPr>
                </a:tc>
                <a:extLst>
                  <a:ext uri="{0D108BD9-81ED-4DB2-BD59-A6C34878D82A}">
                    <a16:rowId xmlns:a16="http://schemas.microsoft.com/office/drawing/2014/main" xmlns="" val="3501148205"/>
                  </a:ext>
                </a:extLst>
              </a:tr>
            </a:tbl>
          </a:graphicData>
        </a:graphic>
      </p:graphicFrame>
      <p:pic>
        <p:nvPicPr>
          <p:cNvPr id="6" name="Picture 2" descr="Logotipo_del_Gobierno_de_la_Comunidad_de_Madrid – Café la Palma">
            <a:extLst>
              <a:ext uri="{FF2B5EF4-FFF2-40B4-BE49-F238E27FC236}">
                <a16:creationId xmlns:a16="http://schemas.microsoft.com/office/drawing/2014/main" xmlns="" id="{7A6753D4-D83C-EC02-03D7-EB7C045F4E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Forma&#10;&#10;Descripción generada automáticamente con confianza media">
            <a:extLst>
              <a:ext uri="{FF2B5EF4-FFF2-40B4-BE49-F238E27FC236}">
                <a16:creationId xmlns:a16="http://schemas.microsoft.com/office/drawing/2014/main" xmlns="" id="{921B94AC-E840-A6BD-0DAE-42EB94722C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8" name="Título 2">
            <a:extLst>
              <a:ext uri="{FF2B5EF4-FFF2-40B4-BE49-F238E27FC236}">
                <a16:creationId xmlns:a16="http://schemas.microsoft.com/office/drawing/2014/main" xmlns="" id="{DB0E481F-863D-D159-929D-89B9F0525E64}"/>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Ejecución financiera PO FSE 14-20</a:t>
            </a:r>
          </a:p>
          <a:p>
            <a:r>
              <a:rPr lang="es-ES" sz="2400" b="0" dirty="0">
                <a:solidFill>
                  <a:schemeClr val="accent1">
                    <a:lumMod val="75000"/>
                  </a:schemeClr>
                </a:solidFill>
              </a:rPr>
              <a:t>(</a:t>
            </a:r>
            <a:r>
              <a:rPr lang="es-ES" sz="2000" b="0" dirty="0">
                <a:solidFill>
                  <a:schemeClr val="accent1">
                    <a:lumMod val="75000"/>
                  </a:schemeClr>
                </a:solidFill>
              </a:rPr>
              <a:t>en términos de ayuda FSE</a:t>
            </a:r>
            <a:r>
              <a:rPr lang="es-ES" sz="2400" b="0" dirty="0">
                <a:solidFill>
                  <a:schemeClr val="accent1">
                    <a:lumMod val="75000"/>
                  </a:schemeClr>
                </a:solidFill>
              </a:rPr>
              <a:t>)</a:t>
            </a:r>
          </a:p>
          <a:p>
            <a:endParaRPr lang="es-ES" sz="2400" dirty="0">
              <a:solidFill>
                <a:schemeClr val="accent1">
                  <a:lumMod val="75000"/>
                </a:schemeClr>
              </a:solidFill>
            </a:endParaRPr>
          </a:p>
        </p:txBody>
      </p:sp>
      <p:graphicFrame>
        <p:nvGraphicFramePr>
          <p:cNvPr id="9" name="Tabla 8">
            <a:extLst>
              <a:ext uri="{FF2B5EF4-FFF2-40B4-BE49-F238E27FC236}">
                <a16:creationId xmlns:a16="http://schemas.microsoft.com/office/drawing/2014/main" xmlns="" id="{2EB8EADC-F04E-881E-5775-D6F08CB69ADE}"/>
              </a:ext>
            </a:extLst>
          </p:cNvPr>
          <p:cNvGraphicFramePr>
            <a:graphicFrameLocks noGrp="1"/>
          </p:cNvGraphicFramePr>
          <p:nvPr>
            <p:extLst>
              <p:ext uri="{D42A27DB-BD31-4B8C-83A1-F6EECF244321}">
                <p14:modId xmlns:p14="http://schemas.microsoft.com/office/powerpoint/2010/main" val="3738366126"/>
              </p:ext>
            </p:extLst>
          </p:nvPr>
        </p:nvGraphicFramePr>
        <p:xfrm>
          <a:off x="5958023" y="2150693"/>
          <a:ext cx="5391681" cy="3636000"/>
        </p:xfrm>
        <a:graphic>
          <a:graphicData uri="http://schemas.openxmlformats.org/drawingml/2006/table">
            <a:tbl>
              <a:tblPr>
                <a:tableStyleId>{2D5ABB26-0587-4C30-8999-92F81FD0307C}</a:tableStyleId>
              </a:tblPr>
              <a:tblGrid>
                <a:gridCol w="2133487">
                  <a:extLst>
                    <a:ext uri="{9D8B030D-6E8A-4147-A177-3AD203B41FA5}">
                      <a16:colId xmlns:a16="http://schemas.microsoft.com/office/drawing/2014/main" xmlns="" val="780816338"/>
                    </a:ext>
                  </a:extLst>
                </a:gridCol>
                <a:gridCol w="1344758">
                  <a:extLst>
                    <a:ext uri="{9D8B030D-6E8A-4147-A177-3AD203B41FA5}">
                      <a16:colId xmlns:a16="http://schemas.microsoft.com/office/drawing/2014/main" xmlns="" val="1202590712"/>
                    </a:ext>
                  </a:extLst>
                </a:gridCol>
                <a:gridCol w="1283633">
                  <a:extLst>
                    <a:ext uri="{9D8B030D-6E8A-4147-A177-3AD203B41FA5}">
                      <a16:colId xmlns:a16="http://schemas.microsoft.com/office/drawing/2014/main" xmlns="" val="1336090883"/>
                    </a:ext>
                  </a:extLst>
                </a:gridCol>
                <a:gridCol w="629803">
                  <a:extLst>
                    <a:ext uri="{9D8B030D-6E8A-4147-A177-3AD203B41FA5}">
                      <a16:colId xmlns:a16="http://schemas.microsoft.com/office/drawing/2014/main" xmlns="" val="2857528792"/>
                    </a:ext>
                  </a:extLst>
                </a:gridCol>
              </a:tblGrid>
              <a:tr h="540000">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Consejería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Programada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Certificada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2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Ejecución</a:t>
                      </a: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39363706"/>
                  </a:ext>
                </a:extLst>
              </a:tr>
              <a:tr h="540000">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Economía, Hacienda y Empleo* (</a:t>
                      </a:r>
                      <a:r>
                        <a:rPr lang="es-ES" sz="900" b="1" i="1" u="none" strike="noStrike" dirty="0">
                          <a:effectLst/>
                          <a:latin typeface="Roboto Condensed Light" panose="02000000000000000000" pitchFamily="2" charset="0"/>
                          <a:ea typeface="Roboto Condensed Light" panose="02000000000000000000" pitchFamily="2" charset="0"/>
                        </a:rPr>
                        <a:t>incluyendo la ayuda FSE certificada por el SEPE-Estatal)</a:t>
                      </a:r>
                      <a:endParaRPr lang="es-ES" sz="900" b="1" i="1"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108,53 M€</a:t>
                      </a:r>
                    </a:p>
                  </a:txBody>
                  <a:tcPr marL="0" marR="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191,64 M€</a:t>
                      </a:r>
                    </a:p>
                  </a:txBody>
                  <a:tcPr marL="0" marR="0" marT="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175,59%</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262289618"/>
                  </a:ext>
                </a:extLst>
              </a:tr>
              <a:tr h="540000">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Educación, Ciencia y Universidades</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660,03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816,74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123,74%</a:t>
                      </a:r>
                    </a:p>
                  </a:txBody>
                  <a:tcPr marL="0" marR="0" marT="0" marB="0" anchor="ctr"/>
                </a:tc>
                <a:extLst>
                  <a:ext uri="{0D108BD9-81ED-4DB2-BD59-A6C34878D82A}">
                    <a16:rowId xmlns:a16="http://schemas.microsoft.com/office/drawing/2014/main" xmlns="" val="3766372630"/>
                  </a:ext>
                </a:extLst>
              </a:tr>
              <a:tr h="540000">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Familia, Juventud y Asuntos Sociales</a:t>
                      </a:r>
                      <a:endParaRPr lang="es-ES" sz="12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159,18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133,78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84,05%</a:t>
                      </a:r>
                    </a:p>
                  </a:txBody>
                  <a:tcPr marL="0" marR="0" marT="0" marB="0" anchor="ctr"/>
                </a:tc>
                <a:extLst>
                  <a:ext uri="{0D108BD9-81ED-4DB2-BD59-A6C34878D82A}">
                    <a16:rowId xmlns:a16="http://schemas.microsoft.com/office/drawing/2014/main" xmlns="" val="2516433032"/>
                  </a:ext>
                </a:extLst>
              </a:tr>
              <a:tr h="540000">
                <a:tc>
                  <a:txBody>
                    <a:bodyPr/>
                    <a:lstStyle/>
                    <a:p>
                      <a:pPr marL="0" algn="l" defTabSz="914400" rtl="0" eaLnBrk="1" fontAlgn="ctr" latinLnBrk="0" hangingPunct="1"/>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Asistencia Técnica PO ( Eje 8)</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6 M€</a:t>
                      </a:r>
                    </a:p>
                  </a:txBody>
                  <a:tcPr marL="7620" marR="7620" marT="762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8,38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139,67%</a:t>
                      </a:r>
                    </a:p>
                  </a:txBody>
                  <a:tcPr marL="0" marR="0" marT="0" marB="0" anchor="ctr"/>
                </a:tc>
                <a:extLst>
                  <a:ext uri="{0D108BD9-81ED-4DB2-BD59-A6C34878D82A}">
                    <a16:rowId xmlns:a16="http://schemas.microsoft.com/office/drawing/2014/main" xmlns="" val="2642882417"/>
                  </a:ext>
                </a:extLst>
              </a:tr>
              <a:tr h="540000">
                <a:tc>
                  <a:txBody>
                    <a:bodyPr/>
                    <a:lstStyle/>
                    <a:p>
                      <a:pPr marL="0" algn="l" defTabSz="914400" rtl="0" eaLnBrk="1" fontAlgn="ctr" latinLnBrk="0" hangingPunct="1"/>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Asistencia Técnica REACT-EU</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11,90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13,68 M€</a:t>
                      </a:r>
                    </a:p>
                  </a:txBody>
                  <a:tcPr marL="0" marR="0" marT="0" marB="0" anchor="ctr"/>
                </a:tc>
                <a:tc>
                  <a:txBody>
                    <a:bodyPr/>
                    <a:lstStyle/>
                    <a:p>
                      <a:pPr marL="0" algn="ctr" defTabSz="914400" rtl="0" eaLnBrk="1" fontAlgn="ctr" latinLnBrk="0" hangingPunct="1"/>
                      <a:r>
                        <a:rPr lang="es-ES" sz="12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115,00%</a:t>
                      </a:r>
                    </a:p>
                  </a:txBody>
                  <a:tcPr marL="0" marR="0" marT="0" marB="0" anchor="ctr"/>
                </a:tc>
                <a:extLst>
                  <a:ext uri="{0D108BD9-81ED-4DB2-BD59-A6C34878D82A}">
                    <a16:rowId xmlns:a16="http://schemas.microsoft.com/office/drawing/2014/main" xmlns="" val="1066430494"/>
                  </a:ext>
                </a:extLst>
              </a:tr>
              <a:tr h="396000">
                <a:tc>
                  <a:txBody>
                    <a:bodyPr/>
                    <a:lstStyle/>
                    <a:p>
                      <a:pPr algn="l" fontAlgn="ctr"/>
                      <a:r>
                        <a:rPr lang="es-ES" sz="1200" b="1" u="none" strike="noStrike" dirty="0">
                          <a:effectLst/>
                          <a:latin typeface="Roboto Condensed Light" panose="02000000000000000000" pitchFamily="2" charset="0"/>
                          <a:ea typeface="Roboto Condensed Light" panose="02000000000000000000" pitchFamily="2" charset="0"/>
                        </a:rPr>
                        <a:t>Total PO </a:t>
                      </a:r>
                      <a:endParaRPr lang="es-ES" sz="12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7620" marR="7620" marT="7620" marB="0" anchor="ctr">
                    <a:solidFill>
                      <a:schemeClr val="accent2">
                        <a:lumMod val="20000"/>
                        <a:lumOff val="80000"/>
                      </a:schemeClr>
                    </a:solidFill>
                  </a:tcPr>
                </a:tc>
                <a:tc>
                  <a:txBody>
                    <a:bodyPr/>
                    <a:lstStyle/>
                    <a:p>
                      <a:pPr algn="ctr" fontAlgn="ctr"/>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945,64 M€</a:t>
                      </a:r>
                    </a:p>
                  </a:txBody>
                  <a:tcPr marL="7620" marR="7620" marT="7620" marB="0" anchor="ctr">
                    <a:solidFill>
                      <a:schemeClr val="accent2">
                        <a:lumMod val="20000"/>
                        <a:lumOff val="80000"/>
                      </a:schemeClr>
                    </a:solidFill>
                  </a:tcPr>
                </a:tc>
                <a:tc>
                  <a:txBody>
                    <a:bodyPr/>
                    <a:lstStyle/>
                    <a:p>
                      <a:pPr marL="0" algn="ctr" defTabSz="914400" rtl="0" eaLnBrk="1" fontAlgn="ctr" latinLnBrk="0" hangingPunct="1"/>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1,164,08 M€</a:t>
                      </a:r>
                    </a:p>
                  </a:txBody>
                  <a:tcPr marL="0" marR="0" marT="0" marB="0" anchor="ctr">
                    <a:solidFill>
                      <a:schemeClr val="accent2">
                        <a:lumMod val="20000"/>
                        <a:lumOff val="80000"/>
                      </a:schemeClr>
                    </a:solidFill>
                  </a:tcPr>
                </a:tc>
                <a:tc>
                  <a:txBody>
                    <a:bodyPr/>
                    <a:lstStyle/>
                    <a:p>
                      <a:pPr marL="0" algn="ctr" defTabSz="914400" rtl="0" eaLnBrk="1" fontAlgn="ctr" latinLnBrk="0" hangingPunct="1"/>
                      <a:r>
                        <a:rPr lang="es-ES" sz="12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123,10%</a:t>
                      </a:r>
                    </a:p>
                  </a:txBody>
                  <a:tcPr marL="0" marR="0" marT="0" marB="0" anchor="ctr">
                    <a:solidFill>
                      <a:schemeClr val="accent2">
                        <a:lumMod val="20000"/>
                        <a:lumOff val="80000"/>
                      </a:schemeClr>
                    </a:solidFill>
                  </a:tcPr>
                </a:tc>
                <a:extLst>
                  <a:ext uri="{0D108BD9-81ED-4DB2-BD59-A6C34878D82A}">
                    <a16:rowId xmlns:a16="http://schemas.microsoft.com/office/drawing/2014/main" xmlns="" val="1808877839"/>
                  </a:ext>
                </a:extLst>
              </a:tr>
            </a:tbl>
          </a:graphicData>
        </a:graphic>
      </p:graphicFrame>
      <p:sp>
        <p:nvSpPr>
          <p:cNvPr id="2" name="Marcador de número de diapositiva 1">
            <a:extLst>
              <a:ext uri="{FF2B5EF4-FFF2-40B4-BE49-F238E27FC236}">
                <a16:creationId xmlns:a16="http://schemas.microsoft.com/office/drawing/2014/main" xmlns="" id="{2042F2B4-B49F-78A6-6746-1D84FFE58B60}"/>
              </a:ext>
            </a:extLst>
          </p:cNvPr>
          <p:cNvSpPr>
            <a:spLocks noGrp="1"/>
          </p:cNvSpPr>
          <p:nvPr>
            <p:ph type="sldNum" sz="quarter" idx="12"/>
          </p:nvPr>
        </p:nvSpPr>
        <p:spPr/>
        <p:txBody>
          <a:bodyPr/>
          <a:lstStyle/>
          <a:p>
            <a:fld id="{4A8CBD4F-D04B-4D4F-B2BF-A115DF7B93AD}" type="slidenum">
              <a:rPr lang="es-ES" smtClean="0"/>
              <a:t>18</a:t>
            </a:fld>
            <a:endParaRPr lang="es-ES" dirty="0"/>
          </a:p>
        </p:txBody>
      </p:sp>
    </p:spTree>
    <p:extLst>
      <p:ext uri="{BB962C8B-B14F-4D97-AF65-F5344CB8AC3E}">
        <p14:creationId xmlns:p14="http://schemas.microsoft.com/office/powerpoint/2010/main" val="205019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8CB26A40-BB00-7CF8-2EB8-4130A96BE5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A056B227-A0F9-1974-7CBE-276E1E22E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02E55E4D-EE4C-DF44-5A80-E9634A0A2760}"/>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Ejecución financiera Eje 1</a:t>
            </a:r>
          </a:p>
          <a:p>
            <a:r>
              <a:rPr lang="es-ES" sz="2000" b="0" dirty="0">
                <a:solidFill>
                  <a:schemeClr val="accent1">
                    <a:lumMod val="75000"/>
                  </a:schemeClr>
                </a:solidFill>
              </a:rPr>
              <a:t>(en términos de ayuda FSE)</a:t>
            </a:r>
          </a:p>
          <a:p>
            <a:endParaRPr lang="es-ES" dirty="0">
              <a:solidFill>
                <a:schemeClr val="accent1">
                  <a:lumMod val="75000"/>
                </a:schemeClr>
              </a:solidFill>
            </a:endParaRPr>
          </a:p>
        </p:txBody>
      </p:sp>
      <p:graphicFrame>
        <p:nvGraphicFramePr>
          <p:cNvPr id="12" name="Tabla 11">
            <a:extLst>
              <a:ext uri="{FF2B5EF4-FFF2-40B4-BE49-F238E27FC236}">
                <a16:creationId xmlns:a16="http://schemas.microsoft.com/office/drawing/2014/main" xmlns="" id="{88DD9959-025C-2390-ED1C-B76F75F5F9E0}"/>
              </a:ext>
            </a:extLst>
          </p:cNvPr>
          <p:cNvGraphicFramePr>
            <a:graphicFrameLocks noGrp="1"/>
          </p:cNvGraphicFramePr>
          <p:nvPr>
            <p:extLst>
              <p:ext uri="{D42A27DB-BD31-4B8C-83A1-F6EECF244321}">
                <p14:modId xmlns:p14="http://schemas.microsoft.com/office/powerpoint/2010/main" val="1353849274"/>
              </p:ext>
            </p:extLst>
          </p:nvPr>
        </p:nvGraphicFramePr>
        <p:xfrm>
          <a:off x="1468877" y="2062163"/>
          <a:ext cx="9184508" cy="3607275"/>
        </p:xfrm>
        <a:graphic>
          <a:graphicData uri="http://schemas.openxmlformats.org/drawingml/2006/table">
            <a:tbl>
              <a:tblPr>
                <a:tableStyleId>{2D5ABB26-0587-4C30-8999-92F81FD0307C}</a:tableStyleId>
              </a:tblPr>
              <a:tblGrid>
                <a:gridCol w="3181985">
                  <a:extLst>
                    <a:ext uri="{9D8B030D-6E8A-4147-A177-3AD203B41FA5}">
                      <a16:colId xmlns:a16="http://schemas.microsoft.com/office/drawing/2014/main" xmlns="" val="934867520"/>
                    </a:ext>
                  </a:extLst>
                </a:gridCol>
                <a:gridCol w="1492898">
                  <a:extLst>
                    <a:ext uri="{9D8B030D-6E8A-4147-A177-3AD203B41FA5}">
                      <a16:colId xmlns:a16="http://schemas.microsoft.com/office/drawing/2014/main" xmlns="" val="398074640"/>
                    </a:ext>
                  </a:extLst>
                </a:gridCol>
                <a:gridCol w="1688841">
                  <a:extLst>
                    <a:ext uri="{9D8B030D-6E8A-4147-A177-3AD203B41FA5}">
                      <a16:colId xmlns:a16="http://schemas.microsoft.com/office/drawing/2014/main" xmlns="" val="431998976"/>
                    </a:ext>
                  </a:extLst>
                </a:gridCol>
                <a:gridCol w="1334278">
                  <a:extLst>
                    <a:ext uri="{9D8B030D-6E8A-4147-A177-3AD203B41FA5}">
                      <a16:colId xmlns:a16="http://schemas.microsoft.com/office/drawing/2014/main" xmlns="" val="4136477082"/>
                    </a:ext>
                  </a:extLst>
                </a:gridCol>
                <a:gridCol w="1486506">
                  <a:extLst>
                    <a:ext uri="{9D8B030D-6E8A-4147-A177-3AD203B41FA5}">
                      <a16:colId xmlns:a16="http://schemas.microsoft.com/office/drawing/2014/main" xmlns="" val="1943378112"/>
                    </a:ext>
                  </a:extLst>
                </a:gridCol>
              </a:tblGrid>
              <a:tr h="389207">
                <a:tc>
                  <a:txBody>
                    <a:bodyPr/>
                    <a:lstStyle/>
                    <a:p>
                      <a:pPr algn="l" fontAlgn="ct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Consejería</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Programada</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Certificada</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Ejecución</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6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cs typeface="+mn-cs"/>
                        </a:rPr>
                        <a:t>Nº</a:t>
                      </a: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a:t>
                      </a:r>
                      <a:r>
                        <a:rPr lang="es-ES" sz="16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cs typeface="+mn-cs"/>
                        </a:rPr>
                        <a:t>Op</a:t>
                      </a: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Seleccionadas</a:t>
                      </a:r>
                    </a:p>
                  </a:txBody>
                  <a:tcPr marL="7620" marR="7620" marT="762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91078071"/>
                  </a:ext>
                </a:extLst>
              </a:tr>
              <a:tr h="345775">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Economía, Hacienda y Empleo</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4,53 M€</a:t>
                      </a:r>
                      <a:endParaRPr lang="es-ES" sz="14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2,17M €</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107,19%</a:t>
                      </a:r>
                      <a:endParaRPr lang="es-ES" sz="1400" b="1"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10</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149040352"/>
                  </a:ext>
                </a:extLst>
              </a:tr>
              <a:tr h="345775">
                <a:tc>
                  <a:txBody>
                    <a:bodyPr/>
                    <a:lstStyle/>
                    <a:p>
                      <a:pPr algn="l" fontAlgn="ctr"/>
                      <a:r>
                        <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D.G. Formación</a:t>
                      </a:r>
                    </a:p>
                  </a:txBody>
                  <a:tcPr marR="7620" marT="7620" marB="0" anchor="ctr"/>
                </a:tc>
                <a:tc>
                  <a:txBody>
                    <a:bodyPr/>
                    <a:lstStyle/>
                    <a:p>
                      <a:pPr algn="ctr" fontAlgn="ctr"/>
                      <a:r>
                        <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2,5 M€</a:t>
                      </a:r>
                    </a:p>
                  </a:txBody>
                  <a:tcPr marL="7620" marR="7620" marT="7620" marB="0" anchor="ctr"/>
                </a:tc>
                <a:tc>
                  <a:txBody>
                    <a:bodyPr/>
                    <a:lstStyle/>
                    <a:p>
                      <a:pPr algn="ctr" fontAlgn="ctr"/>
                      <a:r>
                        <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0,0 M€</a:t>
                      </a:r>
                    </a:p>
                  </a:txBody>
                  <a:tcPr marL="7620" marR="7620" marT="7620" marB="0" anchor="ctr"/>
                </a:tc>
                <a:tc>
                  <a:txBody>
                    <a:bodyPr/>
                    <a:lstStyle/>
                    <a:p>
                      <a:pPr algn="ctr" fontAlgn="ctr"/>
                      <a:r>
                        <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0,0%</a:t>
                      </a:r>
                    </a:p>
                  </a:txBody>
                  <a:tcPr marL="7620" marR="7620" marT="7620" marB="0" anchor="ctr"/>
                </a:tc>
                <a:tc>
                  <a:txBody>
                    <a:bodyPr/>
                    <a:lstStyle/>
                    <a:p>
                      <a:pPr algn="ctr" fontAlgn="ctr"/>
                      <a:r>
                        <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0</a:t>
                      </a:r>
                    </a:p>
                  </a:txBody>
                  <a:tcPr marL="7620" marR="7620" marT="7620" marB="0" anchor="ctr"/>
                </a:tc>
                <a:extLst>
                  <a:ext uri="{0D108BD9-81ED-4DB2-BD59-A6C34878D82A}">
                    <a16:rowId xmlns:a16="http://schemas.microsoft.com/office/drawing/2014/main" xmlns="" val="1623103330"/>
                  </a:ext>
                </a:extLst>
              </a:tr>
              <a:tr h="345775">
                <a:tc>
                  <a:txBody>
                    <a:bodyPr/>
                    <a:lstStyle/>
                    <a:p>
                      <a:pPr algn="l"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D.G. Servicio Público Empleo</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0,93 M€</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1,17 M€</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126,19%</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6</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3829360361"/>
                  </a:ext>
                </a:extLst>
              </a:tr>
              <a:tr h="345775">
                <a:tc>
                  <a:txBody>
                    <a:bodyPr/>
                    <a:lstStyle/>
                    <a:p>
                      <a:pPr algn="l"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D.G. Autónomos y Emprendimiento</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1,1 M€</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1 M€</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91,20%</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4</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2221652942"/>
                  </a:ext>
                </a:extLst>
              </a:tr>
              <a:tr h="345775">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Educación, Ciencia y Universidades</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18,48 M€</a:t>
                      </a:r>
                    </a:p>
                  </a:txBody>
                  <a:tcPr marL="7620" marR="7620" marT="7620" marB="0" anchor="ct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25,61 M€</a:t>
                      </a:r>
                    </a:p>
                  </a:txBody>
                  <a:tcPr marL="7620" marR="7620" marT="7620" marB="0" anchor="ctr"/>
                </a:tc>
                <a:tc>
                  <a:txBody>
                    <a:bodyPr/>
                    <a:lstStyle/>
                    <a:p>
                      <a:pPr algn="ctr" fontAlgn="ctr"/>
                      <a:r>
                        <a:rPr lang="es-ES" sz="1400" b="1" u="none" strike="noStrike" dirty="0">
                          <a:solidFill>
                            <a:schemeClr val="tx1"/>
                          </a:solidFill>
                          <a:effectLst/>
                          <a:latin typeface="Roboto Condensed Light" panose="02000000000000000000" pitchFamily="2" charset="0"/>
                          <a:ea typeface="Roboto Condensed Light" panose="02000000000000000000" pitchFamily="2" charset="0"/>
                        </a:rPr>
                        <a:t>138,64%</a:t>
                      </a:r>
                      <a:endParaRPr lang="es-ES" sz="1400" b="1"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38</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2960355673"/>
                  </a:ext>
                </a:extLst>
              </a:tr>
              <a:tr h="345775">
                <a:tc>
                  <a:txBody>
                    <a:bodyPr/>
                    <a:lstStyle/>
                    <a:p>
                      <a:pPr algn="l"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D.G. Investigación e Innovación Tecnológica</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lumMod val="65000"/>
                              <a:lumOff val="35000"/>
                            </a:schemeClr>
                          </a:solidFill>
                          <a:effectLst/>
                          <a:latin typeface="Roboto Condensed Light" panose="02000000000000000000" pitchFamily="2" charset="0"/>
                          <a:ea typeface="Roboto Condensed Light" panose="02000000000000000000" pitchFamily="2" charset="0"/>
                          <a:cs typeface="+mn-cs"/>
                        </a:rPr>
                        <a:t>18,48 M€</a:t>
                      </a:r>
                    </a:p>
                  </a:txBody>
                  <a:tcPr marL="7620" marR="7620" marT="7620" marB="0" anchor="ctr"/>
                </a:tc>
                <a:tc>
                  <a:txBody>
                    <a:bodyPr/>
                    <a:lstStyle/>
                    <a:p>
                      <a:pPr marL="0" algn="ctr" defTabSz="914400" rtl="0" eaLnBrk="1" fontAlgn="ctr" latinLnBrk="0" hangingPunct="1"/>
                      <a:r>
                        <a:rPr lang="es-ES" sz="1400" u="none" strike="noStrike" kern="1200" dirty="0">
                          <a:solidFill>
                            <a:schemeClr val="tx1">
                              <a:lumMod val="65000"/>
                              <a:lumOff val="35000"/>
                            </a:schemeClr>
                          </a:solidFill>
                          <a:effectLst/>
                          <a:latin typeface="Roboto Condensed Light" panose="02000000000000000000" pitchFamily="2" charset="0"/>
                          <a:ea typeface="Roboto Condensed Light" panose="02000000000000000000" pitchFamily="2" charset="0"/>
                          <a:cs typeface="+mn-cs"/>
                        </a:rPr>
                        <a:t>25,61 M€</a:t>
                      </a: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138,64%</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38</a:t>
                      </a:r>
                    </a:p>
                  </a:txBody>
                  <a:tcPr marL="7620" marR="7620" marT="7620" marB="0" anchor="ctr"/>
                </a:tc>
                <a:extLst>
                  <a:ext uri="{0D108BD9-81ED-4DB2-BD59-A6C34878D82A}">
                    <a16:rowId xmlns:a16="http://schemas.microsoft.com/office/drawing/2014/main" xmlns="" val="1822710456"/>
                  </a:ext>
                </a:extLst>
              </a:tr>
              <a:tr h="345775">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Familia, Juventud y Asuntos Sociales</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7 M€</a:t>
                      </a:r>
                    </a:p>
                  </a:txBody>
                  <a:tcPr marL="7620" marR="7620" marT="7620" marB="0" anchor="ct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4,82 M€</a:t>
                      </a:r>
                    </a:p>
                  </a:txBody>
                  <a:tcPr marL="7620" marR="7620" marT="7620" marB="0" anchor="ctr"/>
                </a:tc>
                <a:tc>
                  <a:txBody>
                    <a:bodyPr/>
                    <a:lstStyle/>
                    <a:p>
                      <a:pPr algn="ctr" fontAlgn="ctr"/>
                      <a:r>
                        <a:rPr lang="es-ES" sz="1400" b="1" u="none" strike="noStrike" dirty="0">
                          <a:solidFill>
                            <a:schemeClr val="tx1"/>
                          </a:solidFill>
                          <a:effectLst/>
                          <a:latin typeface="Roboto Condensed Light" panose="02000000000000000000" pitchFamily="2" charset="0"/>
                          <a:ea typeface="Roboto Condensed Light" panose="02000000000000000000" pitchFamily="2" charset="0"/>
                        </a:rPr>
                        <a:t>68,87%</a:t>
                      </a:r>
                      <a:endParaRPr lang="es-ES" sz="1400" b="1"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45</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3330699314"/>
                  </a:ext>
                </a:extLst>
              </a:tr>
              <a:tr h="345775">
                <a:tc>
                  <a:txBody>
                    <a:bodyPr/>
                    <a:lstStyle/>
                    <a:p>
                      <a:pPr algn="l"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D.G. Igualdad</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lumMod val="65000"/>
                              <a:lumOff val="35000"/>
                            </a:schemeClr>
                          </a:solidFill>
                          <a:effectLst/>
                          <a:latin typeface="Roboto Condensed Light" panose="02000000000000000000" pitchFamily="2" charset="0"/>
                          <a:ea typeface="Roboto Condensed Light" panose="02000000000000000000" pitchFamily="2" charset="0"/>
                          <a:cs typeface="+mn-cs"/>
                        </a:rPr>
                        <a:t>7 M€</a:t>
                      </a:r>
                    </a:p>
                  </a:txBody>
                  <a:tcPr marL="7620" marR="7620" marT="7620" marB="0" anchor="ctr"/>
                </a:tc>
                <a:tc>
                  <a:txBody>
                    <a:bodyPr/>
                    <a:lstStyle/>
                    <a:p>
                      <a:pPr marL="0" algn="ctr" defTabSz="914400" rtl="0" eaLnBrk="1" fontAlgn="ctr" latinLnBrk="0" hangingPunct="1"/>
                      <a:r>
                        <a:rPr lang="es-ES" sz="1400" u="none" strike="noStrike" kern="1200" dirty="0">
                          <a:solidFill>
                            <a:schemeClr val="tx1">
                              <a:lumMod val="65000"/>
                              <a:lumOff val="35000"/>
                            </a:schemeClr>
                          </a:solidFill>
                          <a:effectLst/>
                          <a:latin typeface="Roboto Condensed Light" panose="02000000000000000000" pitchFamily="2" charset="0"/>
                          <a:ea typeface="Roboto Condensed Light" panose="02000000000000000000" pitchFamily="2" charset="0"/>
                          <a:cs typeface="+mn-cs"/>
                        </a:rPr>
                        <a:t>4,82 M€</a:t>
                      </a: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68,87%</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rPr>
                        <a:t>45</a:t>
                      </a:r>
                      <a:endParaRPr lang="es-ES" sz="1400" b="0" i="0" u="none" strike="noStrike" dirty="0">
                        <a:solidFill>
                          <a:schemeClr val="tx1">
                            <a:lumMod val="65000"/>
                            <a:lumOff val="35000"/>
                          </a:schemeClr>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1172255957"/>
                  </a:ext>
                </a:extLst>
              </a:tr>
              <a:tr h="345775">
                <a:tc>
                  <a:txBody>
                    <a:bodyPr/>
                    <a:lstStyle/>
                    <a:p>
                      <a:pPr algn="l" fontAlgn="ctr"/>
                      <a:r>
                        <a:rPr lang="es-ES" sz="1400" b="1" i="0" u="none" strike="noStrike" dirty="0">
                          <a:solidFill>
                            <a:sysClr val="windowText" lastClr="000000"/>
                          </a:solidFill>
                          <a:effectLst/>
                          <a:latin typeface="Roboto Condensed Light" panose="02000000000000000000" pitchFamily="2" charset="0"/>
                          <a:ea typeface="Roboto Condensed Light" panose="02000000000000000000" pitchFamily="2" charset="0"/>
                        </a:rPr>
                        <a:t>Total Eje 1</a:t>
                      </a:r>
                    </a:p>
                  </a:txBody>
                  <a:tcPr marR="7620" marT="7620" marB="0" anchor="ctr">
                    <a:solidFill>
                      <a:schemeClr val="accent2">
                        <a:lumMod val="20000"/>
                        <a:lumOff val="80000"/>
                      </a:schemeClr>
                    </a:solidFill>
                  </a:tcPr>
                </a:tc>
                <a:tc>
                  <a:txBody>
                    <a:bodyPr/>
                    <a:lstStyle/>
                    <a:p>
                      <a:pPr algn="ctr" fontAlgn="ctr"/>
                      <a:r>
                        <a:rPr lang="es-ES" sz="1400" b="1" i="0" u="none" strike="noStrike" dirty="0">
                          <a:solidFill>
                            <a:srgbClr val="000000"/>
                          </a:solidFill>
                          <a:effectLst/>
                          <a:latin typeface="Roboto Condensed Light" panose="02000000000000000000" pitchFamily="2" charset="0"/>
                          <a:ea typeface="Roboto Condensed Light" panose="02000000000000000000" pitchFamily="2" charset="0"/>
                        </a:rPr>
                        <a:t>30 M€</a:t>
                      </a:r>
                    </a:p>
                  </a:txBody>
                  <a:tcPr marL="7620" marR="7620" marT="7620" marB="0" anchor="ctr">
                    <a:solidFill>
                      <a:schemeClr val="accent2">
                        <a:lumMod val="20000"/>
                        <a:lumOff val="80000"/>
                      </a:schemeClr>
                    </a:solidFill>
                  </a:tcPr>
                </a:tc>
                <a:tc>
                  <a:txBody>
                    <a:bodyPr/>
                    <a:lstStyle/>
                    <a:p>
                      <a:pPr algn="ctr" fontAlgn="ctr"/>
                      <a:r>
                        <a:rPr lang="es-ES" sz="1400" b="1" i="0" u="none" strike="noStrike" dirty="0">
                          <a:solidFill>
                            <a:srgbClr val="000000"/>
                          </a:solidFill>
                          <a:effectLst/>
                          <a:latin typeface="Roboto Condensed Light" panose="02000000000000000000" pitchFamily="2" charset="0"/>
                          <a:ea typeface="Roboto Condensed Light" panose="02000000000000000000" pitchFamily="2" charset="0"/>
                        </a:rPr>
                        <a:t>32,60 M€</a:t>
                      </a:r>
                    </a:p>
                  </a:txBody>
                  <a:tcPr marL="7620" marR="7620" marT="7620" marB="0" anchor="ctr">
                    <a:solidFill>
                      <a:schemeClr val="accent2">
                        <a:lumMod val="20000"/>
                        <a:lumOff val="80000"/>
                      </a:schemeClr>
                    </a:solidFill>
                  </a:tcPr>
                </a:tc>
                <a:tc>
                  <a:txBody>
                    <a:bodyPr/>
                    <a:lstStyle/>
                    <a:p>
                      <a:pPr algn="ctr" fontAlgn="ctr"/>
                      <a:r>
                        <a:rPr lang="es-ES" sz="1400" b="1" i="0" u="none" strike="noStrike" dirty="0">
                          <a:solidFill>
                            <a:schemeClr val="tx1"/>
                          </a:solidFill>
                          <a:effectLst/>
                          <a:latin typeface="Roboto Condensed Light" panose="02000000000000000000" pitchFamily="2" charset="0"/>
                          <a:ea typeface="Roboto Condensed Light" panose="02000000000000000000" pitchFamily="2" charset="0"/>
                        </a:rPr>
                        <a:t>108,68%</a:t>
                      </a:r>
                    </a:p>
                  </a:txBody>
                  <a:tcPr marL="7620" marR="7620" marT="7620" marB="0" anchor="ctr">
                    <a:solidFill>
                      <a:schemeClr val="accent2">
                        <a:lumMod val="20000"/>
                        <a:lumOff val="80000"/>
                      </a:schemeClr>
                    </a:solidFill>
                  </a:tcPr>
                </a:tc>
                <a:tc>
                  <a:txBody>
                    <a:bodyPr/>
                    <a:lstStyle/>
                    <a:p>
                      <a:pPr algn="ctr" fontAlgn="ctr"/>
                      <a:r>
                        <a:rPr lang="es-ES" sz="1400" b="1" i="0" u="none" strike="noStrike" dirty="0">
                          <a:solidFill>
                            <a:srgbClr val="000000"/>
                          </a:solidFill>
                          <a:effectLst/>
                          <a:latin typeface="Roboto Condensed Light" panose="02000000000000000000" pitchFamily="2" charset="0"/>
                          <a:ea typeface="Roboto Condensed Light" panose="02000000000000000000" pitchFamily="2" charset="0"/>
                        </a:rPr>
                        <a:t>93</a:t>
                      </a:r>
                    </a:p>
                  </a:txBody>
                  <a:tcPr marL="7620" marR="7620" marT="7620" marB="0" anchor="ctr">
                    <a:solidFill>
                      <a:schemeClr val="accent2">
                        <a:lumMod val="20000"/>
                        <a:lumOff val="80000"/>
                      </a:schemeClr>
                    </a:solidFill>
                  </a:tcPr>
                </a:tc>
                <a:extLst>
                  <a:ext uri="{0D108BD9-81ED-4DB2-BD59-A6C34878D82A}">
                    <a16:rowId xmlns:a16="http://schemas.microsoft.com/office/drawing/2014/main" xmlns="" val="3720938819"/>
                  </a:ext>
                </a:extLst>
              </a:tr>
            </a:tbl>
          </a:graphicData>
        </a:graphic>
      </p:graphicFrame>
      <p:sp>
        <p:nvSpPr>
          <p:cNvPr id="2" name="Marcador de número de diapositiva 1">
            <a:extLst>
              <a:ext uri="{FF2B5EF4-FFF2-40B4-BE49-F238E27FC236}">
                <a16:creationId xmlns:a16="http://schemas.microsoft.com/office/drawing/2014/main" xmlns="" id="{4DEE8741-1367-4D54-DAC8-33944CF0D6EF}"/>
              </a:ext>
            </a:extLst>
          </p:cNvPr>
          <p:cNvSpPr>
            <a:spLocks noGrp="1"/>
          </p:cNvSpPr>
          <p:nvPr>
            <p:ph type="sldNum" sz="quarter" idx="12"/>
          </p:nvPr>
        </p:nvSpPr>
        <p:spPr/>
        <p:txBody>
          <a:bodyPr/>
          <a:lstStyle/>
          <a:p>
            <a:fld id="{4A8CBD4F-D04B-4D4F-B2BF-A115DF7B93AD}" type="slidenum">
              <a:rPr lang="es-ES" smtClean="0"/>
              <a:t>19</a:t>
            </a:fld>
            <a:endParaRPr lang="es-ES" dirty="0"/>
          </a:p>
        </p:txBody>
      </p:sp>
    </p:spTree>
    <p:extLst>
      <p:ext uri="{BB962C8B-B14F-4D97-AF65-F5344CB8AC3E}">
        <p14:creationId xmlns:p14="http://schemas.microsoft.com/office/powerpoint/2010/main" val="1747708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5AE16EB-9DFA-6B00-1D26-428CB6DB728D}"/>
              </a:ext>
            </a:extLst>
          </p:cNvPr>
          <p:cNvSpPr>
            <a:spLocks noGrp="1"/>
          </p:cNvSpPr>
          <p:nvPr>
            <p:ph type="title"/>
          </p:nvPr>
        </p:nvSpPr>
        <p:spPr>
          <a:xfrm>
            <a:off x="1560396" y="3718171"/>
            <a:ext cx="4152582" cy="1137858"/>
          </a:xfrm>
        </p:spPr>
        <p:txBody>
          <a:bodyPr/>
          <a:lstStyle/>
          <a:p>
            <a:r>
              <a:rPr lang="es-ES" dirty="0">
                <a:latin typeface="Roboto Condensed Light" panose="02000000000000000000" pitchFamily="2" charset="0"/>
                <a:ea typeface="Roboto Condensed Light" panose="02000000000000000000" pitchFamily="2" charset="0"/>
              </a:rPr>
              <a:t>Índice </a:t>
            </a:r>
          </a:p>
        </p:txBody>
      </p:sp>
      <p:sp>
        <p:nvSpPr>
          <p:cNvPr id="3" name="Marcador de texto 2">
            <a:extLst>
              <a:ext uri="{FF2B5EF4-FFF2-40B4-BE49-F238E27FC236}">
                <a16:creationId xmlns:a16="http://schemas.microsoft.com/office/drawing/2014/main" xmlns="" id="{9FB5CC8C-04D5-8D26-0380-C7911B586813}"/>
              </a:ext>
            </a:extLst>
          </p:cNvPr>
          <p:cNvSpPr>
            <a:spLocks noGrp="1"/>
          </p:cNvSpPr>
          <p:nvPr>
            <p:ph type="body" sz="quarter" idx="13"/>
          </p:nvPr>
        </p:nvSpPr>
        <p:spPr>
          <a:xfrm>
            <a:off x="6326365" y="1838039"/>
            <a:ext cx="3933824" cy="4199467"/>
          </a:xfrm>
        </p:spPr>
        <p:txBody>
          <a:bodyPr/>
          <a:lstStyle/>
          <a:p>
            <a:r>
              <a:rPr lang="es-ES" dirty="0">
                <a:latin typeface="Roboto Condensed Light" panose="02000000000000000000" pitchFamily="2" charset="0"/>
                <a:ea typeface="Roboto Condensed Light" panose="02000000000000000000" pitchFamily="2" charset="0"/>
              </a:rPr>
              <a:t>Introducción</a:t>
            </a:r>
          </a:p>
          <a:p>
            <a:r>
              <a:rPr lang="es-ES" dirty="0">
                <a:latin typeface="Roboto Condensed Light" panose="02000000000000000000" pitchFamily="2" charset="0"/>
                <a:ea typeface="Roboto Condensed Light" panose="02000000000000000000" pitchFamily="2" charset="0"/>
              </a:rPr>
              <a:t>Estructura del programa</a:t>
            </a:r>
          </a:p>
          <a:p>
            <a:r>
              <a:rPr lang="es-ES" dirty="0">
                <a:latin typeface="Roboto Condensed Light" panose="02000000000000000000" pitchFamily="2" charset="0"/>
                <a:ea typeface="Roboto Condensed Light" panose="02000000000000000000" pitchFamily="2" charset="0"/>
              </a:rPr>
              <a:t>Programación financiera</a:t>
            </a:r>
          </a:p>
          <a:p>
            <a:r>
              <a:rPr lang="es-ES" dirty="0">
                <a:latin typeface="Roboto Condensed Light" panose="02000000000000000000" pitchFamily="2" charset="0"/>
                <a:ea typeface="Roboto Condensed Light" panose="02000000000000000000" pitchFamily="2" charset="0"/>
              </a:rPr>
              <a:t>Ejecución financiera</a:t>
            </a:r>
          </a:p>
          <a:p>
            <a:r>
              <a:rPr lang="es-ES" dirty="0">
                <a:latin typeface="Roboto Condensed Light" panose="02000000000000000000" pitchFamily="2" charset="0"/>
                <a:ea typeface="Roboto Condensed Light" panose="02000000000000000000" pitchFamily="2" charset="0"/>
              </a:rPr>
              <a:t>Actuaciones</a:t>
            </a:r>
          </a:p>
          <a:p>
            <a:r>
              <a:rPr lang="es-ES" dirty="0">
                <a:latin typeface="Roboto Condensed Light" panose="02000000000000000000" pitchFamily="2" charset="0"/>
                <a:ea typeface="Roboto Condensed Light" panose="02000000000000000000" pitchFamily="2" charset="0"/>
              </a:rPr>
              <a:t>Indicadores de realización</a:t>
            </a:r>
          </a:p>
          <a:p>
            <a:r>
              <a:rPr lang="es-ES" dirty="0">
                <a:latin typeface="Roboto Condensed Light" panose="02000000000000000000" pitchFamily="2" charset="0"/>
                <a:ea typeface="Roboto Condensed Light" panose="02000000000000000000" pitchFamily="2" charset="0"/>
              </a:rPr>
              <a:t>Indicadores de resultados</a:t>
            </a:r>
          </a:p>
          <a:p>
            <a:r>
              <a:rPr lang="es-ES" dirty="0">
                <a:latin typeface="Roboto Condensed Light" panose="02000000000000000000" pitchFamily="2" charset="0"/>
                <a:ea typeface="Roboto Condensed Light" panose="02000000000000000000" pitchFamily="2" charset="0"/>
              </a:rPr>
              <a:t>Comunicación y visibilidad</a:t>
            </a:r>
          </a:p>
        </p:txBody>
      </p:sp>
      <p:sp>
        <p:nvSpPr>
          <p:cNvPr id="4" name="Marcador de texto 3">
            <a:extLst>
              <a:ext uri="{FF2B5EF4-FFF2-40B4-BE49-F238E27FC236}">
                <a16:creationId xmlns:a16="http://schemas.microsoft.com/office/drawing/2014/main" xmlns="" id="{1486645A-64E8-8E51-0A55-ECC69CBB2B7C}"/>
              </a:ext>
            </a:extLst>
          </p:cNvPr>
          <p:cNvSpPr>
            <a:spLocks noGrp="1"/>
          </p:cNvSpPr>
          <p:nvPr>
            <p:ph type="body" sz="quarter" idx="14"/>
          </p:nvPr>
        </p:nvSpPr>
        <p:spPr>
          <a:xfrm>
            <a:off x="10260188" y="1838040"/>
            <a:ext cx="466725" cy="4199467"/>
          </a:xfrm>
        </p:spPr>
        <p:txBody>
          <a:bodyPr/>
          <a:lstStyle/>
          <a:p>
            <a:r>
              <a:rPr lang="es-ES" dirty="0">
                <a:latin typeface="Roboto Condensed Light" panose="02000000000000000000" pitchFamily="2" charset="0"/>
                <a:ea typeface="Roboto Condensed Light" panose="02000000000000000000" pitchFamily="2" charset="0"/>
              </a:rPr>
              <a:t>3</a:t>
            </a:r>
          </a:p>
          <a:p>
            <a:r>
              <a:rPr lang="es-ES" dirty="0">
                <a:latin typeface="Roboto Condensed Light" panose="02000000000000000000" pitchFamily="2" charset="0"/>
                <a:ea typeface="Roboto Condensed Light" panose="02000000000000000000" pitchFamily="2" charset="0"/>
              </a:rPr>
              <a:t>7</a:t>
            </a:r>
          </a:p>
          <a:p>
            <a:r>
              <a:rPr lang="es-ES" dirty="0">
                <a:latin typeface="Roboto Condensed Light" panose="02000000000000000000" pitchFamily="2" charset="0"/>
                <a:ea typeface="Roboto Condensed Light" panose="02000000000000000000" pitchFamily="2" charset="0"/>
              </a:rPr>
              <a:t>12</a:t>
            </a:r>
          </a:p>
          <a:p>
            <a:r>
              <a:rPr lang="es-ES" dirty="0">
                <a:latin typeface="Roboto Condensed Light" panose="02000000000000000000" pitchFamily="2" charset="0"/>
                <a:ea typeface="Roboto Condensed Light" panose="02000000000000000000" pitchFamily="2" charset="0"/>
              </a:rPr>
              <a:t>17</a:t>
            </a:r>
          </a:p>
          <a:p>
            <a:r>
              <a:rPr lang="es-ES" dirty="0">
                <a:latin typeface="Roboto Condensed Light" panose="02000000000000000000" pitchFamily="2" charset="0"/>
                <a:ea typeface="Roboto Condensed Light" panose="02000000000000000000" pitchFamily="2" charset="0"/>
              </a:rPr>
              <a:t>23</a:t>
            </a:r>
          </a:p>
          <a:p>
            <a:r>
              <a:rPr lang="es-ES" dirty="0">
                <a:latin typeface="Roboto Condensed Light" panose="02000000000000000000" pitchFamily="2" charset="0"/>
                <a:ea typeface="Roboto Condensed Light" panose="02000000000000000000" pitchFamily="2" charset="0"/>
              </a:rPr>
              <a:t>41</a:t>
            </a:r>
          </a:p>
          <a:p>
            <a:r>
              <a:rPr lang="es-ES" dirty="0">
                <a:latin typeface="Roboto Condensed Light" panose="02000000000000000000" pitchFamily="2" charset="0"/>
                <a:ea typeface="Roboto Condensed Light" panose="02000000000000000000" pitchFamily="2" charset="0"/>
              </a:rPr>
              <a:t>52</a:t>
            </a:r>
          </a:p>
          <a:p>
            <a:r>
              <a:rPr lang="es-ES" dirty="0">
                <a:latin typeface="Roboto Condensed Light" panose="02000000000000000000" pitchFamily="2" charset="0"/>
                <a:ea typeface="Roboto Condensed Light" panose="02000000000000000000" pitchFamily="2" charset="0"/>
              </a:rPr>
              <a:t>57</a:t>
            </a:r>
          </a:p>
        </p:txBody>
      </p:sp>
      <p:pic>
        <p:nvPicPr>
          <p:cNvPr id="5" name="Picture 2" descr="Logotipo_del_Gobierno_de_la_Comunidad_de_Madrid – Café la Palma">
            <a:extLst>
              <a:ext uri="{FF2B5EF4-FFF2-40B4-BE49-F238E27FC236}">
                <a16:creationId xmlns:a16="http://schemas.microsoft.com/office/drawing/2014/main" xmlns="" id="{8963A439-D351-DBC3-7A29-9F1D3E2EA1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E3778294-6778-8FBF-2C43-7F0E823DB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24CBFBC3-3A2C-41B8-A90D-D4CF92917886}"/>
              </a:ext>
            </a:extLst>
          </p:cNvPr>
          <p:cNvSpPr>
            <a:spLocks noGrp="1"/>
          </p:cNvSpPr>
          <p:nvPr>
            <p:ph type="sldNum" sz="quarter" idx="12"/>
          </p:nvPr>
        </p:nvSpPr>
        <p:spPr/>
        <p:txBody>
          <a:bodyPr/>
          <a:lstStyle/>
          <a:p>
            <a:fld id="{4A8CBD4F-D04B-4D4F-B2BF-A115DF7B93AD}" type="slidenum">
              <a:rPr lang="es-ES" smtClean="0"/>
              <a:t>2</a:t>
            </a:fld>
            <a:endParaRPr lang="es-ES" dirty="0"/>
          </a:p>
        </p:txBody>
      </p:sp>
    </p:spTree>
    <p:extLst>
      <p:ext uri="{BB962C8B-B14F-4D97-AF65-F5344CB8AC3E}">
        <p14:creationId xmlns:p14="http://schemas.microsoft.com/office/powerpoint/2010/main" val="77929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34060AE2-948C-C228-F803-46441F15CC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736E963D-4C81-10CC-0063-0C1C76FCE0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graphicFrame>
        <p:nvGraphicFramePr>
          <p:cNvPr id="8" name="Tabla 7">
            <a:extLst>
              <a:ext uri="{FF2B5EF4-FFF2-40B4-BE49-F238E27FC236}">
                <a16:creationId xmlns:a16="http://schemas.microsoft.com/office/drawing/2014/main" xmlns="" id="{101511BE-7DB4-294C-1B78-819C7697D7E2}"/>
              </a:ext>
            </a:extLst>
          </p:cNvPr>
          <p:cNvGraphicFramePr>
            <a:graphicFrameLocks noGrp="1"/>
          </p:cNvGraphicFramePr>
          <p:nvPr>
            <p:extLst>
              <p:ext uri="{D42A27DB-BD31-4B8C-83A1-F6EECF244321}">
                <p14:modId xmlns:p14="http://schemas.microsoft.com/office/powerpoint/2010/main" val="3975493000"/>
              </p:ext>
            </p:extLst>
          </p:nvPr>
        </p:nvGraphicFramePr>
        <p:xfrm>
          <a:off x="1479101" y="2062062"/>
          <a:ext cx="9110675" cy="3519300"/>
        </p:xfrm>
        <a:graphic>
          <a:graphicData uri="http://schemas.openxmlformats.org/drawingml/2006/table">
            <a:tbl>
              <a:tblPr>
                <a:tableStyleId>{2D5ABB26-0587-4C30-8999-92F81FD0307C}</a:tableStyleId>
              </a:tblPr>
              <a:tblGrid>
                <a:gridCol w="3606426">
                  <a:extLst>
                    <a:ext uri="{9D8B030D-6E8A-4147-A177-3AD203B41FA5}">
                      <a16:colId xmlns:a16="http://schemas.microsoft.com/office/drawing/2014/main" xmlns="" val="300492464"/>
                    </a:ext>
                  </a:extLst>
                </a:gridCol>
                <a:gridCol w="1617122">
                  <a:extLst>
                    <a:ext uri="{9D8B030D-6E8A-4147-A177-3AD203B41FA5}">
                      <a16:colId xmlns:a16="http://schemas.microsoft.com/office/drawing/2014/main" xmlns="" val="2384908814"/>
                    </a:ext>
                  </a:extLst>
                </a:gridCol>
                <a:gridCol w="1566902">
                  <a:extLst>
                    <a:ext uri="{9D8B030D-6E8A-4147-A177-3AD203B41FA5}">
                      <a16:colId xmlns:a16="http://schemas.microsoft.com/office/drawing/2014/main" xmlns="" val="1656708825"/>
                    </a:ext>
                  </a:extLst>
                </a:gridCol>
                <a:gridCol w="1145043">
                  <a:extLst>
                    <a:ext uri="{9D8B030D-6E8A-4147-A177-3AD203B41FA5}">
                      <a16:colId xmlns:a16="http://schemas.microsoft.com/office/drawing/2014/main" xmlns="" val="2920764233"/>
                    </a:ext>
                  </a:extLst>
                </a:gridCol>
                <a:gridCol w="1175182">
                  <a:extLst>
                    <a:ext uri="{9D8B030D-6E8A-4147-A177-3AD203B41FA5}">
                      <a16:colId xmlns:a16="http://schemas.microsoft.com/office/drawing/2014/main" xmlns="" val="1479013871"/>
                    </a:ext>
                  </a:extLst>
                </a:gridCol>
              </a:tblGrid>
              <a:tr h="432000">
                <a:tc>
                  <a:txBody>
                    <a:bodyPr/>
                    <a:lstStyle/>
                    <a:p>
                      <a:pPr marL="0" algn="l"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Consejería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Programada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Certificada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Ejecución</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6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cs typeface="+mn-cs"/>
                        </a:rPr>
                        <a:t>Nº</a:t>
                      </a: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a:t>
                      </a:r>
                      <a:r>
                        <a:rPr lang="es-ES" sz="16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cs typeface="+mn-cs"/>
                        </a:rPr>
                        <a:t>Op</a:t>
                      </a: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Seleccionadas</a:t>
                      </a: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45195896"/>
                  </a:ext>
                </a:extLst>
              </a:tr>
              <a:tr h="432000">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Economía, Hacienda y Empleo</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4,5 M€</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8,54 M€</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189,73%</a:t>
                      </a:r>
                      <a:endParaRPr lang="es-ES" sz="1400" b="1"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7</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4207538531"/>
                  </a:ext>
                </a:extLst>
              </a:tr>
              <a:tr h="432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Servicio Público Empleo</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4,5 M€</a:t>
                      </a:r>
                    </a:p>
                  </a:txBody>
                  <a:tcPr marL="7620" marR="7620" marT="7620" marB="0" anchor="ctr"/>
                </a:tc>
                <a:tc>
                  <a:txBody>
                    <a:bodyPr/>
                    <a:lstStyle/>
                    <a:p>
                      <a:pPr marL="0" algn="ctr" defTabSz="914400" rtl="0" eaLnBrk="1" fontAlgn="ctr" latinLnBrk="0" hangingPunct="1"/>
                      <a:r>
                        <a:rPr lang="es-ES" sz="1400" b="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8,54 M€</a:t>
                      </a:r>
                    </a:p>
                  </a:txBody>
                  <a:tcPr marL="9525" marR="9525" marT="9525"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189,73%</a:t>
                      </a:r>
                      <a:endParaRPr lang="es-ES" sz="1400" b="0"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a:effectLst/>
                          <a:latin typeface="Roboto Condensed Light" panose="02000000000000000000" pitchFamily="2" charset="0"/>
                          <a:ea typeface="Roboto Condensed Light" panose="02000000000000000000" pitchFamily="2" charset="0"/>
                        </a:rPr>
                        <a:t>7</a:t>
                      </a:r>
                      <a:endParaRPr lang="es-ES" sz="1400" b="0" i="0" u="none" strike="noStrike">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184571633"/>
                  </a:ext>
                </a:extLst>
              </a:tr>
              <a:tr h="432000">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Familia, Juventud y Asuntos Sociales</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102,78 M€</a:t>
                      </a:r>
                    </a:p>
                  </a:txBody>
                  <a:tcPr marL="7620" marR="7620" marT="7620" marB="0" anchor="ct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111,30 €</a:t>
                      </a:r>
                    </a:p>
                  </a:txBody>
                  <a:tcPr marL="9525" marR="9525" marT="9525" marB="0" anchor="ct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108,29%</a:t>
                      </a:r>
                      <a:endParaRPr lang="es-ES" sz="1400" b="1"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64</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3315237183"/>
                  </a:ext>
                </a:extLst>
              </a:tr>
              <a:tr h="432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Atención a las Personas con Discapacidad</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79,28 M€</a:t>
                      </a:r>
                    </a:p>
                  </a:txBody>
                  <a:tcPr marL="7620" marR="7620" marT="7620" marB="0" anchor="ctr"/>
                </a:tc>
                <a:tc>
                  <a:txBody>
                    <a:bodyPr/>
                    <a:lstStyle/>
                    <a:p>
                      <a:pPr marL="0" algn="ctr" defTabSz="914400" rtl="0" eaLnBrk="1" fontAlgn="ctr" latinLnBrk="0" hangingPunct="1"/>
                      <a:r>
                        <a:rPr lang="es-ES" sz="1400" b="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77,52 M€</a:t>
                      </a:r>
                    </a:p>
                  </a:txBody>
                  <a:tcPr marL="9525" marR="9525" marT="9525"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97,79 %</a:t>
                      </a:r>
                      <a:endParaRPr lang="es-ES" sz="1400" b="0"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43</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3027152475"/>
                  </a:ext>
                </a:extLst>
              </a:tr>
              <a:tr h="432000">
                <a:tc>
                  <a:txBody>
                    <a:bodyPr/>
                    <a:lstStyle/>
                    <a:p>
                      <a:pPr algn="l" fontAlgn="ctr"/>
                      <a:r>
                        <a:rPr lang="es-ES" sz="1400" u="none" strike="noStrike">
                          <a:effectLst/>
                          <a:latin typeface="Roboto Condensed Light" panose="02000000000000000000" pitchFamily="2" charset="0"/>
                          <a:ea typeface="Roboto Condensed Light" panose="02000000000000000000" pitchFamily="2" charset="0"/>
                        </a:rPr>
                        <a:t>D.G. Igualdad</a:t>
                      </a:r>
                      <a:endParaRPr lang="es-ES" sz="1400" b="0" i="0" u="none" strike="noStrike">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 M€</a:t>
                      </a:r>
                    </a:p>
                  </a:txBody>
                  <a:tcPr marL="7620" marR="7620" marT="7620" marB="0" anchor="ctr"/>
                </a:tc>
                <a:tc>
                  <a:txBody>
                    <a:bodyPr/>
                    <a:lstStyle/>
                    <a:p>
                      <a:pPr marL="0" algn="ctr" defTabSz="914400" rtl="0" eaLnBrk="1" fontAlgn="ctr" latinLnBrk="0" hangingPunct="1"/>
                      <a:r>
                        <a:rPr lang="es-ES" sz="1400" b="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1,53 M€</a:t>
                      </a:r>
                    </a:p>
                  </a:txBody>
                  <a:tcPr marL="9525" marR="9525" marT="9525"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76,48%</a:t>
                      </a:r>
                      <a:endParaRPr lang="es-ES" sz="1400" b="0"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9</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4132062382"/>
                  </a:ext>
                </a:extLst>
              </a:tr>
              <a:tr h="432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Servicios Sociales e Integración</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21,5M€</a:t>
                      </a:r>
                    </a:p>
                  </a:txBody>
                  <a:tcPr marL="7620" marR="7620" marT="7620" marB="0" anchor="ctr"/>
                </a:tc>
                <a:tc>
                  <a:txBody>
                    <a:bodyPr/>
                    <a:lstStyle/>
                    <a:p>
                      <a:pPr marL="0" algn="ctr" defTabSz="914400" rtl="0" eaLnBrk="1" fontAlgn="ctr" latinLnBrk="0" hangingPunct="1"/>
                      <a:r>
                        <a:rPr lang="es-ES" sz="1400" b="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32,10 M€</a:t>
                      </a:r>
                    </a:p>
                  </a:txBody>
                  <a:tcPr marL="9525" marR="9525" marT="9525"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149,30%</a:t>
                      </a:r>
                      <a:endParaRPr lang="es-ES" sz="1400" b="0"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12</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613210179"/>
                  </a:ext>
                </a:extLst>
              </a:tr>
              <a:tr h="432000">
                <a:tc>
                  <a:txBody>
                    <a:bodyPr/>
                    <a:lstStyle/>
                    <a:p>
                      <a:pPr algn="l" fontAlgn="ctr"/>
                      <a:r>
                        <a:rPr lang="es-ES" sz="1400" b="1" i="0" u="none" strike="noStrike" dirty="0">
                          <a:solidFill>
                            <a:schemeClr val="tx1"/>
                          </a:solidFill>
                          <a:effectLst/>
                          <a:latin typeface="Roboto Condensed Light" panose="02000000000000000000" pitchFamily="2" charset="0"/>
                          <a:ea typeface="Roboto Condensed Light" panose="02000000000000000000" pitchFamily="2" charset="0"/>
                        </a:rPr>
                        <a:t>Total Eje 2</a:t>
                      </a:r>
                    </a:p>
                  </a:txBody>
                  <a:tcPr marR="7620" marT="7620"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107,28 M€</a:t>
                      </a:r>
                    </a:p>
                  </a:txBody>
                  <a:tcPr marL="7620" marR="7620" marT="7620"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119,68 M€</a:t>
                      </a:r>
                    </a:p>
                  </a:txBody>
                  <a:tcPr marL="9525" marR="9525" marT="9525" marB="0" anchor="ctr">
                    <a:solidFill>
                      <a:schemeClr val="accent2">
                        <a:lumMod val="20000"/>
                        <a:lumOff val="80000"/>
                      </a:schemeClr>
                    </a:solidFill>
                  </a:tcPr>
                </a:tc>
                <a:tc>
                  <a:txBody>
                    <a:bodyPr/>
                    <a:lstStyle/>
                    <a:p>
                      <a:pPr algn="ctr" fontAlgn="ctr"/>
                      <a:r>
                        <a:rPr lang="es-ES" sz="1400" b="1" i="0" u="none" strike="noStrike" dirty="0">
                          <a:solidFill>
                            <a:schemeClr val="tx1"/>
                          </a:solidFill>
                          <a:effectLst/>
                          <a:latin typeface="Roboto Condensed Light" panose="02000000000000000000" pitchFamily="2" charset="0"/>
                          <a:ea typeface="Roboto Condensed Light" panose="02000000000000000000" pitchFamily="2" charset="0"/>
                        </a:rPr>
                        <a:t>111,57%</a:t>
                      </a:r>
                    </a:p>
                  </a:txBody>
                  <a:tcPr marL="7620" marR="7620" marT="7620" marB="0" anchor="ctr">
                    <a:solidFill>
                      <a:schemeClr val="accent2">
                        <a:lumMod val="20000"/>
                        <a:lumOff val="80000"/>
                      </a:schemeClr>
                    </a:solidFill>
                  </a:tcPr>
                </a:tc>
                <a:tc>
                  <a:txBody>
                    <a:bodyPr/>
                    <a:lstStyle/>
                    <a:p>
                      <a:pPr algn="ctr" fontAlgn="ctr"/>
                      <a:r>
                        <a:rPr lang="es-ES" sz="1400" b="1" i="0" u="none" strike="noStrike" dirty="0">
                          <a:solidFill>
                            <a:srgbClr val="000000"/>
                          </a:solidFill>
                          <a:effectLst/>
                          <a:latin typeface="Roboto Condensed Light" panose="02000000000000000000" pitchFamily="2" charset="0"/>
                          <a:ea typeface="Roboto Condensed Light" panose="02000000000000000000" pitchFamily="2" charset="0"/>
                        </a:rPr>
                        <a:t>71</a:t>
                      </a:r>
                    </a:p>
                  </a:txBody>
                  <a:tcPr marL="7620" marR="7620" marT="7620" marB="0" anchor="ctr">
                    <a:solidFill>
                      <a:schemeClr val="accent2">
                        <a:lumMod val="20000"/>
                        <a:lumOff val="80000"/>
                      </a:schemeClr>
                    </a:solidFill>
                  </a:tcPr>
                </a:tc>
                <a:extLst>
                  <a:ext uri="{0D108BD9-81ED-4DB2-BD59-A6C34878D82A}">
                    <a16:rowId xmlns:a16="http://schemas.microsoft.com/office/drawing/2014/main" xmlns="" val="3697763714"/>
                  </a:ext>
                </a:extLst>
              </a:tr>
            </a:tbl>
          </a:graphicData>
        </a:graphic>
      </p:graphicFrame>
      <p:sp>
        <p:nvSpPr>
          <p:cNvPr id="2" name="Título 2">
            <a:extLst>
              <a:ext uri="{FF2B5EF4-FFF2-40B4-BE49-F238E27FC236}">
                <a16:creationId xmlns:a16="http://schemas.microsoft.com/office/drawing/2014/main" xmlns="" id="{DC4CF56C-D038-DAC4-4943-AECDCA0ED636}"/>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Ejecución financiera Eje 2</a:t>
            </a:r>
          </a:p>
          <a:p>
            <a:r>
              <a:rPr lang="es-ES" sz="2000" b="0" dirty="0">
                <a:solidFill>
                  <a:schemeClr val="accent1">
                    <a:lumMod val="75000"/>
                  </a:schemeClr>
                </a:solidFill>
              </a:rPr>
              <a:t>(en términos de ayuda FSE)</a:t>
            </a:r>
          </a:p>
          <a:p>
            <a:endParaRPr lang="es-ES" dirty="0">
              <a:solidFill>
                <a:schemeClr val="accent1">
                  <a:lumMod val="75000"/>
                </a:schemeClr>
              </a:solidFill>
            </a:endParaRPr>
          </a:p>
        </p:txBody>
      </p:sp>
      <p:sp>
        <p:nvSpPr>
          <p:cNvPr id="3" name="Marcador de número de diapositiva 2">
            <a:extLst>
              <a:ext uri="{FF2B5EF4-FFF2-40B4-BE49-F238E27FC236}">
                <a16:creationId xmlns:a16="http://schemas.microsoft.com/office/drawing/2014/main" xmlns="" id="{BE498F10-C17D-49E9-4502-AB1554206D73}"/>
              </a:ext>
            </a:extLst>
          </p:cNvPr>
          <p:cNvSpPr>
            <a:spLocks noGrp="1"/>
          </p:cNvSpPr>
          <p:nvPr>
            <p:ph type="sldNum" sz="quarter" idx="12"/>
          </p:nvPr>
        </p:nvSpPr>
        <p:spPr/>
        <p:txBody>
          <a:bodyPr/>
          <a:lstStyle/>
          <a:p>
            <a:fld id="{4A8CBD4F-D04B-4D4F-B2BF-A115DF7B93AD}" type="slidenum">
              <a:rPr lang="es-ES" smtClean="0"/>
              <a:t>20</a:t>
            </a:fld>
            <a:endParaRPr lang="es-ES" dirty="0"/>
          </a:p>
        </p:txBody>
      </p:sp>
    </p:spTree>
    <p:extLst>
      <p:ext uri="{BB962C8B-B14F-4D97-AF65-F5344CB8AC3E}">
        <p14:creationId xmlns:p14="http://schemas.microsoft.com/office/powerpoint/2010/main" val="4010564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3C7C52EC-4A1E-4808-01C3-B9FD3EFB0D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4C30EC81-B71A-DB2B-701D-1B4003238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graphicFrame>
        <p:nvGraphicFramePr>
          <p:cNvPr id="8" name="Tabla 7">
            <a:extLst>
              <a:ext uri="{FF2B5EF4-FFF2-40B4-BE49-F238E27FC236}">
                <a16:creationId xmlns:a16="http://schemas.microsoft.com/office/drawing/2014/main" xmlns="" id="{31390DF7-A33C-D9FC-CE3E-7F65D1265C23}"/>
              </a:ext>
            </a:extLst>
          </p:cNvPr>
          <p:cNvGraphicFramePr>
            <a:graphicFrameLocks noGrp="1"/>
          </p:cNvGraphicFramePr>
          <p:nvPr>
            <p:extLst>
              <p:ext uri="{D42A27DB-BD31-4B8C-83A1-F6EECF244321}">
                <p14:modId xmlns:p14="http://schemas.microsoft.com/office/powerpoint/2010/main" val="2880118022"/>
              </p:ext>
            </p:extLst>
          </p:nvPr>
        </p:nvGraphicFramePr>
        <p:xfrm>
          <a:off x="1703962" y="2347209"/>
          <a:ext cx="8784075" cy="2340000"/>
        </p:xfrm>
        <a:graphic>
          <a:graphicData uri="http://schemas.openxmlformats.org/drawingml/2006/table">
            <a:tbl>
              <a:tblPr>
                <a:tableStyleId>{2D5ABB26-0587-4C30-8999-92F81FD0307C}</a:tableStyleId>
              </a:tblPr>
              <a:tblGrid>
                <a:gridCol w="3608962">
                  <a:extLst>
                    <a:ext uri="{9D8B030D-6E8A-4147-A177-3AD203B41FA5}">
                      <a16:colId xmlns:a16="http://schemas.microsoft.com/office/drawing/2014/main" xmlns="" val="46006586"/>
                    </a:ext>
                  </a:extLst>
                </a:gridCol>
                <a:gridCol w="1575881">
                  <a:extLst>
                    <a:ext uri="{9D8B030D-6E8A-4147-A177-3AD203B41FA5}">
                      <a16:colId xmlns:a16="http://schemas.microsoft.com/office/drawing/2014/main" xmlns="" val="1101334108"/>
                    </a:ext>
                  </a:extLst>
                </a:gridCol>
                <a:gridCol w="1352145">
                  <a:extLst>
                    <a:ext uri="{9D8B030D-6E8A-4147-A177-3AD203B41FA5}">
                      <a16:colId xmlns:a16="http://schemas.microsoft.com/office/drawing/2014/main" xmlns="" val="3038207404"/>
                    </a:ext>
                  </a:extLst>
                </a:gridCol>
                <a:gridCol w="1021404">
                  <a:extLst>
                    <a:ext uri="{9D8B030D-6E8A-4147-A177-3AD203B41FA5}">
                      <a16:colId xmlns:a16="http://schemas.microsoft.com/office/drawing/2014/main" xmlns="" val="11407135"/>
                    </a:ext>
                  </a:extLst>
                </a:gridCol>
                <a:gridCol w="1225683">
                  <a:extLst>
                    <a:ext uri="{9D8B030D-6E8A-4147-A177-3AD203B41FA5}">
                      <a16:colId xmlns:a16="http://schemas.microsoft.com/office/drawing/2014/main" xmlns="" val="9989269"/>
                    </a:ext>
                  </a:extLst>
                </a:gridCol>
              </a:tblGrid>
              <a:tr h="468000">
                <a:tc>
                  <a:txBody>
                    <a:bodyPr/>
                    <a:lstStyle/>
                    <a:p>
                      <a:pPr marL="0" algn="l" defTabSz="914400" rtl="0" eaLnBrk="1" fontAlgn="ctr" latinLnBrk="0" hangingPunct="1"/>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rPr>
                        <a:t>Consejería</a:t>
                      </a:r>
                      <a:endPar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Programada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Certificada</a:t>
                      </a: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rPr>
                        <a:t>% Ejecución</a:t>
                      </a:r>
                      <a:endPar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es-ES" sz="14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rPr>
                        <a:t>Nº</a:t>
                      </a:r>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rPr>
                        <a:t> </a:t>
                      </a:r>
                      <a:r>
                        <a:rPr lang="es-ES" sz="14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rPr>
                        <a:t>Op</a:t>
                      </a:r>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rPr>
                        <a:t>. Seleccionadas</a:t>
                      </a:r>
                      <a:endPar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72437135"/>
                  </a:ext>
                </a:extLst>
              </a:tr>
              <a:tr h="468000">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Educación, Ciencia y Universidades</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190,56 M€</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372,94 M€</a:t>
                      </a: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195,71%</a:t>
                      </a:r>
                      <a:endParaRPr lang="es-ES" sz="1400" b="1"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44</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754631930"/>
                  </a:ext>
                </a:extLst>
              </a:tr>
              <a:tr h="46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Educación Secundaria, Formación Profesional y Régimen Especial</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174,96 M€</a:t>
                      </a:r>
                    </a:p>
                  </a:txBody>
                  <a:tcPr marL="0" marR="0" marT="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357,41 M€</a:t>
                      </a:r>
                    </a:p>
                  </a:txBody>
                  <a:tcPr marL="0" marR="0" marT="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204,28%</a:t>
                      </a:r>
                    </a:p>
                  </a:txBody>
                  <a:tcPr marL="0" marR="0" marT="0" marB="0" anchor="ct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12</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tc>
                <a:extLst>
                  <a:ext uri="{0D108BD9-81ED-4DB2-BD59-A6C34878D82A}">
                    <a16:rowId xmlns:a16="http://schemas.microsoft.com/office/drawing/2014/main" xmlns="" val="1189111896"/>
                  </a:ext>
                </a:extLst>
              </a:tr>
              <a:tr h="46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Investigación e Innovación Tecnológica</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15,60 M€</a:t>
                      </a:r>
                    </a:p>
                  </a:txBody>
                  <a:tcPr marL="7620" marR="7620" marT="762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15,53 M€</a:t>
                      </a:r>
                    </a:p>
                  </a:txBody>
                  <a:tcPr marL="0" marR="0" marT="0" marB="0" anchor="ct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99,55%</a:t>
                      </a:r>
                    </a:p>
                  </a:txBody>
                  <a:tcPr marL="0" marR="0" marT="0" marB="0" anchor="ctr"/>
                </a:tc>
                <a:tc>
                  <a:txBody>
                    <a:bodyPr/>
                    <a:lstStyle/>
                    <a:p>
                      <a:pPr algn="ctr" fontAlgn="ctr"/>
                      <a:r>
                        <a:rPr lang="es-ES" sz="1400" b="0" i="0" u="none" strike="noStrike" dirty="0">
                          <a:solidFill>
                            <a:srgbClr val="7B7B7B"/>
                          </a:solidFill>
                          <a:effectLst/>
                          <a:latin typeface="Roboto Condensed Light" panose="02000000000000000000" pitchFamily="2" charset="0"/>
                          <a:ea typeface="Roboto Condensed Light" panose="02000000000000000000" pitchFamily="2" charset="0"/>
                        </a:rPr>
                        <a:t>32</a:t>
                      </a:r>
                    </a:p>
                  </a:txBody>
                  <a:tcPr marL="7620" marR="7620" marT="7620" marB="0" anchor="ctr"/>
                </a:tc>
                <a:extLst>
                  <a:ext uri="{0D108BD9-81ED-4DB2-BD59-A6C34878D82A}">
                    <a16:rowId xmlns:a16="http://schemas.microsoft.com/office/drawing/2014/main" xmlns="" val="857292907"/>
                  </a:ext>
                </a:extLst>
              </a:tr>
              <a:tr h="468000">
                <a:tc>
                  <a:txBody>
                    <a:bodyPr/>
                    <a:lstStyle/>
                    <a:p>
                      <a:pPr algn="l" fontAlgn="ctr"/>
                      <a:r>
                        <a:rPr lang="es-ES" sz="1400" b="1" i="0" u="none" strike="noStrike" dirty="0">
                          <a:solidFill>
                            <a:schemeClr val="tx1"/>
                          </a:solidFill>
                          <a:effectLst/>
                          <a:latin typeface="Roboto Condensed Light" panose="02000000000000000000" pitchFamily="2" charset="0"/>
                          <a:ea typeface="Roboto Condensed Light" panose="02000000000000000000" pitchFamily="2" charset="0"/>
                        </a:rPr>
                        <a:t>Total Eje 3</a:t>
                      </a:r>
                    </a:p>
                  </a:txBody>
                  <a:tcPr marR="7620" marT="7620"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190,56 M€</a:t>
                      </a:r>
                    </a:p>
                  </a:txBody>
                  <a:tcPr marL="7620" marR="7620" marT="7620"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372,94 M€</a:t>
                      </a:r>
                    </a:p>
                  </a:txBody>
                  <a:tcPr marL="7620" marR="7620" marT="7620" marB="0" anchor="ctr">
                    <a:solidFill>
                      <a:schemeClr val="accent2">
                        <a:lumMod val="20000"/>
                        <a:lumOff val="80000"/>
                      </a:schemeClr>
                    </a:solidFill>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195,71%</a:t>
                      </a:r>
                      <a:endParaRPr lang="es-ES" sz="1400" b="1" i="0" u="none" strike="noStrike" dirty="0">
                        <a:solidFill>
                          <a:srgbClr val="0070C0"/>
                        </a:solidFill>
                        <a:effectLst/>
                        <a:latin typeface="Roboto Condensed Light" panose="02000000000000000000" pitchFamily="2" charset="0"/>
                        <a:ea typeface="Roboto Condensed Light" panose="02000000000000000000" pitchFamily="2" charset="0"/>
                      </a:endParaRPr>
                    </a:p>
                  </a:txBody>
                  <a:tcPr marL="7620" marR="7620" marT="7620"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44</a:t>
                      </a:r>
                    </a:p>
                  </a:txBody>
                  <a:tcPr marL="7620" marR="7620" marT="7620" marB="0" anchor="ctr">
                    <a:solidFill>
                      <a:schemeClr val="accent2">
                        <a:lumMod val="20000"/>
                        <a:lumOff val="80000"/>
                      </a:schemeClr>
                    </a:solidFill>
                  </a:tcPr>
                </a:tc>
                <a:extLst>
                  <a:ext uri="{0D108BD9-81ED-4DB2-BD59-A6C34878D82A}">
                    <a16:rowId xmlns:a16="http://schemas.microsoft.com/office/drawing/2014/main" xmlns="" val="2143075962"/>
                  </a:ext>
                </a:extLst>
              </a:tr>
            </a:tbl>
          </a:graphicData>
        </a:graphic>
      </p:graphicFrame>
      <p:sp>
        <p:nvSpPr>
          <p:cNvPr id="3" name="Título 2">
            <a:extLst>
              <a:ext uri="{FF2B5EF4-FFF2-40B4-BE49-F238E27FC236}">
                <a16:creationId xmlns:a16="http://schemas.microsoft.com/office/drawing/2014/main" xmlns="" id="{80F761C5-5154-43DE-6A6E-CDAC184808A8}"/>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Ejecución financiera Eje 3</a:t>
            </a:r>
          </a:p>
          <a:p>
            <a:r>
              <a:rPr lang="es-ES" sz="2000" b="0" dirty="0">
                <a:solidFill>
                  <a:schemeClr val="accent1">
                    <a:lumMod val="75000"/>
                  </a:schemeClr>
                </a:solidFill>
              </a:rPr>
              <a:t>(en términos de ayuda FSE)</a:t>
            </a:r>
          </a:p>
          <a:p>
            <a:endParaRPr lang="es-ES" dirty="0">
              <a:solidFill>
                <a:schemeClr val="accent1">
                  <a:lumMod val="75000"/>
                </a:schemeClr>
              </a:solidFill>
            </a:endParaRPr>
          </a:p>
        </p:txBody>
      </p:sp>
      <p:sp>
        <p:nvSpPr>
          <p:cNvPr id="2" name="Marcador de número de diapositiva 1">
            <a:extLst>
              <a:ext uri="{FF2B5EF4-FFF2-40B4-BE49-F238E27FC236}">
                <a16:creationId xmlns:a16="http://schemas.microsoft.com/office/drawing/2014/main" xmlns="" id="{34C6867E-DF18-AEA2-4602-769268CF0BFB}"/>
              </a:ext>
            </a:extLst>
          </p:cNvPr>
          <p:cNvSpPr>
            <a:spLocks noGrp="1"/>
          </p:cNvSpPr>
          <p:nvPr>
            <p:ph type="sldNum" sz="quarter" idx="12"/>
          </p:nvPr>
        </p:nvSpPr>
        <p:spPr/>
        <p:txBody>
          <a:bodyPr/>
          <a:lstStyle/>
          <a:p>
            <a:fld id="{4A8CBD4F-D04B-4D4F-B2BF-A115DF7B93AD}" type="slidenum">
              <a:rPr lang="es-ES" smtClean="0"/>
              <a:t>21</a:t>
            </a:fld>
            <a:endParaRPr lang="es-ES" dirty="0"/>
          </a:p>
        </p:txBody>
      </p:sp>
    </p:spTree>
    <p:extLst>
      <p:ext uri="{BB962C8B-B14F-4D97-AF65-F5344CB8AC3E}">
        <p14:creationId xmlns:p14="http://schemas.microsoft.com/office/powerpoint/2010/main" val="3281114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FB954F6B-D13F-0E64-9CC9-34169E8CD6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8189FE5F-41BF-C535-9473-858EC7009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graphicFrame>
        <p:nvGraphicFramePr>
          <p:cNvPr id="8" name="Tabla 7">
            <a:extLst>
              <a:ext uri="{FF2B5EF4-FFF2-40B4-BE49-F238E27FC236}">
                <a16:creationId xmlns:a16="http://schemas.microsoft.com/office/drawing/2014/main" xmlns="" id="{8924C2D3-2820-878A-4A87-2E2311424740}"/>
              </a:ext>
            </a:extLst>
          </p:cNvPr>
          <p:cNvGraphicFramePr>
            <a:graphicFrameLocks noGrp="1"/>
          </p:cNvGraphicFramePr>
          <p:nvPr>
            <p:extLst>
              <p:ext uri="{D42A27DB-BD31-4B8C-83A1-F6EECF244321}">
                <p14:modId xmlns:p14="http://schemas.microsoft.com/office/powerpoint/2010/main" val="1514663643"/>
              </p:ext>
            </p:extLst>
          </p:nvPr>
        </p:nvGraphicFramePr>
        <p:xfrm>
          <a:off x="1312334" y="2052335"/>
          <a:ext cx="9570440" cy="3848284"/>
        </p:xfrm>
        <a:graphic>
          <a:graphicData uri="http://schemas.openxmlformats.org/drawingml/2006/table">
            <a:tbl>
              <a:tblPr>
                <a:tableStyleId>{5C22544A-7EE6-4342-B048-85BDC9FD1C3A}</a:tableStyleId>
              </a:tblPr>
              <a:tblGrid>
                <a:gridCol w="4449993">
                  <a:extLst>
                    <a:ext uri="{9D8B030D-6E8A-4147-A177-3AD203B41FA5}">
                      <a16:colId xmlns:a16="http://schemas.microsoft.com/office/drawing/2014/main" xmlns="" val="2754991925"/>
                    </a:ext>
                  </a:extLst>
                </a:gridCol>
                <a:gridCol w="1367038">
                  <a:extLst>
                    <a:ext uri="{9D8B030D-6E8A-4147-A177-3AD203B41FA5}">
                      <a16:colId xmlns:a16="http://schemas.microsoft.com/office/drawing/2014/main" xmlns="" val="33850718"/>
                    </a:ext>
                  </a:extLst>
                </a:gridCol>
                <a:gridCol w="1418819">
                  <a:extLst>
                    <a:ext uri="{9D8B030D-6E8A-4147-A177-3AD203B41FA5}">
                      <a16:colId xmlns:a16="http://schemas.microsoft.com/office/drawing/2014/main" xmlns="" val="4048711966"/>
                    </a:ext>
                  </a:extLst>
                </a:gridCol>
                <a:gridCol w="1056347">
                  <a:extLst>
                    <a:ext uri="{9D8B030D-6E8A-4147-A177-3AD203B41FA5}">
                      <a16:colId xmlns:a16="http://schemas.microsoft.com/office/drawing/2014/main" xmlns="" val="2079279107"/>
                    </a:ext>
                  </a:extLst>
                </a:gridCol>
                <a:gridCol w="1278243">
                  <a:extLst>
                    <a:ext uri="{9D8B030D-6E8A-4147-A177-3AD203B41FA5}">
                      <a16:colId xmlns:a16="http://schemas.microsoft.com/office/drawing/2014/main" xmlns="" val="3939409740"/>
                    </a:ext>
                  </a:extLst>
                </a:gridCol>
              </a:tblGrid>
              <a:tr h="288000">
                <a:tc>
                  <a:txBody>
                    <a:bodyPr/>
                    <a:lstStyle/>
                    <a:p>
                      <a:pPr marL="0" algn="l"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Consejería</a:t>
                      </a:r>
                    </a:p>
                  </a:txBody>
                  <a:tcPr marL="7620" marR="7620" marT="7620" marB="0" anchor="ctr">
                    <a:noFill/>
                  </a:tcPr>
                </a:tc>
                <a:tc>
                  <a:txBody>
                    <a:bodyPr/>
                    <a:lstStyle/>
                    <a:p>
                      <a:pPr marL="0" algn="ctr" defTabSz="914400" rtl="0" eaLnBrk="1" fontAlgn="ctr" latinLnBrk="0" hangingPunct="1"/>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Programada</a:t>
                      </a:r>
                    </a:p>
                  </a:txBody>
                  <a:tcPr marL="7620" marR="7620" marT="7620" marB="0" anchor="ctr">
                    <a:noFill/>
                  </a:tcPr>
                </a:tc>
                <a:tc>
                  <a:txBody>
                    <a:bodyPr/>
                    <a:lstStyle/>
                    <a:p>
                      <a:pPr marL="0" algn="ctr" defTabSz="914400" rtl="0" eaLnBrk="1" fontAlgn="ctr" latinLnBrk="0" hangingPunct="1"/>
                      <a:r>
                        <a:rPr lang="es-ES" sz="14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Ayuda FSE Certificada</a:t>
                      </a:r>
                    </a:p>
                  </a:txBody>
                  <a:tcPr marL="7620" marR="7620" marT="7620" marB="0" anchor="ctr">
                    <a:noFill/>
                  </a:tcPr>
                </a:tc>
                <a:tc>
                  <a:txBody>
                    <a:bodyPr/>
                    <a:lstStyle/>
                    <a:p>
                      <a:pPr marL="0" algn="ctr" defTabSz="914400" rtl="0" eaLnBrk="1" fontAlgn="ctr" latinLnBrk="0" hangingPunct="1"/>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Ejecución</a:t>
                      </a:r>
                    </a:p>
                  </a:txBody>
                  <a:tcPr marL="7620" marR="7620" marT="7620" marB="0" anchor="ctr">
                    <a:noFill/>
                  </a:tcPr>
                </a:tc>
                <a:tc>
                  <a:txBody>
                    <a:bodyPr/>
                    <a:lstStyle/>
                    <a:p>
                      <a:pPr marL="0" algn="ctr" defTabSz="914400" rtl="0" eaLnBrk="1" fontAlgn="ctr" latinLnBrk="0" hangingPunct="1"/>
                      <a:r>
                        <a:rPr lang="es-ES" sz="16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cs typeface="+mn-cs"/>
                        </a:rPr>
                        <a:t>Nº</a:t>
                      </a: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a:t>
                      </a:r>
                      <a:r>
                        <a:rPr lang="es-ES" sz="1600" b="1" u="none" strike="noStrike" kern="1200" dirty="0" err="1">
                          <a:solidFill>
                            <a:schemeClr val="accent1">
                              <a:lumMod val="75000"/>
                            </a:schemeClr>
                          </a:solidFill>
                          <a:effectLst/>
                          <a:latin typeface="Roboto Condensed Light" panose="02000000000000000000" pitchFamily="2" charset="0"/>
                          <a:ea typeface="Roboto Condensed Light" panose="02000000000000000000" pitchFamily="2" charset="0"/>
                          <a:cs typeface="+mn-cs"/>
                        </a:rPr>
                        <a:t>Op</a:t>
                      </a:r>
                      <a:r>
                        <a:rPr lang="es-ES" sz="1600" b="1" u="none" strike="noStrike" kern="1200" dirty="0">
                          <a:solidFill>
                            <a:schemeClr val="accent1">
                              <a:lumMod val="75000"/>
                            </a:schemeClr>
                          </a:solidFill>
                          <a:effectLst/>
                          <a:latin typeface="Roboto Condensed Light" panose="02000000000000000000" pitchFamily="2" charset="0"/>
                          <a:ea typeface="Roboto Condensed Light" panose="02000000000000000000" pitchFamily="2" charset="0"/>
                          <a:cs typeface="+mn-cs"/>
                        </a:rPr>
                        <a:t>. Seleccionadas</a:t>
                      </a:r>
                    </a:p>
                  </a:txBody>
                  <a:tcPr marL="7620" marR="7620" marT="7620" marB="0" anchor="ctr">
                    <a:noFill/>
                  </a:tcPr>
                </a:tc>
                <a:extLst>
                  <a:ext uri="{0D108BD9-81ED-4DB2-BD59-A6C34878D82A}">
                    <a16:rowId xmlns:a16="http://schemas.microsoft.com/office/drawing/2014/main" xmlns="" val="206665893"/>
                  </a:ext>
                </a:extLst>
              </a:tr>
              <a:tr h="288000">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Economía, Hacienda y Empleo</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99,50 M€</a:t>
                      </a:r>
                    </a:p>
                  </a:txBody>
                  <a:tcPr marL="9525" marR="9525" marT="9525"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180,93 M€</a:t>
                      </a:r>
                    </a:p>
                  </a:txBody>
                  <a:tcPr marL="9525" marR="9525" marT="9525"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181,85%</a:t>
                      </a:r>
                    </a:p>
                  </a:txBody>
                  <a:tcPr marL="7620" marR="7620" marT="7620" marB="0" anchor="ctr">
                    <a:noFill/>
                  </a:tcPr>
                </a:tc>
                <a:tc>
                  <a:txBody>
                    <a:bodyPr/>
                    <a:lstStyle/>
                    <a:p>
                      <a:pPr algn="ctr" fontAlgn="ctr"/>
                      <a:r>
                        <a:rPr lang="es-ES" sz="1400" b="1" i="0" u="none" strike="noStrike" dirty="0">
                          <a:solidFill>
                            <a:schemeClr val="tx1"/>
                          </a:solidFill>
                          <a:effectLst/>
                          <a:latin typeface="Roboto Condensed Light" panose="02000000000000000000" pitchFamily="2" charset="0"/>
                          <a:ea typeface="Roboto Condensed Light" panose="02000000000000000000" pitchFamily="2" charset="0"/>
                        </a:rPr>
                        <a:t>9</a:t>
                      </a:r>
                    </a:p>
                  </a:txBody>
                  <a:tcPr marL="7620" marR="7620" marT="7620" marB="0" anchor="ctr">
                    <a:noFill/>
                  </a:tcPr>
                </a:tc>
                <a:extLst>
                  <a:ext uri="{0D108BD9-81ED-4DB2-BD59-A6C34878D82A}">
                    <a16:rowId xmlns:a16="http://schemas.microsoft.com/office/drawing/2014/main" xmlns="" val="257349171"/>
                  </a:ext>
                </a:extLst>
              </a:tr>
              <a:tr h="28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Servicio Público Empleo </a:t>
                      </a:r>
                      <a:r>
                        <a:rPr lang="es-ES" sz="1050" i="1" u="none" strike="noStrike" dirty="0">
                          <a:effectLst/>
                          <a:latin typeface="Roboto Condensed Light" panose="02000000000000000000" pitchFamily="2" charset="0"/>
                          <a:ea typeface="Roboto Condensed Light" panose="02000000000000000000" pitchFamily="2" charset="0"/>
                        </a:rPr>
                        <a:t>(*incluye la parte de ayuda FSE certificada por el SEPE-Estatal)</a:t>
                      </a:r>
                      <a:endParaRPr lang="es-ES" sz="1050" b="0" i="1"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74,50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168,52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226,21%</a:t>
                      </a:r>
                    </a:p>
                  </a:txBody>
                  <a:tcPr marL="7620" marR="7620" marT="7620" marB="0" anchor="ctr">
                    <a:noFill/>
                  </a:tcP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7</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3762756295"/>
                  </a:ext>
                </a:extLst>
              </a:tr>
              <a:tr h="28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Formación</a:t>
                      </a: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25,00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12,41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49,65%</a:t>
                      </a:r>
                    </a:p>
                  </a:txBody>
                  <a:tcPr marL="7620" marR="7620" marT="7620" marB="0" anchor="ctr">
                    <a:noFill/>
                  </a:tcPr>
                </a:tc>
                <a:tc>
                  <a:txBody>
                    <a:bodyPr/>
                    <a:lstStyle/>
                    <a:p>
                      <a:pPr algn="ctr" fontAlgn="ctr"/>
                      <a:r>
                        <a:rPr lang="es-ES" sz="1400" b="0" i="0" u="none" strike="noStrike" dirty="0">
                          <a:solidFill>
                            <a:srgbClr val="7B7B7B"/>
                          </a:solidFill>
                          <a:effectLst/>
                          <a:latin typeface="Roboto Condensed Light" panose="02000000000000000000" pitchFamily="2" charset="0"/>
                          <a:ea typeface="Roboto Condensed Light" panose="02000000000000000000" pitchFamily="2" charset="0"/>
                        </a:rPr>
                        <a:t>2</a:t>
                      </a:r>
                    </a:p>
                  </a:txBody>
                  <a:tcPr marL="7620" marR="7620" marT="7620" marB="0" anchor="ctr">
                    <a:noFill/>
                  </a:tcPr>
                </a:tc>
                <a:extLst>
                  <a:ext uri="{0D108BD9-81ED-4DB2-BD59-A6C34878D82A}">
                    <a16:rowId xmlns:a16="http://schemas.microsoft.com/office/drawing/2014/main" xmlns="" val="3864121929"/>
                  </a:ext>
                </a:extLst>
              </a:tr>
              <a:tr h="288000">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Educación, Ciencia y Universidades</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451,00 M€</a:t>
                      </a:r>
                    </a:p>
                  </a:txBody>
                  <a:tcPr marL="9525" marR="9525" marT="9525"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426,84 M€</a:t>
                      </a:r>
                    </a:p>
                  </a:txBody>
                  <a:tcPr marL="9525" marR="9525" marT="9525"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94,64%</a:t>
                      </a:r>
                    </a:p>
                  </a:txBody>
                  <a:tcPr marL="7620" marR="7620" marT="7620" marB="0" anchor="ctr">
                    <a:noFill/>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23</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2364300091"/>
                  </a:ext>
                </a:extLst>
              </a:tr>
              <a:tr h="28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Bilingüismo y Calidad de la Enseñanza</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40,00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21,65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54,15%</a:t>
                      </a:r>
                    </a:p>
                  </a:txBody>
                  <a:tcPr marL="7620" marR="7620" marT="7620" marB="0" anchor="ctr">
                    <a:noFill/>
                  </a:tcPr>
                </a:tc>
                <a:tc>
                  <a:txBody>
                    <a:bodyPr/>
                    <a:lstStyle/>
                    <a:p>
                      <a:pPr algn="ctr" fontAlgn="ctr"/>
                      <a:r>
                        <a:rPr lang="es-ES" sz="1400" u="none" strike="noStrike">
                          <a:effectLst/>
                          <a:latin typeface="Roboto Condensed Light" panose="02000000000000000000" pitchFamily="2" charset="0"/>
                          <a:ea typeface="Roboto Condensed Light" panose="02000000000000000000" pitchFamily="2" charset="0"/>
                        </a:rPr>
                        <a:t>17</a:t>
                      </a:r>
                      <a:endParaRPr lang="es-ES" sz="1400" b="0" i="0" u="none" strike="noStrike">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3541853625"/>
                  </a:ext>
                </a:extLst>
              </a:tr>
              <a:tr h="379984">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Educación Concertada, Becas y Ayudas al Estudio</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70,00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58,70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83,86%</a:t>
                      </a:r>
                    </a:p>
                  </a:txBody>
                  <a:tcPr marL="7620" marR="7620" marT="7620" marB="0" anchor="ctr">
                    <a:noFill/>
                  </a:tcP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1</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1049367805"/>
                  </a:ext>
                </a:extLst>
              </a:tr>
              <a:tr h="28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Educación Secundaria, FP y Régimen Especial</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36,00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17,72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49,22%</a:t>
                      </a:r>
                    </a:p>
                  </a:txBody>
                  <a:tcPr marL="7620" marR="7620" marT="7620" marB="0" anchor="ctr">
                    <a:noFill/>
                  </a:tcP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2</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3968122649"/>
                  </a:ext>
                </a:extLst>
              </a:tr>
              <a:tr h="28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Recursos Humanos</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305,00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320,11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104,95%</a:t>
                      </a:r>
                    </a:p>
                  </a:txBody>
                  <a:tcPr marL="7620" marR="7620" marT="7620" marB="0" anchor="ctr">
                    <a:noFill/>
                  </a:tcP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3</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595115120"/>
                  </a:ext>
                </a:extLst>
              </a:tr>
              <a:tr h="288000">
                <a:tc>
                  <a:txBody>
                    <a:bodyPr/>
                    <a:lstStyle/>
                    <a:p>
                      <a:pPr algn="l" fontAlgn="ctr"/>
                      <a:r>
                        <a:rPr lang="es-ES" sz="1400" b="1" u="none" strike="noStrike" dirty="0">
                          <a:effectLst/>
                          <a:latin typeface="Roboto Condensed Light" panose="02000000000000000000" pitchFamily="2" charset="0"/>
                          <a:ea typeface="Roboto Condensed Light" panose="02000000000000000000" pitchFamily="2" charset="0"/>
                        </a:rPr>
                        <a:t>Familia, Juventud y Asuntos Sociales</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49,40 M€</a:t>
                      </a:r>
                    </a:p>
                  </a:txBody>
                  <a:tcPr marL="9525" marR="9525" marT="9525"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17,66 M€</a:t>
                      </a:r>
                    </a:p>
                  </a:txBody>
                  <a:tcPr marL="9525" marR="9525" marT="9525" marB="0" anchor="ctr">
                    <a:no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35,76%</a:t>
                      </a:r>
                    </a:p>
                  </a:txBody>
                  <a:tcPr marL="7620" marR="7620" marT="7620" marB="0" anchor="ctr">
                    <a:noFill/>
                  </a:tcPr>
                </a:tc>
                <a:tc>
                  <a:txBody>
                    <a:bodyPr/>
                    <a:lstStyle/>
                    <a:p>
                      <a:pPr algn="ctr" fontAlgn="ctr"/>
                      <a:r>
                        <a:rPr lang="es-ES" sz="1400" b="1" u="none" strike="noStrike" dirty="0">
                          <a:effectLst/>
                          <a:latin typeface="Roboto Condensed Light" panose="02000000000000000000" pitchFamily="2" charset="0"/>
                          <a:ea typeface="Roboto Condensed Light" panose="02000000000000000000" pitchFamily="2" charset="0"/>
                        </a:rPr>
                        <a:t>5</a:t>
                      </a:r>
                      <a:endParaRPr lang="es-ES" sz="1400" b="1"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2717733732"/>
                  </a:ext>
                </a:extLst>
              </a:tr>
              <a:tr h="288000">
                <a:tc>
                  <a:txBody>
                    <a:bodyPr/>
                    <a:lstStyle/>
                    <a:p>
                      <a:pPr algn="l" fontAlgn="ctr"/>
                      <a:r>
                        <a:rPr lang="es-ES" sz="1400" u="none" strike="noStrike" dirty="0">
                          <a:effectLst/>
                          <a:latin typeface="Roboto Condensed Light" panose="02000000000000000000" pitchFamily="2" charset="0"/>
                          <a:ea typeface="Roboto Condensed Light" panose="02000000000000000000" pitchFamily="2" charset="0"/>
                        </a:rPr>
                        <a:t>D.G. Servicios Sociales e Integración</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R="7620" marT="7620"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49,40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17,66 M€</a:t>
                      </a:r>
                    </a:p>
                  </a:txBody>
                  <a:tcPr marL="9525" marR="9525" marT="9525" marB="0" anchor="ctr">
                    <a:noFill/>
                  </a:tcPr>
                </a:tc>
                <a:tc>
                  <a:txBody>
                    <a:bodyPr/>
                    <a:lstStyle/>
                    <a:p>
                      <a:pPr marL="0" algn="ctr" defTabSz="914400" rtl="0" eaLnBrk="1" fontAlgn="ctr" latinLnBrk="0" hangingPunct="1"/>
                      <a:r>
                        <a:rPr lang="es-ES" sz="1400"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35,76%</a:t>
                      </a:r>
                    </a:p>
                  </a:txBody>
                  <a:tcPr marL="7620" marR="7620" marT="7620" marB="0" anchor="ctr">
                    <a:noFill/>
                  </a:tcPr>
                </a:tc>
                <a:tc>
                  <a:txBody>
                    <a:bodyPr/>
                    <a:lstStyle/>
                    <a:p>
                      <a:pPr algn="ctr" fontAlgn="ctr"/>
                      <a:r>
                        <a:rPr lang="es-ES" sz="1400" u="none" strike="noStrike" dirty="0">
                          <a:effectLst/>
                          <a:latin typeface="Roboto Condensed Light" panose="02000000000000000000" pitchFamily="2" charset="0"/>
                          <a:ea typeface="Roboto Condensed Light" panose="02000000000000000000" pitchFamily="2" charset="0"/>
                        </a:rPr>
                        <a:t>5</a:t>
                      </a:r>
                      <a:endParaRPr lang="es-ES" sz="1400" b="0" i="0" u="none" strike="noStrike" dirty="0">
                        <a:solidFill>
                          <a:srgbClr val="7B7B7B"/>
                        </a:solidFill>
                        <a:effectLst/>
                        <a:latin typeface="Roboto Condensed Light" panose="02000000000000000000" pitchFamily="2" charset="0"/>
                        <a:ea typeface="Roboto Condensed Light" panose="02000000000000000000" pitchFamily="2" charset="0"/>
                      </a:endParaRPr>
                    </a:p>
                  </a:txBody>
                  <a:tcPr marL="7620" marR="7620" marT="7620" marB="0" anchor="ctr">
                    <a:noFill/>
                  </a:tcPr>
                </a:tc>
                <a:extLst>
                  <a:ext uri="{0D108BD9-81ED-4DB2-BD59-A6C34878D82A}">
                    <a16:rowId xmlns:a16="http://schemas.microsoft.com/office/drawing/2014/main" xmlns="" val="3233269030"/>
                  </a:ext>
                </a:extLst>
              </a:tr>
              <a:tr h="288000">
                <a:tc>
                  <a:txBody>
                    <a:bodyPr/>
                    <a:lstStyle/>
                    <a:p>
                      <a:pPr algn="l" fontAlgn="ctr"/>
                      <a:r>
                        <a:rPr lang="es-ES" sz="1400" b="1" i="0" u="none" strike="noStrike" dirty="0">
                          <a:solidFill>
                            <a:schemeClr val="tx1"/>
                          </a:solidFill>
                          <a:effectLst/>
                          <a:latin typeface="Roboto Condensed Light" panose="02000000000000000000" pitchFamily="2" charset="0"/>
                          <a:ea typeface="Roboto Condensed Light" panose="02000000000000000000" pitchFamily="2" charset="0"/>
                        </a:rPr>
                        <a:t>Total Eje REACT-EU</a:t>
                      </a:r>
                    </a:p>
                  </a:txBody>
                  <a:tcPr marR="7620" marT="7620"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599,90 M€</a:t>
                      </a:r>
                    </a:p>
                  </a:txBody>
                  <a:tcPr marL="9525" marR="9525" marT="9525"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616,78M€</a:t>
                      </a:r>
                    </a:p>
                  </a:txBody>
                  <a:tcPr marL="9525" marR="9525" marT="9525" marB="0" anchor="ctr">
                    <a:solidFill>
                      <a:schemeClr val="accent2">
                        <a:lumMod val="20000"/>
                        <a:lumOff val="80000"/>
                      </a:schemeClr>
                    </a:solidFill>
                  </a:tcPr>
                </a:tc>
                <a:tc>
                  <a:txBody>
                    <a:bodyPr/>
                    <a:lstStyle/>
                    <a:p>
                      <a:pPr marL="0" algn="ctr" defTabSz="914400" rtl="0" eaLnBrk="1" fontAlgn="ctr" latinLnBrk="0" hangingPunct="1"/>
                      <a:r>
                        <a:rPr lang="es-ES" sz="1400" b="1" u="none" strike="noStrike" kern="1200" dirty="0">
                          <a:solidFill>
                            <a:schemeClr val="tx1"/>
                          </a:solidFill>
                          <a:effectLst/>
                          <a:latin typeface="Roboto Condensed Light" panose="02000000000000000000" pitchFamily="2" charset="0"/>
                          <a:ea typeface="Roboto Condensed Light" panose="02000000000000000000" pitchFamily="2" charset="0"/>
                          <a:cs typeface="+mn-cs"/>
                        </a:rPr>
                        <a:t>102,81%</a:t>
                      </a:r>
                    </a:p>
                  </a:txBody>
                  <a:tcPr marL="7620" marR="7620" marT="7620" marB="0" anchor="ctr">
                    <a:solidFill>
                      <a:schemeClr val="accent2">
                        <a:lumMod val="20000"/>
                        <a:lumOff val="80000"/>
                      </a:schemeClr>
                    </a:solidFill>
                  </a:tcPr>
                </a:tc>
                <a:tc>
                  <a:txBody>
                    <a:bodyPr/>
                    <a:lstStyle/>
                    <a:p>
                      <a:pPr algn="ctr" fontAlgn="ctr"/>
                      <a:r>
                        <a:rPr lang="es-ES" sz="1400" b="1" i="0" u="none" strike="noStrike" dirty="0">
                          <a:solidFill>
                            <a:srgbClr val="000000"/>
                          </a:solidFill>
                          <a:effectLst/>
                          <a:latin typeface="Roboto Condensed Light" panose="02000000000000000000" pitchFamily="2" charset="0"/>
                          <a:ea typeface="Roboto Condensed Light" panose="02000000000000000000" pitchFamily="2" charset="0"/>
                        </a:rPr>
                        <a:t>37</a:t>
                      </a:r>
                    </a:p>
                  </a:txBody>
                  <a:tcPr marL="7620" marR="7620" marT="7620" marB="0" anchor="ctr">
                    <a:solidFill>
                      <a:schemeClr val="accent2">
                        <a:lumMod val="20000"/>
                        <a:lumOff val="80000"/>
                      </a:schemeClr>
                    </a:solidFill>
                  </a:tcPr>
                </a:tc>
                <a:extLst>
                  <a:ext uri="{0D108BD9-81ED-4DB2-BD59-A6C34878D82A}">
                    <a16:rowId xmlns:a16="http://schemas.microsoft.com/office/drawing/2014/main" xmlns="" val="362223974"/>
                  </a:ext>
                </a:extLst>
              </a:tr>
            </a:tbl>
          </a:graphicData>
        </a:graphic>
      </p:graphicFrame>
      <p:sp>
        <p:nvSpPr>
          <p:cNvPr id="2" name="Título 2">
            <a:extLst>
              <a:ext uri="{FF2B5EF4-FFF2-40B4-BE49-F238E27FC236}">
                <a16:creationId xmlns:a16="http://schemas.microsoft.com/office/drawing/2014/main" xmlns="" id="{11471378-342B-DDF0-3EDA-08A7687BF108}"/>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Ejecución financiera Eje R</a:t>
            </a:r>
          </a:p>
          <a:p>
            <a:r>
              <a:rPr lang="es-ES" sz="2000" b="0" dirty="0">
                <a:solidFill>
                  <a:schemeClr val="accent1">
                    <a:lumMod val="75000"/>
                  </a:schemeClr>
                </a:solidFill>
              </a:rPr>
              <a:t>(en términos de ayuda FSE)</a:t>
            </a:r>
          </a:p>
          <a:p>
            <a:endParaRPr lang="es-ES" dirty="0">
              <a:solidFill>
                <a:schemeClr val="accent1">
                  <a:lumMod val="75000"/>
                </a:schemeClr>
              </a:solidFill>
            </a:endParaRPr>
          </a:p>
        </p:txBody>
      </p:sp>
      <p:sp>
        <p:nvSpPr>
          <p:cNvPr id="3" name="Marcador de número de diapositiva 2">
            <a:extLst>
              <a:ext uri="{FF2B5EF4-FFF2-40B4-BE49-F238E27FC236}">
                <a16:creationId xmlns:a16="http://schemas.microsoft.com/office/drawing/2014/main" xmlns="" id="{4082CE4A-E04B-431E-30DE-E331D5D46AE9}"/>
              </a:ext>
            </a:extLst>
          </p:cNvPr>
          <p:cNvSpPr>
            <a:spLocks noGrp="1"/>
          </p:cNvSpPr>
          <p:nvPr>
            <p:ph type="sldNum" sz="quarter" idx="12"/>
          </p:nvPr>
        </p:nvSpPr>
        <p:spPr/>
        <p:txBody>
          <a:bodyPr/>
          <a:lstStyle/>
          <a:p>
            <a:fld id="{4A8CBD4F-D04B-4D4F-B2BF-A115DF7B93AD}" type="slidenum">
              <a:rPr lang="es-ES" smtClean="0"/>
              <a:t>22</a:t>
            </a:fld>
            <a:endParaRPr lang="es-ES" dirty="0"/>
          </a:p>
        </p:txBody>
      </p:sp>
    </p:spTree>
    <p:extLst>
      <p:ext uri="{BB962C8B-B14F-4D97-AF65-F5344CB8AC3E}">
        <p14:creationId xmlns:p14="http://schemas.microsoft.com/office/powerpoint/2010/main" val="220668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524975-649D-8F3A-0C0B-F7FEA96F6C5A}"/>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2ED3A960-4C00-6F8B-18BE-0F8561D1E9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E4BDAE5D-5BBF-68D8-7DE5-26551D71D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3CCF9B51-D041-97D1-1C97-82EA9752AA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D35F1C32-D130-D1BD-2A41-15408C2B1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F9D704AD-E8DE-6931-2750-506C6B05653C}"/>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Actuaciones</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0A5F5027-997B-8EB2-160E-86C66B7944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91F7B3CC-D3A2-5A23-E783-AFBFDA12E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70655EED-6EB4-E5DB-2016-9F557B39BF0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5398C1E4-B6B6-3288-D549-3979DC1ED6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7CBD11D8-D049-7BA6-6F37-8884EDD5C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24ED0703-9D88-72BA-8688-78B34CDA5593}"/>
              </a:ext>
            </a:extLst>
          </p:cNvPr>
          <p:cNvSpPr>
            <a:spLocks noGrp="1"/>
          </p:cNvSpPr>
          <p:nvPr>
            <p:ph type="sldNum" sz="quarter" idx="12"/>
          </p:nvPr>
        </p:nvSpPr>
        <p:spPr/>
        <p:txBody>
          <a:bodyPr/>
          <a:lstStyle/>
          <a:p>
            <a:fld id="{4A8CBD4F-D04B-4D4F-B2BF-A115DF7B93AD}" type="slidenum">
              <a:rPr lang="es-ES" smtClean="0"/>
              <a:t>23</a:t>
            </a:fld>
            <a:endParaRPr lang="es-ES" dirty="0"/>
          </a:p>
        </p:txBody>
      </p:sp>
    </p:spTree>
    <p:extLst>
      <p:ext uri="{BB962C8B-B14F-4D97-AF65-F5344CB8AC3E}">
        <p14:creationId xmlns:p14="http://schemas.microsoft.com/office/powerpoint/2010/main" val="108778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C679392C-23CB-4654-EFCB-2B7B414A80FD}"/>
              </a:ext>
            </a:extLst>
          </p:cNvPr>
          <p:cNvSpPr txBox="1"/>
          <p:nvPr/>
        </p:nvSpPr>
        <p:spPr>
          <a:xfrm>
            <a:off x="1146385" y="1885002"/>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Servicio Público de Empleo</a:t>
            </a:r>
            <a:endParaRPr lang="es-ES" b="1" dirty="0">
              <a:solidFill>
                <a:schemeClr val="accent1">
                  <a:lumMod val="75000"/>
                </a:schemeClr>
              </a:solidFill>
            </a:endParaRPr>
          </a:p>
        </p:txBody>
      </p:sp>
      <p:sp>
        <p:nvSpPr>
          <p:cNvPr id="8" name="CuadroTexto 7">
            <a:extLst>
              <a:ext uri="{FF2B5EF4-FFF2-40B4-BE49-F238E27FC236}">
                <a16:creationId xmlns:a16="http://schemas.microsoft.com/office/drawing/2014/main" xmlns="" id="{EE0EBA8C-4BC4-27A5-58E2-C4010157FEFB}"/>
              </a:ext>
            </a:extLst>
          </p:cNvPr>
          <p:cNvSpPr txBox="1"/>
          <p:nvPr/>
        </p:nvSpPr>
        <p:spPr>
          <a:xfrm>
            <a:off x="1146385" y="2276967"/>
            <a:ext cx="5388429" cy="2972609"/>
          </a:xfrm>
          <a:prstGeom prst="rect">
            <a:avLst/>
          </a:prstGeom>
          <a:noFill/>
        </p:spPr>
        <p:txBody>
          <a:bodyPr wrap="square">
            <a:spAutoFit/>
          </a:bodyPr>
          <a:lstStyle/>
          <a:p>
            <a:pPr>
              <a:lnSpc>
                <a:spcPct val="114000"/>
              </a:lnSpc>
              <a:spcBef>
                <a:spcPts val="600"/>
              </a:spcBef>
              <a:spcAft>
                <a:spcPts val="600"/>
              </a:spcAft>
            </a:pPr>
            <a:r>
              <a:rPr lang="es-ES" dirty="0">
                <a:latin typeface="Roboto Condensed" panose="02000000000000000000" pitchFamily="2" charset="0"/>
                <a:ea typeface="Roboto Condensed" panose="02000000000000000000" pitchFamily="2" charset="0"/>
              </a:rPr>
              <a:t>La Dirección General del Servicio Público de Empleo  ha puesto en marcha el </a:t>
            </a:r>
            <a:r>
              <a:rPr lang="es-ES" b="1" dirty="0">
                <a:latin typeface="Roboto Condensed" panose="02000000000000000000" pitchFamily="2" charset="0"/>
                <a:ea typeface="Roboto Condensed" panose="02000000000000000000" pitchFamily="2" charset="0"/>
              </a:rPr>
              <a:t>Foro de Activación de Empleo y Feria del Empleo</a:t>
            </a:r>
            <a:r>
              <a:rPr lang="es-ES" dirty="0">
                <a:latin typeface="Roboto Condensed" panose="02000000000000000000" pitchFamily="2" charset="0"/>
                <a:ea typeface="Roboto Condensed" panose="02000000000000000000" pitchFamily="2" charset="0"/>
              </a:rPr>
              <a:t>, espacio de encuentro del mercado de trabajo para empresas y personas con discapacidad demandantes de empleo, desempleadas o en busca de otras oportunidades laborales. Se han celebrado 6 Ferias con un total de </a:t>
            </a:r>
            <a:r>
              <a:rPr lang="es-ES" b="1" dirty="0">
                <a:latin typeface="Roboto Condensed" panose="02000000000000000000" pitchFamily="2" charset="0"/>
                <a:ea typeface="Roboto Condensed" panose="02000000000000000000" pitchFamily="2" charset="0"/>
              </a:rPr>
              <a:t>19.175  personas participantes </a:t>
            </a:r>
            <a:r>
              <a:rPr lang="es-ES" dirty="0">
                <a:latin typeface="Roboto Condensed" panose="02000000000000000000" pitchFamily="2" charset="0"/>
                <a:ea typeface="Roboto Condensed" panose="02000000000000000000" pitchFamily="2" charset="0"/>
              </a:rPr>
              <a:t>de las que </a:t>
            </a:r>
            <a:r>
              <a:rPr lang="es-ES" b="1" dirty="0">
                <a:latin typeface="Roboto Condensed" panose="02000000000000000000" pitchFamily="2" charset="0"/>
                <a:ea typeface="Roboto Condensed" panose="02000000000000000000" pitchFamily="2" charset="0"/>
              </a:rPr>
              <a:t>11.936 obtuvieron un empleo.</a:t>
            </a:r>
          </a:p>
          <a:p>
            <a:endParaRPr lang="es-ES" b="1" dirty="0">
              <a:latin typeface="Roboto Condensed" panose="02000000000000000000" pitchFamily="2" charset="0"/>
              <a:ea typeface="Roboto Condensed" panose="02000000000000000000" pitchFamily="2" charset="0"/>
            </a:endParaRPr>
          </a:p>
        </p:txBody>
      </p:sp>
      <p:pic>
        <p:nvPicPr>
          <p:cNvPr id="11" name="Imagen 10">
            <a:extLst>
              <a:ext uri="{FF2B5EF4-FFF2-40B4-BE49-F238E27FC236}">
                <a16:creationId xmlns:a16="http://schemas.microsoft.com/office/drawing/2014/main" xmlns="" id="{41B0687E-411E-AED4-47A6-D1F512DB3853}"/>
              </a:ext>
            </a:extLst>
          </p:cNvPr>
          <p:cNvPicPr>
            <a:picLocks noChangeAspect="1"/>
          </p:cNvPicPr>
          <p:nvPr/>
        </p:nvPicPr>
        <p:blipFill>
          <a:blip r:embed="rId2"/>
          <a:stretch>
            <a:fillRect/>
          </a:stretch>
        </p:blipFill>
        <p:spPr>
          <a:xfrm>
            <a:off x="6685925" y="3304100"/>
            <a:ext cx="4582886" cy="2124999"/>
          </a:xfrm>
          <a:prstGeom prst="rect">
            <a:avLst/>
          </a:prstGeom>
        </p:spPr>
      </p:pic>
      <p:sp>
        <p:nvSpPr>
          <p:cNvPr id="15" name="Título 2">
            <a:extLst>
              <a:ext uri="{FF2B5EF4-FFF2-40B4-BE49-F238E27FC236}">
                <a16:creationId xmlns:a16="http://schemas.microsoft.com/office/drawing/2014/main" xmlns="" id="{C8C79F85-D6C7-1C89-FCFC-8F8657C86D34}"/>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1. Fomento del Empleo </a:t>
            </a:r>
          </a:p>
        </p:txBody>
      </p:sp>
      <p:pic>
        <p:nvPicPr>
          <p:cNvPr id="3" name="Picture 2" descr="Logotipo_del_Gobierno_de_la_Comunidad_de_Madrid – Café la Palma">
            <a:extLst>
              <a:ext uri="{FF2B5EF4-FFF2-40B4-BE49-F238E27FC236}">
                <a16:creationId xmlns:a16="http://schemas.microsoft.com/office/drawing/2014/main" xmlns="" id="{00EB15D4-A133-5491-2756-E677AC9481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5D4FC126-28B6-B3BD-138C-FCF77A508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5" name="Marcador de número de diapositiva 4">
            <a:extLst>
              <a:ext uri="{FF2B5EF4-FFF2-40B4-BE49-F238E27FC236}">
                <a16:creationId xmlns:a16="http://schemas.microsoft.com/office/drawing/2014/main" xmlns="" id="{3E7BAB40-3CEC-77D9-94CE-E5BEBFC4106D}"/>
              </a:ext>
            </a:extLst>
          </p:cNvPr>
          <p:cNvSpPr>
            <a:spLocks noGrp="1"/>
          </p:cNvSpPr>
          <p:nvPr>
            <p:ph type="sldNum" sz="quarter" idx="12"/>
          </p:nvPr>
        </p:nvSpPr>
        <p:spPr/>
        <p:txBody>
          <a:bodyPr/>
          <a:lstStyle/>
          <a:p>
            <a:fld id="{4A8CBD4F-D04B-4D4F-B2BF-A115DF7B93AD}" type="slidenum">
              <a:rPr lang="es-ES" smtClean="0"/>
              <a:t>24</a:t>
            </a:fld>
            <a:endParaRPr lang="es-ES" dirty="0"/>
          </a:p>
        </p:txBody>
      </p:sp>
    </p:spTree>
    <p:extLst>
      <p:ext uri="{BB962C8B-B14F-4D97-AF65-F5344CB8AC3E}">
        <p14:creationId xmlns:p14="http://schemas.microsoft.com/office/powerpoint/2010/main" val="3247907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4412AC47-5A27-D5A0-2E4B-2EB56F193D84}"/>
              </a:ext>
            </a:extLst>
          </p:cNvPr>
          <p:cNvSpPr txBox="1"/>
          <p:nvPr/>
        </p:nvSpPr>
        <p:spPr>
          <a:xfrm>
            <a:off x="1146385" y="1836786"/>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Investigación e Innovación Tecnológica</a:t>
            </a:r>
            <a:endParaRPr lang="es-ES" b="1" dirty="0">
              <a:solidFill>
                <a:schemeClr val="accent1">
                  <a:lumMod val="75000"/>
                </a:schemeClr>
              </a:solidFill>
            </a:endParaRPr>
          </a:p>
        </p:txBody>
      </p:sp>
      <p:sp>
        <p:nvSpPr>
          <p:cNvPr id="2" name="Título 2">
            <a:extLst>
              <a:ext uri="{FF2B5EF4-FFF2-40B4-BE49-F238E27FC236}">
                <a16:creationId xmlns:a16="http://schemas.microsoft.com/office/drawing/2014/main" xmlns="" id="{E6C00E9A-1A26-3811-195E-B9314DA2CF4B}"/>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1. Fomento del Empleo </a:t>
            </a:r>
          </a:p>
        </p:txBody>
      </p:sp>
      <p:pic>
        <p:nvPicPr>
          <p:cNvPr id="3" name="Picture 2" descr="Logotipo_del_Gobierno_de_la_Comunidad_de_Madrid – Café la Palma">
            <a:extLst>
              <a:ext uri="{FF2B5EF4-FFF2-40B4-BE49-F238E27FC236}">
                <a16:creationId xmlns:a16="http://schemas.microsoft.com/office/drawing/2014/main" xmlns="" id="{2FA1475D-7B82-0F8A-23EA-64F0296B94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59107E04-B8F1-D86C-190F-FC4408C5B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5" name="Marcador de número de diapositiva 4">
            <a:extLst>
              <a:ext uri="{FF2B5EF4-FFF2-40B4-BE49-F238E27FC236}">
                <a16:creationId xmlns:a16="http://schemas.microsoft.com/office/drawing/2014/main" xmlns="" id="{D56CABE1-9164-A591-6E61-39450B31D53D}"/>
              </a:ext>
            </a:extLst>
          </p:cNvPr>
          <p:cNvSpPr>
            <a:spLocks noGrp="1"/>
          </p:cNvSpPr>
          <p:nvPr>
            <p:ph type="sldNum" sz="quarter" idx="12"/>
          </p:nvPr>
        </p:nvSpPr>
        <p:spPr/>
        <p:txBody>
          <a:bodyPr/>
          <a:lstStyle/>
          <a:p>
            <a:fld id="{4A8CBD4F-D04B-4D4F-B2BF-A115DF7B93AD}" type="slidenum">
              <a:rPr lang="es-ES" smtClean="0"/>
              <a:t>25</a:t>
            </a:fld>
            <a:endParaRPr lang="es-ES" dirty="0"/>
          </a:p>
        </p:txBody>
      </p:sp>
      <p:sp>
        <p:nvSpPr>
          <p:cNvPr id="9" name="CuadroTexto 8">
            <a:extLst>
              <a:ext uri="{FF2B5EF4-FFF2-40B4-BE49-F238E27FC236}">
                <a16:creationId xmlns:a16="http://schemas.microsoft.com/office/drawing/2014/main" xmlns="" id="{8C256629-82D1-46DA-DAEC-A1613DCC6D5E}"/>
              </a:ext>
            </a:extLst>
          </p:cNvPr>
          <p:cNvSpPr txBox="1"/>
          <p:nvPr/>
        </p:nvSpPr>
        <p:spPr>
          <a:xfrm>
            <a:off x="1170390" y="2214305"/>
            <a:ext cx="5327688" cy="4093428"/>
          </a:xfrm>
          <a:prstGeom prst="rect">
            <a:avLst/>
          </a:prstGeom>
          <a:noFill/>
        </p:spPr>
        <p:txBody>
          <a:bodyPr wrap="square">
            <a:spAutoFit/>
          </a:bodyPr>
          <a:lstStyle/>
          <a:p>
            <a:pPr algn="just">
              <a:spcBef>
                <a:spcPts val="400"/>
              </a:spcBef>
              <a:spcAft>
                <a:spcPts val="400"/>
              </a:spcAft>
            </a:pPr>
            <a:r>
              <a:rPr lang="es-ES" sz="1500" dirty="0">
                <a:latin typeface="Roboto Condensed" panose="02000000000000000000" pitchFamily="2" charset="0"/>
                <a:ea typeface="Roboto Condensed" panose="02000000000000000000" pitchFamily="2" charset="0"/>
              </a:rPr>
              <a:t>Ayudas a Programas de I+D entre grupos de investigación, así como subvenciones a las 7 Fundaciones IMDEA, para la  contratación de jóvenes doctores, técnicos de gestión de I+D y técnicos de laboratorio, en Universidades, Hospitales Públicos de la CM y Organismos Públicos de Investigación: </a:t>
            </a:r>
            <a:r>
              <a:rPr lang="es-ES" sz="1500" b="0" i="0" dirty="0">
                <a:effectLst/>
                <a:latin typeface="Roboto Condensed" panose="02000000000000000000" pitchFamily="2" charset="0"/>
                <a:ea typeface="Roboto Condensed" panose="02000000000000000000" pitchFamily="2" charset="0"/>
              </a:rPr>
              <a:t> </a:t>
            </a:r>
          </a:p>
          <a:p>
            <a:pPr marL="285750" indent="-285750" algn="just">
              <a:spcBef>
                <a:spcPts val="400"/>
              </a:spcBef>
              <a:spcAft>
                <a:spcPts val="400"/>
              </a:spcAft>
              <a:buFont typeface="Wingdings" panose="05000000000000000000" pitchFamily="2" charset="2"/>
              <a:buChar char="§"/>
            </a:pPr>
            <a:r>
              <a:rPr lang="es-ES" sz="15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Programas de actividades de I+D entre grupos de investigación en Tecnologías de las convocatorias de 2013 y 2018; en Biomedicina de la convocatoria de 2017, así como en Ciencias Sociales y Humanidades, convocatorias de 2015 y 2019</a:t>
            </a:r>
          </a:p>
          <a:p>
            <a:pPr marL="285750" indent="-285750" algn="just">
              <a:spcBef>
                <a:spcPts val="400"/>
              </a:spcBef>
              <a:spcAft>
                <a:spcPts val="400"/>
              </a:spcAft>
              <a:buFont typeface="Wingdings" panose="05000000000000000000" pitchFamily="2" charset="2"/>
              <a:buChar char="§"/>
            </a:pPr>
            <a:r>
              <a:rPr lang="es-ES" sz="15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Proyectos sinérgicos de I+D en nuevas y emergentes áreas científicas en la frontera de la ciencia y de naturaleza interdisciplinar, convocatoria de 2018</a:t>
            </a:r>
          </a:p>
          <a:p>
            <a:pPr marL="285750" indent="-285750" algn="just">
              <a:spcBef>
                <a:spcPts val="400"/>
              </a:spcBef>
              <a:spcAft>
                <a:spcPts val="400"/>
              </a:spcAft>
              <a:buFont typeface="Wingdings" panose="05000000000000000000" pitchFamily="2" charset="2"/>
              <a:buChar char="§"/>
            </a:pPr>
            <a:r>
              <a:rPr lang="es-ES" sz="15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Fundaciones IMDEA - Institutos madrileños de estudios avanzados -, subvenciones para su crecimiento y desarrollo, durante varios ejercicios durante el periodo de programación 2014-2020.</a:t>
            </a:r>
            <a:endParaRPr lang="es-ES" sz="1500" dirty="0">
              <a:latin typeface="Roboto Condensed" panose="02000000000000000000" pitchFamily="2" charset="0"/>
              <a:ea typeface="Roboto Condensed" panose="02000000000000000000" pitchFamily="2" charset="0"/>
            </a:endParaRPr>
          </a:p>
        </p:txBody>
      </p:sp>
      <p:sp>
        <p:nvSpPr>
          <p:cNvPr id="11" name="CuadroTexto 10">
            <a:extLst>
              <a:ext uri="{FF2B5EF4-FFF2-40B4-BE49-F238E27FC236}">
                <a16:creationId xmlns:a16="http://schemas.microsoft.com/office/drawing/2014/main" xmlns="" id="{4183D86A-884D-320F-F92D-D067658A256D}"/>
              </a:ext>
            </a:extLst>
          </p:cNvPr>
          <p:cNvSpPr txBox="1"/>
          <p:nvPr/>
        </p:nvSpPr>
        <p:spPr>
          <a:xfrm>
            <a:off x="6799512" y="3602914"/>
            <a:ext cx="4366264" cy="2375009"/>
          </a:xfrm>
          <a:prstGeom prst="rect">
            <a:avLst/>
          </a:prstGeom>
          <a:noFill/>
        </p:spPr>
        <p:txBody>
          <a:bodyPr wrap="square">
            <a:spAutoFit/>
          </a:bodyPr>
          <a:lstStyle/>
          <a:p>
            <a:pPr marL="171450" indent="-171450" algn="just">
              <a:spcBef>
                <a:spcPts val="400"/>
              </a:spcBef>
              <a:spcAft>
                <a:spcPts val="400"/>
              </a:spcAft>
              <a:buFont typeface="Wingdings" panose="05000000000000000000" pitchFamily="2" charset="2"/>
              <a:buChar char="à"/>
            </a:pPr>
            <a:r>
              <a:rPr lang="es-ES" sz="1500" b="1" u="sng"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Logros</a:t>
            </a:r>
            <a:r>
              <a:rPr lang="es-ES" sz="15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 </a:t>
            </a:r>
          </a:p>
          <a:p>
            <a:pPr marL="171450" indent="-171450" algn="just">
              <a:spcBef>
                <a:spcPts val="400"/>
              </a:spcBef>
              <a:spcAft>
                <a:spcPts val="400"/>
              </a:spcAft>
              <a:buFont typeface="Arial" panose="020B0604020202020204" pitchFamily="34" charset="0"/>
              <a:buChar char="•"/>
            </a:pPr>
            <a:r>
              <a:rPr lang="es-ES" sz="15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En </a:t>
            </a:r>
            <a:r>
              <a:rPr lang="es-ES" sz="1500" kern="100" dirty="0">
                <a:effectLst/>
                <a:latin typeface="Roboto Condensed" panose="02000000000000000000" pitchFamily="2" charset="0"/>
                <a:ea typeface="Roboto Condensed" panose="02000000000000000000" pitchFamily="2" charset="0"/>
                <a:cs typeface="Times New Roman" panose="02020603050405020304" pitchFamily="18" charset="0"/>
              </a:rPr>
              <a:t>las Fundaciones IMDEA </a:t>
            </a:r>
            <a:r>
              <a:rPr lang="es-ES" sz="15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 </a:t>
            </a:r>
            <a:r>
              <a:rPr lang="es-ES" sz="15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5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553 </a:t>
            </a:r>
            <a:r>
              <a:rPr lang="es-ES" sz="15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contratos de jóvenes doctores y personal gestor de I+D</a:t>
            </a:r>
          </a:p>
          <a:p>
            <a:pPr marL="171450" indent="-171450" algn="just">
              <a:spcBef>
                <a:spcPts val="400"/>
              </a:spcBef>
              <a:spcAft>
                <a:spcPts val="400"/>
              </a:spcAft>
              <a:buFont typeface="Arial" panose="020B0604020202020204" pitchFamily="34" charset="0"/>
              <a:buChar char="•"/>
            </a:pPr>
            <a:r>
              <a:rPr lang="es-ES" sz="15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En los </a:t>
            </a:r>
            <a:r>
              <a:rPr lang="es-ES" sz="15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a:t>
            </a:r>
            <a:r>
              <a:rPr lang="es-ES" sz="15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rogramas de I+D en grupos de investigación </a:t>
            </a:r>
            <a:r>
              <a:rPr lang="es-ES" sz="1500" kern="100" dirty="0">
                <a:effectLst/>
                <a:latin typeface="Roboto Condensed" panose="02000000000000000000" pitchFamily="2" charset="0"/>
                <a:ea typeface="Roboto Condensed" panose="02000000000000000000" pitchFamily="2" charset="0"/>
                <a:cs typeface="Times New Roman" panose="02020603050405020304" pitchFamily="18" charset="0"/>
              </a:rPr>
              <a:t>en Tecnologías, en Biomedicina, Ciencias Sociales y Humanidades y Proyectos sinérgicos de I+D en nuevas áreas científicas, con </a:t>
            </a:r>
            <a:r>
              <a:rPr lang="es-ES" sz="1500" b="1" kern="100" dirty="0">
                <a:effectLst/>
                <a:latin typeface="Roboto Condensed" panose="02000000000000000000" pitchFamily="2" charset="0"/>
                <a:ea typeface="Roboto Condensed" panose="02000000000000000000" pitchFamily="2" charset="0"/>
                <a:cs typeface="Times New Roman" panose="02020603050405020304" pitchFamily="18" charset="0"/>
              </a:rPr>
              <a:t>741 nuevas </a:t>
            </a:r>
            <a:r>
              <a:rPr lang="es-ES" sz="15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contrataciones</a:t>
            </a:r>
            <a:r>
              <a:rPr lang="es-ES" sz="15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(jóvenes doctores y personal gestor de I+D y personal técnico de laboratorio).</a:t>
            </a:r>
            <a:endParaRPr lang="es-ES" sz="1500" kern="100" dirty="0">
              <a:solidFill>
                <a:srgbClr val="404040"/>
              </a:solidFill>
              <a:effectLst/>
              <a:latin typeface="Arial Narrow" panose="020B0606020202030204" pitchFamily="34" charset="0"/>
              <a:ea typeface="Roboto Condensed" panose="02000000000000000000" pitchFamily="2" charset="0"/>
              <a:cs typeface="Times New Roman" panose="02020603050405020304" pitchFamily="18" charset="0"/>
            </a:endParaRPr>
          </a:p>
        </p:txBody>
      </p:sp>
      <p:pic>
        <p:nvPicPr>
          <p:cNvPr id="12" name="Imagen 11">
            <a:extLst>
              <a:ext uri="{FF2B5EF4-FFF2-40B4-BE49-F238E27FC236}">
                <a16:creationId xmlns:a16="http://schemas.microsoft.com/office/drawing/2014/main" xmlns="" id="{F0A2DF3E-C509-3470-164C-999DC2FF5900}"/>
              </a:ext>
            </a:extLst>
          </p:cNvPr>
          <p:cNvPicPr>
            <a:picLocks noChangeAspect="1"/>
          </p:cNvPicPr>
          <p:nvPr/>
        </p:nvPicPr>
        <p:blipFill>
          <a:blip r:embed="rId4"/>
          <a:stretch>
            <a:fillRect/>
          </a:stretch>
        </p:blipFill>
        <p:spPr>
          <a:xfrm>
            <a:off x="8329883" y="2089069"/>
            <a:ext cx="2134108" cy="1388768"/>
          </a:xfrm>
          <a:prstGeom prst="rect">
            <a:avLst/>
          </a:prstGeom>
        </p:spPr>
      </p:pic>
    </p:spTree>
    <p:extLst>
      <p:ext uri="{BB962C8B-B14F-4D97-AF65-F5344CB8AC3E}">
        <p14:creationId xmlns:p14="http://schemas.microsoft.com/office/powerpoint/2010/main" val="657355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5F7733-9599-3481-04CF-A4DABDEAB54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xmlns="" id="{6E9D0A8D-89D5-48BA-D8FA-2F4AD5021691}"/>
              </a:ext>
            </a:extLst>
          </p:cNvPr>
          <p:cNvSpPr txBox="1"/>
          <p:nvPr/>
        </p:nvSpPr>
        <p:spPr>
          <a:xfrm>
            <a:off x="1146385" y="1840069"/>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Autónomos y Emprendimiento</a:t>
            </a:r>
            <a:endParaRPr lang="es-ES" b="1" dirty="0">
              <a:solidFill>
                <a:schemeClr val="accent1">
                  <a:lumMod val="75000"/>
                </a:schemeClr>
              </a:solidFill>
            </a:endParaRPr>
          </a:p>
        </p:txBody>
      </p:sp>
      <p:sp>
        <p:nvSpPr>
          <p:cNvPr id="3" name="CuadroTexto 2">
            <a:extLst>
              <a:ext uri="{FF2B5EF4-FFF2-40B4-BE49-F238E27FC236}">
                <a16:creationId xmlns:a16="http://schemas.microsoft.com/office/drawing/2014/main" xmlns="" id="{12606CD9-1166-A9A7-BADA-F8DE0D49EAC5}"/>
              </a:ext>
            </a:extLst>
          </p:cNvPr>
          <p:cNvSpPr txBox="1"/>
          <p:nvPr/>
        </p:nvSpPr>
        <p:spPr>
          <a:xfrm>
            <a:off x="1146386" y="2188956"/>
            <a:ext cx="6762201" cy="2926570"/>
          </a:xfrm>
          <a:prstGeom prst="rect">
            <a:avLst/>
          </a:prstGeom>
          <a:noFill/>
        </p:spPr>
        <p:txBody>
          <a:bodyPr wrap="square">
            <a:spAutoFit/>
          </a:bodyPr>
          <a:lstStyle/>
          <a:p>
            <a:pPr>
              <a:lnSpc>
                <a:spcPct val="115000"/>
              </a:lnSpc>
              <a:spcBef>
                <a:spcPts val="600"/>
              </a:spcBef>
              <a:spcAft>
                <a:spcPts val="600"/>
              </a:spcAft>
            </a:pP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Esta Dirección General ha llevado a cabo las siguientes actuaciones:</a:t>
            </a:r>
          </a:p>
          <a:p>
            <a:pPr marL="285750" indent="-285750">
              <a:lnSpc>
                <a:spcPct val="115000"/>
              </a:lnSpc>
              <a:spcBef>
                <a:spcPts val="600"/>
              </a:spcBef>
              <a:spcAft>
                <a:spcPts val="600"/>
              </a:spcAft>
              <a:buFont typeface="Roboto Condensed" panose="02000000000000000000" pitchFamily="2" charset="0"/>
              <a:buChar char="‑"/>
            </a:pPr>
            <a:r>
              <a:rPr lang="es-ES" sz="18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Servicio de Asesoramiento a personas emprendedoras"</a:t>
            </a: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se han generado 19.145 consultas, 6.214 emprendedores/as atendidos/as, 1.037 certificados de viabilidad del plan de empresa, 1.471 horas de acompañamiento y 66 informes de consolidación.  </a:t>
            </a:r>
          </a:p>
          <a:p>
            <a:pPr marL="285750" indent="-285750">
              <a:lnSpc>
                <a:spcPct val="115000"/>
              </a:lnSpc>
              <a:spcBef>
                <a:spcPts val="600"/>
              </a:spcBef>
              <a:spcAft>
                <a:spcPts val="600"/>
              </a:spcAft>
              <a:buFont typeface="Roboto Condensed" panose="02000000000000000000" pitchFamily="2" charset="0"/>
              <a:buChar char="‑"/>
            </a:pPr>
            <a:r>
              <a:rPr lang="es-ES" sz="18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Servicio de mentoring, </a:t>
            </a: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con</a:t>
            </a:r>
            <a:r>
              <a:rPr lang="es-ES" sz="18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1.757 personas atendidas</a:t>
            </a:r>
            <a:r>
              <a:rPr lang="es-ES" sz="18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(2.237 horas), 165 informes a empresas en dificultades (341 horas de asesoramiento); </a:t>
            </a:r>
          </a:p>
        </p:txBody>
      </p:sp>
      <p:sp>
        <p:nvSpPr>
          <p:cNvPr id="2" name="Título 2">
            <a:extLst>
              <a:ext uri="{FF2B5EF4-FFF2-40B4-BE49-F238E27FC236}">
                <a16:creationId xmlns:a16="http://schemas.microsoft.com/office/drawing/2014/main" xmlns="" id="{7F10C813-0DF8-3412-ADB7-70879ED48A15}"/>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1. Fomento del Empleo </a:t>
            </a:r>
          </a:p>
        </p:txBody>
      </p:sp>
      <p:pic>
        <p:nvPicPr>
          <p:cNvPr id="4" name="Picture 2" descr="Logotipo_del_Gobierno_de_la_Comunidad_de_Madrid – Café la Palma">
            <a:extLst>
              <a:ext uri="{FF2B5EF4-FFF2-40B4-BE49-F238E27FC236}">
                <a16:creationId xmlns:a16="http://schemas.microsoft.com/office/drawing/2014/main" xmlns="" id="{8E7C605C-4233-96C3-616D-9F9B269CA3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Forma&#10;&#10;Descripción generada automáticamente con confianza media">
            <a:extLst>
              <a:ext uri="{FF2B5EF4-FFF2-40B4-BE49-F238E27FC236}">
                <a16:creationId xmlns:a16="http://schemas.microsoft.com/office/drawing/2014/main" xmlns="" id="{72256ADC-A463-C7B6-0FAD-464C430B05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4D457A44-4E37-0439-F9C0-B405C6394C34}"/>
              </a:ext>
            </a:extLst>
          </p:cNvPr>
          <p:cNvSpPr>
            <a:spLocks noGrp="1"/>
          </p:cNvSpPr>
          <p:nvPr>
            <p:ph type="sldNum" sz="quarter" idx="12"/>
          </p:nvPr>
        </p:nvSpPr>
        <p:spPr/>
        <p:txBody>
          <a:bodyPr/>
          <a:lstStyle/>
          <a:p>
            <a:fld id="{4A8CBD4F-D04B-4D4F-B2BF-A115DF7B93AD}" type="slidenum">
              <a:rPr lang="es-ES" smtClean="0"/>
              <a:t>26</a:t>
            </a:fld>
            <a:endParaRPr lang="es-ES" dirty="0"/>
          </a:p>
        </p:txBody>
      </p:sp>
      <p:pic>
        <p:nvPicPr>
          <p:cNvPr id="8" name="Imagen 7">
            <a:extLst>
              <a:ext uri="{FF2B5EF4-FFF2-40B4-BE49-F238E27FC236}">
                <a16:creationId xmlns:a16="http://schemas.microsoft.com/office/drawing/2014/main" xmlns="" id="{7EB8EE78-1AF8-B74A-618B-875134EFB0CF}"/>
              </a:ext>
            </a:extLst>
          </p:cNvPr>
          <p:cNvPicPr>
            <a:picLocks noChangeAspect="1"/>
          </p:cNvPicPr>
          <p:nvPr/>
        </p:nvPicPr>
        <p:blipFill>
          <a:blip r:embed="rId4"/>
          <a:stretch>
            <a:fillRect/>
          </a:stretch>
        </p:blipFill>
        <p:spPr>
          <a:xfrm>
            <a:off x="8070508" y="2214305"/>
            <a:ext cx="2975106" cy="2231329"/>
          </a:xfrm>
          <a:prstGeom prst="rect">
            <a:avLst/>
          </a:prstGeom>
        </p:spPr>
      </p:pic>
      <p:sp>
        <p:nvSpPr>
          <p:cNvPr id="9" name="CuadroTexto 8">
            <a:extLst>
              <a:ext uri="{FF2B5EF4-FFF2-40B4-BE49-F238E27FC236}">
                <a16:creationId xmlns:a16="http://schemas.microsoft.com/office/drawing/2014/main" xmlns="" id="{1E0ED9A8-F6E2-8438-025D-F73D5932DA59}"/>
              </a:ext>
            </a:extLst>
          </p:cNvPr>
          <p:cNvSpPr txBox="1"/>
          <p:nvPr/>
        </p:nvSpPr>
        <p:spPr>
          <a:xfrm>
            <a:off x="1156114" y="5086580"/>
            <a:ext cx="9899228" cy="1178656"/>
          </a:xfrm>
          <a:prstGeom prst="rect">
            <a:avLst/>
          </a:prstGeom>
          <a:noFill/>
        </p:spPr>
        <p:txBody>
          <a:bodyPr wrap="square">
            <a:spAutoFit/>
          </a:bodyPr>
          <a:lstStyle/>
          <a:p>
            <a:pPr marL="285750" indent="-285750">
              <a:lnSpc>
                <a:spcPct val="115000"/>
              </a:lnSpc>
              <a:spcBef>
                <a:spcPts val="600"/>
              </a:spcBef>
              <a:spcAft>
                <a:spcPts val="600"/>
              </a:spcAft>
              <a:buFont typeface="Roboto Condensed" panose="02000000000000000000" pitchFamily="2" charset="0"/>
              <a:buChar char="‑"/>
            </a:pPr>
            <a:r>
              <a:rPr lang="es-ES" sz="18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Programa de aceleración de proyectos, </a:t>
            </a: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300 personas atendidas; </a:t>
            </a:r>
          </a:p>
          <a:p>
            <a:pPr marL="285750" indent="-285750">
              <a:lnSpc>
                <a:spcPct val="115000"/>
              </a:lnSpc>
              <a:spcBef>
                <a:spcPts val="600"/>
              </a:spcBef>
              <a:spcAft>
                <a:spcPts val="600"/>
              </a:spcAft>
              <a:buFont typeface="Roboto Condensed" panose="02000000000000000000" pitchFamily="2" charset="0"/>
              <a:buChar char="‑"/>
            </a:pPr>
            <a:r>
              <a:rPr lang="es-ES" sz="18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Servicio de Análisis Económico-Financiero de Planes de Empresa, </a:t>
            </a:r>
            <a:r>
              <a:rPr lang="es-ES" sz="18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47 beneficiarios completaron su plan de empresa y 20 crearon su empresa. Se crearon 26 empleos. </a:t>
            </a:r>
            <a:endParaRPr lang="es-ES" sz="2000" kern="100" dirty="0">
              <a:solidFill>
                <a:srgbClr val="404040"/>
              </a:solidFill>
              <a:effectLst/>
              <a:latin typeface="Arial Narrow" panose="020B0606020202030204" pitchFamily="34"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324094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5DA322-0478-6CB4-3DC9-DBBEA125F28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xmlns="" id="{40D1AFE0-9F14-48E4-A6EF-943DDDCC98FF}"/>
              </a:ext>
            </a:extLst>
          </p:cNvPr>
          <p:cNvSpPr txBox="1"/>
          <p:nvPr/>
        </p:nvSpPr>
        <p:spPr>
          <a:xfrm>
            <a:off x="1146385" y="1794456"/>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Igualdad</a:t>
            </a:r>
            <a:endParaRPr lang="es-ES" b="1" dirty="0">
              <a:solidFill>
                <a:schemeClr val="accent1">
                  <a:lumMod val="75000"/>
                </a:schemeClr>
              </a:solidFill>
            </a:endParaRPr>
          </a:p>
        </p:txBody>
      </p:sp>
      <p:sp>
        <p:nvSpPr>
          <p:cNvPr id="2" name="Título 2">
            <a:extLst>
              <a:ext uri="{FF2B5EF4-FFF2-40B4-BE49-F238E27FC236}">
                <a16:creationId xmlns:a16="http://schemas.microsoft.com/office/drawing/2014/main" xmlns="" id="{65CE8AFE-27F9-CEAC-DAEA-75AB9DAB967B}"/>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1. Fomento del Empleo </a:t>
            </a:r>
          </a:p>
        </p:txBody>
      </p:sp>
      <p:pic>
        <p:nvPicPr>
          <p:cNvPr id="4" name="Picture 2" descr="Logotipo_del_Gobierno_de_la_Comunidad_de_Madrid – Café la Palma">
            <a:extLst>
              <a:ext uri="{FF2B5EF4-FFF2-40B4-BE49-F238E27FC236}">
                <a16:creationId xmlns:a16="http://schemas.microsoft.com/office/drawing/2014/main" xmlns="" id="{7D5756B7-D006-0C53-F7FB-FB3101A527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Forma&#10;&#10;Descripción generada automáticamente con confianza media">
            <a:extLst>
              <a:ext uri="{FF2B5EF4-FFF2-40B4-BE49-F238E27FC236}">
                <a16:creationId xmlns:a16="http://schemas.microsoft.com/office/drawing/2014/main" xmlns="" id="{ED176A9C-052C-9BC2-2FBA-28AC59580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8" name="Marcador de número de diapositiva 7">
            <a:extLst>
              <a:ext uri="{FF2B5EF4-FFF2-40B4-BE49-F238E27FC236}">
                <a16:creationId xmlns:a16="http://schemas.microsoft.com/office/drawing/2014/main" xmlns="" id="{F1F1EC5B-E9A1-E29B-30B1-FD38152DAB1A}"/>
              </a:ext>
            </a:extLst>
          </p:cNvPr>
          <p:cNvSpPr>
            <a:spLocks noGrp="1"/>
          </p:cNvSpPr>
          <p:nvPr>
            <p:ph type="sldNum" sz="quarter" idx="12"/>
          </p:nvPr>
        </p:nvSpPr>
        <p:spPr/>
        <p:txBody>
          <a:bodyPr/>
          <a:lstStyle/>
          <a:p>
            <a:fld id="{4A8CBD4F-D04B-4D4F-B2BF-A115DF7B93AD}" type="slidenum">
              <a:rPr lang="es-ES" smtClean="0"/>
              <a:t>27</a:t>
            </a:fld>
            <a:endParaRPr lang="es-ES" dirty="0"/>
          </a:p>
        </p:txBody>
      </p:sp>
      <p:sp>
        <p:nvSpPr>
          <p:cNvPr id="3" name="CuadroTexto 2">
            <a:extLst>
              <a:ext uri="{FF2B5EF4-FFF2-40B4-BE49-F238E27FC236}">
                <a16:creationId xmlns:a16="http://schemas.microsoft.com/office/drawing/2014/main" xmlns="" id="{70719B9B-5A13-31B1-34EC-38D766B84482}"/>
              </a:ext>
            </a:extLst>
          </p:cNvPr>
          <p:cNvSpPr txBox="1"/>
          <p:nvPr/>
        </p:nvSpPr>
        <p:spPr>
          <a:xfrm>
            <a:off x="1146381" y="2204238"/>
            <a:ext cx="5020953" cy="2067233"/>
          </a:xfrm>
          <a:prstGeom prst="rect">
            <a:avLst/>
          </a:prstGeom>
          <a:noFill/>
        </p:spPr>
        <p:txBody>
          <a:bodyPr wrap="square">
            <a:spAutoFit/>
          </a:bodyPr>
          <a:lstStyle/>
          <a:p>
            <a:pPr marL="88900" indent="-88900">
              <a:buFont typeface="Roboto Condensed" panose="02000000000000000000" pitchFamily="2" charset="0"/>
              <a:buChar char="‑"/>
            </a:pPr>
            <a:r>
              <a:rPr lang="es-ES" sz="1500" u="sng" kern="0" dirty="0">
                <a:effectLst/>
                <a:latin typeface="Roboto Condensed" panose="02000000000000000000" pitchFamily="2" charset="0"/>
                <a:ea typeface="Roboto Condensed" panose="02000000000000000000" pitchFamily="2" charset="0"/>
                <a:cs typeface="Times New Roman" panose="02020603050405020304" pitchFamily="18" charset="0"/>
              </a:rPr>
              <a:t>Ámbito </a:t>
            </a:r>
            <a:r>
              <a:rPr lang="es-ES" sz="1500" b="1" u="sng" kern="0" dirty="0">
                <a:effectLst/>
                <a:latin typeface="Roboto Condensed" panose="02000000000000000000" pitchFamily="2" charset="0"/>
                <a:ea typeface="Roboto Condensed" panose="02000000000000000000" pitchFamily="2" charset="0"/>
                <a:cs typeface="Times New Roman" panose="02020603050405020304" pitchFamily="18" charset="0"/>
              </a:rPr>
              <a:t>general</a:t>
            </a: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a:t>
            </a:r>
            <a:r>
              <a:rPr lang="es-ES" sz="1500" kern="0" dirty="0">
                <a:effectLst/>
                <a:latin typeface="Roboto Condensed" panose="02000000000000000000" pitchFamily="2" charset="0"/>
                <a:ea typeface="Roboto Condensed" panose="02000000000000000000" pitchFamily="2" charset="0"/>
                <a:cs typeface="Times New Roman" panose="02020603050405020304" pitchFamily="18" charset="0"/>
              </a:rPr>
              <a:t> </a:t>
            </a:r>
          </a:p>
          <a:p>
            <a:pPr marL="268288" indent="-88900">
              <a:spcBef>
                <a:spcPts val="200"/>
              </a:spcBef>
              <a:spcAft>
                <a:spcPts val="200"/>
              </a:spcAft>
              <a:buFont typeface="Arial" panose="020B0604020202020204" pitchFamily="34" charset="0"/>
              <a:buChar char="•"/>
            </a:pPr>
            <a:r>
              <a:rPr lang="es-ES" sz="1500" kern="0" dirty="0">
                <a:effectLst/>
                <a:latin typeface="Roboto Condensed" panose="02000000000000000000" pitchFamily="2" charset="0"/>
                <a:ea typeface="Roboto Condensed" panose="02000000000000000000" pitchFamily="2" charset="0"/>
                <a:cs typeface="Times New Roman" panose="02020603050405020304" pitchFamily="18" charset="0"/>
              </a:rPr>
              <a:t>Programa de promoción de la igualdad de oportunidades entre mujeres y hombres en el acceso al empleo en colaboración con EELL </a:t>
            </a:r>
            <a:r>
              <a:rPr lang="es-ES" sz="1500" kern="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(12 operaciones).</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Programa de campañas de publicidad sobre promoción de la igualdad efectiva entre Hombres y Mujeres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(2 campañas).</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Proyectos piloto de cooperación y estudios en materias específicas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(3 estudios).</a:t>
            </a:r>
            <a:endParaRPr lang="es-ES" sz="1500" kern="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7" name="CuadroTexto 6">
            <a:extLst>
              <a:ext uri="{FF2B5EF4-FFF2-40B4-BE49-F238E27FC236}">
                <a16:creationId xmlns:a16="http://schemas.microsoft.com/office/drawing/2014/main" xmlns="" id="{2D39BA81-7F27-9F82-91E3-01C09EB5D18F}"/>
              </a:ext>
            </a:extLst>
          </p:cNvPr>
          <p:cNvSpPr txBox="1"/>
          <p:nvPr/>
        </p:nvSpPr>
        <p:spPr>
          <a:xfrm>
            <a:off x="6274341" y="2178074"/>
            <a:ext cx="4891435" cy="2349361"/>
          </a:xfrm>
          <a:prstGeom prst="rect">
            <a:avLst/>
          </a:prstGeom>
          <a:noFill/>
        </p:spPr>
        <p:txBody>
          <a:bodyPr wrap="square">
            <a:spAutoFit/>
          </a:bodyPr>
          <a:lstStyle/>
          <a:p>
            <a:pPr marL="88900" indent="-88900">
              <a:buFont typeface="Roboto Condensed" panose="02000000000000000000" pitchFamily="2" charset="0"/>
              <a:buChar char="‑"/>
            </a:pPr>
            <a:r>
              <a:rPr lang="es-ES" sz="1500" u="sng" kern="0" dirty="0">
                <a:effectLst/>
                <a:latin typeface="Roboto Condensed" panose="02000000000000000000" pitchFamily="2" charset="0"/>
                <a:ea typeface="Roboto Condensed" panose="02000000000000000000" pitchFamily="2" charset="0"/>
                <a:cs typeface="Times New Roman" panose="02020603050405020304" pitchFamily="18" charset="0"/>
              </a:rPr>
              <a:t>Ámbito </a:t>
            </a:r>
            <a:r>
              <a:rPr lang="es-ES" sz="1500" b="1" u="sng" kern="0" dirty="0">
                <a:effectLst/>
                <a:latin typeface="Roboto Condensed" panose="02000000000000000000" pitchFamily="2" charset="0"/>
                <a:ea typeface="Roboto Condensed" panose="02000000000000000000" pitchFamily="2" charset="0"/>
                <a:cs typeface="Times New Roman" panose="02020603050405020304" pitchFamily="18" charset="0"/>
              </a:rPr>
              <a:t>educativo</a:t>
            </a:r>
            <a:r>
              <a:rPr lang="es-ES" sz="1500" b="1" kern="0" dirty="0">
                <a:effectLst/>
                <a:latin typeface="Roboto Condensed" panose="02000000000000000000" pitchFamily="2" charset="0"/>
                <a:ea typeface="Roboto Condensed" panose="02000000000000000000" pitchFamily="2" charset="0"/>
                <a:cs typeface="Times New Roman" panose="02020603050405020304" pitchFamily="18" charset="0"/>
              </a:rPr>
              <a:t>:</a:t>
            </a:r>
            <a:r>
              <a:rPr lang="es-ES" sz="1500" kern="0" dirty="0">
                <a:effectLst/>
                <a:latin typeface="Roboto Condensed" panose="02000000000000000000" pitchFamily="2" charset="0"/>
                <a:ea typeface="Roboto Condensed" panose="02000000000000000000" pitchFamily="2" charset="0"/>
                <a:cs typeface="Times New Roman" panose="02020603050405020304" pitchFamily="18" charset="0"/>
              </a:rPr>
              <a:t> </a:t>
            </a:r>
          </a:p>
          <a:p>
            <a:pPr marL="268288" indent="-88900">
              <a:spcBef>
                <a:spcPts val="200"/>
              </a:spcBef>
              <a:spcAft>
                <a:spcPts val="200"/>
              </a:spcAft>
              <a:buFont typeface="Arial" panose="020B0604020202020204" pitchFamily="34" charset="0"/>
              <a:buChar char="•"/>
            </a:pPr>
            <a:r>
              <a:rPr lang="es-ES" sz="1500" kern="0" dirty="0">
                <a:effectLst/>
                <a:latin typeface="Roboto Condensed" panose="02000000000000000000" pitchFamily="2" charset="0"/>
                <a:ea typeface="Roboto Condensed" panose="02000000000000000000" pitchFamily="2" charset="0"/>
                <a:cs typeface="Times New Roman" panose="02020603050405020304" pitchFamily="18" charset="0"/>
              </a:rPr>
              <a:t>Programas de sensibilización en materia de igualdad en centros educativos de enseñanza primaria, secundaria, centros de FP </a:t>
            </a:r>
            <a:r>
              <a:rPr lang="es-ES" sz="1500" kern="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(8 ediciones en su conjunto).</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Concurso “Letras por la Igualdad”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(3 convocatorias).</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Programa de Liderazgo en la Universidad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(2 ediciones)</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Programa de Postgrados Universitarios en materia de igualdad de oportunidades entre M y H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(3 operaciones, convenios con Universidades Públicas de la CM).</a:t>
            </a:r>
            <a:endParaRPr lang="es-ES" sz="1500" kern="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 name="CuadroTexto 8">
            <a:extLst>
              <a:ext uri="{FF2B5EF4-FFF2-40B4-BE49-F238E27FC236}">
                <a16:creationId xmlns:a16="http://schemas.microsoft.com/office/drawing/2014/main" xmlns="" id="{911DC884-4FA4-07C9-F0ED-4E496AC14A39}"/>
              </a:ext>
            </a:extLst>
          </p:cNvPr>
          <p:cNvSpPr txBox="1"/>
          <p:nvPr/>
        </p:nvSpPr>
        <p:spPr>
          <a:xfrm>
            <a:off x="1146382" y="4322572"/>
            <a:ext cx="7501507" cy="1092607"/>
          </a:xfrm>
          <a:prstGeom prst="rect">
            <a:avLst/>
          </a:prstGeom>
          <a:noFill/>
        </p:spPr>
        <p:txBody>
          <a:bodyPr wrap="square">
            <a:spAutoFit/>
          </a:bodyPr>
          <a:lstStyle/>
          <a:p>
            <a:pPr marL="88900" indent="-88900">
              <a:buFont typeface="Roboto Condensed" panose="02000000000000000000" pitchFamily="2" charset="0"/>
              <a:buChar char="‑"/>
            </a:pPr>
            <a:r>
              <a:rPr lang="es-ES" sz="1500" u="sng" kern="0" dirty="0">
                <a:latin typeface="Roboto Condensed" panose="02000000000000000000" pitchFamily="2" charset="0"/>
                <a:ea typeface="Roboto Condensed" panose="02000000000000000000" pitchFamily="2" charset="0"/>
                <a:cs typeface="Times New Roman" panose="02020603050405020304" pitchFamily="18" charset="0"/>
              </a:rPr>
              <a:t>Ámbito</a:t>
            </a:r>
            <a:r>
              <a:rPr lang="es-ES" sz="1500" b="1" u="sng" kern="0" dirty="0">
                <a:latin typeface="Roboto Condensed" panose="02000000000000000000" pitchFamily="2" charset="0"/>
                <a:ea typeface="Roboto Condensed" panose="02000000000000000000" pitchFamily="2" charset="0"/>
                <a:cs typeface="Times New Roman" panose="02020603050405020304" pitchFamily="18" charset="0"/>
              </a:rPr>
              <a:t> empresarial:  </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Programa Generando Cambios: servicio de asesoría a empresas para la promoción de la I.O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(3 ediciones). </a:t>
            </a:r>
          </a:p>
          <a:p>
            <a:pPr marL="268288" indent="-88900" algn="just">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Proyectos Piloto en materia de liderazgo y nuevas tecnologías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(2 operaciones).</a:t>
            </a:r>
          </a:p>
        </p:txBody>
      </p:sp>
      <p:sp>
        <p:nvSpPr>
          <p:cNvPr id="10" name="CuadroTexto 9">
            <a:extLst>
              <a:ext uri="{FF2B5EF4-FFF2-40B4-BE49-F238E27FC236}">
                <a16:creationId xmlns:a16="http://schemas.microsoft.com/office/drawing/2014/main" xmlns="" id="{11055A7F-BAEB-9332-461E-B726A19168B8}"/>
              </a:ext>
            </a:extLst>
          </p:cNvPr>
          <p:cNvSpPr txBox="1"/>
          <p:nvPr/>
        </p:nvSpPr>
        <p:spPr>
          <a:xfrm>
            <a:off x="1146382" y="5490635"/>
            <a:ext cx="7579330" cy="1066959"/>
          </a:xfrm>
          <a:prstGeom prst="rect">
            <a:avLst/>
          </a:prstGeom>
          <a:noFill/>
        </p:spPr>
        <p:txBody>
          <a:bodyPr wrap="square">
            <a:spAutoFit/>
          </a:bodyPr>
          <a:lstStyle/>
          <a:p>
            <a:pPr marL="88900" indent="-88900">
              <a:buFont typeface="Roboto Condensed" panose="02000000000000000000" pitchFamily="2" charset="0"/>
              <a:buChar char="‑"/>
            </a:pPr>
            <a:r>
              <a:rPr lang="es-ES" sz="1500" u="sng" kern="0" dirty="0">
                <a:latin typeface="Roboto Condensed" panose="02000000000000000000" pitchFamily="2" charset="0"/>
                <a:ea typeface="Roboto Condensed" panose="02000000000000000000" pitchFamily="2" charset="0"/>
                <a:cs typeface="Times New Roman" panose="02020603050405020304" pitchFamily="18" charset="0"/>
              </a:rPr>
              <a:t>Ámbito </a:t>
            </a:r>
            <a:r>
              <a:rPr lang="es-ES" sz="1500" b="1" u="sng" kern="0" dirty="0">
                <a:latin typeface="Roboto Condensed" panose="02000000000000000000" pitchFamily="2" charset="0"/>
                <a:ea typeface="Roboto Condensed" panose="02000000000000000000" pitchFamily="2" charset="0"/>
                <a:cs typeface="Times New Roman" panose="02020603050405020304" pitchFamily="18" charset="0"/>
              </a:rPr>
              <a:t>rural</a:t>
            </a:r>
            <a:r>
              <a:rPr lang="es-ES" sz="1500" b="1" kern="0" dirty="0">
                <a:latin typeface="Roboto Condensed" panose="02000000000000000000" pitchFamily="2" charset="0"/>
                <a:ea typeface="Roboto Condensed" panose="02000000000000000000" pitchFamily="2" charset="0"/>
                <a:cs typeface="Times New Roman" panose="02020603050405020304" pitchFamily="18" charset="0"/>
              </a:rPr>
              <a:t>: </a:t>
            </a:r>
          </a:p>
          <a:p>
            <a:pPr marL="268288" indent="-88900">
              <a:spcBef>
                <a:spcPts val="200"/>
              </a:spcBef>
              <a:spcAft>
                <a:spcPts val="200"/>
              </a:spcAft>
              <a:buFont typeface="Arial" panose="020B0604020202020204" pitchFamily="34" charset="0"/>
              <a:buChar char="•"/>
            </a:pPr>
            <a:r>
              <a:rPr lang="es-ES" sz="1500" kern="0" dirty="0">
                <a:latin typeface="Roboto Condensed" panose="02000000000000000000" pitchFamily="2" charset="0"/>
                <a:ea typeface="Roboto Condensed" panose="02000000000000000000" pitchFamily="2" charset="0"/>
                <a:cs typeface="Times New Roman" panose="02020603050405020304" pitchFamily="18" charset="0"/>
              </a:rPr>
              <a:t>Programa GEA Madrid de impulso al desarrollo profesional de las mujeres en entornos rurales </a:t>
            </a:r>
            <a:r>
              <a:rPr lang="es-ES" sz="1500" kern="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(4 ediciones).</a:t>
            </a:r>
          </a:p>
          <a:p>
            <a:pPr marL="285750" indent="-285750">
              <a:buFont typeface="Roboto Condensed" panose="02000000000000000000" pitchFamily="2" charset="0"/>
              <a:buChar char="‑"/>
            </a:pPr>
            <a:endParaRPr lang="es-ES" sz="1500" kern="0" dirty="0">
              <a:effectLst/>
              <a:latin typeface="Roboto Condensed" panose="02000000000000000000" pitchFamily="2" charset="0"/>
              <a:ea typeface="Roboto Condensed" panose="02000000000000000000" pitchFamily="2" charset="0"/>
              <a:cs typeface="Times New Roman" panose="02020603050405020304" pitchFamily="18" charset="0"/>
            </a:endParaRPr>
          </a:p>
        </p:txBody>
      </p:sp>
      <p:pic>
        <p:nvPicPr>
          <p:cNvPr id="11" name="Imagen 10">
            <a:extLst>
              <a:ext uri="{FF2B5EF4-FFF2-40B4-BE49-F238E27FC236}">
                <a16:creationId xmlns:a16="http://schemas.microsoft.com/office/drawing/2014/main" xmlns="" id="{305F5745-7273-1BEE-92DD-270B027D3E5B}"/>
              </a:ext>
            </a:extLst>
          </p:cNvPr>
          <p:cNvPicPr>
            <a:picLocks noChangeAspect="1"/>
          </p:cNvPicPr>
          <p:nvPr/>
        </p:nvPicPr>
        <p:blipFill>
          <a:blip r:embed="rId4"/>
          <a:stretch>
            <a:fillRect/>
          </a:stretch>
        </p:blipFill>
        <p:spPr>
          <a:xfrm>
            <a:off x="9027142" y="4509600"/>
            <a:ext cx="2185341" cy="1623625"/>
          </a:xfrm>
          <a:prstGeom prst="rect">
            <a:avLst/>
          </a:prstGeom>
        </p:spPr>
      </p:pic>
    </p:spTree>
    <p:extLst>
      <p:ext uri="{BB962C8B-B14F-4D97-AF65-F5344CB8AC3E}">
        <p14:creationId xmlns:p14="http://schemas.microsoft.com/office/powerpoint/2010/main" val="105118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8898519-DF44-4E01-BD75-56D6591786F4}"/>
            </a:ext>
          </a:extLst>
        </p:cNvPr>
        <p:cNvGrpSpPr/>
        <p:nvPr/>
      </p:nvGrpSpPr>
      <p:grpSpPr>
        <a:xfrm>
          <a:off x="0" y="0"/>
          <a:ext cx="0" cy="0"/>
          <a:chOff x="0" y="0"/>
          <a:chExt cx="0" cy="0"/>
        </a:xfrm>
      </p:grpSpPr>
      <p:sp>
        <p:nvSpPr>
          <p:cNvPr id="5" name="Título 2">
            <a:extLst>
              <a:ext uri="{FF2B5EF4-FFF2-40B4-BE49-F238E27FC236}">
                <a16:creationId xmlns:a16="http://schemas.microsoft.com/office/drawing/2014/main" xmlns="" id="{818EC1D3-AB79-E3F0-7F8C-D8DA0D3B2439}"/>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2. Inclusión social </a:t>
            </a:r>
          </a:p>
        </p:txBody>
      </p:sp>
      <p:sp>
        <p:nvSpPr>
          <p:cNvPr id="6" name="CuadroTexto 5">
            <a:extLst>
              <a:ext uri="{FF2B5EF4-FFF2-40B4-BE49-F238E27FC236}">
                <a16:creationId xmlns:a16="http://schemas.microsoft.com/office/drawing/2014/main" xmlns="" id="{4944FFB3-5185-27CF-8333-B70229C2465D}"/>
              </a:ext>
            </a:extLst>
          </p:cNvPr>
          <p:cNvSpPr txBox="1"/>
          <p:nvPr/>
        </p:nvSpPr>
        <p:spPr>
          <a:xfrm>
            <a:off x="1146385" y="1908159"/>
            <a:ext cx="7383659"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Servicios Sociales e Integración</a:t>
            </a:r>
            <a:endParaRPr lang="es-ES" b="1" dirty="0">
              <a:solidFill>
                <a:schemeClr val="accent1">
                  <a:lumMod val="75000"/>
                </a:schemeClr>
              </a:solidFill>
            </a:endParaRPr>
          </a:p>
        </p:txBody>
      </p:sp>
      <p:pic>
        <p:nvPicPr>
          <p:cNvPr id="12" name="Imagen 11">
            <a:extLst>
              <a:ext uri="{FF2B5EF4-FFF2-40B4-BE49-F238E27FC236}">
                <a16:creationId xmlns:a16="http://schemas.microsoft.com/office/drawing/2014/main" xmlns="" id="{C9AF0DE9-3C31-2FAC-7054-01FB1E731B18}"/>
              </a:ext>
            </a:extLst>
          </p:cNvPr>
          <p:cNvPicPr>
            <a:picLocks noChangeAspect="1"/>
          </p:cNvPicPr>
          <p:nvPr/>
        </p:nvPicPr>
        <p:blipFill>
          <a:blip r:embed="rId3"/>
          <a:stretch>
            <a:fillRect/>
          </a:stretch>
        </p:blipFill>
        <p:spPr>
          <a:xfrm>
            <a:off x="9407910" y="2323806"/>
            <a:ext cx="1616438" cy="1659625"/>
          </a:xfrm>
          <a:prstGeom prst="rect">
            <a:avLst/>
          </a:prstGeom>
        </p:spPr>
      </p:pic>
      <p:pic>
        <p:nvPicPr>
          <p:cNvPr id="2" name="Picture 2" descr="Logotipo_del_Gobierno_de_la_Comunidad_de_Madrid – Café la Palma">
            <a:extLst>
              <a:ext uri="{FF2B5EF4-FFF2-40B4-BE49-F238E27FC236}">
                <a16:creationId xmlns:a16="http://schemas.microsoft.com/office/drawing/2014/main" xmlns="" id="{AB8CD26C-CCD0-D7DE-624B-2956F85A21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156857CD-88DC-18FD-6AA1-C4E635F7EC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6E47B79C-9865-4846-7161-4D14FEC7F238}"/>
              </a:ext>
            </a:extLst>
          </p:cNvPr>
          <p:cNvSpPr>
            <a:spLocks noGrp="1"/>
          </p:cNvSpPr>
          <p:nvPr>
            <p:ph type="sldNum" sz="quarter" idx="12"/>
          </p:nvPr>
        </p:nvSpPr>
        <p:spPr/>
        <p:txBody>
          <a:bodyPr/>
          <a:lstStyle/>
          <a:p>
            <a:fld id="{4A8CBD4F-D04B-4D4F-B2BF-A115DF7B93AD}" type="slidenum">
              <a:rPr lang="es-ES" smtClean="0"/>
              <a:t>28</a:t>
            </a:fld>
            <a:endParaRPr lang="es-ES" dirty="0"/>
          </a:p>
        </p:txBody>
      </p:sp>
      <p:sp>
        <p:nvSpPr>
          <p:cNvPr id="8" name="CuadroTexto 7">
            <a:extLst>
              <a:ext uri="{FF2B5EF4-FFF2-40B4-BE49-F238E27FC236}">
                <a16:creationId xmlns:a16="http://schemas.microsoft.com/office/drawing/2014/main" xmlns="" id="{3D032886-FF72-B3ED-B384-6D3E9702EF46}"/>
              </a:ext>
            </a:extLst>
          </p:cNvPr>
          <p:cNvSpPr txBox="1"/>
          <p:nvPr/>
        </p:nvSpPr>
        <p:spPr>
          <a:xfrm>
            <a:off x="1146385" y="4174023"/>
            <a:ext cx="7880883" cy="2054922"/>
          </a:xfrm>
          <a:prstGeom prst="rect">
            <a:avLst/>
          </a:prstGeom>
          <a:noFill/>
        </p:spPr>
        <p:txBody>
          <a:bodyPr wrap="square">
            <a:spAutoFit/>
          </a:bodyPr>
          <a:lstStyle/>
          <a:p>
            <a:pPr marL="285750" indent="-285750" algn="just">
              <a:lnSpc>
                <a:spcPct val="115000"/>
              </a:lnSpc>
              <a:spcBef>
                <a:spcPts val="600"/>
              </a:spcBef>
              <a:spcAft>
                <a:spcPts val="600"/>
              </a:spcAft>
              <a:buFont typeface="Arial" panose="020B0604020202020204" pitchFamily="34" charset="0"/>
              <a:buChar char="•"/>
            </a:pP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Centros de Participación e Integración de Inmigrantes (CEPIS)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(2 contratos de servicios, desde 2015 hasta 2022),</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cuyo objetivo es, la prestación de un servicio para la integración e inclusión social de la población migrante, especialmente la realización de acciones formativas y cursos de formación para el empleo, incluido el aprendizaje del español, así como la orientación laboral, para facilitar su integración </a:t>
            </a:r>
            <a:r>
              <a:rPr lang="es-ES" sz="1600" kern="100" dirty="0" err="1">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sociolaboral</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Se han desarrollado 18.827 actuaciones grupales y 41.987 orientaciones individuales.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En estos itinerarios han participado unas 47.480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personas.</a:t>
            </a:r>
          </a:p>
        </p:txBody>
      </p:sp>
      <p:sp>
        <p:nvSpPr>
          <p:cNvPr id="9" name="CuadroTexto 8">
            <a:extLst>
              <a:ext uri="{FF2B5EF4-FFF2-40B4-BE49-F238E27FC236}">
                <a16:creationId xmlns:a16="http://schemas.microsoft.com/office/drawing/2014/main" xmlns="" id="{0B62619A-8361-68EB-103D-739E43AD5480}"/>
              </a:ext>
            </a:extLst>
          </p:cNvPr>
          <p:cNvSpPr txBox="1"/>
          <p:nvPr/>
        </p:nvSpPr>
        <p:spPr>
          <a:xfrm>
            <a:off x="1189361" y="2353579"/>
            <a:ext cx="7837907" cy="1791260"/>
          </a:xfrm>
          <a:prstGeom prst="rect">
            <a:avLst/>
          </a:prstGeom>
          <a:noFill/>
        </p:spPr>
        <p:txBody>
          <a:bodyPr wrap="square">
            <a:spAutoFit/>
          </a:bodyPr>
          <a:lstStyle/>
          <a:p>
            <a:pPr marL="285750" indent="-285750" algn="just">
              <a:lnSpc>
                <a:spcPct val="115000"/>
              </a:lnSpc>
              <a:spcBef>
                <a:spcPts val="600"/>
              </a:spcBef>
              <a:spcAft>
                <a:spcPts val="600"/>
              </a:spcAft>
              <a:buFont typeface="Arial" panose="020B0604020202020204" pitchFamily="34" charset="0"/>
              <a:buChar char="•"/>
            </a:pPr>
            <a:r>
              <a:rPr lang="es-ES" sz="1600" b="1" kern="100" dirty="0">
                <a:solidFill>
                  <a:srgbClr val="404040"/>
                </a:solidFill>
                <a:effectLst/>
                <a:latin typeface="Roboto Condensed" panose="02000000000000000000" pitchFamily="2" charset="0"/>
                <a:ea typeface="Roboto Condensed" panose="02000000000000000000" pitchFamily="2" charset="0"/>
                <a:cs typeface="Roboto Condensed" panose="02000000000000000000" pitchFamily="2" charset="0"/>
              </a:rPr>
              <a:t>Subvenciones a Entidades de iniciativa social sin ánimo de lucro </a:t>
            </a:r>
            <a:r>
              <a:rPr lang="es-ES" sz="1600" kern="100" dirty="0">
                <a:solidFill>
                  <a:srgbClr val="404040"/>
                </a:solidFill>
                <a:effectLst/>
                <a:latin typeface="Roboto Condensed" panose="02000000000000000000" pitchFamily="2" charset="0"/>
                <a:ea typeface="Roboto Condensed" panose="02000000000000000000" pitchFamily="2" charset="0"/>
                <a:cs typeface="Roboto Condensed" panose="02000000000000000000" pitchFamily="2" charset="0"/>
              </a:rPr>
              <a:t>para acciones dirigidas a la </a:t>
            </a:r>
            <a:r>
              <a:rPr lang="es-ES" sz="1600" b="1" kern="100" dirty="0">
                <a:solidFill>
                  <a:srgbClr val="404040"/>
                </a:solidFill>
                <a:effectLst/>
                <a:latin typeface="Roboto Condensed" panose="02000000000000000000" pitchFamily="2" charset="0"/>
                <a:ea typeface="Roboto Condensed" panose="02000000000000000000" pitchFamily="2" charset="0"/>
                <a:cs typeface="Roboto Condensed" panose="02000000000000000000" pitchFamily="2" charset="0"/>
              </a:rPr>
              <a:t>realización de proyectos de integración </a:t>
            </a:r>
            <a:r>
              <a:rPr lang="es-ES" sz="1600" kern="100" dirty="0">
                <a:solidFill>
                  <a:srgbClr val="404040"/>
                </a:solidFill>
                <a:effectLst/>
                <a:latin typeface="Roboto Condensed" panose="02000000000000000000" pitchFamily="2" charset="0"/>
                <a:ea typeface="Roboto Condensed" panose="02000000000000000000" pitchFamily="2" charset="0"/>
                <a:cs typeface="Roboto Condensed" panose="02000000000000000000" pitchFamily="2" charset="0"/>
              </a:rPr>
              <a:t>definidos en la Ley 15/2001 de RMI</a:t>
            </a:r>
            <a:r>
              <a:rPr lang="es-ES" sz="1600" kern="100" dirty="0">
                <a:solidFill>
                  <a:srgbClr val="404040"/>
                </a:solidFill>
                <a:latin typeface="Roboto Condensed" panose="02000000000000000000" pitchFamily="2" charset="0"/>
                <a:ea typeface="Roboto Condensed" panose="02000000000000000000" pitchFamily="2" charset="0"/>
                <a:cs typeface="Roboto Condensed" panose="02000000000000000000" pitchFamily="2" charset="0"/>
              </a:rPr>
              <a:t> (8 convocatorias de subvenciones anuales). Se han realizado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605 proyectos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en dos modalidades: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un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15,21%</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dirigidos a personas con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situación grave de exclusión</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y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b)</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un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84,79%</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dirigidos a personas con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exclusión moderada</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En total, han participado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56.679</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personas en riesgo de exclusión</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de las que un 28,92% se ha insertado laboralmente.</a:t>
            </a:r>
            <a:endParaRPr lang="es-ES" sz="1600" kern="100" dirty="0">
              <a:solidFill>
                <a:srgbClr val="404040"/>
              </a:solidFill>
              <a:effectLst/>
              <a:latin typeface="Arial Narrow" panose="020B0606020202030204" pitchFamily="34" charset="0"/>
              <a:ea typeface="Roboto Condensed" panose="02000000000000000000" pitchFamily="2" charset="0"/>
              <a:cs typeface="Times New Roman" panose="02020603050405020304" pitchFamily="18" charset="0"/>
            </a:endParaRPr>
          </a:p>
        </p:txBody>
      </p:sp>
      <p:pic>
        <p:nvPicPr>
          <p:cNvPr id="10" name="Imagen 9">
            <a:extLst>
              <a:ext uri="{FF2B5EF4-FFF2-40B4-BE49-F238E27FC236}">
                <a16:creationId xmlns:a16="http://schemas.microsoft.com/office/drawing/2014/main" xmlns="" id="{091335D2-DCAF-3573-E24E-F987FDBC1EE1}"/>
              </a:ext>
            </a:extLst>
          </p:cNvPr>
          <p:cNvPicPr>
            <a:picLocks noChangeAspect="1"/>
          </p:cNvPicPr>
          <p:nvPr/>
        </p:nvPicPr>
        <p:blipFill>
          <a:blip r:embed="rId6"/>
          <a:stretch>
            <a:fillRect/>
          </a:stretch>
        </p:blipFill>
        <p:spPr>
          <a:xfrm>
            <a:off x="9219776" y="4375588"/>
            <a:ext cx="1992707" cy="1488342"/>
          </a:xfrm>
          <a:prstGeom prst="rect">
            <a:avLst/>
          </a:prstGeom>
        </p:spPr>
      </p:pic>
    </p:spTree>
    <p:extLst>
      <p:ext uri="{BB962C8B-B14F-4D97-AF65-F5344CB8AC3E}">
        <p14:creationId xmlns:p14="http://schemas.microsoft.com/office/powerpoint/2010/main" val="25817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E77C24A6-C6C0-F397-E657-8D804D362B9C}"/>
              </a:ext>
            </a:extLst>
          </p:cNvPr>
          <p:cNvSpPr txBox="1"/>
          <p:nvPr/>
        </p:nvSpPr>
        <p:spPr>
          <a:xfrm>
            <a:off x="1146385" y="1782899"/>
            <a:ext cx="6096000" cy="338554"/>
          </a:xfrm>
          <a:prstGeom prst="rect">
            <a:avLst/>
          </a:prstGeom>
          <a:noFill/>
        </p:spPr>
        <p:txBody>
          <a:bodyPr wrap="square">
            <a:spAutoFit/>
          </a:bodyPr>
          <a:lstStyle/>
          <a:p>
            <a:r>
              <a:rPr lang="es-ES" sz="1600" b="1" i="0" u="none" strike="noStrike" dirty="0">
                <a:solidFill>
                  <a:schemeClr val="accent1">
                    <a:lumMod val="75000"/>
                  </a:schemeClr>
                </a:solidFill>
                <a:effectLst/>
                <a:latin typeface="Roboto Condensed Light" panose="02000000000000000000" pitchFamily="2" charset="0"/>
              </a:rPr>
              <a:t>Dirección General de Atención a las Personas con Discapacidad</a:t>
            </a:r>
            <a:endParaRPr lang="es-ES" sz="1600" b="1" dirty="0">
              <a:solidFill>
                <a:schemeClr val="accent1">
                  <a:lumMod val="75000"/>
                </a:schemeClr>
              </a:solidFill>
            </a:endParaRPr>
          </a:p>
        </p:txBody>
      </p:sp>
      <p:sp>
        <p:nvSpPr>
          <p:cNvPr id="9" name="Título 2">
            <a:extLst>
              <a:ext uri="{FF2B5EF4-FFF2-40B4-BE49-F238E27FC236}">
                <a16:creationId xmlns:a16="http://schemas.microsoft.com/office/drawing/2014/main" xmlns="" id="{D62DF3B3-AC8E-A7FF-BB97-520FBC5282C0}"/>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2. Inclusión social </a:t>
            </a:r>
          </a:p>
        </p:txBody>
      </p:sp>
      <p:pic>
        <p:nvPicPr>
          <p:cNvPr id="2" name="Picture 2" descr="Logotipo_del_Gobierno_de_la_Comunidad_de_Madrid – Café la Palma">
            <a:extLst>
              <a:ext uri="{FF2B5EF4-FFF2-40B4-BE49-F238E27FC236}">
                <a16:creationId xmlns:a16="http://schemas.microsoft.com/office/drawing/2014/main" xmlns="" id="{5E42383B-7159-9673-9ED3-408AE0FAA9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A3A9490A-35E1-C5FC-40FF-758B111775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Marcador de número de diapositiva 3">
            <a:extLst>
              <a:ext uri="{FF2B5EF4-FFF2-40B4-BE49-F238E27FC236}">
                <a16:creationId xmlns:a16="http://schemas.microsoft.com/office/drawing/2014/main" xmlns="" id="{53A26109-C534-1039-C6F4-A8A9F65CE76B}"/>
              </a:ext>
            </a:extLst>
          </p:cNvPr>
          <p:cNvSpPr>
            <a:spLocks noGrp="1"/>
          </p:cNvSpPr>
          <p:nvPr>
            <p:ph type="sldNum" sz="quarter" idx="12"/>
          </p:nvPr>
        </p:nvSpPr>
        <p:spPr/>
        <p:txBody>
          <a:bodyPr/>
          <a:lstStyle/>
          <a:p>
            <a:fld id="{4A8CBD4F-D04B-4D4F-B2BF-A115DF7B93AD}" type="slidenum">
              <a:rPr lang="es-ES" smtClean="0"/>
              <a:t>29</a:t>
            </a:fld>
            <a:endParaRPr lang="es-ES" dirty="0"/>
          </a:p>
        </p:txBody>
      </p:sp>
      <p:sp>
        <p:nvSpPr>
          <p:cNvPr id="5" name="CuadroTexto 4">
            <a:extLst>
              <a:ext uri="{FF2B5EF4-FFF2-40B4-BE49-F238E27FC236}">
                <a16:creationId xmlns:a16="http://schemas.microsoft.com/office/drawing/2014/main" xmlns="" id="{57138745-C2F1-460A-3826-CADD742064D1}"/>
              </a:ext>
            </a:extLst>
          </p:cNvPr>
          <p:cNvSpPr txBox="1"/>
          <p:nvPr/>
        </p:nvSpPr>
        <p:spPr>
          <a:xfrm>
            <a:off x="1146385" y="3888484"/>
            <a:ext cx="10210236" cy="2491067"/>
          </a:xfrm>
          <a:prstGeom prst="rect">
            <a:avLst/>
          </a:prstGeom>
          <a:noFill/>
        </p:spPr>
        <p:txBody>
          <a:bodyPr wrap="square">
            <a:spAutoFit/>
          </a:bodyPr>
          <a:lstStyle/>
          <a:p>
            <a:pPr marL="285750" indent="-285750" algn="just">
              <a:lnSpc>
                <a:spcPct val="114000"/>
              </a:lnSpc>
              <a:spcBef>
                <a:spcPts val="400"/>
              </a:spcBef>
              <a:spcAft>
                <a:spcPts val="400"/>
              </a:spcAft>
              <a:buFont typeface="Roboto Condensed" panose="02000000000000000000" pitchFamily="2" charset="0"/>
              <a:buChar char="‑"/>
            </a:pP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Servicios de Provisión de Apoyo para la Inserción socio-laboral de personas con discapacidad intelectual (SERPAIS</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(varios contratos de servicios, distribuidos por zonas, desde 2015 hasta 2022)</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que ha contado con un total de </a:t>
            </a: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2.647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personas participantes y ha conseguido </a:t>
            </a: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1.387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inserciones (52,40%).</a:t>
            </a:r>
          </a:p>
          <a:p>
            <a:pPr marL="285750" indent="-285750" algn="just">
              <a:lnSpc>
                <a:spcPct val="114000"/>
              </a:lnSpc>
              <a:spcBef>
                <a:spcPts val="400"/>
              </a:spcBef>
              <a:spcAft>
                <a:spcPts val="400"/>
              </a:spcAft>
              <a:buFont typeface="Roboto Condensed" panose="02000000000000000000" pitchFamily="2" charset="0"/>
              <a:buChar char="‑"/>
            </a:pP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Aulas de intermediación  socio-laboral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(AULAS) (Aulas Físicos</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Aulas Límite; Aulas Mejora Competencias; varios contratos de servicios desde 2015 hasta 2022) , con </a:t>
            </a: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1.827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personas participantes </a:t>
            </a: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y 866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inserciones (47,40€).</a:t>
            </a:r>
          </a:p>
          <a:p>
            <a:pPr marL="285750" indent="-285750" algn="just">
              <a:lnSpc>
                <a:spcPct val="114000"/>
              </a:lnSpc>
              <a:spcBef>
                <a:spcPts val="400"/>
              </a:spcBef>
              <a:spcAft>
                <a:spcPts val="400"/>
              </a:spcAft>
              <a:buFont typeface="Roboto Condensed" panose="02000000000000000000" pitchFamily="2" charset="0"/>
              <a:buChar char="‑"/>
            </a:pP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Subvenciones a Entidades sin ánimo de lucro para la inserción de personas</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 discapacidad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7 convocatorias anuales, desde 2016 hasta 2022) con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183 proyectos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puestos en marcha y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32 entidades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participantes, donde han participando</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10.592 personas,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de las que un total de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4.853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consiguen o mantienen el empleo (45,82%).</a:t>
            </a:r>
            <a:endPar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endParaRPr>
          </a:p>
          <a:p>
            <a:pPr marL="285750" indent="-285750" algn="just">
              <a:lnSpc>
                <a:spcPct val="114000"/>
              </a:lnSpc>
              <a:spcBef>
                <a:spcPts val="400"/>
              </a:spcBef>
              <a:spcAft>
                <a:spcPts val="400"/>
              </a:spcAft>
              <a:buFont typeface="Roboto Condensed" panose="02000000000000000000" pitchFamily="2" charset="0"/>
              <a:buChar char="‑"/>
            </a:pP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Oficina Vida Independiente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(OVI) (1 contrato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de servicios). A través de este servicio, se prestaron una media de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150.000</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horas de asistencia anuales. Se han atendido a una media de 70 usuarios/año, con un promedio de 31 personas con actividad laboral, por lo que en total ha habido u</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n total de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419 p</a:t>
            </a: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ersonas atendidas.</a:t>
            </a:r>
          </a:p>
        </p:txBody>
      </p:sp>
      <p:pic>
        <p:nvPicPr>
          <p:cNvPr id="7" name="Imagen 6">
            <a:extLst>
              <a:ext uri="{FF2B5EF4-FFF2-40B4-BE49-F238E27FC236}">
                <a16:creationId xmlns:a16="http://schemas.microsoft.com/office/drawing/2014/main" xmlns="" id="{D02D18CF-0A7F-A4F5-9B87-ABB00ECC701B}"/>
              </a:ext>
            </a:extLst>
          </p:cNvPr>
          <p:cNvPicPr>
            <a:picLocks noChangeAspect="1"/>
          </p:cNvPicPr>
          <p:nvPr/>
        </p:nvPicPr>
        <p:blipFill>
          <a:blip r:embed="rId4"/>
          <a:stretch>
            <a:fillRect/>
          </a:stretch>
        </p:blipFill>
        <p:spPr>
          <a:xfrm>
            <a:off x="8931931" y="2047535"/>
            <a:ext cx="2410561" cy="1692277"/>
          </a:xfrm>
          <a:prstGeom prst="rect">
            <a:avLst/>
          </a:prstGeom>
        </p:spPr>
      </p:pic>
      <p:sp>
        <p:nvSpPr>
          <p:cNvPr id="11" name="CuadroTexto 10">
            <a:extLst>
              <a:ext uri="{FF2B5EF4-FFF2-40B4-BE49-F238E27FC236}">
                <a16:creationId xmlns:a16="http://schemas.microsoft.com/office/drawing/2014/main" xmlns="" id="{E4774674-151B-99C2-ACE8-012944C3DA8C}"/>
              </a:ext>
            </a:extLst>
          </p:cNvPr>
          <p:cNvSpPr txBox="1"/>
          <p:nvPr/>
        </p:nvSpPr>
        <p:spPr>
          <a:xfrm>
            <a:off x="1146385" y="2102925"/>
            <a:ext cx="7785546" cy="1756956"/>
          </a:xfrm>
          <a:prstGeom prst="rect">
            <a:avLst/>
          </a:prstGeom>
          <a:noFill/>
        </p:spPr>
        <p:txBody>
          <a:bodyPr wrap="square">
            <a:spAutoFit/>
          </a:bodyPr>
          <a:lstStyle/>
          <a:p>
            <a:pPr algn="just">
              <a:lnSpc>
                <a:spcPct val="114000"/>
              </a:lnSpc>
              <a:spcBef>
                <a:spcPts val="400"/>
              </a:spcBef>
              <a:spcAft>
                <a:spcPts val="400"/>
              </a:spcAft>
            </a:pP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Se han desarrollado las siguientes actuaciones, comprendidas dentro del </a:t>
            </a: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Programa “Emplea tu Capacidad</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para la atención y apoyo a las personas con discapacidad y/o enfermedad metal grave, a fin de facilitar su incorporación en el mercado laboral</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t>
            </a:r>
            <a:endPar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endParaRPr>
          </a:p>
          <a:p>
            <a:pPr marL="285750" indent="-285750" algn="just">
              <a:lnSpc>
                <a:spcPct val="114000"/>
              </a:lnSpc>
              <a:spcBef>
                <a:spcPts val="400"/>
              </a:spcBef>
              <a:spcAft>
                <a:spcPts val="400"/>
              </a:spcAft>
              <a:buFont typeface="Roboto Condensed" panose="02000000000000000000" pitchFamily="2" charset="0"/>
              <a:buChar char="‑"/>
            </a:pPr>
            <a:r>
              <a:rPr lang="es-ES" sz="12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Centros de Rehabilitación Laboral para personas con enfermedad mental grave y duradera (CRL) </a:t>
            </a:r>
            <a:r>
              <a:rPr lang="es-ES" sz="12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(2 acuerdos-marco, desde 2015 hasta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2022). Han sido atendidas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10.043</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personas, con un resultado de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6.228</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inserciones laborales (62%).</a:t>
            </a:r>
          </a:p>
          <a:p>
            <a:pPr marL="285750" indent="-285750" algn="just">
              <a:lnSpc>
                <a:spcPct val="114000"/>
              </a:lnSpc>
              <a:spcBef>
                <a:spcPts val="400"/>
              </a:spcBef>
              <a:spcAft>
                <a:spcPts val="400"/>
              </a:spcAft>
              <a:buFont typeface="Roboto Condensed" panose="02000000000000000000" pitchFamily="2" charset="0"/>
              <a:buChar char="‑"/>
            </a:pP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Área de Inserción Laboral para personas con discapacidad intelectual, de los Centros Ocupacionales de Formación, Oportunidades e Inserción Laboral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COFOIL) (2 acuerdos-marco, desde 2015 hasta 2021) con un total de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9.445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personas participantes </a:t>
            </a:r>
            <a:r>
              <a:rPr lang="es-ES" sz="12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y 1.610 </a:t>
            </a:r>
            <a:r>
              <a:rPr lang="es-ES" sz="12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inserciones. (17,1%).</a:t>
            </a:r>
          </a:p>
        </p:txBody>
      </p:sp>
    </p:spTree>
    <p:extLst>
      <p:ext uri="{BB962C8B-B14F-4D97-AF65-F5344CB8AC3E}">
        <p14:creationId xmlns:p14="http://schemas.microsoft.com/office/powerpoint/2010/main" val="2681968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C32752-3BEA-4E5E-3375-B899768F87B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768C21D0-E473-4822-976E-2A142825DF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0022C4D8-970B-4A32-B0BD-AAC4366E77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841F4C4C-B5CB-4E95-8A7D-C738E7FFD0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D8CC0DE3-8FC0-496F-AF45-7153B6B0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B4898B49-D6E5-51DC-2D44-E8250DDFCC31}"/>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Introducción</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D5E5D859-E330-B3B8-3D70-0215CE71A6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90AD903C-0864-D083-14DB-8DBCB59472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282" y="3493008"/>
            <a:ext cx="1948952" cy="1948952"/>
          </a:xfrm>
          <a:prstGeom prst="rect">
            <a:avLst/>
          </a:prstGeom>
        </p:spPr>
      </p:pic>
      <p:cxnSp>
        <p:nvCxnSpPr>
          <p:cNvPr id="37" name="Straight Connector 36">
            <a:extLst>
              <a:ext uri="{FF2B5EF4-FFF2-40B4-BE49-F238E27FC236}">
                <a16:creationId xmlns:a16="http://schemas.microsoft.com/office/drawing/2014/main" xmlns="" id="{80031AE1-78D0-422B-951F-EB1A441D0B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C21CE686-D60B-4340-BA14-C4C31E20D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1645A14B-FE6F-4D23-A410-A76638DDC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F8610D7A-9403-91A9-2E1B-DF0C354DF113}"/>
              </a:ext>
            </a:extLst>
          </p:cNvPr>
          <p:cNvSpPr>
            <a:spLocks noGrp="1"/>
          </p:cNvSpPr>
          <p:nvPr>
            <p:ph type="sldNum" sz="quarter" idx="12"/>
          </p:nvPr>
        </p:nvSpPr>
        <p:spPr/>
        <p:txBody>
          <a:bodyPr/>
          <a:lstStyle/>
          <a:p>
            <a:fld id="{4A8CBD4F-D04B-4D4F-B2BF-A115DF7B93AD}" type="slidenum">
              <a:rPr lang="es-ES" smtClean="0"/>
              <a:t>3</a:t>
            </a:fld>
            <a:endParaRPr lang="es-ES" dirty="0"/>
          </a:p>
        </p:txBody>
      </p:sp>
    </p:spTree>
    <p:extLst>
      <p:ext uri="{BB962C8B-B14F-4D97-AF65-F5344CB8AC3E}">
        <p14:creationId xmlns:p14="http://schemas.microsoft.com/office/powerpoint/2010/main" val="1082962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642C551-87D7-F619-CEDD-C3BD28C3F255}"/>
            </a:ext>
          </a:extLst>
        </p:cNvPr>
        <p:cNvGrpSpPr/>
        <p:nvPr/>
      </p:nvGrpSpPr>
      <p:grpSpPr>
        <a:xfrm>
          <a:off x="0" y="0"/>
          <a:ext cx="0" cy="0"/>
          <a:chOff x="0" y="0"/>
          <a:chExt cx="0" cy="0"/>
        </a:xfrm>
      </p:grpSpPr>
      <p:sp>
        <p:nvSpPr>
          <p:cNvPr id="5" name="Título 2">
            <a:extLst>
              <a:ext uri="{FF2B5EF4-FFF2-40B4-BE49-F238E27FC236}">
                <a16:creationId xmlns:a16="http://schemas.microsoft.com/office/drawing/2014/main" xmlns="" id="{CA14C9D5-E6F1-FD72-8BE7-CF338CF9F37C}"/>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2. Inclusión social </a:t>
            </a:r>
          </a:p>
        </p:txBody>
      </p:sp>
      <p:sp>
        <p:nvSpPr>
          <p:cNvPr id="6" name="CuadroTexto 5">
            <a:extLst>
              <a:ext uri="{FF2B5EF4-FFF2-40B4-BE49-F238E27FC236}">
                <a16:creationId xmlns:a16="http://schemas.microsoft.com/office/drawing/2014/main" xmlns="" id="{3F410E0D-A905-FDA4-FAC4-D9EFABF1EC08}"/>
              </a:ext>
            </a:extLst>
          </p:cNvPr>
          <p:cNvSpPr txBox="1"/>
          <p:nvPr/>
        </p:nvSpPr>
        <p:spPr>
          <a:xfrm>
            <a:off x="1146384" y="1882999"/>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Igualdad</a:t>
            </a:r>
            <a:endParaRPr lang="es-ES" b="1" dirty="0">
              <a:solidFill>
                <a:schemeClr val="accent1">
                  <a:lumMod val="75000"/>
                </a:schemeClr>
              </a:solidFill>
            </a:endParaRPr>
          </a:p>
        </p:txBody>
      </p:sp>
      <p:pic>
        <p:nvPicPr>
          <p:cNvPr id="2" name="Picture 2" descr="Logotipo_del_Gobierno_de_la_Comunidad_de_Madrid – Café la Palma">
            <a:extLst>
              <a:ext uri="{FF2B5EF4-FFF2-40B4-BE49-F238E27FC236}">
                <a16:creationId xmlns:a16="http://schemas.microsoft.com/office/drawing/2014/main" xmlns="" id="{4CD00708-7031-8451-1D9D-0E9B07DBB2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Forma&#10;&#10;Descripción generada automáticamente con confianza media">
            <a:extLst>
              <a:ext uri="{FF2B5EF4-FFF2-40B4-BE49-F238E27FC236}">
                <a16:creationId xmlns:a16="http://schemas.microsoft.com/office/drawing/2014/main" xmlns="" id="{FFAFABDD-FEB1-6482-489C-4CCA241F3A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3" name="Marcador de número de diapositiva 2">
            <a:extLst>
              <a:ext uri="{FF2B5EF4-FFF2-40B4-BE49-F238E27FC236}">
                <a16:creationId xmlns:a16="http://schemas.microsoft.com/office/drawing/2014/main" xmlns="" id="{9D0E2E02-72C4-CD7A-F6EA-84353701F90C}"/>
              </a:ext>
            </a:extLst>
          </p:cNvPr>
          <p:cNvSpPr>
            <a:spLocks noGrp="1"/>
          </p:cNvSpPr>
          <p:nvPr>
            <p:ph type="sldNum" sz="quarter" idx="12"/>
          </p:nvPr>
        </p:nvSpPr>
        <p:spPr/>
        <p:txBody>
          <a:bodyPr/>
          <a:lstStyle/>
          <a:p>
            <a:fld id="{4A8CBD4F-D04B-4D4F-B2BF-A115DF7B93AD}" type="slidenum">
              <a:rPr lang="es-ES" smtClean="0"/>
              <a:t>30</a:t>
            </a:fld>
            <a:endParaRPr lang="es-ES" dirty="0"/>
          </a:p>
        </p:txBody>
      </p:sp>
      <p:pic>
        <p:nvPicPr>
          <p:cNvPr id="8" name="Imagen 7">
            <a:extLst>
              <a:ext uri="{FF2B5EF4-FFF2-40B4-BE49-F238E27FC236}">
                <a16:creationId xmlns:a16="http://schemas.microsoft.com/office/drawing/2014/main" xmlns="" id="{A8797B4F-ED04-27DB-409C-424DE3ABF275}"/>
              </a:ext>
            </a:extLst>
          </p:cNvPr>
          <p:cNvPicPr>
            <a:picLocks noChangeAspect="1"/>
          </p:cNvPicPr>
          <p:nvPr/>
        </p:nvPicPr>
        <p:blipFill>
          <a:blip r:embed="rId5"/>
          <a:stretch>
            <a:fillRect/>
          </a:stretch>
        </p:blipFill>
        <p:spPr>
          <a:xfrm>
            <a:off x="1370420" y="2667382"/>
            <a:ext cx="2309091" cy="1893291"/>
          </a:xfrm>
          <a:prstGeom prst="rect">
            <a:avLst/>
          </a:prstGeom>
        </p:spPr>
      </p:pic>
      <p:sp>
        <p:nvSpPr>
          <p:cNvPr id="11" name="CuadroTexto 10">
            <a:extLst>
              <a:ext uri="{FF2B5EF4-FFF2-40B4-BE49-F238E27FC236}">
                <a16:creationId xmlns:a16="http://schemas.microsoft.com/office/drawing/2014/main" xmlns="" id="{B0489F70-DE30-4071-61C4-69BC94646FA9}"/>
              </a:ext>
            </a:extLst>
          </p:cNvPr>
          <p:cNvSpPr txBox="1"/>
          <p:nvPr/>
        </p:nvSpPr>
        <p:spPr>
          <a:xfrm>
            <a:off x="3894775" y="2344450"/>
            <a:ext cx="7554611" cy="2539157"/>
          </a:xfrm>
          <a:prstGeom prst="rect">
            <a:avLst/>
          </a:prstGeom>
          <a:noFill/>
        </p:spPr>
        <p:txBody>
          <a:bodyPr wrap="square">
            <a:spAutoFit/>
          </a:bodyPr>
          <a:lstStyle/>
          <a:p>
            <a:pPr marL="174625" indent="-174625">
              <a:spcBef>
                <a:spcPts val="300"/>
              </a:spcBef>
              <a:spcAft>
                <a:spcPts val="300"/>
              </a:spcAft>
              <a:buFontTx/>
              <a:buChar char="-"/>
            </a:pP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Programa de </a:t>
            </a:r>
            <a:r>
              <a:rPr lang="es-ES" sz="1600" b="1" kern="100" dirty="0">
                <a:solidFill>
                  <a:srgbClr val="404040"/>
                </a:solidFill>
                <a:latin typeface="Roboto Condensed "/>
                <a:ea typeface="Roboto Condensed Light" panose="02000000000000000000" pitchFamily="2" charset="0"/>
                <a:cs typeface="Times New Roman" panose="02020603050405020304" pitchFamily="18" charset="0"/>
              </a:rPr>
              <a:t>promoción de la Igualdad </a:t>
            </a: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de Oportunidades entre mujeres y hombres en </a:t>
            </a:r>
            <a:r>
              <a:rPr lang="es-ES" sz="1600" b="1" kern="100" dirty="0">
                <a:solidFill>
                  <a:srgbClr val="404040"/>
                </a:solidFill>
                <a:latin typeface="Roboto Condensed "/>
                <a:ea typeface="Roboto Condensed Light" panose="02000000000000000000" pitchFamily="2" charset="0"/>
                <a:cs typeface="Times New Roman" panose="02020603050405020304" pitchFamily="18" charset="0"/>
              </a:rPr>
              <a:t>el ámbito penitenciario</a:t>
            </a: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 </a:t>
            </a:r>
            <a:r>
              <a:rPr lang="es-ES" sz="1600" kern="100" dirty="0">
                <a:solidFill>
                  <a:schemeClr val="accent2">
                    <a:lumMod val="60000"/>
                    <a:lumOff val="40000"/>
                  </a:schemeClr>
                </a:solidFill>
                <a:latin typeface="Roboto Condensed "/>
                <a:ea typeface="Roboto Condensed Light" panose="02000000000000000000" pitchFamily="2" charset="0"/>
                <a:cs typeface="Times New Roman" panose="02020603050405020304" pitchFamily="18" charset="0"/>
              </a:rPr>
              <a:t>(4 ediciones en 7 centros penitenciarios y 3 centros de inserción social).</a:t>
            </a:r>
          </a:p>
          <a:p>
            <a:pPr marL="174625" indent="-174625">
              <a:spcBef>
                <a:spcPts val="300"/>
              </a:spcBef>
              <a:spcAft>
                <a:spcPts val="300"/>
              </a:spcAft>
              <a:buFontTx/>
              <a:buChar char="-"/>
            </a:pP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Programa </a:t>
            </a:r>
            <a:r>
              <a:rPr lang="es-ES" sz="1600" b="1" kern="100" dirty="0">
                <a:solidFill>
                  <a:srgbClr val="404040"/>
                </a:solidFill>
                <a:latin typeface="Roboto Condensed "/>
                <a:ea typeface="Roboto Condensed Light" panose="02000000000000000000" pitchFamily="2" charset="0"/>
                <a:cs typeface="Times New Roman" panose="02020603050405020304" pitchFamily="18" charset="0"/>
              </a:rPr>
              <a:t>de fomento de la Igualdad </a:t>
            </a: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de Oportunidades entre mujeres y hombres en población en </a:t>
            </a:r>
            <a:r>
              <a:rPr lang="es-ES" sz="1600" b="1" kern="100" dirty="0">
                <a:solidFill>
                  <a:srgbClr val="404040"/>
                </a:solidFill>
                <a:latin typeface="Roboto Condensed "/>
                <a:ea typeface="Roboto Condensed Light" panose="02000000000000000000" pitchFamily="2" charset="0"/>
                <a:cs typeface="Times New Roman" panose="02020603050405020304" pitchFamily="18" charset="0"/>
              </a:rPr>
              <a:t>riesgo de exclusión</a:t>
            </a: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 prioritariamente de </a:t>
            </a:r>
            <a:r>
              <a:rPr lang="es-ES" sz="1600" b="1" kern="100" dirty="0">
                <a:solidFill>
                  <a:srgbClr val="404040"/>
                </a:solidFill>
                <a:latin typeface="Roboto Condensed "/>
                <a:ea typeface="Roboto Condensed Light" panose="02000000000000000000" pitchFamily="2" charset="0"/>
                <a:cs typeface="Times New Roman" panose="02020603050405020304" pitchFamily="18" charset="0"/>
              </a:rPr>
              <a:t>etnia gitana</a:t>
            </a:r>
            <a:r>
              <a:rPr lang="es-ES" sz="1600" kern="100" dirty="0">
                <a:solidFill>
                  <a:srgbClr val="404040"/>
                </a:solidFill>
                <a:latin typeface="Roboto Condensed "/>
                <a:ea typeface="Roboto Condensed Light" panose="02000000000000000000" pitchFamily="2" charset="0"/>
                <a:cs typeface="Times New Roman" panose="02020603050405020304" pitchFamily="18" charset="0"/>
              </a:rPr>
              <a:t> </a:t>
            </a:r>
            <a:r>
              <a:rPr lang="es-ES" sz="1600" kern="100" dirty="0">
                <a:solidFill>
                  <a:schemeClr val="accent2">
                    <a:lumMod val="60000"/>
                    <a:lumOff val="40000"/>
                  </a:schemeClr>
                </a:solidFill>
                <a:latin typeface="Roboto Condensed "/>
                <a:ea typeface="Roboto Condensed Light" panose="02000000000000000000" pitchFamily="2" charset="0"/>
                <a:cs typeface="Times New Roman" panose="02020603050405020304" pitchFamily="18" charset="0"/>
              </a:rPr>
              <a:t>(4 ediciones).</a:t>
            </a:r>
            <a:r>
              <a:rPr lang="es-ES" sz="1600" i="0" u="none" strike="noStrike" dirty="0">
                <a:solidFill>
                  <a:schemeClr val="accent2">
                    <a:lumMod val="60000"/>
                    <a:lumOff val="40000"/>
                  </a:schemeClr>
                </a:solidFill>
                <a:effectLst/>
                <a:latin typeface="Roboto Condensed "/>
                <a:ea typeface="Roboto Condensed Light" panose="02000000000000000000" pitchFamily="2" charset="0"/>
              </a:rPr>
              <a:t> </a:t>
            </a:r>
          </a:p>
          <a:p>
            <a:pPr>
              <a:spcBef>
                <a:spcPts val="300"/>
              </a:spcBef>
              <a:spcAft>
                <a:spcPts val="300"/>
              </a:spcAft>
            </a:pPr>
            <a:endParaRPr lang="es-ES" sz="1600" b="0" i="0" u="none" strike="noStrike" baseline="0" dirty="0">
              <a:latin typeface="Roboto Condensed "/>
              <a:ea typeface="Roboto Condensed Light" panose="02000000000000000000" pitchFamily="2" charset="0"/>
            </a:endParaRPr>
          </a:p>
          <a:p>
            <a:pPr>
              <a:spcBef>
                <a:spcPts val="300"/>
              </a:spcBef>
              <a:spcAft>
                <a:spcPts val="300"/>
              </a:spcAft>
            </a:pPr>
            <a:r>
              <a:rPr lang="es-ES" sz="1600" b="0" i="0" u="none" strike="noStrike" baseline="0" dirty="0">
                <a:latin typeface="Roboto Condensed "/>
                <a:ea typeface="Roboto Condensed Light" panose="02000000000000000000" pitchFamily="2" charset="0"/>
              </a:rPr>
              <a:t>El total de </a:t>
            </a:r>
            <a:r>
              <a:rPr lang="es-ES" sz="1600" b="1" i="0" u="none" strike="noStrike" baseline="0" dirty="0">
                <a:latin typeface="Roboto Condensed "/>
                <a:ea typeface="Roboto Condensed Light" panose="02000000000000000000" pitchFamily="2" charset="0"/>
              </a:rPr>
              <a:t>personas en situación o riesgo de exclusión </a:t>
            </a:r>
            <a:r>
              <a:rPr lang="es-ES" sz="1600" b="0" i="0" u="none" strike="noStrike" baseline="0" dirty="0">
                <a:latin typeface="Roboto Condensed "/>
                <a:ea typeface="Roboto Condensed Light" panose="02000000000000000000" pitchFamily="2" charset="0"/>
              </a:rPr>
              <a:t>que han participado en estas actuaciones fue de </a:t>
            </a:r>
            <a:r>
              <a:rPr lang="es-ES" sz="1600" b="1" i="0" u="none" strike="noStrike" baseline="0" dirty="0">
                <a:solidFill>
                  <a:schemeClr val="accent2">
                    <a:lumMod val="60000"/>
                    <a:lumOff val="40000"/>
                  </a:schemeClr>
                </a:solidFill>
                <a:latin typeface="Roboto Condensed "/>
                <a:ea typeface="Roboto Condensed Light" panose="02000000000000000000" pitchFamily="2" charset="0"/>
              </a:rPr>
              <a:t>4.460 de las que 1.984 han mejorado su situación personal o laboral </a:t>
            </a:r>
            <a:r>
              <a:rPr lang="es-ES" sz="1600" i="0" u="none" strike="noStrike" baseline="0" dirty="0">
                <a:latin typeface="Roboto Condensed "/>
                <a:ea typeface="Roboto Condensed Light" panose="02000000000000000000" pitchFamily="2" charset="0"/>
              </a:rPr>
              <a:t>a través de estas medidas.</a:t>
            </a:r>
            <a:endParaRPr lang="es-ES" sz="1600" dirty="0">
              <a:latin typeface="Roboto Condensed "/>
              <a:ea typeface="Roboto Condensed Light" panose="02000000000000000000" pitchFamily="2" charset="0"/>
            </a:endParaRPr>
          </a:p>
        </p:txBody>
      </p:sp>
      <p:sp>
        <p:nvSpPr>
          <p:cNvPr id="12" name="CuadroTexto 11">
            <a:extLst>
              <a:ext uri="{FF2B5EF4-FFF2-40B4-BE49-F238E27FC236}">
                <a16:creationId xmlns:a16="http://schemas.microsoft.com/office/drawing/2014/main" xmlns="" id="{4F852681-5FC9-84BB-7826-3CD8A83C4EEC}"/>
              </a:ext>
            </a:extLst>
          </p:cNvPr>
          <p:cNvSpPr txBox="1"/>
          <p:nvPr/>
        </p:nvSpPr>
        <p:spPr>
          <a:xfrm>
            <a:off x="1146384" y="5070111"/>
            <a:ext cx="10234908" cy="1077218"/>
          </a:xfrm>
          <a:prstGeom prst="rect">
            <a:avLst/>
          </a:prstGeom>
          <a:noFill/>
        </p:spPr>
        <p:txBody>
          <a:bodyPr wrap="square">
            <a:spAutoFit/>
          </a:bodyPr>
          <a:lstStyle/>
          <a:p>
            <a:pPr marL="174625" indent="-174625">
              <a:spcBef>
                <a:spcPts val="300"/>
              </a:spcBef>
              <a:spcAft>
                <a:spcPts val="300"/>
              </a:spcAft>
              <a:buFont typeface="Roboto Condensed" panose="02000000000000000000" pitchFamily="2" charset="0"/>
              <a:buChar char="‐"/>
            </a:pP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Programa de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información y atención LGTBI</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servicio de atención social especializada, que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ha permitido avanzar en la plena equiparación de los derechos de las personas LGTBI con el resto de la sociedad, Se han </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realizado desde la puesta en marcha del programa en 2016 un total de </a:t>
            </a:r>
            <a:r>
              <a:rPr lang="es-ES" sz="1600" b="1" kern="10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3.534 acciones formativas</a:t>
            </a:r>
            <a:r>
              <a:rPr lang="es-ES" sz="1600" b="1" kern="100" dirty="0">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600" b="1" kern="10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atenciones</a:t>
            </a:r>
            <a:r>
              <a:rPr lang="es-ES" sz="1600" b="1" kern="100" dirty="0">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effectLst/>
                <a:latin typeface="Roboto Condensed" panose="02000000000000000000" pitchFamily="2" charset="0"/>
                <a:ea typeface="Roboto Condensed" panose="02000000000000000000" pitchFamily="2" charset="0"/>
                <a:cs typeface="Times New Roman" panose="02020603050405020304" pitchFamily="18" charset="0"/>
              </a:rPr>
              <a:t>realizadas</a:t>
            </a:r>
            <a:r>
              <a:rPr lang="es-ES" sz="1600" b="1" kern="100" dirty="0">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600" b="1" kern="10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57</a:t>
            </a:r>
            <a:r>
              <a:rPr lang="es-ES" sz="1600" b="1" kern="10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.667</a:t>
            </a:r>
            <a:r>
              <a:rPr lang="es-ES" sz="1600" b="1" kern="100" dirty="0">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effectLst/>
                <a:latin typeface="Roboto Condensed" panose="02000000000000000000" pitchFamily="2" charset="0"/>
                <a:ea typeface="Roboto Condensed" panose="02000000000000000000" pitchFamily="2" charset="0"/>
                <a:cs typeface="Times New Roman" panose="02020603050405020304" pitchFamily="18" charset="0"/>
              </a:rPr>
              <a:t>y se han </a:t>
            </a:r>
            <a:r>
              <a:rPr lang="es-ES" sz="1600" b="1" kern="10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formado</a:t>
            </a:r>
            <a:r>
              <a:rPr lang="es-ES" sz="1600" b="1" kern="100" dirty="0">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effectLst/>
                <a:latin typeface="Roboto Condensed" panose="02000000000000000000" pitchFamily="2" charset="0"/>
                <a:ea typeface="Roboto Condensed" panose="02000000000000000000" pitchFamily="2" charset="0"/>
                <a:cs typeface="Times New Roman" panose="02020603050405020304" pitchFamily="18" charset="0"/>
              </a:rPr>
              <a:t>un total de </a:t>
            </a:r>
            <a:r>
              <a:rPr lang="es-ES" sz="1600" b="1" kern="100" dirty="0">
                <a:solidFill>
                  <a:schemeClr val="accent2">
                    <a:lumMod val="60000"/>
                    <a:lumOff val="40000"/>
                  </a:schemeClr>
                </a:solidFill>
                <a:effectLst/>
                <a:latin typeface="Roboto Condensed" panose="02000000000000000000" pitchFamily="2" charset="0"/>
                <a:ea typeface="Roboto Condensed" panose="02000000000000000000" pitchFamily="2" charset="0"/>
                <a:cs typeface="Times New Roman" panose="02020603050405020304" pitchFamily="18" charset="0"/>
              </a:rPr>
              <a:t>92.987 personas.</a:t>
            </a:r>
            <a:endParaRPr lang="es-ES" sz="1600" kern="100" dirty="0">
              <a:solidFill>
                <a:schemeClr val="accent2">
                  <a:lumMod val="60000"/>
                  <a:lumOff val="40000"/>
                </a:schemeClr>
              </a:solidFill>
              <a:effectLst/>
              <a:latin typeface="Arial Narrow" panose="020B0606020202030204" pitchFamily="34"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12351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B006621-4FFD-5EC9-3B85-6CE1791DE13C}"/>
            </a:ext>
          </a:extLst>
        </p:cNvPr>
        <p:cNvGrpSpPr/>
        <p:nvPr/>
      </p:nvGrpSpPr>
      <p:grpSpPr>
        <a:xfrm>
          <a:off x="0" y="0"/>
          <a:ext cx="0" cy="0"/>
          <a:chOff x="0" y="0"/>
          <a:chExt cx="0" cy="0"/>
        </a:xfrm>
      </p:grpSpPr>
      <p:sp>
        <p:nvSpPr>
          <p:cNvPr id="5" name="Título 2">
            <a:extLst>
              <a:ext uri="{FF2B5EF4-FFF2-40B4-BE49-F238E27FC236}">
                <a16:creationId xmlns:a16="http://schemas.microsoft.com/office/drawing/2014/main" xmlns="" id="{F73F2980-E471-0D8B-8D71-8E818E94F422}"/>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2. Inclusión Social</a:t>
            </a:r>
          </a:p>
        </p:txBody>
      </p:sp>
      <p:sp>
        <p:nvSpPr>
          <p:cNvPr id="4" name="CuadroTexto 3">
            <a:extLst>
              <a:ext uri="{FF2B5EF4-FFF2-40B4-BE49-F238E27FC236}">
                <a16:creationId xmlns:a16="http://schemas.microsoft.com/office/drawing/2014/main" xmlns="" id="{F4C720E2-F6F0-2BC4-360F-FFE9F88FA499}"/>
              </a:ext>
            </a:extLst>
          </p:cNvPr>
          <p:cNvSpPr txBox="1"/>
          <p:nvPr/>
        </p:nvSpPr>
        <p:spPr>
          <a:xfrm>
            <a:off x="1083008" y="1909490"/>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Servicio Público de Empleo</a:t>
            </a:r>
            <a:endParaRPr lang="es-ES" b="1" dirty="0">
              <a:solidFill>
                <a:schemeClr val="accent1">
                  <a:lumMod val="75000"/>
                </a:schemeClr>
              </a:solidFill>
            </a:endParaRPr>
          </a:p>
        </p:txBody>
      </p:sp>
      <p:pic>
        <p:nvPicPr>
          <p:cNvPr id="10" name="Imagen 9">
            <a:extLst>
              <a:ext uri="{FF2B5EF4-FFF2-40B4-BE49-F238E27FC236}">
                <a16:creationId xmlns:a16="http://schemas.microsoft.com/office/drawing/2014/main" xmlns="" id="{71FE771B-EC9A-941A-A4AC-913F14990ADB}"/>
              </a:ext>
            </a:extLst>
          </p:cNvPr>
          <p:cNvPicPr>
            <a:picLocks noChangeAspect="1"/>
          </p:cNvPicPr>
          <p:nvPr/>
        </p:nvPicPr>
        <p:blipFill>
          <a:blip r:embed="rId2"/>
          <a:stretch>
            <a:fillRect/>
          </a:stretch>
        </p:blipFill>
        <p:spPr>
          <a:xfrm>
            <a:off x="8997244" y="2498999"/>
            <a:ext cx="1902742" cy="2941210"/>
          </a:xfrm>
          <a:prstGeom prst="rect">
            <a:avLst/>
          </a:prstGeom>
        </p:spPr>
      </p:pic>
      <p:pic>
        <p:nvPicPr>
          <p:cNvPr id="2" name="Picture 2" descr="Logotipo_del_Gobierno_de_la_Comunidad_de_Madrid – Café la Palma">
            <a:extLst>
              <a:ext uri="{FF2B5EF4-FFF2-40B4-BE49-F238E27FC236}">
                <a16:creationId xmlns:a16="http://schemas.microsoft.com/office/drawing/2014/main" xmlns="" id="{D1390C7A-C323-687A-2A6F-7B28600953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78D1B3B3-761C-F41F-D1F9-09752C0CB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6" name="Marcador de número de diapositiva 5">
            <a:extLst>
              <a:ext uri="{FF2B5EF4-FFF2-40B4-BE49-F238E27FC236}">
                <a16:creationId xmlns:a16="http://schemas.microsoft.com/office/drawing/2014/main" xmlns="" id="{90C68772-5C0C-7BB7-82D9-661C9513004F}"/>
              </a:ext>
            </a:extLst>
          </p:cNvPr>
          <p:cNvSpPr>
            <a:spLocks noGrp="1"/>
          </p:cNvSpPr>
          <p:nvPr>
            <p:ph type="sldNum" sz="quarter" idx="12"/>
          </p:nvPr>
        </p:nvSpPr>
        <p:spPr/>
        <p:txBody>
          <a:bodyPr/>
          <a:lstStyle/>
          <a:p>
            <a:fld id="{4A8CBD4F-D04B-4D4F-B2BF-A115DF7B93AD}" type="slidenum">
              <a:rPr lang="es-ES" smtClean="0"/>
              <a:t>31</a:t>
            </a:fld>
            <a:endParaRPr lang="es-ES" dirty="0"/>
          </a:p>
        </p:txBody>
      </p:sp>
      <p:sp>
        <p:nvSpPr>
          <p:cNvPr id="7" name="CuadroTexto 6">
            <a:extLst>
              <a:ext uri="{FF2B5EF4-FFF2-40B4-BE49-F238E27FC236}">
                <a16:creationId xmlns:a16="http://schemas.microsoft.com/office/drawing/2014/main" xmlns="" id="{5C4FADCD-CA27-22C9-59BB-1E088017833D}"/>
              </a:ext>
            </a:extLst>
          </p:cNvPr>
          <p:cNvSpPr txBox="1"/>
          <p:nvPr/>
        </p:nvSpPr>
        <p:spPr>
          <a:xfrm>
            <a:off x="1083008" y="2343352"/>
            <a:ext cx="7654592" cy="4791953"/>
          </a:xfrm>
          <a:prstGeom prst="rect">
            <a:avLst/>
          </a:prstGeom>
          <a:noFill/>
        </p:spPr>
        <p:txBody>
          <a:bodyPr wrap="square">
            <a:spAutoFit/>
          </a:bodyPr>
          <a:lstStyle/>
          <a:p>
            <a:pPr>
              <a:lnSpc>
                <a:spcPct val="114000"/>
              </a:lnSpc>
              <a:spcBef>
                <a:spcPts val="600"/>
              </a:spcBef>
              <a:spcAft>
                <a:spcPts val="600"/>
              </a:spcAft>
            </a:pPr>
            <a:r>
              <a:rPr lang="es-ES" b="0" i="0" dirty="0">
                <a:solidFill>
                  <a:srgbClr val="000000"/>
                </a:solidFill>
                <a:effectLst/>
                <a:latin typeface="Roboto Condensed" panose="02000000000000000000" pitchFamily="2" charset="0"/>
                <a:ea typeface="Roboto Condensed" panose="02000000000000000000" pitchFamily="2" charset="0"/>
              </a:rPr>
              <a:t>El </a:t>
            </a:r>
            <a:r>
              <a:rPr lang="es-ES" b="1" i="0" dirty="0">
                <a:solidFill>
                  <a:srgbClr val="000000"/>
                </a:solidFill>
                <a:effectLst/>
                <a:latin typeface="Roboto Condensed" panose="02000000000000000000" pitchFamily="2" charset="0"/>
                <a:ea typeface="Roboto Condensed" panose="02000000000000000000" pitchFamily="2" charset="0"/>
              </a:rPr>
              <a:t>Programa UTIL-Empresas Inserción</a:t>
            </a:r>
            <a:r>
              <a:rPr lang="es-ES" b="0" i="0" dirty="0">
                <a:solidFill>
                  <a:srgbClr val="000000"/>
                </a:solidFill>
                <a:effectLst/>
                <a:latin typeface="Roboto Condensed" panose="02000000000000000000" pitchFamily="2" charset="0"/>
                <a:ea typeface="Roboto Condensed" panose="02000000000000000000" pitchFamily="2" charset="0"/>
              </a:rPr>
              <a:t>, es un programa de itinerarios de empleo para la inserción laboral de personas en riesgo de exclusión con acciones de orientación, formación e intermediación laboral</a:t>
            </a:r>
            <a:r>
              <a:rPr lang="es-ES" dirty="0">
                <a:solidFill>
                  <a:srgbClr val="000000"/>
                </a:solidFill>
                <a:latin typeface="Roboto Condensed" panose="02000000000000000000" pitchFamily="2" charset="0"/>
                <a:ea typeface="Roboto Condensed" panose="02000000000000000000" pitchFamily="2" charset="0"/>
              </a:rPr>
              <a:t>, que </a:t>
            </a:r>
            <a:r>
              <a:rPr lang="es-ES" b="0" i="0" dirty="0">
                <a:solidFill>
                  <a:srgbClr val="000000"/>
                </a:solidFill>
                <a:effectLst/>
                <a:latin typeface="Roboto Condensed" panose="02000000000000000000" pitchFamily="2" charset="0"/>
                <a:ea typeface="Roboto Condensed" panose="02000000000000000000" pitchFamily="2" charset="0"/>
              </a:rPr>
              <a:t>busca fomentar la integración laboral de estas personas, mejorando sus competencias laborales.</a:t>
            </a:r>
          </a:p>
          <a:p>
            <a:pPr>
              <a:lnSpc>
                <a:spcPct val="114000"/>
              </a:lnSpc>
              <a:spcBef>
                <a:spcPts val="600"/>
              </a:spcBef>
              <a:spcAft>
                <a:spcPts val="600"/>
              </a:spcAft>
            </a:pPr>
            <a:r>
              <a:rPr lang="es-ES" dirty="0">
                <a:solidFill>
                  <a:srgbClr val="000000"/>
                </a:solidFill>
                <a:latin typeface="Roboto Condensed" panose="02000000000000000000" pitchFamily="2" charset="0"/>
                <a:ea typeface="Roboto Condensed" panose="02000000000000000000" pitchFamily="2" charset="0"/>
              </a:rPr>
              <a:t>La Dirección General ha publicado </a:t>
            </a:r>
            <a:r>
              <a:rPr lang="es-ES" b="1" dirty="0">
                <a:solidFill>
                  <a:srgbClr val="000000"/>
                </a:solidFill>
                <a:latin typeface="Roboto Condensed" panose="02000000000000000000" pitchFamily="2" charset="0"/>
                <a:ea typeface="Roboto Condensed" panose="02000000000000000000" pitchFamily="2" charset="0"/>
              </a:rPr>
              <a:t>7 convocatorias </a:t>
            </a:r>
            <a:r>
              <a:rPr lang="es-ES" dirty="0">
                <a:solidFill>
                  <a:srgbClr val="000000"/>
                </a:solidFill>
                <a:latin typeface="Roboto Condensed" panose="02000000000000000000" pitchFamily="2" charset="0"/>
                <a:ea typeface="Roboto Condensed" panose="02000000000000000000" pitchFamily="2" charset="0"/>
              </a:rPr>
              <a:t>en las que </a:t>
            </a:r>
            <a:r>
              <a:rPr lang="es-ES" b="1" dirty="0">
                <a:solidFill>
                  <a:srgbClr val="000000"/>
                </a:solidFill>
                <a:latin typeface="Roboto Condensed" panose="02000000000000000000" pitchFamily="2" charset="0"/>
                <a:ea typeface="Roboto Condensed" panose="02000000000000000000" pitchFamily="2" charset="0"/>
              </a:rPr>
              <a:t>han participado 10.089 personas (36% hombres y un 64% mujeres), </a:t>
            </a:r>
            <a:r>
              <a:rPr lang="es-ES" dirty="0">
                <a:solidFill>
                  <a:srgbClr val="000000"/>
                </a:solidFill>
                <a:latin typeface="Roboto Condensed" panose="02000000000000000000" pitchFamily="2" charset="0"/>
                <a:ea typeface="Roboto Condensed" panose="02000000000000000000" pitchFamily="2" charset="0"/>
              </a:rPr>
              <a:t>todas con alguna situación de vulnerabilidad (personas con discapacidad, desfavorecidas, sin hogar, de zonas rurales, etc.) </a:t>
            </a:r>
          </a:p>
          <a:p>
            <a:pPr>
              <a:lnSpc>
                <a:spcPct val="114000"/>
              </a:lnSpc>
              <a:spcBef>
                <a:spcPts val="600"/>
              </a:spcBef>
              <a:spcAft>
                <a:spcPts val="600"/>
              </a:spcAft>
            </a:pPr>
            <a:r>
              <a:rPr lang="es-ES" dirty="0">
                <a:solidFill>
                  <a:srgbClr val="000000"/>
                </a:solidFill>
                <a:latin typeface="Roboto Condensed" panose="02000000000000000000" pitchFamily="2" charset="0"/>
                <a:ea typeface="Roboto Condensed" panose="02000000000000000000" pitchFamily="2" charset="0"/>
              </a:rPr>
              <a:t>Al finalizar el itinerario, un total de </a:t>
            </a:r>
            <a:r>
              <a:rPr lang="es-ES" b="1" dirty="0">
                <a:solidFill>
                  <a:srgbClr val="000000"/>
                </a:solidFill>
                <a:latin typeface="Roboto Condensed" panose="02000000000000000000" pitchFamily="2" charset="0"/>
                <a:ea typeface="Roboto Condensed" panose="02000000000000000000" pitchFamily="2" charset="0"/>
              </a:rPr>
              <a:t>2.302 personas</a:t>
            </a:r>
            <a:r>
              <a:rPr lang="es-ES" dirty="0">
                <a:solidFill>
                  <a:srgbClr val="000000"/>
                </a:solidFill>
                <a:latin typeface="Roboto Condensed" panose="02000000000000000000" pitchFamily="2" charset="0"/>
                <a:ea typeface="Roboto Condensed" panose="02000000000000000000" pitchFamily="2" charset="0"/>
              </a:rPr>
              <a:t> han mejorado sus competencias laborales </a:t>
            </a:r>
            <a:r>
              <a:rPr lang="es-ES" b="1" dirty="0">
                <a:solidFill>
                  <a:srgbClr val="000000"/>
                </a:solidFill>
                <a:latin typeface="Roboto Condensed" panose="02000000000000000000" pitchFamily="2" charset="0"/>
                <a:ea typeface="Roboto Condensed" panose="02000000000000000000" pitchFamily="2" charset="0"/>
              </a:rPr>
              <a:t>obteniendo un empleo </a:t>
            </a:r>
            <a:r>
              <a:rPr lang="es-ES" dirty="0">
                <a:solidFill>
                  <a:srgbClr val="000000"/>
                </a:solidFill>
                <a:latin typeface="Roboto Condensed" panose="02000000000000000000" pitchFamily="2" charset="0"/>
                <a:ea typeface="Roboto Condensed" panose="02000000000000000000" pitchFamily="2" charset="0"/>
              </a:rPr>
              <a:t>(</a:t>
            </a:r>
            <a:r>
              <a:rPr lang="es-ES" b="1" dirty="0">
                <a:solidFill>
                  <a:srgbClr val="000000"/>
                </a:solidFill>
                <a:latin typeface="Roboto Condensed" panose="02000000000000000000" pitchFamily="2" charset="0"/>
                <a:ea typeface="Roboto Condensed" panose="02000000000000000000" pitchFamily="2" charset="0"/>
              </a:rPr>
              <a:t>37% hombres y 63% mujeres) </a:t>
            </a:r>
            <a:r>
              <a:rPr lang="es-ES" dirty="0">
                <a:solidFill>
                  <a:srgbClr val="000000"/>
                </a:solidFill>
                <a:latin typeface="Roboto Condensed" panose="02000000000000000000" pitchFamily="2" charset="0"/>
                <a:ea typeface="Roboto Condensed" panose="02000000000000000000" pitchFamily="2" charset="0"/>
              </a:rPr>
              <a:t>y</a:t>
            </a:r>
            <a:r>
              <a:rPr lang="es-ES" b="1" dirty="0">
                <a:solidFill>
                  <a:srgbClr val="000000"/>
                </a:solidFill>
                <a:latin typeface="Roboto Condensed" panose="02000000000000000000" pitchFamily="2" charset="0"/>
                <a:ea typeface="Roboto Condensed" panose="02000000000000000000" pitchFamily="2" charset="0"/>
              </a:rPr>
              <a:t> 2.827 </a:t>
            </a:r>
            <a:r>
              <a:rPr lang="es-ES" dirty="0">
                <a:solidFill>
                  <a:srgbClr val="000000"/>
                </a:solidFill>
                <a:latin typeface="Roboto Condensed" panose="02000000000000000000" pitchFamily="2" charset="0"/>
                <a:ea typeface="Roboto Condensed" panose="02000000000000000000" pitchFamily="2" charset="0"/>
              </a:rPr>
              <a:t>lo han </a:t>
            </a:r>
            <a:r>
              <a:rPr lang="es-ES" b="1" dirty="0">
                <a:solidFill>
                  <a:srgbClr val="000000"/>
                </a:solidFill>
                <a:latin typeface="Roboto Condensed" panose="02000000000000000000" pitchFamily="2" charset="0"/>
                <a:ea typeface="Roboto Condensed" panose="02000000000000000000" pitchFamily="2" charset="0"/>
              </a:rPr>
              <a:t>obtenido a los 6 meses (37% hombres y 63% Mujeres)</a:t>
            </a:r>
          </a:p>
          <a:p>
            <a:pPr>
              <a:lnSpc>
                <a:spcPct val="114000"/>
              </a:lnSpc>
              <a:spcBef>
                <a:spcPts val="600"/>
              </a:spcBef>
              <a:spcAft>
                <a:spcPts val="600"/>
              </a:spcAft>
            </a:pPr>
            <a:endParaRPr lang="es-ES" dirty="0">
              <a:solidFill>
                <a:srgbClr val="000000"/>
              </a:solidFill>
              <a:latin typeface="Roboto Condensed" panose="02000000000000000000" pitchFamily="2" charset="0"/>
              <a:ea typeface="Roboto Condensed" panose="02000000000000000000" pitchFamily="2" charset="0"/>
            </a:endParaRPr>
          </a:p>
          <a:p>
            <a:pPr>
              <a:lnSpc>
                <a:spcPct val="114000"/>
              </a:lnSpc>
              <a:spcBef>
                <a:spcPts val="600"/>
              </a:spcBef>
              <a:spcAft>
                <a:spcPts val="600"/>
              </a:spcAft>
            </a:pPr>
            <a:endParaRPr lang="es-ES" b="1" dirty="0">
              <a:latin typeface="Roboto Condensed" panose="02000000000000000000" pitchFamily="2" charset="0"/>
              <a:ea typeface="Roboto Condensed" panose="02000000000000000000" pitchFamily="2" charset="0"/>
            </a:endParaRPr>
          </a:p>
        </p:txBody>
      </p:sp>
      <p:sp>
        <p:nvSpPr>
          <p:cNvPr id="8" name="Rectangle 1">
            <a:extLst>
              <a:ext uri="{FF2B5EF4-FFF2-40B4-BE49-F238E27FC236}">
                <a16:creationId xmlns:a16="http://schemas.microsoft.com/office/drawing/2014/main" xmlns="" id="{69BC1E34-8C3D-0151-1392-49FC2A36729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100" b="0" i="0" u="none" strike="noStrike" cap="none" normalizeH="0" baseline="0">
                <a:ln>
                  <a:noFill/>
                </a:ln>
                <a:solidFill>
                  <a:srgbClr val="1F497D"/>
                </a:solidFill>
                <a:effectLst/>
                <a:latin typeface="Calibri" panose="020F0502020204030204" pitchFamily="34" charset="0"/>
                <a:ea typeface="Aptos" panose="020B0004020202020204" pitchFamily="34" charset="0"/>
                <a:cs typeface="Calibri" panose="020F0502020204030204" pitchFamily="34" charset="0"/>
              </a:rPr>
              <a:t>“, y 2.827 lo han obtenido a los 6 meses (37% hombres y 63% mujeres).</a:t>
            </a:r>
            <a:r>
              <a:rPr kumimoji="0" lang="es-ES" altLang="es-ES" sz="800" b="0" i="0" u="none" strike="noStrike" cap="none" normalizeH="0" baseline="0">
                <a:ln>
                  <a:noFill/>
                </a:ln>
                <a:solidFill>
                  <a:schemeClr val="tx1"/>
                </a:solidFill>
                <a:effectLst/>
              </a:rPr>
              <a:t> </a:t>
            </a:r>
            <a:endParaRPr kumimoji="0" lang="es-ES" altLang="es-E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382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xmlns="" id="{CF9AF28B-6C98-363F-FA30-616568FC3C08}"/>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3. Educación </a:t>
            </a:r>
          </a:p>
        </p:txBody>
      </p:sp>
      <p:pic>
        <p:nvPicPr>
          <p:cNvPr id="11" name="Imagen 10">
            <a:extLst>
              <a:ext uri="{FF2B5EF4-FFF2-40B4-BE49-F238E27FC236}">
                <a16:creationId xmlns:a16="http://schemas.microsoft.com/office/drawing/2014/main" xmlns="" id="{FF469FE7-C9BD-D3C3-84D8-427020726C36}"/>
              </a:ext>
            </a:extLst>
          </p:cNvPr>
          <p:cNvPicPr>
            <a:picLocks noChangeAspect="1"/>
          </p:cNvPicPr>
          <p:nvPr/>
        </p:nvPicPr>
        <p:blipFill>
          <a:blip r:embed="rId2"/>
          <a:srcRect l="31769" t="5937"/>
          <a:stretch/>
        </p:blipFill>
        <p:spPr>
          <a:xfrm>
            <a:off x="8104139" y="2503355"/>
            <a:ext cx="2941476" cy="1851290"/>
          </a:xfrm>
          <a:prstGeom prst="rect">
            <a:avLst/>
          </a:prstGeom>
        </p:spPr>
      </p:pic>
      <p:pic>
        <p:nvPicPr>
          <p:cNvPr id="2" name="Picture 2" descr="Logotipo_del_Gobierno_de_la_Comunidad_de_Madrid – Café la Palma">
            <a:extLst>
              <a:ext uri="{FF2B5EF4-FFF2-40B4-BE49-F238E27FC236}">
                <a16:creationId xmlns:a16="http://schemas.microsoft.com/office/drawing/2014/main" xmlns="" id="{CDF411CB-1E10-1B08-954C-46DC3469F9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DCA0A929-1BCB-52E6-79F6-CC056C3CC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CuadroTexto 3">
            <a:extLst>
              <a:ext uri="{FF2B5EF4-FFF2-40B4-BE49-F238E27FC236}">
                <a16:creationId xmlns:a16="http://schemas.microsoft.com/office/drawing/2014/main" xmlns="" id="{C7E80124-32A0-EC97-F580-57E1DC465B04}"/>
              </a:ext>
            </a:extLst>
          </p:cNvPr>
          <p:cNvSpPr txBox="1"/>
          <p:nvPr/>
        </p:nvSpPr>
        <p:spPr>
          <a:xfrm>
            <a:off x="1146385" y="1927615"/>
            <a:ext cx="7959393" cy="369332"/>
          </a:xfrm>
          <a:prstGeom prst="rect">
            <a:avLst/>
          </a:prstGeom>
          <a:noFill/>
        </p:spPr>
        <p:txBody>
          <a:bodyPr wrap="square">
            <a:spAutoFit/>
          </a:bodyPr>
          <a:lstStyle/>
          <a:p>
            <a:r>
              <a:rPr lang="es-ES" sz="1750" b="1" i="0" u="none" strike="noStrike" dirty="0">
                <a:solidFill>
                  <a:schemeClr val="accent1">
                    <a:lumMod val="75000"/>
                  </a:schemeClr>
                </a:solidFill>
                <a:effectLst/>
                <a:latin typeface="Roboto Condensed Light" panose="02000000000000000000" pitchFamily="2" charset="0"/>
              </a:rPr>
              <a:t>Dirección General de Educación Secundaria, Formación Profesional y Régimen Especial</a:t>
            </a:r>
            <a:endParaRPr lang="es-ES" sz="1750" b="1" dirty="0">
              <a:solidFill>
                <a:schemeClr val="accent1">
                  <a:lumMod val="75000"/>
                </a:schemeClr>
              </a:solidFill>
            </a:endParaRPr>
          </a:p>
        </p:txBody>
      </p:sp>
      <p:sp>
        <p:nvSpPr>
          <p:cNvPr id="5" name="Marcador de número de diapositiva 4">
            <a:extLst>
              <a:ext uri="{FF2B5EF4-FFF2-40B4-BE49-F238E27FC236}">
                <a16:creationId xmlns:a16="http://schemas.microsoft.com/office/drawing/2014/main" xmlns="" id="{41B8B35F-EADA-74D4-1D9D-EC2EFADCB569}"/>
              </a:ext>
            </a:extLst>
          </p:cNvPr>
          <p:cNvSpPr>
            <a:spLocks noGrp="1"/>
          </p:cNvSpPr>
          <p:nvPr>
            <p:ph type="sldNum" sz="quarter" idx="12"/>
          </p:nvPr>
        </p:nvSpPr>
        <p:spPr/>
        <p:txBody>
          <a:bodyPr/>
          <a:lstStyle/>
          <a:p>
            <a:fld id="{4A8CBD4F-D04B-4D4F-B2BF-A115DF7B93AD}" type="slidenum">
              <a:rPr lang="es-ES" smtClean="0"/>
              <a:t>32</a:t>
            </a:fld>
            <a:endParaRPr lang="es-ES" dirty="0"/>
          </a:p>
        </p:txBody>
      </p:sp>
      <p:sp>
        <p:nvSpPr>
          <p:cNvPr id="9" name="CuadroTexto 8">
            <a:extLst>
              <a:ext uri="{FF2B5EF4-FFF2-40B4-BE49-F238E27FC236}">
                <a16:creationId xmlns:a16="http://schemas.microsoft.com/office/drawing/2014/main" xmlns="" id="{08C794DB-F126-2E37-C58E-C1B26F088027}"/>
              </a:ext>
            </a:extLst>
          </p:cNvPr>
          <p:cNvSpPr txBox="1"/>
          <p:nvPr/>
        </p:nvSpPr>
        <p:spPr>
          <a:xfrm>
            <a:off x="1146385" y="1822148"/>
            <a:ext cx="6869206" cy="2790829"/>
          </a:xfrm>
          <a:prstGeom prst="rect">
            <a:avLst/>
          </a:prstGeom>
          <a:noFill/>
        </p:spPr>
        <p:txBody>
          <a:bodyPr wrap="square">
            <a:spAutoFit/>
          </a:bodyPr>
          <a:lstStyle/>
          <a:p>
            <a:pPr>
              <a:lnSpc>
                <a:spcPct val="114000"/>
              </a:lnSpc>
              <a:spcBef>
                <a:spcPts val="600"/>
              </a:spcBef>
              <a:spcAft>
                <a:spcPts val="600"/>
              </a:spcAft>
            </a:pPr>
            <a:endParaRPr lang="es-ES" sz="1800" kern="0" dirty="0">
              <a:effectLst/>
              <a:latin typeface="Roboto Condensed" panose="02000000000000000000" pitchFamily="2" charset="0"/>
              <a:ea typeface="Roboto Condensed" panose="02000000000000000000" pitchFamily="2" charset="0"/>
              <a:cs typeface="Times New Roman" panose="02020603050405020304" pitchFamily="18" charset="0"/>
            </a:endParaRPr>
          </a:p>
          <a:p>
            <a:pPr algn="just">
              <a:lnSpc>
                <a:spcPct val="114000"/>
              </a:lnSpc>
              <a:spcBef>
                <a:spcPts val="600"/>
              </a:spcBef>
              <a:spcAft>
                <a:spcPts val="600"/>
              </a:spcAft>
            </a:pP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Las actuaciones desarrolladas han consistido en la cofinanciación del coste de la impartición de determinados </a:t>
            </a:r>
            <a:r>
              <a:rPr lang="es-ES" sz="1400" b="1" kern="0" dirty="0">
                <a:effectLst/>
                <a:latin typeface="Roboto Condensed" panose="02000000000000000000" pitchFamily="2" charset="0"/>
                <a:ea typeface="Roboto Condensed" panose="02000000000000000000" pitchFamily="2" charset="0"/>
                <a:cs typeface="Times New Roman" panose="02020603050405020304" pitchFamily="18" charset="0"/>
              </a:rPr>
              <a:t>Ciclos</a:t>
            </a: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 </a:t>
            </a:r>
            <a:r>
              <a:rPr lang="es-ES" sz="1400" b="1" kern="0" dirty="0">
                <a:effectLst/>
                <a:latin typeface="Roboto Condensed" panose="02000000000000000000" pitchFamily="2" charset="0"/>
                <a:ea typeface="Roboto Condensed" panose="02000000000000000000" pitchFamily="2" charset="0"/>
                <a:cs typeface="Times New Roman" panose="02020603050405020304" pitchFamily="18" charset="0"/>
              </a:rPr>
              <a:t>Formativos de Formación Profesional, de Grado Medio y Grado Superior </a:t>
            </a: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desarrollados en la Red de Centros Públicos de la Comunidad de Madrid. Los ciclos  formativos objeto de la cofinanciación cumplían al menos uno de los criterios siguientes: </a:t>
            </a:r>
          </a:p>
          <a:p>
            <a:pPr marL="622300" indent="-349250" algn="just">
              <a:spcBef>
                <a:spcPts val="600"/>
              </a:spcBef>
              <a:buFont typeface="Wingdings" panose="05000000000000000000" pitchFamily="2" charset="2"/>
              <a:buChar char="§"/>
            </a:pP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Mayor tasa de inserción laboral</a:t>
            </a:r>
          </a:p>
          <a:p>
            <a:pPr marL="622300" indent="-349250" algn="just">
              <a:spcBef>
                <a:spcPts val="600"/>
              </a:spcBef>
              <a:buFont typeface="Wingdings" panose="05000000000000000000" pitchFamily="2" charset="2"/>
              <a:buChar char="§"/>
            </a:pPr>
            <a:r>
              <a:rPr lang="es-ES" sz="1400" kern="0" dirty="0">
                <a:latin typeface="Roboto Condensed" panose="02000000000000000000" pitchFamily="2" charset="0"/>
                <a:ea typeface="Roboto Condensed" panose="02000000000000000000" pitchFamily="2" charset="0"/>
                <a:cs typeface="Times New Roman" panose="02020603050405020304" pitchFamily="18" charset="0"/>
              </a:rPr>
              <a:t>M</a:t>
            </a: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ayor demanda por parte de los alumnos;</a:t>
            </a:r>
          </a:p>
          <a:p>
            <a:pPr marL="622300" indent="-349250" algn="just">
              <a:spcBef>
                <a:spcPts val="600"/>
              </a:spcBef>
              <a:buFont typeface="Wingdings" panose="05000000000000000000" pitchFamily="2" charset="2"/>
              <a:buChar char="§"/>
            </a:pPr>
            <a:r>
              <a:rPr lang="es-ES" sz="1400" kern="0" dirty="0">
                <a:latin typeface="Roboto Condensed" panose="02000000000000000000" pitchFamily="2" charset="0"/>
                <a:ea typeface="Roboto Condensed" panose="02000000000000000000" pitchFamily="2" charset="0"/>
                <a:cs typeface="Times New Roman" panose="02020603050405020304" pitchFamily="18" charset="0"/>
              </a:rPr>
              <a:t>Incorporación curricular de formación en nuevas tecnologías</a:t>
            </a:r>
          </a:p>
          <a:p>
            <a:pPr marL="622300" indent="-349250" algn="just">
              <a:spcBef>
                <a:spcPts val="600"/>
              </a:spcBef>
              <a:buFont typeface="Wingdings" panose="05000000000000000000" pitchFamily="2" charset="2"/>
              <a:buChar char="§"/>
            </a:pPr>
            <a:r>
              <a:rPr lang="es-ES" sz="1400" kern="0" dirty="0">
                <a:latin typeface="Roboto Condensed" panose="02000000000000000000" pitchFamily="2" charset="0"/>
                <a:ea typeface="Roboto Condensed" panose="02000000000000000000" pitchFamily="2" charset="0"/>
                <a:cs typeface="Times New Roman" panose="02020603050405020304" pitchFamily="18" charset="0"/>
              </a:rPr>
              <a:t>Perspectivas de nuevos yacimientos de empleo y mayor inserción laboral.</a:t>
            </a:r>
          </a:p>
        </p:txBody>
      </p:sp>
      <p:sp>
        <p:nvSpPr>
          <p:cNvPr id="10" name="CuadroTexto 9">
            <a:extLst>
              <a:ext uri="{FF2B5EF4-FFF2-40B4-BE49-F238E27FC236}">
                <a16:creationId xmlns:a16="http://schemas.microsoft.com/office/drawing/2014/main" xmlns="" id="{61D6A0ED-0ED8-C5C8-A931-91C0B4DEEB57}"/>
              </a:ext>
            </a:extLst>
          </p:cNvPr>
          <p:cNvSpPr txBox="1"/>
          <p:nvPr/>
        </p:nvSpPr>
        <p:spPr>
          <a:xfrm>
            <a:off x="1146385" y="5718715"/>
            <a:ext cx="10268685" cy="323422"/>
          </a:xfrm>
          <a:prstGeom prst="rect">
            <a:avLst/>
          </a:prstGeom>
          <a:noFill/>
        </p:spPr>
        <p:txBody>
          <a:bodyPr wrap="square">
            <a:spAutoFit/>
          </a:bodyPr>
          <a:lstStyle/>
          <a:p>
            <a:pPr>
              <a:lnSpc>
                <a:spcPct val="114000"/>
              </a:lnSpc>
              <a:spcBef>
                <a:spcPts val="600"/>
              </a:spcBef>
              <a:spcAft>
                <a:spcPts val="600"/>
              </a:spcAft>
            </a:pP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Han participado un total de </a:t>
            </a:r>
            <a:r>
              <a:rPr lang="es-ES" sz="1400" b="1" kern="0" dirty="0">
                <a:effectLst/>
                <a:latin typeface="Roboto Condensed" panose="02000000000000000000" pitchFamily="2" charset="0"/>
                <a:ea typeface="Roboto Condensed" panose="02000000000000000000" pitchFamily="2" charset="0"/>
                <a:cs typeface="Times New Roman" panose="02020603050405020304" pitchFamily="18" charset="0"/>
              </a:rPr>
              <a:t>203.053</a:t>
            </a: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 alumnos de los cuales más de la mitad obtuvieron una </a:t>
            </a:r>
            <a:r>
              <a:rPr lang="es-ES" sz="1400" b="1" kern="0" dirty="0">
                <a:effectLst/>
                <a:latin typeface="Roboto Condensed" panose="02000000000000000000" pitchFamily="2" charset="0"/>
                <a:ea typeface="Roboto Condensed" panose="02000000000000000000" pitchFamily="2" charset="0"/>
                <a:cs typeface="Times New Roman" panose="02020603050405020304" pitchFamily="18" charset="0"/>
              </a:rPr>
              <a:t>cualificación</a:t>
            </a:r>
            <a:r>
              <a:rPr lang="es-ES" sz="1400" kern="0" dirty="0">
                <a:effectLst/>
                <a:latin typeface="Roboto Condensed" panose="02000000000000000000" pitchFamily="2" charset="0"/>
                <a:ea typeface="Roboto Condensed" panose="02000000000000000000" pitchFamily="2" charset="0"/>
                <a:cs typeface="Times New Roman" panose="02020603050405020304" pitchFamily="18" charset="0"/>
              </a:rPr>
              <a:t>. </a:t>
            </a:r>
            <a:endParaRPr lang="es-ES" sz="1400" dirty="0"/>
          </a:p>
        </p:txBody>
      </p:sp>
      <p:sp>
        <p:nvSpPr>
          <p:cNvPr id="13" name="CuadroTexto 12">
            <a:extLst>
              <a:ext uri="{FF2B5EF4-FFF2-40B4-BE49-F238E27FC236}">
                <a16:creationId xmlns:a16="http://schemas.microsoft.com/office/drawing/2014/main" xmlns="" id="{8711BB2E-315B-A8E2-23E6-1D6FBB881CA6}"/>
              </a:ext>
            </a:extLst>
          </p:cNvPr>
          <p:cNvSpPr txBox="1"/>
          <p:nvPr/>
        </p:nvSpPr>
        <p:spPr>
          <a:xfrm>
            <a:off x="1146385" y="4612977"/>
            <a:ext cx="9987778" cy="966483"/>
          </a:xfrm>
          <a:prstGeom prst="rect">
            <a:avLst/>
          </a:prstGeom>
          <a:noFill/>
        </p:spPr>
        <p:txBody>
          <a:bodyPr wrap="square">
            <a:spAutoFit/>
          </a:bodyPr>
          <a:lstStyle>
            <a:defPPr>
              <a:defRPr lang="en-US"/>
            </a:defPPr>
            <a:lvl1pPr>
              <a:lnSpc>
                <a:spcPct val="114000"/>
              </a:lnSpc>
              <a:spcBef>
                <a:spcPts val="600"/>
              </a:spcBef>
              <a:spcAft>
                <a:spcPts val="600"/>
              </a:spcAft>
              <a:defRPr sz="1400" kern="0">
                <a:effectLst/>
                <a:latin typeface="Roboto Condensed" panose="02000000000000000000" pitchFamily="2" charset="0"/>
                <a:ea typeface="Roboto Condensed" panose="02000000000000000000" pitchFamily="2" charset="0"/>
                <a:cs typeface="Times New Roman" panose="02020603050405020304" pitchFamily="18" charset="0"/>
              </a:defRPr>
            </a:lvl1pPr>
          </a:lstStyle>
          <a:p>
            <a:r>
              <a:rPr lang="es-ES" dirty="0"/>
              <a:t>Los cursos académicos cofinanciados han comprendido desde el curso 2015/2016, hasta el curso 2020/2021.</a:t>
            </a:r>
          </a:p>
          <a:p>
            <a:r>
              <a:rPr lang="es-ES" dirty="0"/>
              <a:t>Se ha ido produciendo un aumento progresivo de las plazas ofertadas en estos Ciclos, al hilo de la creciente demanda de esta formación por el mercado laboral.</a:t>
            </a:r>
          </a:p>
        </p:txBody>
      </p:sp>
    </p:spTree>
    <p:extLst>
      <p:ext uri="{BB962C8B-B14F-4D97-AF65-F5344CB8AC3E}">
        <p14:creationId xmlns:p14="http://schemas.microsoft.com/office/powerpoint/2010/main" val="83489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F5082D-8BA0-9A95-55DA-FE6D14C8832A}"/>
            </a:ext>
          </a:extLst>
        </p:cNvPr>
        <p:cNvGrpSpPr/>
        <p:nvPr/>
      </p:nvGrpSpPr>
      <p:grpSpPr>
        <a:xfrm>
          <a:off x="0" y="0"/>
          <a:ext cx="0" cy="0"/>
          <a:chOff x="0" y="0"/>
          <a:chExt cx="0" cy="0"/>
        </a:xfrm>
      </p:grpSpPr>
      <p:sp>
        <p:nvSpPr>
          <p:cNvPr id="5" name="Título 2">
            <a:extLst>
              <a:ext uri="{FF2B5EF4-FFF2-40B4-BE49-F238E27FC236}">
                <a16:creationId xmlns:a16="http://schemas.microsoft.com/office/drawing/2014/main" xmlns="" id="{B01CBBFE-7281-1A06-0EA7-B047DF1E2001}"/>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a:solidFill>
                  <a:schemeClr val="accent1">
                    <a:lumMod val="75000"/>
                  </a:schemeClr>
                </a:solidFill>
              </a:rPr>
              <a:t>Eje 3. Educación </a:t>
            </a:r>
            <a:endParaRPr lang="es-ES" dirty="0">
              <a:solidFill>
                <a:schemeClr val="accent1">
                  <a:lumMod val="75000"/>
                </a:schemeClr>
              </a:solidFill>
            </a:endParaRPr>
          </a:p>
        </p:txBody>
      </p:sp>
      <p:sp>
        <p:nvSpPr>
          <p:cNvPr id="6" name="CuadroTexto 5">
            <a:extLst>
              <a:ext uri="{FF2B5EF4-FFF2-40B4-BE49-F238E27FC236}">
                <a16:creationId xmlns:a16="http://schemas.microsoft.com/office/drawing/2014/main" xmlns="" id="{ED35E22C-B0F8-DFEE-E585-FBE7A22023C0}"/>
              </a:ext>
            </a:extLst>
          </p:cNvPr>
          <p:cNvSpPr txBox="1"/>
          <p:nvPr/>
        </p:nvSpPr>
        <p:spPr>
          <a:xfrm>
            <a:off x="1146385" y="1811045"/>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Investigación e Innovación Tecnológica</a:t>
            </a:r>
            <a:endParaRPr lang="es-ES" b="1" dirty="0">
              <a:solidFill>
                <a:schemeClr val="accent1">
                  <a:lumMod val="75000"/>
                </a:schemeClr>
              </a:solidFill>
            </a:endParaRPr>
          </a:p>
        </p:txBody>
      </p:sp>
      <p:pic>
        <p:nvPicPr>
          <p:cNvPr id="2" name="Picture 2" descr="Logotipo_del_Gobierno_de_la_Comunidad_de_Madrid – Café la Palma">
            <a:extLst>
              <a:ext uri="{FF2B5EF4-FFF2-40B4-BE49-F238E27FC236}">
                <a16:creationId xmlns:a16="http://schemas.microsoft.com/office/drawing/2014/main" xmlns="" id="{D84F6C96-04BA-DAB7-C332-0F9FC7580E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Forma&#10;&#10;Descripción generada automáticamente con confianza media">
            <a:extLst>
              <a:ext uri="{FF2B5EF4-FFF2-40B4-BE49-F238E27FC236}">
                <a16:creationId xmlns:a16="http://schemas.microsoft.com/office/drawing/2014/main" xmlns="" id="{2932A4F0-A81B-9B83-22B4-B4145E6BF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8" name="Marcador de número de diapositiva 7">
            <a:extLst>
              <a:ext uri="{FF2B5EF4-FFF2-40B4-BE49-F238E27FC236}">
                <a16:creationId xmlns:a16="http://schemas.microsoft.com/office/drawing/2014/main" xmlns="" id="{9C46EBFA-85AE-88F4-7B27-6272F7F22D15}"/>
              </a:ext>
            </a:extLst>
          </p:cNvPr>
          <p:cNvSpPr>
            <a:spLocks noGrp="1"/>
          </p:cNvSpPr>
          <p:nvPr>
            <p:ph type="sldNum" sz="quarter" idx="12"/>
          </p:nvPr>
        </p:nvSpPr>
        <p:spPr/>
        <p:txBody>
          <a:bodyPr/>
          <a:lstStyle/>
          <a:p>
            <a:fld id="{4A8CBD4F-D04B-4D4F-B2BF-A115DF7B93AD}" type="slidenum">
              <a:rPr lang="es-ES" smtClean="0"/>
              <a:t>33</a:t>
            </a:fld>
            <a:endParaRPr lang="es-ES" dirty="0"/>
          </a:p>
        </p:txBody>
      </p:sp>
      <p:sp>
        <p:nvSpPr>
          <p:cNvPr id="10" name="CuadroTexto 9">
            <a:extLst>
              <a:ext uri="{FF2B5EF4-FFF2-40B4-BE49-F238E27FC236}">
                <a16:creationId xmlns:a16="http://schemas.microsoft.com/office/drawing/2014/main" xmlns="" id="{DF130AAD-E3FC-DE62-4CFC-A2112AC7FB01}"/>
              </a:ext>
            </a:extLst>
          </p:cNvPr>
          <p:cNvSpPr txBox="1"/>
          <p:nvPr/>
        </p:nvSpPr>
        <p:spPr>
          <a:xfrm>
            <a:off x="1146385" y="2302422"/>
            <a:ext cx="10019391" cy="2459006"/>
          </a:xfrm>
          <a:prstGeom prst="rect">
            <a:avLst/>
          </a:prstGeom>
          <a:noFill/>
        </p:spPr>
        <p:txBody>
          <a:bodyPr wrap="square">
            <a:spAutoFit/>
          </a:bodyPr>
          <a:lstStyle/>
          <a:p>
            <a:pPr>
              <a:lnSpc>
                <a:spcPct val="115000"/>
              </a:lnSpc>
              <a:spcBef>
                <a:spcPts val="200"/>
              </a:spcBef>
              <a:spcAft>
                <a:spcPts val="200"/>
              </a:spcAft>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Ayudas destinadas a la contratación de personal investigador de apoyo e investigadores predoctorales, incorporándose en Universidades, Hospitales Públicos de la CM, Organismos Públicos de Investigación, Fundaciones  y Organismos Públicos de investigación, para mejora de las competencias profesionales. </a:t>
            </a:r>
          </a:p>
          <a:p>
            <a:pPr marL="285750" indent="-285750" algn="just">
              <a:lnSpc>
                <a:spcPct val="115000"/>
              </a:lnSpc>
              <a:spcBef>
                <a:spcPts val="200"/>
              </a:spcBef>
              <a:spcAft>
                <a:spcPts val="200"/>
              </a:spcAft>
              <a:buFont typeface="Arial" panose="020B0604020202020204" pitchFamily="34" charset="0"/>
              <a:buChar char="•"/>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Programas de actividades de I+D entre grupos de investigación en Tecnologías con las convocatorias del 2013 y 2018, en Biomedicina con la convocatoria de 2017, así como en Ciencias Sociales y Humanidades, con las convocatorias de 2015 y 2019.</a:t>
            </a:r>
          </a:p>
          <a:p>
            <a:pPr marL="285750" indent="-285750" algn="just">
              <a:lnSpc>
                <a:spcPct val="115000"/>
              </a:lnSpc>
              <a:spcBef>
                <a:spcPts val="200"/>
              </a:spcBef>
              <a:spcAft>
                <a:spcPts val="200"/>
              </a:spcAft>
              <a:buFont typeface="Arial" panose="020B0604020202020204" pitchFamily="34" charset="0"/>
              <a:buChar char="•"/>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Proyectos sinérgicos de I+D en nuevas y emergentes áreas científicas en la frontera de la ciencia y de naturaleza interdisciplinar, convocatoria de 2018.  En los que se ha apoyado proyectos de excelencia que promueven procesos de cambio de acuerdo a los retos de la sociedad.</a:t>
            </a:r>
          </a:p>
          <a:p>
            <a:pPr marL="285750" indent="-285750" algn="just">
              <a:lnSpc>
                <a:spcPct val="115000"/>
              </a:lnSpc>
              <a:spcBef>
                <a:spcPts val="200"/>
              </a:spcBef>
              <a:spcAft>
                <a:spcPts val="200"/>
              </a:spcAft>
              <a:buFont typeface="Arial" panose="020B0604020202020204" pitchFamily="34" charset="0"/>
              <a:buChar char="•"/>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Fundaciones IMDEA - Institutos madrileños de estudios avanzados -, durante varios ejercicios durante todo el periodo de programación.</a:t>
            </a:r>
          </a:p>
        </p:txBody>
      </p:sp>
      <p:pic>
        <p:nvPicPr>
          <p:cNvPr id="11" name="Imagen 10">
            <a:extLst>
              <a:ext uri="{FF2B5EF4-FFF2-40B4-BE49-F238E27FC236}">
                <a16:creationId xmlns:a16="http://schemas.microsoft.com/office/drawing/2014/main" xmlns="" id="{A0456B9B-87B9-3EE6-1667-3669A73594EF}"/>
              </a:ext>
            </a:extLst>
          </p:cNvPr>
          <p:cNvPicPr>
            <a:picLocks noChangeAspect="1"/>
          </p:cNvPicPr>
          <p:nvPr/>
        </p:nvPicPr>
        <p:blipFill>
          <a:blip r:embed="rId4"/>
          <a:stretch>
            <a:fillRect/>
          </a:stretch>
        </p:blipFill>
        <p:spPr>
          <a:xfrm>
            <a:off x="9673331" y="4919390"/>
            <a:ext cx="1492445" cy="1216132"/>
          </a:xfrm>
          <a:prstGeom prst="rect">
            <a:avLst/>
          </a:prstGeom>
        </p:spPr>
      </p:pic>
      <p:sp>
        <p:nvSpPr>
          <p:cNvPr id="12" name="CuadroTexto 11">
            <a:extLst>
              <a:ext uri="{FF2B5EF4-FFF2-40B4-BE49-F238E27FC236}">
                <a16:creationId xmlns:a16="http://schemas.microsoft.com/office/drawing/2014/main" xmlns="" id="{21384A3E-0ADA-28E8-636E-61C0B8724028}"/>
              </a:ext>
            </a:extLst>
          </p:cNvPr>
          <p:cNvSpPr txBox="1"/>
          <p:nvPr/>
        </p:nvSpPr>
        <p:spPr>
          <a:xfrm>
            <a:off x="1146385" y="4761428"/>
            <a:ext cx="8454815" cy="1374094"/>
          </a:xfrm>
          <a:prstGeom prst="rect">
            <a:avLst/>
          </a:prstGeom>
          <a:noFill/>
        </p:spPr>
        <p:txBody>
          <a:bodyPr wrap="square">
            <a:spAutoFit/>
          </a:bodyPr>
          <a:lstStyle/>
          <a:p>
            <a:pPr algn="just">
              <a:lnSpc>
                <a:spcPct val="115000"/>
              </a:lnSpc>
              <a:spcBef>
                <a:spcPts val="600"/>
              </a:spcBef>
              <a:spcAft>
                <a:spcPts val="600"/>
              </a:spcAft>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a:t>
            </a:r>
            <a:r>
              <a:rPr lang="es-ES" sz="1400" b="1" u="sng"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Logros:</a:t>
            </a:r>
          </a:p>
          <a:p>
            <a:pPr marL="447675" indent="-179388" algn="just">
              <a:lnSpc>
                <a:spcPct val="115000"/>
              </a:lnSpc>
              <a:spcBef>
                <a:spcPts val="600"/>
              </a:spcBef>
              <a:spcAft>
                <a:spcPts val="600"/>
              </a:spcAft>
              <a:buFont typeface="Courier New" panose="02070309020205020404" pitchFamily="49" charset="0"/>
              <a:buChar char="o"/>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En las Fundaciones IMDEA  </a:t>
            </a:r>
            <a:r>
              <a:rPr lang="es-ES" sz="14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568</a:t>
            </a: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 contratos de personal investigador de apoyo y </a:t>
            </a:r>
            <a:r>
              <a:rPr lang="es-ES" sz="1400" kern="100" dirty="0" err="1">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predoctorales</a:t>
            </a: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a:t>
            </a:r>
          </a:p>
          <a:p>
            <a:pPr marL="447675" indent="-179388" algn="just">
              <a:lnSpc>
                <a:spcPct val="115000"/>
              </a:lnSpc>
              <a:spcBef>
                <a:spcPts val="600"/>
              </a:spcBef>
              <a:spcAft>
                <a:spcPts val="600"/>
              </a:spcAft>
              <a:buFont typeface="Courier New" panose="02070309020205020404" pitchFamily="49" charset="0"/>
              <a:buChar char="o"/>
            </a:pP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En los Programas de I+D en grupos de investigación en Tecnologías, en Biomedicina, Ciencias Sociales y Humanidades, y Proyectos Sinérgicos de I+D en nuevas áreas científicas, con  </a:t>
            </a:r>
            <a:r>
              <a:rPr lang="es-ES" sz="14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1.298</a:t>
            </a:r>
            <a:r>
              <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sym typeface="Wingdings" panose="05000000000000000000" pitchFamily="2" charset="2"/>
              </a:rPr>
              <a:t> contrataciones. </a:t>
            </a:r>
            <a:endParaRPr lang="es-ES" sz="14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847057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xmlns="" id="{789F2017-1FAE-B9F7-C305-B13DC6B7B6CF}"/>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sp>
        <p:nvSpPr>
          <p:cNvPr id="11" name="CuadroTexto 10">
            <a:extLst>
              <a:ext uri="{FF2B5EF4-FFF2-40B4-BE49-F238E27FC236}">
                <a16:creationId xmlns:a16="http://schemas.microsoft.com/office/drawing/2014/main" xmlns="" id="{F3449047-5BAD-3632-31A6-8779B410E0D6}"/>
              </a:ext>
            </a:extLst>
          </p:cNvPr>
          <p:cNvSpPr txBox="1"/>
          <p:nvPr/>
        </p:nvSpPr>
        <p:spPr>
          <a:xfrm>
            <a:off x="1146385" y="1995711"/>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Formación</a:t>
            </a:r>
            <a:endParaRPr lang="es-ES" b="1" dirty="0">
              <a:solidFill>
                <a:schemeClr val="accent1">
                  <a:lumMod val="75000"/>
                </a:schemeClr>
              </a:solidFill>
            </a:endParaRPr>
          </a:p>
        </p:txBody>
      </p:sp>
      <p:pic>
        <p:nvPicPr>
          <p:cNvPr id="2" name="Picture 2" descr="Logotipo_del_Gobierno_de_la_Comunidad_de_Madrid – Café la Palma">
            <a:extLst>
              <a:ext uri="{FF2B5EF4-FFF2-40B4-BE49-F238E27FC236}">
                <a16:creationId xmlns:a16="http://schemas.microsoft.com/office/drawing/2014/main" xmlns="" id="{26C38727-C444-F5BC-5779-E06B99FC6AE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33963FE1-5858-C72A-AFD6-BD451567F0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Marcador de número de diapositiva 3">
            <a:extLst>
              <a:ext uri="{FF2B5EF4-FFF2-40B4-BE49-F238E27FC236}">
                <a16:creationId xmlns:a16="http://schemas.microsoft.com/office/drawing/2014/main" xmlns="" id="{F3B39138-1F19-9889-B7F9-8301FFBB155B}"/>
              </a:ext>
            </a:extLst>
          </p:cNvPr>
          <p:cNvSpPr>
            <a:spLocks noGrp="1"/>
          </p:cNvSpPr>
          <p:nvPr>
            <p:ph type="sldNum" sz="quarter" idx="12"/>
          </p:nvPr>
        </p:nvSpPr>
        <p:spPr/>
        <p:txBody>
          <a:bodyPr/>
          <a:lstStyle/>
          <a:p>
            <a:fld id="{4A8CBD4F-D04B-4D4F-B2BF-A115DF7B93AD}" type="slidenum">
              <a:rPr lang="es-ES" smtClean="0"/>
              <a:t>34</a:t>
            </a:fld>
            <a:endParaRPr lang="es-ES" dirty="0"/>
          </a:p>
        </p:txBody>
      </p:sp>
      <p:sp>
        <p:nvSpPr>
          <p:cNvPr id="6" name="CuadroTexto 5">
            <a:extLst>
              <a:ext uri="{FF2B5EF4-FFF2-40B4-BE49-F238E27FC236}">
                <a16:creationId xmlns:a16="http://schemas.microsoft.com/office/drawing/2014/main" xmlns="" id="{C811080E-191F-678A-0F67-239B92DFD981}"/>
              </a:ext>
            </a:extLst>
          </p:cNvPr>
          <p:cNvSpPr txBox="1"/>
          <p:nvPr/>
        </p:nvSpPr>
        <p:spPr>
          <a:xfrm>
            <a:off x="1146386" y="2485148"/>
            <a:ext cx="7325262" cy="1488613"/>
          </a:xfrm>
          <a:prstGeom prst="rect">
            <a:avLst/>
          </a:prstGeom>
          <a:noFill/>
        </p:spPr>
        <p:txBody>
          <a:bodyPr wrap="square">
            <a:spAutoFit/>
          </a:bodyPr>
          <a:lstStyle/>
          <a:p>
            <a:pPr marL="285750" indent="-285750" algn="just">
              <a:lnSpc>
                <a:spcPct val="115000"/>
              </a:lnSpc>
              <a:spcBef>
                <a:spcPts val="600"/>
              </a:spcBef>
              <a:spcAft>
                <a:spcPts val="600"/>
              </a:spcAft>
              <a:buFont typeface="Arial" panose="020B0604020202020204" pitchFamily="34" charset="0"/>
              <a:buChar char="•"/>
            </a:pP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Actuaciones del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itinerario específico de formación con prácticas no laborales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asociadas, dirigido a personas desempleadas  (convocatoria de subvenciones, periodo de ejecución 2021/2023). Se desarrollaron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49 acciones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formativas</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691 participantes</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de las cuales un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77% realizaron prácticas, y 161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obtuvieron el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certificado de profesionalidad.</a:t>
            </a:r>
            <a:endPar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endParaRPr>
          </a:p>
        </p:txBody>
      </p:sp>
      <p:pic>
        <p:nvPicPr>
          <p:cNvPr id="7" name="Imagen 6">
            <a:extLst>
              <a:ext uri="{FF2B5EF4-FFF2-40B4-BE49-F238E27FC236}">
                <a16:creationId xmlns:a16="http://schemas.microsoft.com/office/drawing/2014/main" xmlns="" id="{035A29AD-A2EF-6AEB-F250-AB166A9E74CD}"/>
              </a:ext>
            </a:extLst>
          </p:cNvPr>
          <p:cNvPicPr/>
          <p:nvPr/>
        </p:nvPicPr>
        <p:blipFill>
          <a:blip r:embed="rId4"/>
          <a:stretch>
            <a:fillRect/>
          </a:stretch>
        </p:blipFill>
        <p:spPr>
          <a:xfrm>
            <a:off x="8767875" y="2147305"/>
            <a:ext cx="2444608" cy="1979634"/>
          </a:xfrm>
          <a:prstGeom prst="rect">
            <a:avLst/>
          </a:prstGeom>
        </p:spPr>
      </p:pic>
      <p:sp>
        <p:nvSpPr>
          <p:cNvPr id="8" name="CuadroTexto 7">
            <a:extLst>
              <a:ext uri="{FF2B5EF4-FFF2-40B4-BE49-F238E27FC236}">
                <a16:creationId xmlns:a16="http://schemas.microsoft.com/office/drawing/2014/main" xmlns="" id="{AF473D3D-CEBD-8591-84E2-F81CB2E87123}"/>
              </a:ext>
            </a:extLst>
          </p:cNvPr>
          <p:cNvSpPr txBox="1"/>
          <p:nvPr/>
        </p:nvSpPr>
        <p:spPr>
          <a:xfrm>
            <a:off x="1146385" y="4280116"/>
            <a:ext cx="10019391" cy="1488613"/>
          </a:xfrm>
          <a:prstGeom prst="rect">
            <a:avLst/>
          </a:prstGeom>
          <a:noFill/>
        </p:spPr>
        <p:txBody>
          <a:bodyPr wrap="square">
            <a:spAutoFit/>
          </a:bodyPr>
          <a:lstStyle/>
          <a:p>
            <a:pPr marL="285750" indent="-285750" algn="just">
              <a:lnSpc>
                <a:spcPct val="115000"/>
              </a:lnSpc>
              <a:spcBef>
                <a:spcPts val="600"/>
              </a:spcBef>
              <a:spcAft>
                <a:spcPts val="600"/>
              </a:spcAft>
              <a:buFont typeface="Arial" panose="020B0604020202020204" pitchFamily="34" charset="0"/>
              <a:buChar char="•"/>
            </a:pP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Acciones formativas </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conducentes a la obtención de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certificados de profesionalidad con prácticas profesionales no laborales</a:t>
            </a:r>
            <a:r>
              <a:rPr lang="es-ES" sz="1600" b="1" i="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dirigidas a personas desempleadas, preferentemente jóvenes y mayores de 45 años (convocatoria de subvenciones, periodo de ejecución 2021/2023). Se desarrollaron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151 acciones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formativas</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2.529 participantes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(el 27%, menor de 25 años, y el 37%, personas desfavorecidas). El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75%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(1.890)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finalizaron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la formación, de los cuales el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90%</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obtuvieron una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cualificación</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El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77%</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obtuvo un </a:t>
            </a: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empleo </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a los 6 meses.</a:t>
            </a:r>
            <a:endParaRPr lang="es-ES" sz="1600" b="1" i="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81521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011A871F-F68A-278D-C7CE-B67C90FE5F14}"/>
              </a:ext>
            </a:extLst>
          </p:cNvPr>
          <p:cNvSpPr txBox="1"/>
          <p:nvPr/>
        </p:nvSpPr>
        <p:spPr>
          <a:xfrm>
            <a:off x="1089941" y="1912245"/>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Servicio Público de Empleo</a:t>
            </a:r>
            <a:endParaRPr lang="es-ES" b="1" dirty="0">
              <a:solidFill>
                <a:schemeClr val="accent1">
                  <a:lumMod val="75000"/>
                </a:schemeClr>
              </a:solidFill>
            </a:endParaRPr>
          </a:p>
        </p:txBody>
      </p:sp>
      <p:sp>
        <p:nvSpPr>
          <p:cNvPr id="4" name="Título 2">
            <a:extLst>
              <a:ext uri="{FF2B5EF4-FFF2-40B4-BE49-F238E27FC236}">
                <a16:creationId xmlns:a16="http://schemas.microsoft.com/office/drawing/2014/main" xmlns="" id="{D150FE52-FD55-964D-7747-82F3116ED3DE}"/>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pic>
        <p:nvPicPr>
          <p:cNvPr id="2" name="Picture 2" descr="Logotipo_del_Gobierno_de_la_Comunidad_de_Madrid – Café la Palma">
            <a:extLst>
              <a:ext uri="{FF2B5EF4-FFF2-40B4-BE49-F238E27FC236}">
                <a16:creationId xmlns:a16="http://schemas.microsoft.com/office/drawing/2014/main" xmlns="" id="{7C3608C4-7D18-D695-114B-9C958F1B52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38FB63AB-E53D-8C6B-E41D-2BFCF87B0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5" name="Marcador de número de diapositiva 4">
            <a:extLst>
              <a:ext uri="{FF2B5EF4-FFF2-40B4-BE49-F238E27FC236}">
                <a16:creationId xmlns:a16="http://schemas.microsoft.com/office/drawing/2014/main" xmlns="" id="{8F04D3AD-B689-AFEE-FC73-6358DE727334}"/>
              </a:ext>
            </a:extLst>
          </p:cNvPr>
          <p:cNvSpPr>
            <a:spLocks noGrp="1"/>
          </p:cNvSpPr>
          <p:nvPr>
            <p:ph type="sldNum" sz="quarter" idx="12"/>
          </p:nvPr>
        </p:nvSpPr>
        <p:spPr/>
        <p:txBody>
          <a:bodyPr/>
          <a:lstStyle/>
          <a:p>
            <a:fld id="{4A8CBD4F-D04B-4D4F-B2BF-A115DF7B93AD}" type="slidenum">
              <a:rPr lang="es-ES" smtClean="0"/>
              <a:t>35</a:t>
            </a:fld>
            <a:endParaRPr lang="es-ES" dirty="0"/>
          </a:p>
        </p:txBody>
      </p:sp>
      <p:sp>
        <p:nvSpPr>
          <p:cNvPr id="6" name="CuadroTexto 5">
            <a:extLst>
              <a:ext uri="{FF2B5EF4-FFF2-40B4-BE49-F238E27FC236}">
                <a16:creationId xmlns:a16="http://schemas.microsoft.com/office/drawing/2014/main" xmlns="" id="{F13639FE-D7D1-CD94-6BBA-52D54F0CB008}"/>
              </a:ext>
            </a:extLst>
          </p:cNvPr>
          <p:cNvSpPr txBox="1"/>
          <p:nvPr/>
        </p:nvSpPr>
        <p:spPr>
          <a:xfrm>
            <a:off x="1146385" y="2257667"/>
            <a:ext cx="7128039" cy="1561838"/>
          </a:xfrm>
          <a:prstGeom prst="rect">
            <a:avLst/>
          </a:prstGeom>
          <a:noFill/>
        </p:spPr>
        <p:txBody>
          <a:bodyPr wrap="square">
            <a:spAutoFit/>
          </a:bodyPr>
          <a:lstStyle>
            <a:defPPr>
              <a:defRPr lang="en-US"/>
            </a:defPPr>
            <a:lvl1pPr>
              <a:lnSpc>
                <a:spcPct val="115000"/>
              </a:lnSpc>
              <a:spcBef>
                <a:spcPts val="600"/>
              </a:spcBef>
              <a:spcAft>
                <a:spcPts val="600"/>
              </a:spcAft>
              <a:defRPr kern="10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defRPr>
            </a:lvl1pPr>
          </a:lstStyle>
          <a:p>
            <a:pPr marL="285750" indent="-285750" algn="just">
              <a:buFont typeface="Roboto Condensed" panose="02000000000000000000" pitchFamily="2" charset="0"/>
              <a:buChar char="‑"/>
            </a:pPr>
            <a:r>
              <a:rPr lang="es-ES" sz="1400" dirty="0"/>
              <a:t>Programa</a:t>
            </a:r>
            <a:r>
              <a:rPr lang="es-ES" sz="1400" b="1" dirty="0"/>
              <a:t> </a:t>
            </a:r>
            <a:r>
              <a:rPr lang="es-ES" sz="1400" dirty="0"/>
              <a:t>de</a:t>
            </a:r>
            <a:r>
              <a:rPr lang="es-ES" sz="1400" b="1" dirty="0"/>
              <a:t> formación en alternancia con la actividad laboral </a:t>
            </a:r>
            <a:r>
              <a:rPr lang="es-ES" sz="1400" dirty="0"/>
              <a:t>para prevenir el riesgo de desempleo de larga duración como consecuencia de la pandemia del Covid-19 (1 convocatoria de subvenciones), fomentando la práctica laboral de los participantes en la realización de obras y servicios de las EELL, y promoviendo el refuerzo de sus competencias profesionales. Se han subvencionado un total de </a:t>
            </a:r>
            <a:r>
              <a:rPr lang="es-ES" sz="1400" b="1" dirty="0"/>
              <a:t>129 Entidades Locales</a:t>
            </a:r>
            <a:r>
              <a:rPr lang="es-ES" sz="1400" dirty="0"/>
              <a:t>, con la participación de </a:t>
            </a:r>
            <a:r>
              <a:rPr lang="es-ES" sz="1400" b="1" dirty="0"/>
              <a:t>1.355 personas</a:t>
            </a:r>
            <a:r>
              <a:rPr lang="es-ES" sz="1400" dirty="0"/>
              <a:t>.</a:t>
            </a:r>
          </a:p>
        </p:txBody>
      </p:sp>
      <p:pic>
        <p:nvPicPr>
          <p:cNvPr id="11" name="Imagen 10">
            <a:extLst>
              <a:ext uri="{FF2B5EF4-FFF2-40B4-BE49-F238E27FC236}">
                <a16:creationId xmlns:a16="http://schemas.microsoft.com/office/drawing/2014/main" xmlns="" id="{D97AC875-079D-A0F9-AD69-2DCE5D424760}"/>
              </a:ext>
            </a:extLst>
          </p:cNvPr>
          <p:cNvPicPr>
            <a:picLocks noChangeAspect="1"/>
          </p:cNvPicPr>
          <p:nvPr/>
        </p:nvPicPr>
        <p:blipFill>
          <a:blip r:embed="rId4"/>
          <a:stretch>
            <a:fillRect/>
          </a:stretch>
        </p:blipFill>
        <p:spPr>
          <a:xfrm>
            <a:off x="8437003" y="2214305"/>
            <a:ext cx="2728773" cy="1591837"/>
          </a:xfrm>
          <a:prstGeom prst="rect">
            <a:avLst/>
          </a:prstGeom>
        </p:spPr>
      </p:pic>
      <p:sp>
        <p:nvSpPr>
          <p:cNvPr id="12" name="CuadroTexto 11">
            <a:extLst>
              <a:ext uri="{FF2B5EF4-FFF2-40B4-BE49-F238E27FC236}">
                <a16:creationId xmlns:a16="http://schemas.microsoft.com/office/drawing/2014/main" xmlns="" id="{4D728FAC-DC53-B4E9-59ED-DCE12B347E51}"/>
              </a:ext>
            </a:extLst>
          </p:cNvPr>
          <p:cNvSpPr txBox="1"/>
          <p:nvPr/>
        </p:nvSpPr>
        <p:spPr>
          <a:xfrm>
            <a:off x="1146385" y="3868897"/>
            <a:ext cx="10019391" cy="2365135"/>
          </a:xfrm>
          <a:prstGeom prst="rect">
            <a:avLst/>
          </a:prstGeom>
          <a:noFill/>
        </p:spPr>
        <p:txBody>
          <a:bodyPr wrap="square">
            <a:spAutoFit/>
          </a:bodyPr>
          <a:lstStyle>
            <a:defPPr>
              <a:defRPr lang="en-US"/>
            </a:defPPr>
            <a:lvl1pPr>
              <a:lnSpc>
                <a:spcPct val="115000"/>
              </a:lnSpc>
              <a:spcBef>
                <a:spcPts val="600"/>
              </a:spcBef>
              <a:spcAft>
                <a:spcPts val="600"/>
              </a:spcAft>
              <a:defRPr kern="10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defRPr>
            </a:lvl1pPr>
          </a:lstStyle>
          <a:p>
            <a:pPr marL="285750" indent="-285750" algn="just">
              <a:buFont typeface="Roboto Condensed" panose="02000000000000000000" pitchFamily="2" charset="0"/>
              <a:buChar char="‑"/>
            </a:pPr>
            <a:r>
              <a:rPr lang="es-ES" sz="1400" dirty="0"/>
              <a:t>Programa de </a:t>
            </a:r>
            <a:r>
              <a:rPr lang="es-ES" sz="1400" b="1" dirty="0"/>
              <a:t>Fomento del Empleo Juvenil </a:t>
            </a:r>
            <a:r>
              <a:rPr lang="es-ES" sz="1400" dirty="0"/>
              <a:t>con las Corporaciones Locales, mediante la activación profesional de jóvenes cualificados menores de 30 años, y la cualificación profesional de jóvenes aprendices (1 convocatoria de subvenciones), con </a:t>
            </a:r>
            <a:r>
              <a:rPr lang="es-ES" sz="1400" b="1" dirty="0"/>
              <a:t>44 entidades locales </a:t>
            </a:r>
            <a:r>
              <a:rPr lang="es-ES" sz="1400" dirty="0"/>
              <a:t>subvencionadas</a:t>
            </a:r>
            <a:r>
              <a:rPr lang="es-ES" sz="1400" b="1" dirty="0"/>
              <a:t>  y 1.028 personas </a:t>
            </a:r>
            <a:r>
              <a:rPr lang="es-ES" sz="1400" dirty="0"/>
              <a:t>participantes.</a:t>
            </a:r>
          </a:p>
          <a:p>
            <a:pPr marL="285750" indent="-285750" algn="just">
              <a:buFont typeface="Roboto Condensed" panose="02000000000000000000" pitchFamily="2" charset="0"/>
              <a:buChar char="‑"/>
            </a:pPr>
            <a:r>
              <a:rPr lang="es-ES" sz="1400" dirty="0"/>
              <a:t>Programa de </a:t>
            </a:r>
            <a:r>
              <a:rPr lang="es-ES" sz="1400" b="1" dirty="0"/>
              <a:t>Estímulo a la Contratación de Jóvenes </a:t>
            </a:r>
            <a:r>
              <a:rPr lang="es-ES" sz="1400" dirty="0"/>
              <a:t>para la Recuperación Económica (impulso a la contratación en prácticas;  impulso al contrato de formación y aprendizaje; mi primer empleo; y contratación estable de jóvenes), (1 convocatoria subvenciones) donde </a:t>
            </a:r>
            <a:r>
              <a:rPr lang="es-ES" sz="1400" b="1" dirty="0"/>
              <a:t>3.262 </a:t>
            </a:r>
            <a:r>
              <a:rPr lang="es-ES" sz="1400" dirty="0"/>
              <a:t>personas </a:t>
            </a:r>
            <a:r>
              <a:rPr lang="es-ES" sz="1400" b="1" dirty="0"/>
              <a:t>participantes jóvenes </a:t>
            </a:r>
            <a:r>
              <a:rPr lang="es-ES" sz="1400" dirty="0"/>
              <a:t>acceden al </a:t>
            </a:r>
            <a:r>
              <a:rPr lang="es-ES" sz="1400" b="1" dirty="0"/>
              <a:t>mercado laboral </a:t>
            </a:r>
            <a:r>
              <a:rPr lang="es-ES" sz="1400" dirty="0"/>
              <a:t>y</a:t>
            </a:r>
            <a:r>
              <a:rPr lang="es-ES" sz="1400" b="1" dirty="0"/>
              <a:t> 2.986 (87%) se inserta. </a:t>
            </a:r>
          </a:p>
          <a:p>
            <a:pPr marL="285750" indent="-285750" algn="just">
              <a:buFont typeface="Roboto Condensed" panose="02000000000000000000" pitchFamily="2" charset="0"/>
              <a:buChar char="‑"/>
            </a:pPr>
            <a:r>
              <a:rPr lang="es-ES" sz="1400" dirty="0"/>
              <a:t>Subvenciones dirigidas a </a:t>
            </a:r>
            <a:r>
              <a:rPr lang="es-ES" sz="1400" b="1" dirty="0"/>
              <a:t>integración laboral para personas en situación o riesgo de exclusión social</a:t>
            </a:r>
            <a:r>
              <a:rPr lang="es-ES" sz="1400" dirty="0"/>
              <a:t>, en colaboración de entidades sin ánimo de lucro,  y ayudas a empresas de inserción  (3 convocatorias subvenciones)con un total de </a:t>
            </a:r>
            <a:r>
              <a:rPr lang="es-ES" sz="1400" b="1" dirty="0"/>
              <a:t>4.073 personas participantes.</a:t>
            </a:r>
          </a:p>
        </p:txBody>
      </p:sp>
    </p:spTree>
    <p:extLst>
      <p:ext uri="{BB962C8B-B14F-4D97-AF65-F5344CB8AC3E}">
        <p14:creationId xmlns:p14="http://schemas.microsoft.com/office/powerpoint/2010/main" val="2326757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xmlns="" id="{011A871F-F68A-278D-C7CE-B67C90FE5F14}"/>
              </a:ext>
            </a:extLst>
          </p:cNvPr>
          <p:cNvSpPr txBox="1"/>
          <p:nvPr/>
        </p:nvSpPr>
        <p:spPr>
          <a:xfrm>
            <a:off x="1089941" y="1912245"/>
            <a:ext cx="6096000"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Servicio Público de Empleo Estatal - SEPE</a:t>
            </a:r>
            <a:endParaRPr lang="es-ES" b="1" dirty="0">
              <a:solidFill>
                <a:schemeClr val="accent1">
                  <a:lumMod val="75000"/>
                </a:schemeClr>
              </a:solidFill>
            </a:endParaRPr>
          </a:p>
        </p:txBody>
      </p:sp>
      <p:sp>
        <p:nvSpPr>
          <p:cNvPr id="4" name="Título 2">
            <a:extLst>
              <a:ext uri="{FF2B5EF4-FFF2-40B4-BE49-F238E27FC236}">
                <a16:creationId xmlns:a16="http://schemas.microsoft.com/office/drawing/2014/main" xmlns="" id="{D150FE52-FD55-964D-7747-82F3116ED3DE}"/>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pic>
        <p:nvPicPr>
          <p:cNvPr id="2" name="Picture 2" descr="Logotipo_del_Gobierno_de_la_Comunidad_de_Madrid – Café la Palma">
            <a:extLst>
              <a:ext uri="{FF2B5EF4-FFF2-40B4-BE49-F238E27FC236}">
                <a16:creationId xmlns:a16="http://schemas.microsoft.com/office/drawing/2014/main" xmlns="" id="{7C3608C4-7D18-D695-114B-9C958F1B52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38FB63AB-E53D-8C6B-E41D-2BFCF87B0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5" name="Marcador de número de diapositiva 4">
            <a:extLst>
              <a:ext uri="{FF2B5EF4-FFF2-40B4-BE49-F238E27FC236}">
                <a16:creationId xmlns:a16="http://schemas.microsoft.com/office/drawing/2014/main" xmlns="" id="{8F04D3AD-B689-AFEE-FC73-6358DE727334}"/>
              </a:ext>
            </a:extLst>
          </p:cNvPr>
          <p:cNvSpPr>
            <a:spLocks noGrp="1"/>
          </p:cNvSpPr>
          <p:nvPr>
            <p:ph type="sldNum" sz="quarter" idx="12"/>
          </p:nvPr>
        </p:nvSpPr>
        <p:spPr/>
        <p:txBody>
          <a:bodyPr/>
          <a:lstStyle/>
          <a:p>
            <a:fld id="{4A8CBD4F-D04B-4D4F-B2BF-A115DF7B93AD}" type="slidenum">
              <a:rPr lang="es-ES" smtClean="0"/>
              <a:t>36</a:t>
            </a:fld>
            <a:endParaRPr lang="es-ES" dirty="0"/>
          </a:p>
        </p:txBody>
      </p:sp>
      <p:sp>
        <p:nvSpPr>
          <p:cNvPr id="6" name="CuadroTexto 5">
            <a:extLst>
              <a:ext uri="{FF2B5EF4-FFF2-40B4-BE49-F238E27FC236}">
                <a16:creationId xmlns:a16="http://schemas.microsoft.com/office/drawing/2014/main" xmlns="" id="{F13639FE-D7D1-CD94-6BBA-52D54F0CB008}"/>
              </a:ext>
            </a:extLst>
          </p:cNvPr>
          <p:cNvSpPr txBox="1"/>
          <p:nvPr/>
        </p:nvSpPr>
        <p:spPr>
          <a:xfrm>
            <a:off x="1146385" y="2257667"/>
            <a:ext cx="7128039" cy="3168431"/>
          </a:xfrm>
          <a:prstGeom prst="rect">
            <a:avLst/>
          </a:prstGeom>
          <a:noFill/>
        </p:spPr>
        <p:txBody>
          <a:bodyPr wrap="square">
            <a:spAutoFit/>
          </a:bodyPr>
          <a:lstStyle>
            <a:defPPr>
              <a:defRPr lang="en-US"/>
            </a:defPPr>
            <a:lvl1pPr>
              <a:lnSpc>
                <a:spcPct val="115000"/>
              </a:lnSpc>
              <a:spcBef>
                <a:spcPts val="600"/>
              </a:spcBef>
              <a:spcAft>
                <a:spcPts val="600"/>
              </a:spcAft>
              <a:defRPr kern="10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defRPr>
            </a:lvl1pPr>
          </a:lstStyle>
          <a:p>
            <a:pPr marL="285750" indent="-285750" algn="just">
              <a:buFont typeface="Roboto Condensed" panose="02000000000000000000" pitchFamily="2" charset="0"/>
              <a:buChar char="‑"/>
            </a:pPr>
            <a:endParaRPr lang="es-ES" sz="1400" b="1" dirty="0"/>
          </a:p>
          <a:p>
            <a:pPr marL="285750" indent="-285750" algn="just">
              <a:buFont typeface="Roboto Condensed" panose="02000000000000000000" pitchFamily="2" charset="0"/>
              <a:buChar char="‑"/>
            </a:pPr>
            <a:r>
              <a:rPr lang="es-ES" sz="1400" b="1" dirty="0"/>
              <a:t>Financiación de los Expedientes de Regulación de Empleo Temporales (</a:t>
            </a:r>
            <a:r>
              <a:rPr lang="es-ES" sz="1400" b="1" dirty="0" err="1"/>
              <a:t>ERTEs</a:t>
            </a:r>
            <a:r>
              <a:rPr lang="es-ES" sz="1400" b="1" dirty="0"/>
              <a:t>) </a:t>
            </a:r>
            <a:r>
              <a:rPr lang="es-ES" sz="1400" dirty="0"/>
              <a:t>aprobados a raíz de la crisis de salud pública ocasionada por el COVID-19, que han afectado a personas trabajadoras incluidas en los ERTES, pertenecientes al ámbito de la Comunidad de Madrid. </a:t>
            </a:r>
          </a:p>
          <a:p>
            <a:pPr marL="285750" indent="-285750" algn="just">
              <a:buFont typeface="Roboto Condensed" panose="02000000000000000000" pitchFamily="2" charset="0"/>
              <a:buChar char="‑"/>
            </a:pPr>
            <a:r>
              <a:rPr lang="es-ES" sz="1400" dirty="0"/>
              <a:t>Medida que busca conseguir una mayor flexibilidad laboral, con el objetivo de garantizar el mantenimiento del empleo de cara al futuro.</a:t>
            </a:r>
          </a:p>
          <a:p>
            <a:pPr marL="285750" indent="-285750" algn="just">
              <a:buFont typeface="Roboto Condensed" panose="02000000000000000000" pitchFamily="2" charset="0"/>
              <a:buChar char="‑"/>
            </a:pPr>
            <a:r>
              <a:rPr lang="es-ES" sz="1400" dirty="0"/>
              <a:t>Se han beneficiado </a:t>
            </a:r>
            <a:r>
              <a:rPr lang="es-ES" sz="1400" b="1" dirty="0"/>
              <a:t>68.694 trabajadores desempleados </a:t>
            </a:r>
            <a:r>
              <a:rPr lang="es-ES" sz="1400" dirty="0"/>
              <a:t>(41,423 hombres y 27.271 mujeres). Los participantes  que se </a:t>
            </a:r>
            <a:r>
              <a:rPr lang="es-ES" sz="1400" b="1" dirty="0"/>
              <a:t>mantuvieron ocupados </a:t>
            </a:r>
            <a:r>
              <a:rPr lang="es-ES" sz="1400" dirty="0"/>
              <a:t>a los 6 meses de finalizar el apoyo fueron </a:t>
            </a:r>
            <a:r>
              <a:rPr lang="es-ES" sz="1400" b="1" dirty="0"/>
              <a:t>61.756 personas </a:t>
            </a:r>
            <a:r>
              <a:rPr lang="es-ES" sz="1400" dirty="0"/>
              <a:t>(el 90%), de los cuales 37,398 fueron hombres y 24,358 mujeres.</a:t>
            </a:r>
          </a:p>
          <a:p>
            <a:pPr marL="285750" indent="-285750" algn="just">
              <a:buFont typeface="Roboto Condensed" panose="02000000000000000000" pitchFamily="2" charset="0"/>
              <a:buChar char="‑"/>
            </a:pPr>
            <a:endParaRPr lang="es-ES" sz="1400" dirty="0"/>
          </a:p>
        </p:txBody>
      </p:sp>
      <p:pic>
        <p:nvPicPr>
          <p:cNvPr id="11" name="Imagen 10">
            <a:extLst>
              <a:ext uri="{FF2B5EF4-FFF2-40B4-BE49-F238E27FC236}">
                <a16:creationId xmlns:a16="http://schemas.microsoft.com/office/drawing/2014/main" xmlns="" id="{D97AC875-079D-A0F9-AD69-2DCE5D424760}"/>
              </a:ext>
            </a:extLst>
          </p:cNvPr>
          <p:cNvPicPr>
            <a:picLocks noChangeAspect="1"/>
          </p:cNvPicPr>
          <p:nvPr/>
        </p:nvPicPr>
        <p:blipFill>
          <a:blip r:embed="rId4"/>
          <a:stretch>
            <a:fillRect/>
          </a:stretch>
        </p:blipFill>
        <p:spPr>
          <a:xfrm>
            <a:off x="8437003" y="2214305"/>
            <a:ext cx="2728773" cy="1591837"/>
          </a:xfrm>
          <a:prstGeom prst="rect">
            <a:avLst/>
          </a:prstGeom>
        </p:spPr>
      </p:pic>
    </p:spTree>
    <p:extLst>
      <p:ext uri="{BB962C8B-B14F-4D97-AF65-F5344CB8AC3E}">
        <p14:creationId xmlns:p14="http://schemas.microsoft.com/office/powerpoint/2010/main" val="2445873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0F46E2E-C70B-D44F-269C-C6A091D3458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xmlns="" id="{7885B2B7-5F7E-412A-2099-1C5A1426CC3B}"/>
              </a:ext>
            </a:extLst>
          </p:cNvPr>
          <p:cNvSpPr txBox="1"/>
          <p:nvPr/>
        </p:nvSpPr>
        <p:spPr>
          <a:xfrm>
            <a:off x="1236696" y="2180377"/>
            <a:ext cx="10323126" cy="2645853"/>
          </a:xfrm>
          <a:prstGeom prst="rect">
            <a:avLst/>
          </a:prstGeom>
          <a:noFill/>
        </p:spPr>
        <p:txBody>
          <a:bodyPr wrap="square">
            <a:spAutoFit/>
          </a:bodyPr>
          <a:lstStyle/>
          <a:p>
            <a:pPr marL="285750" indent="-285750" algn="just">
              <a:lnSpc>
                <a:spcPct val="115000"/>
              </a:lnSpc>
              <a:spcBef>
                <a:spcPts val="600"/>
              </a:spcBef>
              <a:spcAft>
                <a:spcPts val="600"/>
              </a:spcAft>
              <a:buFont typeface="Roboto Condensed" panose="02000000000000000000" pitchFamily="2" charset="0"/>
              <a:buChar char="‑"/>
            </a:pP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Convenios ayudas de emergencia</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 familias en situación de vulnerabilidad por el impacto del COVID a través de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57 convenios </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con Entidades Locales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(5.728 personas, con una inserción del 17,23%, 75,68% son mujeres y 24,32% hombres).</a:t>
            </a:r>
          </a:p>
          <a:p>
            <a:pPr marL="285750" indent="-285750" algn="just">
              <a:lnSpc>
                <a:spcPct val="115000"/>
              </a:lnSpc>
              <a:spcBef>
                <a:spcPts val="600"/>
              </a:spcBef>
              <a:spcAft>
                <a:spcPts val="600"/>
              </a:spcAft>
              <a:buFont typeface="Roboto Condensed" panose="02000000000000000000" pitchFamily="2" charset="0"/>
              <a:buChar char="‑"/>
            </a:pP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Subvenciones Entidades del Tercer Sector de Acción Social</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prestadoras de Servicios Sociales dirigidos a la atención de p</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ersonas</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con discapacidad y/o enfermedad mental o en situación de vulnerabilidad o exclusión social afectadas por la crisis COVID-19.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En 2 convocatorias se han aprobado ayudas para 329 proyectos</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a:t>
            </a:r>
          </a:p>
          <a:p>
            <a:pPr marL="285750" indent="-285750" algn="just">
              <a:lnSpc>
                <a:spcPct val="115000"/>
              </a:lnSpc>
              <a:spcBef>
                <a:spcPts val="600"/>
              </a:spcBef>
              <a:spcAft>
                <a:spcPts val="600"/>
              </a:spcAft>
              <a:buFont typeface="Roboto Condensed" panose="02000000000000000000" pitchFamily="2" charset="0"/>
              <a:buChar char="‑"/>
            </a:pP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Servicio de orientación, tutorización y acompañamiento al empleo y formación de colectivos vulnerables</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en desempleo intensificados por la pandemia, con un total de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1.616 personas atendidas y 127 inserciones</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t>
            </a:r>
          </a:p>
        </p:txBody>
      </p:sp>
      <p:sp>
        <p:nvSpPr>
          <p:cNvPr id="2" name="Título 2">
            <a:extLst>
              <a:ext uri="{FF2B5EF4-FFF2-40B4-BE49-F238E27FC236}">
                <a16:creationId xmlns:a16="http://schemas.microsoft.com/office/drawing/2014/main" xmlns="" id="{D5A53856-D811-C34A-575B-4FB7ADF9B561}"/>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sp>
        <p:nvSpPr>
          <p:cNvPr id="4" name="CuadroTexto 3">
            <a:extLst>
              <a:ext uri="{FF2B5EF4-FFF2-40B4-BE49-F238E27FC236}">
                <a16:creationId xmlns:a16="http://schemas.microsoft.com/office/drawing/2014/main" xmlns="" id="{A78ADAD8-B8B1-77E8-70B4-DA00E20A118E}"/>
              </a:ext>
            </a:extLst>
          </p:cNvPr>
          <p:cNvSpPr txBox="1"/>
          <p:nvPr/>
        </p:nvSpPr>
        <p:spPr>
          <a:xfrm>
            <a:off x="1146385" y="1811045"/>
            <a:ext cx="7383659"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Servicios Sociales e Integración</a:t>
            </a:r>
            <a:endParaRPr lang="es-ES" b="1" dirty="0">
              <a:solidFill>
                <a:schemeClr val="accent1">
                  <a:lumMod val="75000"/>
                </a:schemeClr>
              </a:solidFill>
            </a:endParaRPr>
          </a:p>
        </p:txBody>
      </p:sp>
      <p:pic>
        <p:nvPicPr>
          <p:cNvPr id="5" name="Picture 2" descr="Logotipo_del_Gobierno_de_la_Comunidad_de_Madrid – Café la Palma">
            <a:extLst>
              <a:ext uri="{FF2B5EF4-FFF2-40B4-BE49-F238E27FC236}">
                <a16:creationId xmlns:a16="http://schemas.microsoft.com/office/drawing/2014/main" xmlns="" id="{E23468AC-1839-6354-69E7-B0F0376E01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2540F0A7-1D0F-1A66-EE98-D69958087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057026A0-B891-2DE9-DA77-6E594EF27FCE}"/>
              </a:ext>
            </a:extLst>
          </p:cNvPr>
          <p:cNvSpPr>
            <a:spLocks noGrp="1"/>
          </p:cNvSpPr>
          <p:nvPr>
            <p:ph type="sldNum" sz="quarter" idx="12"/>
          </p:nvPr>
        </p:nvSpPr>
        <p:spPr/>
        <p:txBody>
          <a:bodyPr/>
          <a:lstStyle/>
          <a:p>
            <a:fld id="{4A8CBD4F-D04B-4D4F-B2BF-A115DF7B93AD}" type="slidenum">
              <a:rPr lang="es-ES" smtClean="0"/>
              <a:t>37</a:t>
            </a:fld>
            <a:endParaRPr lang="es-ES" dirty="0"/>
          </a:p>
        </p:txBody>
      </p:sp>
      <p:pic>
        <p:nvPicPr>
          <p:cNvPr id="8" name="Imagen 7">
            <a:extLst>
              <a:ext uri="{FF2B5EF4-FFF2-40B4-BE49-F238E27FC236}">
                <a16:creationId xmlns:a16="http://schemas.microsoft.com/office/drawing/2014/main" xmlns="" id="{8FEF1165-63C5-CC5E-F7D1-8AAFEF3D7B6E}"/>
              </a:ext>
            </a:extLst>
          </p:cNvPr>
          <p:cNvPicPr>
            <a:picLocks noChangeAspect="1"/>
          </p:cNvPicPr>
          <p:nvPr/>
        </p:nvPicPr>
        <p:blipFill>
          <a:blip r:embed="rId4"/>
          <a:stretch>
            <a:fillRect/>
          </a:stretch>
        </p:blipFill>
        <p:spPr>
          <a:xfrm>
            <a:off x="10333028" y="4631849"/>
            <a:ext cx="1133915" cy="1603028"/>
          </a:xfrm>
          <a:prstGeom prst="rect">
            <a:avLst/>
          </a:prstGeom>
        </p:spPr>
      </p:pic>
      <p:sp>
        <p:nvSpPr>
          <p:cNvPr id="9" name="CuadroTexto 8">
            <a:extLst>
              <a:ext uri="{FF2B5EF4-FFF2-40B4-BE49-F238E27FC236}">
                <a16:creationId xmlns:a16="http://schemas.microsoft.com/office/drawing/2014/main" xmlns="" id="{75627978-6F1B-E37D-B7C2-A39ACC7CCEC0}"/>
              </a:ext>
            </a:extLst>
          </p:cNvPr>
          <p:cNvSpPr txBox="1"/>
          <p:nvPr/>
        </p:nvSpPr>
        <p:spPr>
          <a:xfrm>
            <a:off x="1236696" y="4972211"/>
            <a:ext cx="8777080" cy="922304"/>
          </a:xfrm>
          <a:prstGeom prst="rect">
            <a:avLst/>
          </a:prstGeom>
          <a:noFill/>
        </p:spPr>
        <p:txBody>
          <a:bodyPr wrap="square">
            <a:spAutoFit/>
          </a:bodyPr>
          <a:lstStyle/>
          <a:p>
            <a:pPr marL="285750" indent="-285750" algn="just">
              <a:lnSpc>
                <a:spcPct val="115000"/>
              </a:lnSpc>
              <a:spcBef>
                <a:spcPts val="600"/>
              </a:spcBef>
              <a:spcAft>
                <a:spcPts val="600"/>
              </a:spcAft>
              <a:buFont typeface="Roboto Condensed" panose="02000000000000000000" pitchFamily="2" charset="0"/>
              <a:buChar char="‑"/>
            </a:pP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Programa de acompañamiento educativo y alojamiento para jóvenes de 18 a 21 años en grave riesgo de exclusión </a:t>
            </a:r>
            <a:r>
              <a:rPr lang="es-ES" sz="160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social procedentes del sistema de protección. </a:t>
            </a:r>
            <a:r>
              <a:rPr lang="es-ES" sz="1600" b="1"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Se han beneficiado 247 jóvenes de los que 44 han encontrado empleo. </a:t>
            </a:r>
          </a:p>
        </p:txBody>
      </p:sp>
    </p:spTree>
    <p:extLst>
      <p:ext uri="{BB962C8B-B14F-4D97-AF65-F5344CB8AC3E}">
        <p14:creationId xmlns:p14="http://schemas.microsoft.com/office/powerpoint/2010/main" val="3211405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D85DAD-94AA-4307-E9AB-748DC5D01594}"/>
            </a:ext>
          </a:extLst>
        </p:cNvPr>
        <p:cNvGrpSpPr/>
        <p:nvPr/>
      </p:nvGrpSpPr>
      <p:grpSpPr>
        <a:xfrm>
          <a:off x="0" y="0"/>
          <a:ext cx="0" cy="0"/>
          <a:chOff x="0" y="0"/>
          <a:chExt cx="0" cy="0"/>
        </a:xfrm>
      </p:grpSpPr>
      <p:sp>
        <p:nvSpPr>
          <p:cNvPr id="2" name="Título 2">
            <a:extLst>
              <a:ext uri="{FF2B5EF4-FFF2-40B4-BE49-F238E27FC236}">
                <a16:creationId xmlns:a16="http://schemas.microsoft.com/office/drawing/2014/main" xmlns="" id="{22A8CF2C-A492-F875-0017-CFA41E6E7B86}"/>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sp>
        <p:nvSpPr>
          <p:cNvPr id="3" name="CuadroTexto 2">
            <a:extLst>
              <a:ext uri="{FF2B5EF4-FFF2-40B4-BE49-F238E27FC236}">
                <a16:creationId xmlns:a16="http://schemas.microsoft.com/office/drawing/2014/main" xmlns="" id="{A68AE558-6CBB-F551-280D-686CCCB8EB65}"/>
              </a:ext>
            </a:extLst>
          </p:cNvPr>
          <p:cNvSpPr txBox="1"/>
          <p:nvPr/>
        </p:nvSpPr>
        <p:spPr>
          <a:xfrm>
            <a:off x="1089940" y="1912245"/>
            <a:ext cx="10932727" cy="389402"/>
          </a:xfrm>
          <a:prstGeom prst="rect">
            <a:avLst/>
          </a:prstGeom>
          <a:noFill/>
        </p:spPr>
        <p:txBody>
          <a:bodyPr wrap="square">
            <a:spAutoFit/>
          </a:bodyPr>
          <a:lstStyle/>
          <a:p>
            <a:pPr>
              <a:lnSpc>
                <a:spcPct val="114000"/>
              </a:lnSpc>
              <a:spcBef>
                <a:spcPts val="600"/>
              </a:spcBef>
              <a:spcAft>
                <a:spcPts val="600"/>
              </a:spcAft>
            </a:pPr>
            <a:r>
              <a:rPr lang="es-ES" sz="1800" b="1" i="0" u="none" strike="noStrike" dirty="0">
                <a:solidFill>
                  <a:schemeClr val="accent1">
                    <a:lumMod val="75000"/>
                  </a:schemeClr>
                </a:solidFill>
                <a:effectLst/>
                <a:latin typeface="Roboto Condensed Light" panose="02000000000000000000" pitchFamily="2" charset="0"/>
              </a:rPr>
              <a:t>Dirección General de Bilingüismo y Calidad de la Enseñanza</a:t>
            </a:r>
            <a:endParaRPr lang="es-ES" b="1" dirty="0">
              <a:solidFill>
                <a:schemeClr val="accent1">
                  <a:lumMod val="75000"/>
                </a:schemeClr>
              </a:solidFill>
            </a:endParaRPr>
          </a:p>
        </p:txBody>
      </p:sp>
      <p:pic>
        <p:nvPicPr>
          <p:cNvPr id="16" name="Imagen 15">
            <a:extLst>
              <a:ext uri="{FF2B5EF4-FFF2-40B4-BE49-F238E27FC236}">
                <a16:creationId xmlns:a16="http://schemas.microsoft.com/office/drawing/2014/main" xmlns="" id="{6EF7F921-53BA-4789-D4C4-52924422114C}"/>
              </a:ext>
            </a:extLst>
          </p:cNvPr>
          <p:cNvPicPr>
            <a:picLocks noChangeAspect="1"/>
          </p:cNvPicPr>
          <p:nvPr/>
        </p:nvPicPr>
        <p:blipFill>
          <a:blip r:embed="rId2"/>
          <a:srcRect r="20826"/>
          <a:stretch/>
        </p:blipFill>
        <p:spPr>
          <a:xfrm>
            <a:off x="7737360" y="3966929"/>
            <a:ext cx="3778728" cy="1686694"/>
          </a:xfrm>
          <a:prstGeom prst="rect">
            <a:avLst/>
          </a:prstGeom>
        </p:spPr>
      </p:pic>
      <p:pic>
        <p:nvPicPr>
          <p:cNvPr id="4" name="Picture 2" descr="Logotipo_del_Gobierno_de_la_Comunidad_de_Madrid – Café la Palma">
            <a:extLst>
              <a:ext uri="{FF2B5EF4-FFF2-40B4-BE49-F238E27FC236}">
                <a16:creationId xmlns:a16="http://schemas.microsoft.com/office/drawing/2014/main" xmlns="" id="{E490FFC9-FFAC-4168-07FF-BA8DFB2EC7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Forma&#10;&#10;Descripción generada automáticamente con confianza media">
            <a:extLst>
              <a:ext uri="{FF2B5EF4-FFF2-40B4-BE49-F238E27FC236}">
                <a16:creationId xmlns:a16="http://schemas.microsoft.com/office/drawing/2014/main" xmlns="" id="{7419795D-3E13-F483-094D-C85753F605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8" name="Marcador de número de diapositiva 7">
            <a:extLst>
              <a:ext uri="{FF2B5EF4-FFF2-40B4-BE49-F238E27FC236}">
                <a16:creationId xmlns:a16="http://schemas.microsoft.com/office/drawing/2014/main" xmlns="" id="{D9138618-F48A-7028-3399-379F64798592}"/>
              </a:ext>
            </a:extLst>
          </p:cNvPr>
          <p:cNvSpPr>
            <a:spLocks noGrp="1"/>
          </p:cNvSpPr>
          <p:nvPr>
            <p:ph type="sldNum" sz="quarter" idx="12"/>
          </p:nvPr>
        </p:nvSpPr>
        <p:spPr/>
        <p:txBody>
          <a:bodyPr/>
          <a:lstStyle/>
          <a:p>
            <a:fld id="{4A8CBD4F-D04B-4D4F-B2BF-A115DF7B93AD}" type="slidenum">
              <a:rPr lang="es-ES" smtClean="0"/>
              <a:t>38</a:t>
            </a:fld>
            <a:endParaRPr lang="es-ES" dirty="0"/>
          </a:p>
        </p:txBody>
      </p:sp>
      <p:sp>
        <p:nvSpPr>
          <p:cNvPr id="10" name="CuadroTexto 9">
            <a:extLst>
              <a:ext uri="{FF2B5EF4-FFF2-40B4-BE49-F238E27FC236}">
                <a16:creationId xmlns:a16="http://schemas.microsoft.com/office/drawing/2014/main" xmlns="" id="{AEC14653-25F3-3C41-ECA3-CE031E6C3555}"/>
              </a:ext>
            </a:extLst>
          </p:cNvPr>
          <p:cNvSpPr txBox="1"/>
          <p:nvPr/>
        </p:nvSpPr>
        <p:spPr>
          <a:xfrm>
            <a:off x="1089940" y="2385255"/>
            <a:ext cx="10426148" cy="1394741"/>
          </a:xfrm>
          <a:prstGeom prst="rect">
            <a:avLst/>
          </a:prstGeom>
          <a:noFill/>
        </p:spPr>
        <p:txBody>
          <a:bodyPr wrap="square">
            <a:spAutoFit/>
          </a:bodyPr>
          <a:lstStyle/>
          <a:p>
            <a:pPr>
              <a:lnSpc>
                <a:spcPct val="115000"/>
              </a:lnSpc>
              <a:spcBef>
                <a:spcPts val="600"/>
              </a:spcBef>
              <a:spcAft>
                <a:spcPts val="600"/>
              </a:spcAft>
            </a:pPr>
            <a:r>
              <a:rPr lang="es-ES" sz="1600" i="0" kern="100" dirty="0">
                <a:effectLst/>
                <a:latin typeface="Roboto Condensed" panose="02000000000000000000" pitchFamily="2" charset="0"/>
                <a:ea typeface="Roboto Condensed" panose="02000000000000000000" pitchFamily="2" charset="0"/>
                <a:cs typeface="Times New Roman" panose="02020603050405020304" pitchFamily="18" charset="0"/>
              </a:rPr>
              <a:t>Las actuaciones desarrolladas han consistido en:</a:t>
            </a:r>
          </a:p>
          <a:p>
            <a:pPr marL="285750" indent="-285750" algn="just">
              <a:lnSpc>
                <a:spcPct val="115000"/>
              </a:lnSpc>
              <a:spcBef>
                <a:spcPts val="600"/>
              </a:spcBef>
              <a:spcAft>
                <a:spcPts val="600"/>
              </a:spcAft>
              <a:buFont typeface="Roboto Condensed" panose="02000000000000000000" pitchFamily="2" charset="0"/>
              <a:buChar char="‐"/>
            </a:pPr>
            <a:r>
              <a:rPr lang="es-ES" sz="1600" b="1" i="0" kern="100" dirty="0">
                <a:effectLst/>
                <a:latin typeface="Roboto Condensed" panose="02000000000000000000" pitchFamily="2" charset="0"/>
                <a:ea typeface="Roboto Condensed" panose="02000000000000000000" pitchFamily="2" charset="0"/>
                <a:cs typeface="Times New Roman" panose="02020603050405020304" pitchFamily="18" charset="0"/>
              </a:rPr>
              <a:t>Proyecto de digitalización educativa para mejora de la calidad del sistema, </a:t>
            </a:r>
            <a:r>
              <a:rPr lang="es-ES" sz="1600" i="0" kern="100" dirty="0">
                <a:effectLst/>
                <a:latin typeface="Roboto Condensed" panose="02000000000000000000" pitchFamily="2" charset="0"/>
                <a:ea typeface="Roboto Condensed" panose="02000000000000000000" pitchFamily="2" charset="0"/>
                <a:cs typeface="Times New Roman" panose="02020603050405020304" pitchFamily="18" charset="0"/>
              </a:rPr>
              <a:t>cuyo objetivo general es dotar a los docentes de la Comunidad de Madrid de los recursos y materiales adecuados para llevar a </a:t>
            </a:r>
            <a:r>
              <a:rPr lang="es-ES" sz="1600" kern="100" dirty="0">
                <a:latin typeface="Roboto Condensed" panose="02000000000000000000" pitchFamily="2" charset="0"/>
                <a:ea typeface="Roboto Condensed" panose="02000000000000000000" pitchFamily="2" charset="0"/>
                <a:cs typeface="Times New Roman" panose="02020603050405020304" pitchFamily="18" charset="0"/>
              </a:rPr>
              <a:t>c</a:t>
            </a:r>
            <a:r>
              <a:rPr lang="es-ES" sz="1600" i="0" kern="100" dirty="0">
                <a:effectLst/>
                <a:latin typeface="Roboto Condensed" panose="02000000000000000000" pitchFamily="2" charset="0"/>
                <a:ea typeface="Roboto Condensed" panose="02000000000000000000" pitchFamily="2" charset="0"/>
                <a:cs typeface="Times New Roman" panose="02020603050405020304" pitchFamily="18" charset="0"/>
              </a:rPr>
              <a:t>abo un proceso de enseñanza y aprendizaje adaptado a las demandas requeridas por la sociedad. Se ha desarrollado a través de cinco contratos.</a:t>
            </a:r>
          </a:p>
        </p:txBody>
      </p:sp>
      <p:sp>
        <p:nvSpPr>
          <p:cNvPr id="11" name="CuadroTexto 10">
            <a:extLst>
              <a:ext uri="{FF2B5EF4-FFF2-40B4-BE49-F238E27FC236}">
                <a16:creationId xmlns:a16="http://schemas.microsoft.com/office/drawing/2014/main" xmlns="" id="{26A8EB1A-633E-3A4B-B4EE-B1453B146AA0}"/>
              </a:ext>
            </a:extLst>
          </p:cNvPr>
          <p:cNvSpPr txBox="1"/>
          <p:nvPr/>
        </p:nvSpPr>
        <p:spPr>
          <a:xfrm>
            <a:off x="1089940" y="3943064"/>
            <a:ext cx="6306086" cy="1771767"/>
          </a:xfrm>
          <a:prstGeom prst="rect">
            <a:avLst/>
          </a:prstGeom>
          <a:noFill/>
        </p:spPr>
        <p:txBody>
          <a:bodyPr wrap="square">
            <a:spAutoFit/>
          </a:bodyPr>
          <a:lstStyle/>
          <a:p>
            <a:pPr marL="285750" indent="-285750" algn="just">
              <a:lnSpc>
                <a:spcPct val="115000"/>
              </a:lnSpc>
              <a:spcBef>
                <a:spcPts val="600"/>
              </a:spcBef>
              <a:spcAft>
                <a:spcPts val="600"/>
              </a:spcAft>
              <a:buFont typeface="Roboto Condensed" panose="02000000000000000000" pitchFamily="2" charset="0"/>
              <a:buChar char="‐"/>
            </a:pPr>
            <a:r>
              <a:rPr lang="es-ES" sz="1600" b="1" i="0" kern="100" dirty="0">
                <a:effectLst/>
                <a:latin typeface="Roboto Condensed" panose="02000000000000000000" pitchFamily="2" charset="0"/>
                <a:ea typeface="Roboto Condensed" panose="02000000000000000000" pitchFamily="2" charset="0"/>
                <a:cs typeface="Times New Roman" panose="02020603050405020304" pitchFamily="18" charset="0"/>
              </a:rPr>
              <a:t>Formación del profesorado</a:t>
            </a:r>
            <a:r>
              <a:rPr lang="es-ES" sz="1600" i="0" kern="100" dirty="0">
                <a:effectLst/>
                <a:latin typeface="Roboto Condensed" panose="02000000000000000000" pitchFamily="2" charset="0"/>
                <a:ea typeface="Roboto Condensed" panose="02000000000000000000" pitchFamily="2" charset="0"/>
                <a:cs typeface="Times New Roman" panose="02020603050405020304" pitchFamily="18" charset="0"/>
              </a:rPr>
              <a:t> en actualización profesional y en competencia digital docente, con el objetivo de transformar el actual sistema de formación del profesorado en un sistema más dinámico que responda y se adapte a las necesidades y demandas de los docentes y de la sociedad actual. Se han desarrollado </a:t>
            </a:r>
            <a:r>
              <a:rPr lang="es-ES" sz="1600" b="1" i="0" kern="100" dirty="0">
                <a:effectLst/>
                <a:latin typeface="Roboto Condensed" panose="02000000000000000000" pitchFamily="2" charset="0"/>
                <a:ea typeface="Roboto Condensed" panose="02000000000000000000" pitchFamily="2" charset="0"/>
                <a:cs typeface="Times New Roman" panose="02020603050405020304" pitchFamily="18" charset="0"/>
              </a:rPr>
              <a:t> 5.138 acciones formativas y  han participado 120.865 docentes. </a:t>
            </a:r>
          </a:p>
        </p:txBody>
      </p:sp>
    </p:spTree>
    <p:extLst>
      <p:ext uri="{BB962C8B-B14F-4D97-AF65-F5344CB8AC3E}">
        <p14:creationId xmlns:p14="http://schemas.microsoft.com/office/powerpoint/2010/main" val="1237486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5A4B43-BA52-1630-181B-20BAC1E3B0DA}"/>
            </a:ext>
          </a:extLst>
        </p:cNvPr>
        <p:cNvGrpSpPr/>
        <p:nvPr/>
      </p:nvGrpSpPr>
      <p:grpSpPr>
        <a:xfrm>
          <a:off x="0" y="0"/>
          <a:ext cx="0" cy="0"/>
          <a:chOff x="0" y="0"/>
          <a:chExt cx="0" cy="0"/>
        </a:xfrm>
      </p:grpSpPr>
      <p:sp>
        <p:nvSpPr>
          <p:cNvPr id="2" name="Título 2">
            <a:extLst>
              <a:ext uri="{FF2B5EF4-FFF2-40B4-BE49-F238E27FC236}">
                <a16:creationId xmlns:a16="http://schemas.microsoft.com/office/drawing/2014/main" xmlns="" id="{C3E3615D-1575-E1AD-91ED-F953A708CB30}"/>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pic>
        <p:nvPicPr>
          <p:cNvPr id="4" name="Picture 2" descr="Logotipo_del_Gobierno_de_la_Comunidad_de_Madrid – Café la Palma">
            <a:extLst>
              <a:ext uri="{FF2B5EF4-FFF2-40B4-BE49-F238E27FC236}">
                <a16:creationId xmlns:a16="http://schemas.microsoft.com/office/drawing/2014/main" xmlns="" id="{68B9A7F1-4A74-300C-6903-F238AFC6DF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Forma&#10;&#10;Descripción generada automáticamente con confianza media">
            <a:extLst>
              <a:ext uri="{FF2B5EF4-FFF2-40B4-BE49-F238E27FC236}">
                <a16:creationId xmlns:a16="http://schemas.microsoft.com/office/drawing/2014/main" xmlns="" id="{7BD01414-7E5A-CFCF-0442-2E455BADA1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6" name="CuadroTexto 5">
            <a:extLst>
              <a:ext uri="{FF2B5EF4-FFF2-40B4-BE49-F238E27FC236}">
                <a16:creationId xmlns:a16="http://schemas.microsoft.com/office/drawing/2014/main" xmlns="" id="{19E3B453-6AB0-D94D-C08B-7829C198CD1C}"/>
              </a:ext>
            </a:extLst>
          </p:cNvPr>
          <p:cNvSpPr txBox="1"/>
          <p:nvPr/>
        </p:nvSpPr>
        <p:spPr>
          <a:xfrm>
            <a:off x="1089939" y="1824903"/>
            <a:ext cx="10932727" cy="389402"/>
          </a:xfrm>
          <a:prstGeom prst="rect">
            <a:avLst/>
          </a:prstGeom>
          <a:noFill/>
        </p:spPr>
        <p:txBody>
          <a:bodyPr wrap="square">
            <a:spAutoFit/>
          </a:bodyPr>
          <a:lstStyle/>
          <a:p>
            <a:pPr>
              <a:lnSpc>
                <a:spcPct val="114000"/>
              </a:lnSpc>
              <a:spcBef>
                <a:spcPts val="600"/>
              </a:spcBef>
              <a:spcAft>
                <a:spcPts val="600"/>
              </a:spcAft>
            </a:pPr>
            <a:r>
              <a:rPr lang="es-ES" sz="1800" b="1" i="0" u="none" strike="noStrike" dirty="0">
                <a:solidFill>
                  <a:schemeClr val="accent1">
                    <a:lumMod val="75000"/>
                  </a:schemeClr>
                </a:solidFill>
                <a:effectLst/>
                <a:latin typeface="Roboto Condensed Light" panose="02000000000000000000" pitchFamily="2" charset="0"/>
              </a:rPr>
              <a:t>Dirección General de Educación Secundaria, Formación Profesional y Régimen Especial</a:t>
            </a:r>
            <a:endParaRPr lang="es-ES" b="1" dirty="0">
              <a:solidFill>
                <a:schemeClr val="accent1">
                  <a:lumMod val="75000"/>
                </a:schemeClr>
              </a:solidFill>
            </a:endParaRPr>
          </a:p>
        </p:txBody>
      </p:sp>
      <p:sp>
        <p:nvSpPr>
          <p:cNvPr id="8" name="Marcador de número de diapositiva 7">
            <a:extLst>
              <a:ext uri="{FF2B5EF4-FFF2-40B4-BE49-F238E27FC236}">
                <a16:creationId xmlns:a16="http://schemas.microsoft.com/office/drawing/2014/main" xmlns="" id="{CF8843F3-2938-1B70-6D4E-DEC4C3A27323}"/>
              </a:ext>
            </a:extLst>
          </p:cNvPr>
          <p:cNvSpPr>
            <a:spLocks noGrp="1"/>
          </p:cNvSpPr>
          <p:nvPr>
            <p:ph type="sldNum" sz="quarter" idx="12"/>
          </p:nvPr>
        </p:nvSpPr>
        <p:spPr/>
        <p:txBody>
          <a:bodyPr/>
          <a:lstStyle/>
          <a:p>
            <a:fld id="{4A8CBD4F-D04B-4D4F-B2BF-A115DF7B93AD}" type="slidenum">
              <a:rPr lang="es-ES" smtClean="0"/>
              <a:t>39</a:t>
            </a:fld>
            <a:endParaRPr lang="es-ES" dirty="0"/>
          </a:p>
        </p:txBody>
      </p:sp>
      <p:sp>
        <p:nvSpPr>
          <p:cNvPr id="10" name="Marcador de texto 3">
            <a:extLst>
              <a:ext uri="{FF2B5EF4-FFF2-40B4-BE49-F238E27FC236}">
                <a16:creationId xmlns:a16="http://schemas.microsoft.com/office/drawing/2014/main" xmlns="" id="{666D012A-00FF-B474-C516-15112CE430FE}"/>
              </a:ext>
            </a:extLst>
          </p:cNvPr>
          <p:cNvSpPr txBox="1">
            <a:spLocks/>
          </p:cNvSpPr>
          <p:nvPr/>
        </p:nvSpPr>
        <p:spPr>
          <a:xfrm>
            <a:off x="1294095" y="2435654"/>
            <a:ext cx="9169896" cy="3226073"/>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spcAft>
                <a:spcPts val="200"/>
              </a:spcAft>
              <a:buClr>
                <a:schemeClr val="accent1"/>
              </a:buClr>
              <a:buSzPct val="100000"/>
              <a:buFontTx/>
              <a:buNone/>
              <a:defRPr sz="1200" kern="1200">
                <a:solidFill>
                  <a:schemeClr val="tx1">
                    <a:lumMod val="75000"/>
                    <a:lumOff val="25000"/>
                  </a:schemeClr>
                </a:solidFill>
                <a:latin typeface="+mn-lt"/>
                <a:ea typeface="+mn-ea"/>
                <a:cs typeface="+mn-cs"/>
              </a:defRPr>
            </a:lvl1pPr>
            <a:lvl2pPr marL="540000" indent="-180000" algn="l" defTabSz="914400" rtl="0" eaLnBrk="1" latinLnBrk="0" hangingPunct="1">
              <a:lnSpc>
                <a:spcPct val="100000"/>
              </a:lnSpc>
              <a:spcBef>
                <a:spcPts val="1200"/>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1085850" indent="-171450" algn="l" defTabSz="914400" rtl="0" eaLnBrk="1" latinLnBrk="0" hangingPunct="1">
              <a:lnSpc>
                <a:spcPct val="100000"/>
              </a:lnSpc>
              <a:spcBef>
                <a:spcPts val="1200"/>
              </a:spcBef>
              <a:spcAft>
                <a:spcPts val="400"/>
              </a:spcAft>
              <a:buClr>
                <a:schemeClr val="accent1"/>
              </a:buClr>
              <a:buFont typeface="Wingdings" panose="05000000000000000000" pitchFamily="2" charset="2"/>
              <a:buChar char="§"/>
              <a:defRPr sz="1200" kern="1200">
                <a:solidFill>
                  <a:schemeClr val="tx1">
                    <a:lumMod val="75000"/>
                    <a:lumOff val="25000"/>
                  </a:schemeClr>
                </a:solidFill>
                <a:latin typeface="+mn-lt"/>
                <a:ea typeface="+mn-ea"/>
                <a:cs typeface="+mn-cs"/>
              </a:defRPr>
            </a:lvl3pPr>
            <a:lvl4pPr marL="1543050" indent="-171450" algn="l" defTabSz="914400" rtl="0" eaLnBrk="1" latinLnBrk="0" hangingPunct="1">
              <a:lnSpc>
                <a:spcPct val="100000"/>
              </a:lnSpc>
              <a:spcBef>
                <a:spcPts val="1200"/>
              </a:spcBef>
              <a:spcAft>
                <a:spcPts val="400"/>
              </a:spcAft>
              <a:buClr>
                <a:schemeClr val="accent1"/>
              </a:buClr>
              <a:buFont typeface="Courier New" panose="02070309020205020404" pitchFamily="49" charset="0"/>
              <a:buChar char="o"/>
              <a:defRPr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Tx/>
              <a:buNone/>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lnSpc>
                <a:spcPct val="115000"/>
              </a:lnSpc>
              <a:spcBef>
                <a:spcPts val="600"/>
              </a:spcBef>
              <a:spcAft>
                <a:spcPts val="600"/>
              </a:spcAft>
              <a:buFont typeface="Roboto Condensed" panose="02000000000000000000" pitchFamily="2" charset="0"/>
              <a:buChar char="‐"/>
            </a:pPr>
            <a:r>
              <a:rPr lang="es-ES" sz="1600" b="1"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Actuaciones para integrar la sostenibilidad medioambiental en programas formativos  y en la gestión de los centros de FP, </a:t>
            </a:r>
            <a:r>
              <a:rPr lang="es-ES" sz="1600"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con implantación de mejoras en </a:t>
            </a:r>
            <a:r>
              <a:rPr lang="es-ES" sz="1600" b="1"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146 centros</a:t>
            </a:r>
            <a:r>
              <a:rPr lang="es-ES" sz="1600"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educativos de la Red de Centros Públicos de Formación Profesional de la Comunidad de Madrid. </a:t>
            </a:r>
          </a:p>
          <a:p>
            <a:pPr marL="285750" indent="-285750" algn="just">
              <a:lnSpc>
                <a:spcPct val="115000"/>
              </a:lnSpc>
              <a:spcBef>
                <a:spcPts val="600"/>
              </a:spcBef>
              <a:spcAft>
                <a:spcPts val="600"/>
              </a:spcAft>
              <a:buFont typeface="Roboto Condensed" panose="02000000000000000000" pitchFamily="2" charset="0"/>
              <a:buChar char="‐"/>
            </a:pPr>
            <a:r>
              <a:rPr lang="es-ES" sz="1600" b="1"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Elaboración de materiales didácticos digitales </a:t>
            </a:r>
            <a:r>
              <a:rPr lang="es-ES" sz="1600"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para las enseñanzas de Formación Profesional, cuyo  objetivo prioritario es contar con un repositorio digital de materiales, completamente actualizados, que permitan que el profesorado de FP de reciente incorporación o que se enfrenta a cambios en la impartición de enseñanza, encarar con solvencia y coherencia este proceso. Se han creado </a:t>
            </a:r>
            <a:r>
              <a:rPr lang="es-ES" sz="1600" b="1"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contenidos para 109 ciclos </a:t>
            </a:r>
            <a:r>
              <a:rPr lang="es-ES" sz="1600"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de Formación Profesional de</a:t>
            </a:r>
            <a:r>
              <a:rPr lang="es-ES" sz="1600" b="1" kern="10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Grado Básico, Grado Medio y Grado Superior..</a:t>
            </a:r>
          </a:p>
          <a:p>
            <a:endParaRPr lang="es-ES" sz="1400" dirty="0"/>
          </a:p>
        </p:txBody>
      </p:sp>
    </p:spTree>
    <p:extLst>
      <p:ext uri="{BB962C8B-B14F-4D97-AF65-F5344CB8AC3E}">
        <p14:creationId xmlns:p14="http://schemas.microsoft.com/office/powerpoint/2010/main" val="2775466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73E4864A-4083-AEDA-CE2F-F137FC5102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B44BBE2E-5D75-006D-EA11-5F80D4DF6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E36EE77E-6BDE-2394-D07B-BADE6E595C4B}"/>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Introducción</a:t>
            </a:r>
          </a:p>
        </p:txBody>
      </p:sp>
      <p:sp>
        <p:nvSpPr>
          <p:cNvPr id="2" name="CuadroTexto 1">
            <a:extLst>
              <a:ext uri="{FF2B5EF4-FFF2-40B4-BE49-F238E27FC236}">
                <a16:creationId xmlns:a16="http://schemas.microsoft.com/office/drawing/2014/main" xmlns="" id="{3755B3F2-6761-4BFA-7083-4D26C22727F8}"/>
              </a:ext>
            </a:extLst>
          </p:cNvPr>
          <p:cNvSpPr txBox="1">
            <a:spLocks noChangeAspect="1"/>
          </p:cNvSpPr>
          <p:nvPr/>
        </p:nvSpPr>
        <p:spPr>
          <a:xfrm>
            <a:off x="1034625" y="2147154"/>
            <a:ext cx="4572000" cy="400110"/>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¿QUÉ ES EL PO FSE 2014-2020?</a:t>
            </a:r>
          </a:p>
        </p:txBody>
      </p:sp>
      <p:sp>
        <p:nvSpPr>
          <p:cNvPr id="3" name="CuadroTexto 2">
            <a:extLst>
              <a:ext uri="{FF2B5EF4-FFF2-40B4-BE49-F238E27FC236}">
                <a16:creationId xmlns:a16="http://schemas.microsoft.com/office/drawing/2014/main" xmlns="" id="{62C28B0D-C375-25D4-5B02-8CF91413197E}"/>
              </a:ext>
            </a:extLst>
          </p:cNvPr>
          <p:cNvSpPr txBox="1"/>
          <p:nvPr/>
        </p:nvSpPr>
        <p:spPr>
          <a:xfrm>
            <a:off x="1034625" y="2944093"/>
            <a:ext cx="6024815" cy="1650067"/>
          </a:xfrm>
          <a:prstGeom prst="rect">
            <a:avLst/>
          </a:prstGeom>
          <a:noFill/>
        </p:spPr>
        <p:txBody>
          <a:bodyPr wrap="square">
            <a:spAutoFit/>
          </a:bodyPr>
          <a:lstStyle>
            <a:defPPr>
              <a:defRPr lang="en-US"/>
            </a:defPPr>
            <a:lvl1pPr>
              <a:lnSpc>
                <a:spcPct val="114000"/>
              </a:lnSpc>
              <a:spcBef>
                <a:spcPts val="600"/>
              </a:spcBef>
              <a:spcAft>
                <a:spcPts val="600"/>
              </a:spcAft>
              <a:defRPr>
                <a:latin typeface="Roboto Condensed" panose="02000000000000000000" pitchFamily="2" charset="0"/>
                <a:ea typeface="Roboto Condensed" panose="02000000000000000000" pitchFamily="2" charset="0"/>
              </a:defRPr>
            </a:lvl1pPr>
          </a:lstStyle>
          <a:p>
            <a:pPr algn="just"/>
            <a:r>
              <a:rPr lang="es-ES" dirty="0"/>
              <a:t>El Programa Operativo FSE 2014-2020 fue el documento estratégico que definió la planificación de la Comunidad de Madrid para la consecución de los objetivos de la Estrategia Europea 2020 a través del Fondo Social Europeo y donde se definieron sus líneas de actuación para el período citado.</a:t>
            </a:r>
          </a:p>
        </p:txBody>
      </p:sp>
      <p:pic>
        <p:nvPicPr>
          <p:cNvPr id="14" name="Imagen 13">
            <a:extLst>
              <a:ext uri="{FF2B5EF4-FFF2-40B4-BE49-F238E27FC236}">
                <a16:creationId xmlns:a16="http://schemas.microsoft.com/office/drawing/2014/main" xmlns="" id="{7F79DF3F-E8D5-8D0B-1512-7147A1D5528E}"/>
              </a:ext>
            </a:extLst>
          </p:cNvPr>
          <p:cNvPicPr>
            <a:picLocks noChangeAspect="1"/>
          </p:cNvPicPr>
          <p:nvPr/>
        </p:nvPicPr>
        <p:blipFill>
          <a:blip r:embed="rId4"/>
          <a:stretch>
            <a:fillRect/>
          </a:stretch>
        </p:blipFill>
        <p:spPr>
          <a:xfrm>
            <a:off x="7150880" y="2435235"/>
            <a:ext cx="3789808" cy="2158925"/>
          </a:xfrm>
          <a:prstGeom prst="rect">
            <a:avLst/>
          </a:prstGeom>
        </p:spPr>
      </p:pic>
      <p:sp>
        <p:nvSpPr>
          <p:cNvPr id="15" name="CuadroTexto 14">
            <a:extLst>
              <a:ext uri="{FF2B5EF4-FFF2-40B4-BE49-F238E27FC236}">
                <a16:creationId xmlns:a16="http://schemas.microsoft.com/office/drawing/2014/main" xmlns="" id="{C31D490A-5057-E9E4-47C7-F3581E4E66AB}"/>
              </a:ext>
            </a:extLst>
          </p:cNvPr>
          <p:cNvSpPr txBox="1"/>
          <p:nvPr/>
        </p:nvSpPr>
        <p:spPr>
          <a:xfrm>
            <a:off x="1034625" y="5152924"/>
            <a:ext cx="10414425" cy="615553"/>
          </a:xfrm>
          <a:prstGeom prst="rect">
            <a:avLst/>
          </a:prstGeom>
          <a:solidFill>
            <a:schemeClr val="accent2">
              <a:lumMod val="20000"/>
              <a:lumOff val="80000"/>
            </a:schemeClr>
          </a:solidFill>
        </p:spPr>
        <p:txBody>
          <a:bodyPr wrap="square">
            <a:spAutoFit/>
          </a:bodyPr>
          <a:lstStyle/>
          <a:p>
            <a:r>
              <a:rPr lang="es-ES" sz="2000" b="1" i="0" u="none" strike="noStrike" dirty="0">
                <a:effectLst/>
                <a:latin typeface="Roboto Condensed   "/>
              </a:rPr>
              <a:t>Programa Operativo FSE 2014-2020 de la Comunidad de Madrid</a:t>
            </a:r>
            <a:endParaRPr lang="es-ES" sz="1400" dirty="0">
              <a:latin typeface="Roboto Condensed   "/>
            </a:endParaRPr>
          </a:p>
          <a:p>
            <a:r>
              <a:rPr lang="es-ES" sz="1400" b="1" i="1" dirty="0">
                <a:solidFill>
                  <a:schemeClr val="tx1">
                    <a:lumMod val="50000"/>
                    <a:lumOff val="50000"/>
                  </a:schemeClr>
                </a:solidFill>
                <a:latin typeface="Roboto Condensed   "/>
              </a:rPr>
              <a:t>Aprobado mediante Decisión C(2015)9409 de 17 de diciembre de 2015 y modificado por Decisión de ejecución C(2025)3678, de 4 de junio de 2025</a:t>
            </a:r>
          </a:p>
        </p:txBody>
      </p:sp>
      <p:sp>
        <p:nvSpPr>
          <p:cNvPr id="4" name="Marcador de número de diapositiva 3">
            <a:extLst>
              <a:ext uri="{FF2B5EF4-FFF2-40B4-BE49-F238E27FC236}">
                <a16:creationId xmlns:a16="http://schemas.microsoft.com/office/drawing/2014/main" xmlns="" id="{1BB7B8DA-D3DD-AAF6-701B-A84201CE0ACA}"/>
              </a:ext>
            </a:extLst>
          </p:cNvPr>
          <p:cNvSpPr>
            <a:spLocks noGrp="1"/>
          </p:cNvSpPr>
          <p:nvPr>
            <p:ph type="sldNum" sz="quarter" idx="12"/>
          </p:nvPr>
        </p:nvSpPr>
        <p:spPr/>
        <p:txBody>
          <a:bodyPr/>
          <a:lstStyle/>
          <a:p>
            <a:fld id="{4A8CBD4F-D04B-4D4F-B2BF-A115DF7B93AD}" type="slidenum">
              <a:rPr lang="es-ES" smtClean="0"/>
              <a:t>4</a:t>
            </a:fld>
            <a:endParaRPr lang="es-ES" dirty="0"/>
          </a:p>
        </p:txBody>
      </p:sp>
    </p:spTree>
    <p:extLst>
      <p:ext uri="{BB962C8B-B14F-4D97-AF65-F5344CB8AC3E}">
        <p14:creationId xmlns:p14="http://schemas.microsoft.com/office/powerpoint/2010/main" val="1227139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xmlns="" id="{D24765E0-7B44-6905-3AB5-BCCA98744E41}"/>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sp>
        <p:nvSpPr>
          <p:cNvPr id="8" name="CuadroTexto 7">
            <a:extLst>
              <a:ext uri="{FF2B5EF4-FFF2-40B4-BE49-F238E27FC236}">
                <a16:creationId xmlns:a16="http://schemas.microsoft.com/office/drawing/2014/main" xmlns="" id="{400D4E75-397B-F0EB-07C7-54636A672B72}"/>
              </a:ext>
            </a:extLst>
          </p:cNvPr>
          <p:cNvSpPr txBox="1"/>
          <p:nvPr/>
        </p:nvSpPr>
        <p:spPr>
          <a:xfrm>
            <a:off x="1146385" y="1926486"/>
            <a:ext cx="9753601" cy="389402"/>
          </a:xfrm>
          <a:prstGeom prst="rect">
            <a:avLst/>
          </a:prstGeom>
          <a:noFill/>
        </p:spPr>
        <p:txBody>
          <a:bodyPr wrap="square">
            <a:spAutoFit/>
          </a:bodyPr>
          <a:lstStyle/>
          <a:p>
            <a:pPr>
              <a:lnSpc>
                <a:spcPct val="114000"/>
              </a:lnSpc>
              <a:spcBef>
                <a:spcPts val="600"/>
              </a:spcBef>
              <a:spcAft>
                <a:spcPts val="600"/>
              </a:spcAft>
            </a:pPr>
            <a:r>
              <a:rPr lang="es-ES" sz="1800" b="1" i="0" u="none" strike="noStrike" dirty="0">
                <a:solidFill>
                  <a:schemeClr val="accent1">
                    <a:lumMod val="75000"/>
                  </a:schemeClr>
                </a:solidFill>
                <a:effectLst/>
                <a:latin typeface="Roboto Condensed Light" panose="02000000000000000000" pitchFamily="2" charset="0"/>
              </a:rPr>
              <a:t>Dirección General de Educación Concertada, Becas y Ayudas al Estudio</a:t>
            </a:r>
            <a:endParaRPr lang="es-ES" b="1" dirty="0">
              <a:solidFill>
                <a:schemeClr val="accent1">
                  <a:lumMod val="75000"/>
                </a:schemeClr>
              </a:solidFill>
            </a:endParaRPr>
          </a:p>
        </p:txBody>
      </p:sp>
      <p:pic>
        <p:nvPicPr>
          <p:cNvPr id="2" name="Picture 2" descr="Logotipo_del_Gobierno_de_la_Comunidad_de_Madrid – Café la Palma">
            <a:extLst>
              <a:ext uri="{FF2B5EF4-FFF2-40B4-BE49-F238E27FC236}">
                <a16:creationId xmlns:a16="http://schemas.microsoft.com/office/drawing/2014/main" xmlns="" id="{D547AE98-F211-BBA8-4324-47AD921564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303479F6-B379-E084-E492-E56E7B8588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pic>
        <p:nvPicPr>
          <p:cNvPr id="12" name="Imagen 11">
            <a:extLst>
              <a:ext uri="{FF2B5EF4-FFF2-40B4-BE49-F238E27FC236}">
                <a16:creationId xmlns:a16="http://schemas.microsoft.com/office/drawing/2014/main" xmlns="" id="{EA4B69EE-76D3-745D-7DA1-462AE3F31186}"/>
              </a:ext>
            </a:extLst>
          </p:cNvPr>
          <p:cNvPicPr>
            <a:picLocks noChangeAspect="1"/>
          </p:cNvPicPr>
          <p:nvPr/>
        </p:nvPicPr>
        <p:blipFill>
          <a:blip r:embed="rId4"/>
          <a:srcRect l="20334" r="33383"/>
          <a:stretch/>
        </p:blipFill>
        <p:spPr>
          <a:xfrm>
            <a:off x="4534003" y="4353280"/>
            <a:ext cx="2601331" cy="1333686"/>
          </a:xfrm>
          <a:prstGeom prst="rect">
            <a:avLst/>
          </a:prstGeom>
        </p:spPr>
      </p:pic>
      <p:sp>
        <p:nvSpPr>
          <p:cNvPr id="4" name="Marcador de número de diapositiva 3">
            <a:extLst>
              <a:ext uri="{FF2B5EF4-FFF2-40B4-BE49-F238E27FC236}">
                <a16:creationId xmlns:a16="http://schemas.microsoft.com/office/drawing/2014/main" xmlns="" id="{3E0FB13B-9052-0F32-F38B-09F780B19102}"/>
              </a:ext>
            </a:extLst>
          </p:cNvPr>
          <p:cNvSpPr>
            <a:spLocks noGrp="1"/>
          </p:cNvSpPr>
          <p:nvPr>
            <p:ph type="sldNum" sz="quarter" idx="12"/>
          </p:nvPr>
        </p:nvSpPr>
        <p:spPr/>
        <p:txBody>
          <a:bodyPr/>
          <a:lstStyle/>
          <a:p>
            <a:fld id="{4A8CBD4F-D04B-4D4F-B2BF-A115DF7B93AD}" type="slidenum">
              <a:rPr lang="es-ES" smtClean="0"/>
              <a:t>40</a:t>
            </a:fld>
            <a:endParaRPr lang="es-ES" dirty="0"/>
          </a:p>
        </p:txBody>
      </p:sp>
      <p:sp>
        <p:nvSpPr>
          <p:cNvPr id="7" name="CuadroTexto 6">
            <a:extLst>
              <a:ext uri="{FF2B5EF4-FFF2-40B4-BE49-F238E27FC236}">
                <a16:creationId xmlns:a16="http://schemas.microsoft.com/office/drawing/2014/main" xmlns="" id="{B6139C21-A4B7-4F42-6862-32EBEECD6904}"/>
              </a:ext>
            </a:extLst>
          </p:cNvPr>
          <p:cNvSpPr txBox="1"/>
          <p:nvPr/>
        </p:nvSpPr>
        <p:spPr>
          <a:xfrm>
            <a:off x="1146384" y="2464108"/>
            <a:ext cx="10019392" cy="1575881"/>
          </a:xfrm>
          <a:prstGeom prst="rect">
            <a:avLst/>
          </a:prstGeom>
          <a:noFill/>
        </p:spPr>
        <p:txBody>
          <a:bodyPr wrap="square">
            <a:spAutoFit/>
          </a:bodyPr>
          <a:lstStyle/>
          <a:p>
            <a:pPr>
              <a:lnSpc>
                <a:spcPct val="115000"/>
              </a:lnSpc>
              <a:spcBef>
                <a:spcPts val="600"/>
              </a:spcBef>
              <a:spcAft>
                <a:spcPts val="600"/>
              </a:spcAft>
            </a:pPr>
            <a:r>
              <a:rPr lang="es-ES" sz="1700" b="1" i="0" kern="100" dirty="0">
                <a:effectLst/>
                <a:latin typeface="Roboto Condensed" panose="02000000000000000000" pitchFamily="2" charset="0"/>
                <a:ea typeface="Roboto Condensed" panose="02000000000000000000" pitchFamily="2" charset="0"/>
                <a:cs typeface="Times New Roman" panose="02020603050405020304" pitchFamily="18" charset="0"/>
              </a:rPr>
              <a:t>Refuerzo COVID </a:t>
            </a:r>
            <a:r>
              <a:rPr lang="es-ES" sz="1700" i="0" kern="100" dirty="0">
                <a:effectLst/>
                <a:latin typeface="Roboto Condensed" panose="02000000000000000000" pitchFamily="2" charset="0"/>
                <a:ea typeface="Roboto Condensed" panose="02000000000000000000" pitchFamily="2" charset="0"/>
                <a:cs typeface="Times New Roman" panose="02020603050405020304" pitchFamily="18" charset="0"/>
              </a:rPr>
              <a:t>de </a:t>
            </a:r>
            <a:r>
              <a:rPr lang="es-ES" sz="1700" b="1" i="0" kern="100" dirty="0">
                <a:effectLst/>
                <a:latin typeface="Roboto Condensed" panose="02000000000000000000" pitchFamily="2" charset="0"/>
                <a:ea typeface="Roboto Condensed" panose="02000000000000000000" pitchFamily="2" charset="0"/>
                <a:cs typeface="Times New Roman" panose="02020603050405020304" pitchFamily="18" charset="0"/>
              </a:rPr>
              <a:t>profesorado</a:t>
            </a:r>
            <a:r>
              <a:rPr lang="es-ES" sz="1700" i="0" kern="100" dirty="0">
                <a:effectLst/>
                <a:latin typeface="Roboto Condensed" panose="02000000000000000000" pitchFamily="2" charset="0"/>
                <a:ea typeface="Roboto Condensed" panose="02000000000000000000" pitchFamily="2" charset="0"/>
                <a:cs typeface="Times New Roman" panose="02020603050405020304" pitchFamily="18" charset="0"/>
              </a:rPr>
              <a:t> en </a:t>
            </a:r>
            <a:r>
              <a:rPr lang="es-ES" sz="1700" b="1" i="0" kern="100" dirty="0">
                <a:effectLst/>
                <a:latin typeface="Roboto Condensed" panose="02000000000000000000" pitchFamily="2" charset="0"/>
                <a:ea typeface="Roboto Condensed" panose="02000000000000000000" pitchFamily="2" charset="0"/>
                <a:cs typeface="Times New Roman" panose="02020603050405020304" pitchFamily="18" charset="0"/>
              </a:rPr>
              <a:t>Centros de Educación Concertada </a:t>
            </a:r>
            <a:r>
              <a:rPr lang="es-ES" sz="1700" i="0" kern="100" dirty="0">
                <a:effectLst/>
                <a:latin typeface="Roboto Condensed" panose="02000000000000000000" pitchFamily="2" charset="0"/>
                <a:ea typeface="Roboto Condensed" panose="02000000000000000000" pitchFamily="2" charset="0"/>
                <a:cs typeface="Times New Roman" panose="02020603050405020304" pitchFamily="18" charset="0"/>
              </a:rPr>
              <a:t>entre enero y agosto de 2021. El objetivo principal fue la </a:t>
            </a:r>
            <a:r>
              <a:rPr lang="es-ES" sz="1700" kern="100" dirty="0">
                <a:latin typeface="Roboto Condensed" panose="02000000000000000000" pitchFamily="2" charset="0"/>
                <a:ea typeface="Roboto Condensed" panose="02000000000000000000" pitchFamily="2" charset="0"/>
                <a:cs typeface="Times New Roman" panose="02020603050405020304" pitchFamily="18" charset="0"/>
              </a:rPr>
              <a:t>c</a:t>
            </a:r>
            <a:r>
              <a:rPr lang="es-ES" sz="1700" i="0" kern="100" dirty="0">
                <a:effectLst/>
                <a:latin typeface="Roboto Condensed" panose="02000000000000000000" pitchFamily="2" charset="0"/>
                <a:ea typeface="Roboto Condensed" panose="02000000000000000000" pitchFamily="2" charset="0"/>
                <a:cs typeface="Times New Roman" panose="02020603050405020304" pitchFamily="18" charset="0"/>
              </a:rPr>
              <a:t>reación de nuevos grupos (curso académico 2020/2021, la parte del 2021) para la reducción de ratios </a:t>
            </a:r>
            <a:r>
              <a:rPr lang="es-ES" sz="1700" i="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alumnos-profesor, en los Centros de Educación </a:t>
            </a:r>
            <a:r>
              <a:rPr lang="es-ES" sz="17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Concerta</a:t>
            </a:r>
            <a:r>
              <a:rPr lang="es-ES" sz="1700" i="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da,  asegurando la educación presencial, acorde a las normas sanitarias impuestas y las Instrucciones al respecto en materia educativa, en las etapas de 2º </a:t>
            </a:r>
            <a:r>
              <a:rPr lang="es-ES" sz="17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a:t>
            </a:r>
            <a:r>
              <a:rPr lang="es-ES" sz="1700" i="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iclo de Educación Infantil, Educación Primaria, y 1º y 2º de la ESO. En total, se beneficiaron de este refuerzo </a:t>
            </a:r>
            <a:r>
              <a:rPr lang="es-ES" sz="1700" b="1" i="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412 centros</a:t>
            </a:r>
            <a:r>
              <a:rPr lang="es-ES" sz="1700" i="0" kern="100" dirty="0">
                <a:solidFill>
                  <a:srgbClr val="404040"/>
                </a:solidFill>
                <a:effectLst/>
                <a:latin typeface="Roboto Condensed" panose="02000000000000000000" pitchFamily="2" charset="0"/>
                <a:ea typeface="Roboto Condensed" panose="02000000000000000000" pitchFamily="2" charset="0"/>
                <a:cs typeface="Times New Roman" panose="02020603050405020304" pitchFamily="18" charset="0"/>
              </a:rPr>
              <a:t>. </a:t>
            </a:r>
          </a:p>
        </p:txBody>
      </p:sp>
    </p:spTree>
    <p:extLst>
      <p:ext uri="{BB962C8B-B14F-4D97-AF65-F5344CB8AC3E}">
        <p14:creationId xmlns:p14="http://schemas.microsoft.com/office/powerpoint/2010/main" val="2934716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614426E-E1CA-6A5B-5AA0-13587F5E26C7}"/>
            </a:ext>
          </a:extLst>
        </p:cNvPr>
        <p:cNvGrpSpPr/>
        <p:nvPr/>
      </p:nvGrpSpPr>
      <p:grpSpPr>
        <a:xfrm>
          <a:off x="0" y="0"/>
          <a:ext cx="0" cy="0"/>
          <a:chOff x="0" y="0"/>
          <a:chExt cx="0" cy="0"/>
        </a:xfrm>
      </p:grpSpPr>
      <p:sp>
        <p:nvSpPr>
          <p:cNvPr id="5" name="Título 2">
            <a:extLst>
              <a:ext uri="{FF2B5EF4-FFF2-40B4-BE49-F238E27FC236}">
                <a16:creationId xmlns:a16="http://schemas.microsoft.com/office/drawing/2014/main" xmlns="" id="{0507FC36-8D6F-B3A2-E36F-54E9040D0946}"/>
              </a:ext>
            </a:extLst>
          </p:cNvPr>
          <p:cNvSpPr txBox="1">
            <a:spLocks/>
          </p:cNvSpPr>
          <p:nvPr/>
        </p:nvSpPr>
        <p:spPr>
          <a:xfrm>
            <a:off x="1146385" y="67014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Eje REACT-EU </a:t>
            </a:r>
          </a:p>
        </p:txBody>
      </p:sp>
      <p:pic>
        <p:nvPicPr>
          <p:cNvPr id="2" name="Picture 2" descr="Logotipo_del_Gobierno_de_la_Comunidad_de_Madrid – Café la Palma">
            <a:extLst>
              <a:ext uri="{FF2B5EF4-FFF2-40B4-BE49-F238E27FC236}">
                <a16:creationId xmlns:a16="http://schemas.microsoft.com/office/drawing/2014/main" xmlns="" id="{E6DCBF56-AF81-5BE5-2108-C0D8C17565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FD93CDE3-91A4-6CC7-31EE-25B8E386FA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9" name="CuadroTexto 8">
            <a:extLst>
              <a:ext uri="{FF2B5EF4-FFF2-40B4-BE49-F238E27FC236}">
                <a16:creationId xmlns:a16="http://schemas.microsoft.com/office/drawing/2014/main" xmlns="" id="{90E0DF48-1C56-10CA-D06D-9F4EACB612EB}"/>
              </a:ext>
            </a:extLst>
          </p:cNvPr>
          <p:cNvSpPr txBox="1"/>
          <p:nvPr/>
        </p:nvSpPr>
        <p:spPr>
          <a:xfrm>
            <a:off x="1146385" y="1844973"/>
            <a:ext cx="6094378" cy="369332"/>
          </a:xfrm>
          <a:prstGeom prst="rect">
            <a:avLst/>
          </a:prstGeom>
          <a:noFill/>
        </p:spPr>
        <p:txBody>
          <a:bodyPr wrap="square">
            <a:spAutoFit/>
          </a:bodyPr>
          <a:lstStyle/>
          <a:p>
            <a:r>
              <a:rPr lang="es-ES" sz="1800" b="1" i="0" u="none" strike="noStrike" dirty="0">
                <a:solidFill>
                  <a:schemeClr val="accent1">
                    <a:lumMod val="75000"/>
                  </a:schemeClr>
                </a:solidFill>
                <a:effectLst/>
                <a:latin typeface="Roboto Condensed Light" panose="02000000000000000000" pitchFamily="2" charset="0"/>
              </a:rPr>
              <a:t>Dirección General de Recursos Humanos</a:t>
            </a:r>
            <a:endParaRPr lang="es-ES" dirty="0"/>
          </a:p>
        </p:txBody>
      </p:sp>
      <p:sp>
        <p:nvSpPr>
          <p:cNvPr id="4" name="Marcador de número de diapositiva 3">
            <a:extLst>
              <a:ext uri="{FF2B5EF4-FFF2-40B4-BE49-F238E27FC236}">
                <a16:creationId xmlns:a16="http://schemas.microsoft.com/office/drawing/2014/main" xmlns="" id="{378E14FF-F00E-D8B6-FE7D-90375D0DF97F}"/>
              </a:ext>
            </a:extLst>
          </p:cNvPr>
          <p:cNvSpPr>
            <a:spLocks noGrp="1"/>
          </p:cNvSpPr>
          <p:nvPr>
            <p:ph type="sldNum" sz="quarter" idx="12"/>
          </p:nvPr>
        </p:nvSpPr>
        <p:spPr/>
        <p:txBody>
          <a:bodyPr/>
          <a:lstStyle/>
          <a:p>
            <a:fld id="{4A8CBD4F-D04B-4D4F-B2BF-A115DF7B93AD}" type="slidenum">
              <a:rPr lang="es-ES" smtClean="0"/>
              <a:t>41</a:t>
            </a:fld>
            <a:endParaRPr lang="es-ES" dirty="0"/>
          </a:p>
        </p:txBody>
      </p:sp>
      <p:sp>
        <p:nvSpPr>
          <p:cNvPr id="7" name="Marcador de texto 3">
            <a:extLst>
              <a:ext uri="{FF2B5EF4-FFF2-40B4-BE49-F238E27FC236}">
                <a16:creationId xmlns:a16="http://schemas.microsoft.com/office/drawing/2014/main" xmlns="" id="{A781A912-AD88-8294-2A6C-8782C59E04EB}"/>
              </a:ext>
            </a:extLst>
          </p:cNvPr>
          <p:cNvSpPr txBox="1">
            <a:spLocks/>
          </p:cNvSpPr>
          <p:nvPr/>
        </p:nvSpPr>
        <p:spPr>
          <a:xfrm>
            <a:off x="1317444" y="2214305"/>
            <a:ext cx="9848331" cy="3146562"/>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Tx/>
              <a:buNone/>
              <a:defRPr sz="1200" kern="1200">
                <a:solidFill>
                  <a:schemeClr val="tx1">
                    <a:lumMod val="75000"/>
                    <a:lumOff val="25000"/>
                  </a:schemeClr>
                </a:solidFill>
                <a:latin typeface="+mn-lt"/>
                <a:ea typeface="+mn-ea"/>
                <a:cs typeface="+mn-cs"/>
              </a:defRPr>
            </a:lvl1pPr>
            <a:lvl2pPr marL="540000" indent="-180000" algn="l" defTabSz="914400" rtl="0" eaLnBrk="1" latinLnBrk="0" hangingPunct="1">
              <a:lnSpc>
                <a:spcPct val="100000"/>
              </a:lnSpc>
              <a:spcBef>
                <a:spcPts val="1200"/>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1085850" indent="-171450" algn="l" defTabSz="914400" rtl="0" eaLnBrk="1" latinLnBrk="0" hangingPunct="1">
              <a:lnSpc>
                <a:spcPct val="100000"/>
              </a:lnSpc>
              <a:spcBef>
                <a:spcPts val="1200"/>
              </a:spcBef>
              <a:spcAft>
                <a:spcPts val="400"/>
              </a:spcAft>
              <a:buClr>
                <a:schemeClr val="accent1"/>
              </a:buClr>
              <a:buFont typeface="Wingdings" panose="05000000000000000000" pitchFamily="2" charset="2"/>
              <a:buChar char="§"/>
              <a:defRPr sz="1200" kern="1200">
                <a:solidFill>
                  <a:schemeClr val="tx1">
                    <a:lumMod val="75000"/>
                    <a:lumOff val="25000"/>
                  </a:schemeClr>
                </a:solidFill>
                <a:latin typeface="+mn-lt"/>
                <a:ea typeface="+mn-ea"/>
                <a:cs typeface="+mn-cs"/>
              </a:defRPr>
            </a:lvl3pPr>
            <a:lvl4pPr marL="1543050" indent="-171450" algn="l" defTabSz="914400" rtl="0" eaLnBrk="1" latinLnBrk="0" hangingPunct="1">
              <a:lnSpc>
                <a:spcPct val="100000"/>
              </a:lnSpc>
              <a:spcBef>
                <a:spcPts val="1200"/>
              </a:spcBef>
              <a:spcAft>
                <a:spcPts val="400"/>
              </a:spcAft>
              <a:buClr>
                <a:schemeClr val="accent1"/>
              </a:buClr>
              <a:buFont typeface="Courier New" panose="02070309020205020404" pitchFamily="49" charset="0"/>
              <a:buChar char="o"/>
              <a:defRPr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Tx/>
              <a:buNone/>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lgn="just">
              <a:buFont typeface="Arial" panose="020B0604020202020204" pitchFamily="34" charset="0"/>
              <a:buChar char="•"/>
            </a:pPr>
            <a:r>
              <a:rPr lang="es-ES" sz="1600" b="1"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Contratación  de profesorado extra como refuerzo COVID</a:t>
            </a:r>
            <a:r>
              <a:rPr lang="es-ES" sz="1600" kern="100" dirty="0">
                <a:solidFill>
                  <a:srgbClr val="404040"/>
                </a:solidFill>
                <a:latin typeface="Roboto Condensed" panose="02000000000000000000" pitchFamily="2" charset="0"/>
                <a:ea typeface="Roboto Condensed" panose="02000000000000000000" pitchFamily="2" charset="0"/>
                <a:cs typeface="Times New Roman" panose="02020603050405020304" pitchFamily="18" charset="0"/>
              </a:rPr>
              <a:t>, reducción ratios y personal de administración y servicios en </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Centros Públicos de Enseñanza. La finalidad de esta actuación consistió en dotar de los recursos de profesorado extra en los Centros Públicos de Educación de la Comunidad de Madrid, que permitiese cumplir con las instrucciones sanitarias en materia de educación, correspondientes a los cursos académicos 2020/2021 (en la parte del 2021), 2021/2022, y 2022/2023.</a:t>
            </a:r>
          </a:p>
          <a:p>
            <a:pPr marL="285750" indent="-285750">
              <a:buFont typeface="Arial" panose="020B0604020202020204" pitchFamily="34" charset="0"/>
              <a:buChar char="•"/>
            </a:pP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En el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curso académico 2020/2021</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se beneficiaron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1.275</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centros públicos educativos (de los cuales, 781 fueron de Educación Infantil y Primaria).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5.611</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cupos de profesorado extra.</a:t>
            </a:r>
          </a:p>
          <a:p>
            <a:endParaRPr lang="es-ES" sz="1600" dirty="0"/>
          </a:p>
        </p:txBody>
      </p:sp>
      <p:pic>
        <p:nvPicPr>
          <p:cNvPr id="11" name="Imagen 10">
            <a:extLst>
              <a:ext uri="{FF2B5EF4-FFF2-40B4-BE49-F238E27FC236}">
                <a16:creationId xmlns:a16="http://schemas.microsoft.com/office/drawing/2014/main" xmlns="" id="{0F725AF1-3B1B-AADF-8DEB-6F3CDE7D9075}"/>
              </a:ext>
            </a:extLst>
          </p:cNvPr>
          <p:cNvPicPr>
            <a:picLocks noChangeAspect="1"/>
          </p:cNvPicPr>
          <p:nvPr/>
        </p:nvPicPr>
        <p:blipFill>
          <a:blip r:embed="rId4"/>
          <a:stretch>
            <a:fillRect/>
          </a:stretch>
        </p:blipFill>
        <p:spPr>
          <a:xfrm>
            <a:off x="8954395" y="3987718"/>
            <a:ext cx="2347928" cy="1738369"/>
          </a:xfrm>
          <a:prstGeom prst="rect">
            <a:avLst/>
          </a:prstGeom>
        </p:spPr>
      </p:pic>
      <p:sp>
        <p:nvSpPr>
          <p:cNvPr id="15" name="CuadroTexto 14">
            <a:extLst>
              <a:ext uri="{FF2B5EF4-FFF2-40B4-BE49-F238E27FC236}">
                <a16:creationId xmlns:a16="http://schemas.microsoft.com/office/drawing/2014/main" xmlns="" id="{5DC674BA-6818-7A7B-8CD3-276BC5C9B158}"/>
              </a:ext>
            </a:extLst>
          </p:cNvPr>
          <p:cNvSpPr txBox="1"/>
          <p:nvPr/>
        </p:nvSpPr>
        <p:spPr>
          <a:xfrm>
            <a:off x="1151761" y="5822870"/>
            <a:ext cx="10060722" cy="369332"/>
          </a:xfrm>
          <a:prstGeom prst="rect">
            <a:avLst/>
          </a:prstGeom>
          <a:noFill/>
        </p:spPr>
        <p:txBody>
          <a:bodyPr wrap="square">
            <a:spAutoFit/>
          </a:bodyPr>
          <a:lstStyle/>
          <a:p>
            <a:r>
              <a:rPr lang="es-ES" sz="1800" b="1" kern="100" dirty="0">
                <a:solidFill>
                  <a:schemeClr val="accent2">
                    <a:lumMod val="60000"/>
                    <a:lumOff val="40000"/>
                  </a:schemeClr>
                </a:solidFill>
                <a:latin typeface="Roboto Condensed" panose="02000000000000000000" pitchFamily="2" charset="0"/>
                <a:ea typeface="Roboto Condensed" panose="02000000000000000000" pitchFamily="2" charset="0"/>
                <a:cs typeface="Times New Roman" panose="02020603050405020304" pitchFamily="18" charset="0"/>
              </a:rPr>
              <a:t>8.739 contrataciones extra en 2.634 centros educativos en 3 cursos desde enero 2021 hasta junio 2023.</a:t>
            </a:r>
            <a:endParaRPr lang="es-ES" sz="1800" b="1" dirty="0">
              <a:solidFill>
                <a:schemeClr val="accent2">
                  <a:lumMod val="60000"/>
                  <a:lumOff val="40000"/>
                </a:schemeClr>
              </a:solidFill>
              <a:latin typeface="Roboto Condensed" panose="02000000000000000000" pitchFamily="2" charset="0"/>
              <a:ea typeface="Roboto Condensed" panose="02000000000000000000" pitchFamily="2" charset="0"/>
            </a:endParaRPr>
          </a:p>
        </p:txBody>
      </p:sp>
      <p:sp>
        <p:nvSpPr>
          <p:cNvPr id="16" name="Marcador de texto 3">
            <a:extLst>
              <a:ext uri="{FF2B5EF4-FFF2-40B4-BE49-F238E27FC236}">
                <a16:creationId xmlns:a16="http://schemas.microsoft.com/office/drawing/2014/main" xmlns="" id="{31876804-A97E-A23E-BACF-4DABEE51950B}"/>
              </a:ext>
            </a:extLst>
          </p:cNvPr>
          <p:cNvSpPr txBox="1">
            <a:spLocks/>
          </p:cNvSpPr>
          <p:nvPr/>
        </p:nvSpPr>
        <p:spPr>
          <a:xfrm>
            <a:off x="1317444" y="4253566"/>
            <a:ext cx="7611404" cy="1837742"/>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Tx/>
              <a:buNone/>
              <a:defRPr sz="1200" kern="1200">
                <a:solidFill>
                  <a:schemeClr val="tx1">
                    <a:lumMod val="75000"/>
                    <a:lumOff val="25000"/>
                  </a:schemeClr>
                </a:solidFill>
                <a:latin typeface="+mn-lt"/>
                <a:ea typeface="+mn-ea"/>
                <a:cs typeface="+mn-cs"/>
              </a:defRPr>
            </a:lvl1pPr>
            <a:lvl2pPr marL="540000" indent="-180000" algn="l" defTabSz="914400" rtl="0" eaLnBrk="1" latinLnBrk="0" hangingPunct="1">
              <a:lnSpc>
                <a:spcPct val="100000"/>
              </a:lnSpc>
              <a:spcBef>
                <a:spcPts val="1200"/>
              </a:spcBef>
              <a:spcAft>
                <a:spcPts val="400"/>
              </a:spcAft>
              <a:buClr>
                <a:schemeClr val="accent1"/>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1085850" indent="-171450" algn="l" defTabSz="914400" rtl="0" eaLnBrk="1" latinLnBrk="0" hangingPunct="1">
              <a:lnSpc>
                <a:spcPct val="100000"/>
              </a:lnSpc>
              <a:spcBef>
                <a:spcPts val="1200"/>
              </a:spcBef>
              <a:spcAft>
                <a:spcPts val="400"/>
              </a:spcAft>
              <a:buClr>
                <a:schemeClr val="accent1"/>
              </a:buClr>
              <a:buFont typeface="Wingdings" panose="05000000000000000000" pitchFamily="2" charset="2"/>
              <a:buChar char="§"/>
              <a:defRPr sz="1200" kern="1200">
                <a:solidFill>
                  <a:schemeClr val="tx1">
                    <a:lumMod val="75000"/>
                    <a:lumOff val="25000"/>
                  </a:schemeClr>
                </a:solidFill>
                <a:latin typeface="+mn-lt"/>
                <a:ea typeface="+mn-ea"/>
                <a:cs typeface="+mn-cs"/>
              </a:defRPr>
            </a:lvl3pPr>
            <a:lvl4pPr marL="1543050" indent="-171450" algn="l" defTabSz="914400" rtl="0" eaLnBrk="1" latinLnBrk="0" hangingPunct="1">
              <a:lnSpc>
                <a:spcPct val="100000"/>
              </a:lnSpc>
              <a:spcBef>
                <a:spcPts val="1200"/>
              </a:spcBef>
              <a:spcAft>
                <a:spcPts val="400"/>
              </a:spcAft>
              <a:buClr>
                <a:schemeClr val="accent1"/>
              </a:buClr>
              <a:buFont typeface="Courier New" panose="02070309020205020404" pitchFamily="49" charset="0"/>
              <a:buChar char="o"/>
              <a:defRPr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Tx/>
              <a:buNone/>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buFont typeface="Arial" panose="020B0604020202020204" pitchFamily="34" charset="0"/>
              <a:buChar char="•"/>
            </a:pP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En el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curso académico 2021/2022</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se beneficiaron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722</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centros  públicos educativos (de los cuales, 477 fueron de Educación Infantil y Primaria).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1.886,73</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cupos de profesorado extra.</a:t>
            </a:r>
          </a:p>
          <a:p>
            <a:pPr marL="285750" indent="-285750">
              <a:buFont typeface="Arial" panose="020B0604020202020204" pitchFamily="34" charset="0"/>
              <a:buChar char="•"/>
            </a:pP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En el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curso académico 2022/2023</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se beneficiaron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637</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centros públicos educativos (de los cuales 293 fueron de Educación Infantil y Primaria). </a:t>
            </a:r>
            <a:r>
              <a:rPr lang="es-ES" sz="1600" b="1"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1.241</a:t>
            </a:r>
            <a:r>
              <a:rPr lang="es-ES" sz="1600" kern="100"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cupos de profesorado extra.</a:t>
            </a:r>
            <a:endParaRPr lang="es-ES" sz="1600" dirty="0"/>
          </a:p>
        </p:txBody>
      </p:sp>
    </p:spTree>
    <p:extLst>
      <p:ext uri="{BB962C8B-B14F-4D97-AF65-F5344CB8AC3E}">
        <p14:creationId xmlns:p14="http://schemas.microsoft.com/office/powerpoint/2010/main" val="3079574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B1ED1C-5666-87A9-0849-65509F87002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8F8451A4-CD8E-9CB1-C0CE-CC6110AF11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4126245A-F313-B3D5-489A-387E46F178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7BA144F8-7B79-E10F-B6CD-8AD0E4C6AD5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285A72A1-8F93-8913-2329-773F988EE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251B13BF-27B2-7B20-CD42-C15FC5BCAF07}"/>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Indicadores</a:t>
            </a:r>
            <a:r>
              <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rPr>
              <a:t> de </a:t>
            </a: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realización</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620E42E6-4F86-8FF4-084C-ADA8158AFC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99735437-CBC8-A201-7391-00E266CDB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E11A9D28-B35E-779A-5862-61283E7A154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1BC07987-26AD-4786-908D-758F4B959D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D7F30227-B191-0FD1-0DB3-B3F1651CEB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19A1E7C9-2B7F-3848-8A21-77B79CA5C90B}"/>
              </a:ext>
            </a:extLst>
          </p:cNvPr>
          <p:cNvSpPr>
            <a:spLocks noGrp="1"/>
          </p:cNvSpPr>
          <p:nvPr>
            <p:ph type="sldNum" sz="quarter" idx="12"/>
          </p:nvPr>
        </p:nvSpPr>
        <p:spPr/>
        <p:txBody>
          <a:bodyPr/>
          <a:lstStyle/>
          <a:p>
            <a:fld id="{4A8CBD4F-D04B-4D4F-B2BF-A115DF7B93AD}" type="slidenum">
              <a:rPr lang="es-ES" smtClean="0"/>
              <a:t>42</a:t>
            </a:fld>
            <a:endParaRPr lang="es-ES" dirty="0"/>
          </a:p>
        </p:txBody>
      </p:sp>
    </p:spTree>
    <p:extLst>
      <p:ext uri="{BB962C8B-B14F-4D97-AF65-F5344CB8AC3E}">
        <p14:creationId xmlns:p14="http://schemas.microsoft.com/office/powerpoint/2010/main" val="3659886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xmlns="" id="{FD47B1F5-17DB-4015-21D8-06D79B4CF19B}"/>
              </a:ext>
            </a:extLst>
          </p:cNvPr>
          <p:cNvSpPr txBox="1">
            <a:spLocks/>
          </p:cNvSpPr>
          <p:nvPr/>
        </p:nvSpPr>
        <p:spPr>
          <a:xfrm>
            <a:off x="1210853" y="1040860"/>
            <a:ext cx="7436436" cy="661480"/>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endParaRPr lang="es-ES_tradnl" sz="2600" dirty="0">
              <a:solidFill>
                <a:schemeClr val="accent2">
                  <a:lumMod val="75000"/>
                </a:schemeClr>
              </a:solidFill>
            </a:endParaRPr>
          </a:p>
        </p:txBody>
      </p:sp>
      <p:pic>
        <p:nvPicPr>
          <p:cNvPr id="2" name="Picture 2" descr="Logotipo_del_Gobierno_de_la_Comunidad_de_Madrid – Café la Palma">
            <a:extLst>
              <a:ext uri="{FF2B5EF4-FFF2-40B4-BE49-F238E27FC236}">
                <a16:creationId xmlns:a16="http://schemas.microsoft.com/office/drawing/2014/main" xmlns="" id="{84820BD7-5921-89FD-3954-122686D647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Descripción generada automáticamente con confianza media">
            <a:extLst>
              <a:ext uri="{FF2B5EF4-FFF2-40B4-BE49-F238E27FC236}">
                <a16:creationId xmlns:a16="http://schemas.microsoft.com/office/drawing/2014/main" xmlns="" id="{5933AC5A-DCFF-FBAA-A598-6B315851A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4" name="Marcador de número de diapositiva 3">
            <a:extLst>
              <a:ext uri="{FF2B5EF4-FFF2-40B4-BE49-F238E27FC236}">
                <a16:creationId xmlns:a16="http://schemas.microsoft.com/office/drawing/2014/main" xmlns="" id="{14008D1F-DF56-7B18-DB7B-73B904EA55CE}"/>
              </a:ext>
            </a:extLst>
          </p:cNvPr>
          <p:cNvSpPr>
            <a:spLocks noGrp="1"/>
          </p:cNvSpPr>
          <p:nvPr>
            <p:ph type="sldNum" sz="quarter" idx="12"/>
          </p:nvPr>
        </p:nvSpPr>
        <p:spPr/>
        <p:txBody>
          <a:bodyPr/>
          <a:lstStyle/>
          <a:p>
            <a:fld id="{4A8CBD4F-D04B-4D4F-B2BF-A115DF7B93AD}" type="slidenum">
              <a:rPr lang="es-ES" smtClean="0"/>
              <a:t>43</a:t>
            </a:fld>
            <a:endParaRPr lang="es-ES" dirty="0"/>
          </a:p>
        </p:txBody>
      </p:sp>
      <p:sp>
        <p:nvSpPr>
          <p:cNvPr id="9" name="Título 1">
            <a:extLst>
              <a:ext uri="{FF2B5EF4-FFF2-40B4-BE49-F238E27FC236}">
                <a16:creationId xmlns:a16="http://schemas.microsoft.com/office/drawing/2014/main" xmlns="" id="{03907196-6FBB-9342-1E86-41CCF85596DF}"/>
              </a:ext>
            </a:extLst>
          </p:cNvPr>
          <p:cNvSpPr txBox="1">
            <a:spLocks/>
          </p:cNvSpPr>
          <p:nvPr/>
        </p:nvSpPr>
        <p:spPr>
          <a:xfrm>
            <a:off x="1210853" y="1936398"/>
            <a:ext cx="9957890" cy="7873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por género de las personas participantes en cada eje del </a:t>
            </a:r>
            <a:r>
              <a:rPr lang="es-ES" sz="1600" dirty="0">
                <a:solidFill>
                  <a:schemeClr val="accent1">
                    <a:lumMod val="75000"/>
                  </a:schemeClr>
                </a:solidFill>
              </a:rPr>
              <a:t>PO FSE 14-20 de la Comunidad de Madrid </a:t>
            </a:r>
            <a:r>
              <a:rPr lang="es-ES" sz="1600" b="0" dirty="0"/>
              <a:t>desagregado a su vez por situación laboral, edad y nivel de estudios. En el conjunto del </a:t>
            </a:r>
            <a:r>
              <a:rPr lang="es-ES" sz="1600" dirty="0">
                <a:solidFill>
                  <a:schemeClr val="accent1">
                    <a:lumMod val="75000"/>
                  </a:schemeClr>
                </a:solidFill>
              </a:rPr>
              <a:t>PO FSE</a:t>
            </a:r>
            <a:r>
              <a:rPr lang="es-ES" sz="1600" b="0" dirty="0"/>
              <a:t>, se alcanzó un total de </a:t>
            </a:r>
            <a:r>
              <a:rPr lang="es-ES" sz="1600" dirty="0"/>
              <a:t>718.442 participantes </a:t>
            </a:r>
            <a:r>
              <a:rPr lang="es-ES" sz="1600" dirty="0">
                <a:solidFill>
                  <a:schemeClr val="accent1">
                    <a:lumMod val="75000"/>
                  </a:schemeClr>
                </a:solidFill>
              </a:rPr>
              <a:t>(45,53% Hombres y 54,47% Mujeres)</a:t>
            </a:r>
            <a:endParaRPr lang="es-ES_tradnl" sz="1600" dirty="0">
              <a:solidFill>
                <a:schemeClr val="accent1">
                  <a:lumMod val="75000"/>
                </a:schemeClr>
              </a:solidFill>
            </a:endParaRPr>
          </a:p>
        </p:txBody>
      </p:sp>
      <p:graphicFrame>
        <p:nvGraphicFramePr>
          <p:cNvPr id="8" name="Gráfico 7">
            <a:extLst>
              <a:ext uri="{FF2B5EF4-FFF2-40B4-BE49-F238E27FC236}">
                <a16:creationId xmlns:a16="http://schemas.microsoft.com/office/drawing/2014/main" xmlns="" id="{279EB6B2-1A60-4ACD-8F5F-B61EF7DBE149}"/>
              </a:ext>
            </a:extLst>
          </p:cNvPr>
          <p:cNvGraphicFramePr>
            <a:graphicFrameLocks/>
          </p:cNvGraphicFramePr>
          <p:nvPr>
            <p:extLst>
              <p:ext uri="{D42A27DB-BD31-4B8C-83A1-F6EECF244321}">
                <p14:modId xmlns:p14="http://schemas.microsoft.com/office/powerpoint/2010/main" val="1635268306"/>
              </p:ext>
            </p:extLst>
          </p:nvPr>
        </p:nvGraphicFramePr>
        <p:xfrm>
          <a:off x="1510018" y="2810312"/>
          <a:ext cx="8581938" cy="34478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7516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Logotipo_del_Gobierno_de_la_Comunidad_de_Madrid – Café la Palma">
            <a:extLst>
              <a:ext uri="{FF2B5EF4-FFF2-40B4-BE49-F238E27FC236}">
                <a16:creationId xmlns:a16="http://schemas.microsoft.com/office/drawing/2014/main" xmlns="" id="{7569F3F3-228C-081E-31B2-999CE47D7E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Forma&#10;&#10;Descripción generada automáticamente con confianza media">
            <a:extLst>
              <a:ext uri="{FF2B5EF4-FFF2-40B4-BE49-F238E27FC236}">
                <a16:creationId xmlns:a16="http://schemas.microsoft.com/office/drawing/2014/main" xmlns="" id="{26C1B6CE-C2B1-1E3C-2868-14DCA4707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2" name="Título 1">
            <a:extLst>
              <a:ext uri="{FF2B5EF4-FFF2-40B4-BE49-F238E27FC236}">
                <a16:creationId xmlns:a16="http://schemas.microsoft.com/office/drawing/2014/main" xmlns="" id="{B5DA810F-F551-922E-936C-7DA17DA06D67}"/>
              </a:ext>
            </a:extLst>
          </p:cNvPr>
          <p:cNvSpPr txBox="1">
            <a:spLocks/>
          </p:cNvSpPr>
          <p:nvPr/>
        </p:nvSpPr>
        <p:spPr>
          <a:xfrm>
            <a:off x="1210852" y="700537"/>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según situación laboral y edad</a:t>
            </a:r>
            <a:endParaRPr lang="es-ES_tradnl" sz="2300" dirty="0">
              <a:solidFill>
                <a:srgbClr val="00B0F0"/>
              </a:solidFill>
            </a:endParaRPr>
          </a:p>
        </p:txBody>
      </p:sp>
      <p:sp>
        <p:nvSpPr>
          <p:cNvPr id="4" name="Marcador de número de diapositiva 3">
            <a:extLst>
              <a:ext uri="{FF2B5EF4-FFF2-40B4-BE49-F238E27FC236}">
                <a16:creationId xmlns:a16="http://schemas.microsoft.com/office/drawing/2014/main" xmlns="" id="{3EFEF542-C142-F486-E25C-A04BABE94367}"/>
              </a:ext>
            </a:extLst>
          </p:cNvPr>
          <p:cNvSpPr>
            <a:spLocks noGrp="1"/>
          </p:cNvSpPr>
          <p:nvPr>
            <p:ph type="sldNum" sz="quarter" idx="12"/>
          </p:nvPr>
        </p:nvSpPr>
        <p:spPr/>
        <p:txBody>
          <a:bodyPr/>
          <a:lstStyle/>
          <a:p>
            <a:fld id="{4A8CBD4F-D04B-4D4F-B2BF-A115DF7B93AD}" type="slidenum">
              <a:rPr lang="es-ES" smtClean="0"/>
              <a:t>44</a:t>
            </a:fld>
            <a:endParaRPr lang="es-ES" dirty="0"/>
          </a:p>
        </p:txBody>
      </p:sp>
      <p:graphicFrame>
        <p:nvGraphicFramePr>
          <p:cNvPr id="6" name="Gráfico 5">
            <a:extLst>
              <a:ext uri="{FF2B5EF4-FFF2-40B4-BE49-F238E27FC236}">
                <a16:creationId xmlns:a16="http://schemas.microsoft.com/office/drawing/2014/main" xmlns="" id="{F7B6DE83-3605-4663-BF69-5469E9898F54}"/>
              </a:ext>
            </a:extLst>
          </p:cNvPr>
          <p:cNvGraphicFramePr>
            <a:graphicFrameLocks/>
          </p:cNvGraphicFramePr>
          <p:nvPr>
            <p:extLst>
              <p:ext uri="{D42A27DB-BD31-4B8C-83A1-F6EECF244321}">
                <p14:modId xmlns:p14="http://schemas.microsoft.com/office/powerpoint/2010/main" val="438368792"/>
              </p:ext>
            </p:extLst>
          </p:nvPr>
        </p:nvGraphicFramePr>
        <p:xfrm>
          <a:off x="1098959" y="2421129"/>
          <a:ext cx="5278078" cy="28608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a:extLst>
              <a:ext uri="{FF2B5EF4-FFF2-40B4-BE49-F238E27FC236}">
                <a16:creationId xmlns:a16="http://schemas.microsoft.com/office/drawing/2014/main" xmlns="" id="{DE8FBB22-0A26-75DF-4EA2-4C8E0DC960CB}"/>
              </a:ext>
            </a:extLst>
          </p:cNvPr>
          <p:cNvGraphicFramePr>
            <a:graphicFrameLocks/>
          </p:cNvGraphicFramePr>
          <p:nvPr>
            <p:extLst>
              <p:ext uri="{D42A27DB-BD31-4B8C-83A1-F6EECF244321}">
                <p14:modId xmlns:p14="http://schemas.microsoft.com/office/powerpoint/2010/main" val="2715571435"/>
              </p:ext>
            </p:extLst>
          </p:nvPr>
        </p:nvGraphicFramePr>
        <p:xfrm>
          <a:off x="6288441" y="2179787"/>
          <a:ext cx="5058439" cy="23645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a:extLst>
              <a:ext uri="{FF2B5EF4-FFF2-40B4-BE49-F238E27FC236}">
                <a16:creationId xmlns:a16="http://schemas.microsoft.com/office/drawing/2014/main" xmlns="" id="{FA8593AB-0D45-4814-89F6-16764E96DE22}"/>
              </a:ext>
            </a:extLst>
          </p:cNvPr>
          <p:cNvGraphicFramePr>
            <a:graphicFrameLocks/>
          </p:cNvGraphicFramePr>
          <p:nvPr>
            <p:extLst>
              <p:ext uri="{D42A27DB-BD31-4B8C-83A1-F6EECF244321}">
                <p14:modId xmlns:p14="http://schemas.microsoft.com/office/powerpoint/2010/main" val="3418152391"/>
              </p:ext>
            </p:extLst>
          </p:nvPr>
        </p:nvGraphicFramePr>
        <p:xfrm>
          <a:off x="1098960" y="2141290"/>
          <a:ext cx="5278078" cy="29941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48060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ogotipo_del_Gobierno_de_la_Comunidad_de_Madrid – Café la Palma">
            <a:extLst>
              <a:ext uri="{FF2B5EF4-FFF2-40B4-BE49-F238E27FC236}">
                <a16:creationId xmlns:a16="http://schemas.microsoft.com/office/drawing/2014/main" xmlns="" id="{5780558B-9FE9-7DA9-D1F6-13360AA810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Forma&#10;&#10;Descripción generada automáticamente con confianza media">
            <a:extLst>
              <a:ext uri="{FF2B5EF4-FFF2-40B4-BE49-F238E27FC236}">
                <a16:creationId xmlns:a16="http://schemas.microsoft.com/office/drawing/2014/main" xmlns="" id="{32B9035C-8D51-B2AA-8D53-EA83C70410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2" name="Marcador de número de diapositiva 1">
            <a:extLst>
              <a:ext uri="{FF2B5EF4-FFF2-40B4-BE49-F238E27FC236}">
                <a16:creationId xmlns:a16="http://schemas.microsoft.com/office/drawing/2014/main" xmlns="" id="{98BB3B30-244B-9454-D3CB-A78233CEA3D9}"/>
              </a:ext>
            </a:extLst>
          </p:cNvPr>
          <p:cNvSpPr>
            <a:spLocks noGrp="1"/>
          </p:cNvSpPr>
          <p:nvPr>
            <p:ph type="sldNum" sz="quarter" idx="12"/>
          </p:nvPr>
        </p:nvSpPr>
        <p:spPr/>
        <p:txBody>
          <a:bodyPr/>
          <a:lstStyle/>
          <a:p>
            <a:fld id="{4A8CBD4F-D04B-4D4F-B2BF-A115DF7B93AD}" type="slidenum">
              <a:rPr lang="es-ES" smtClean="0"/>
              <a:t>45</a:t>
            </a:fld>
            <a:endParaRPr lang="es-ES" dirty="0"/>
          </a:p>
        </p:txBody>
      </p:sp>
      <p:sp>
        <p:nvSpPr>
          <p:cNvPr id="3" name="Título 1">
            <a:extLst>
              <a:ext uri="{FF2B5EF4-FFF2-40B4-BE49-F238E27FC236}">
                <a16:creationId xmlns:a16="http://schemas.microsoft.com/office/drawing/2014/main" xmlns="" id="{388F7C16-88B8-A714-A207-DB6AF5CE828F}"/>
              </a:ext>
            </a:extLst>
          </p:cNvPr>
          <p:cNvSpPr txBox="1">
            <a:spLocks/>
          </p:cNvSpPr>
          <p:nvPr/>
        </p:nvSpPr>
        <p:spPr>
          <a:xfrm>
            <a:off x="1210852" y="709246"/>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según nivel educativo</a:t>
            </a:r>
            <a:endParaRPr lang="es-ES_tradnl" sz="2300" dirty="0">
              <a:solidFill>
                <a:srgbClr val="00B0F0"/>
              </a:solidFill>
            </a:endParaRPr>
          </a:p>
        </p:txBody>
      </p:sp>
      <p:graphicFrame>
        <p:nvGraphicFramePr>
          <p:cNvPr id="4" name="Gráfico 3">
            <a:extLst>
              <a:ext uri="{FF2B5EF4-FFF2-40B4-BE49-F238E27FC236}">
                <a16:creationId xmlns:a16="http://schemas.microsoft.com/office/drawing/2014/main" xmlns="" id="{67379667-E35D-BEFE-B615-7235B6155241}"/>
              </a:ext>
            </a:extLst>
          </p:cNvPr>
          <p:cNvGraphicFramePr>
            <a:graphicFrameLocks/>
          </p:cNvGraphicFramePr>
          <p:nvPr>
            <p:extLst>
              <p:ext uri="{D42A27DB-BD31-4B8C-83A1-F6EECF244321}">
                <p14:modId xmlns:p14="http://schemas.microsoft.com/office/powerpoint/2010/main" val="4195343776"/>
              </p:ext>
            </p:extLst>
          </p:nvPr>
        </p:nvGraphicFramePr>
        <p:xfrm>
          <a:off x="2969559" y="2299373"/>
          <a:ext cx="6252882" cy="3338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8755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a:extLst>
              <a:ext uri="{FF2B5EF4-FFF2-40B4-BE49-F238E27FC236}">
                <a16:creationId xmlns:a16="http://schemas.microsoft.com/office/drawing/2014/main" xmlns="" id="{953AD48C-328E-F8D3-B84C-B9C2787CAFC7}"/>
              </a:ext>
            </a:extLst>
          </p:cNvPr>
          <p:cNvGraphicFramePr>
            <a:graphicFrameLocks/>
          </p:cNvGraphicFramePr>
          <p:nvPr/>
        </p:nvGraphicFramePr>
        <p:xfrm>
          <a:off x="934538" y="2688012"/>
          <a:ext cx="4932861" cy="2843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áfico 3">
            <a:extLst>
              <a:ext uri="{FF2B5EF4-FFF2-40B4-BE49-F238E27FC236}">
                <a16:creationId xmlns:a16="http://schemas.microsoft.com/office/drawing/2014/main" xmlns="" id="{BE9D213C-4D8C-4058-B736-B51725C12491}"/>
              </a:ext>
            </a:extLst>
          </p:cNvPr>
          <p:cNvGraphicFramePr>
            <a:graphicFrameLocks/>
          </p:cNvGraphicFramePr>
          <p:nvPr/>
        </p:nvGraphicFramePr>
        <p:xfrm>
          <a:off x="6379031" y="2688012"/>
          <a:ext cx="4932861" cy="2843718"/>
        </p:xfrm>
        <a:graphic>
          <a:graphicData uri="http://schemas.openxmlformats.org/drawingml/2006/chart">
            <c:chart xmlns:c="http://schemas.openxmlformats.org/drawingml/2006/chart" xmlns:r="http://schemas.openxmlformats.org/officeDocument/2006/relationships" r:id="rId4"/>
          </a:graphicData>
        </a:graphic>
      </p:graphicFrame>
      <p:sp>
        <p:nvSpPr>
          <p:cNvPr id="8" name="Título 1">
            <a:extLst>
              <a:ext uri="{FF2B5EF4-FFF2-40B4-BE49-F238E27FC236}">
                <a16:creationId xmlns:a16="http://schemas.microsoft.com/office/drawing/2014/main" xmlns="" id="{CBDE3FD5-FE31-53E5-4A06-23F47B838865}"/>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1 Empleo </a:t>
            </a:r>
            <a:r>
              <a:rPr lang="es-ES" sz="1600" b="0" dirty="0"/>
              <a:t>de los participantes del PO FSE 14-20 de la Comunidad de Madrid desglosado por </a:t>
            </a:r>
            <a:r>
              <a:rPr lang="es-ES" sz="1600" u="sng" dirty="0"/>
              <a:t>situación laboral y edad</a:t>
            </a:r>
            <a:r>
              <a:rPr lang="es-ES" sz="1600" b="0" dirty="0"/>
              <a:t>, donde se alcanzó un total de </a:t>
            </a:r>
            <a:r>
              <a:rPr lang="es-ES" sz="1600" dirty="0"/>
              <a:t>144.254 participantes</a:t>
            </a:r>
            <a:r>
              <a:rPr lang="es-ES" sz="1600" b="0" dirty="0"/>
              <a:t> para este eje.</a:t>
            </a:r>
            <a:endParaRPr lang="es-ES_tradnl" sz="1600" b="0" dirty="0"/>
          </a:p>
        </p:txBody>
      </p:sp>
      <p:pic>
        <p:nvPicPr>
          <p:cNvPr id="2" name="Picture 2" descr="Logotipo_del_Gobierno_de_la_Comunidad_de_Madrid – Café la Palma">
            <a:extLst>
              <a:ext uri="{FF2B5EF4-FFF2-40B4-BE49-F238E27FC236}">
                <a16:creationId xmlns:a16="http://schemas.microsoft.com/office/drawing/2014/main" xmlns="" id="{CCE925EA-3590-F04D-1211-AFE803C872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0EABF500-C3DE-F99D-2EC3-CD165061D1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0B2B3601-D29D-EBEE-7C57-015E2A78FCE0}"/>
              </a:ext>
            </a:extLst>
          </p:cNvPr>
          <p:cNvSpPr>
            <a:spLocks noGrp="1"/>
          </p:cNvSpPr>
          <p:nvPr>
            <p:ph type="sldNum" sz="quarter" idx="12"/>
          </p:nvPr>
        </p:nvSpPr>
        <p:spPr/>
        <p:txBody>
          <a:bodyPr/>
          <a:lstStyle/>
          <a:p>
            <a:fld id="{4A8CBD4F-D04B-4D4F-B2BF-A115DF7B93AD}" type="slidenum">
              <a:rPr lang="es-ES" smtClean="0"/>
              <a:t>46</a:t>
            </a:fld>
            <a:endParaRPr lang="es-ES" dirty="0"/>
          </a:p>
        </p:txBody>
      </p:sp>
      <p:sp>
        <p:nvSpPr>
          <p:cNvPr id="9" name="Título 1">
            <a:extLst>
              <a:ext uri="{FF2B5EF4-FFF2-40B4-BE49-F238E27FC236}">
                <a16:creationId xmlns:a16="http://schemas.microsoft.com/office/drawing/2014/main" xmlns="" id="{1D3C5511-0FF3-0A69-338C-6ECAA142E753}"/>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1</a:t>
            </a:r>
            <a:endParaRPr lang="es-ES_tradnl" sz="2300" dirty="0">
              <a:solidFill>
                <a:srgbClr val="00B0F0"/>
              </a:solidFill>
            </a:endParaRPr>
          </a:p>
        </p:txBody>
      </p:sp>
    </p:spTree>
    <p:extLst>
      <p:ext uri="{BB962C8B-B14F-4D97-AF65-F5344CB8AC3E}">
        <p14:creationId xmlns:p14="http://schemas.microsoft.com/office/powerpoint/2010/main" val="3116296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xmlns="" id="{84E27266-BF28-44B7-966B-4929A6587365}"/>
              </a:ext>
            </a:extLst>
          </p:cNvPr>
          <p:cNvGraphicFramePr>
            <a:graphicFrameLocks/>
          </p:cNvGraphicFramePr>
          <p:nvPr>
            <p:extLst>
              <p:ext uri="{D42A27DB-BD31-4B8C-83A1-F6EECF244321}">
                <p14:modId xmlns:p14="http://schemas.microsoft.com/office/powerpoint/2010/main" val="1592665669"/>
              </p:ext>
            </p:extLst>
          </p:nvPr>
        </p:nvGraphicFramePr>
        <p:xfrm>
          <a:off x="2819400" y="2688012"/>
          <a:ext cx="6553200" cy="3407988"/>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a:extLst>
              <a:ext uri="{FF2B5EF4-FFF2-40B4-BE49-F238E27FC236}">
                <a16:creationId xmlns:a16="http://schemas.microsoft.com/office/drawing/2014/main" xmlns="" id="{65088DA2-F3EF-CE66-F0DE-AD6481F88048}"/>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1 Empleo </a:t>
            </a:r>
            <a:r>
              <a:rPr lang="es-ES" sz="1600" b="0" dirty="0"/>
              <a:t>de los participantes del PO FSE 14-20 de la Comunidad de Madrid desglosado por </a:t>
            </a:r>
            <a:r>
              <a:rPr lang="es-ES" sz="1600" u="sng" dirty="0"/>
              <a:t>nivel de estudios</a:t>
            </a:r>
            <a:r>
              <a:rPr lang="es-ES" sz="1600" b="0" dirty="0"/>
              <a:t>, donde se alcanzó un total de </a:t>
            </a:r>
            <a:r>
              <a:rPr lang="es-ES" sz="1600" dirty="0"/>
              <a:t>144.254 participantes </a:t>
            </a:r>
            <a:r>
              <a:rPr lang="es-ES" sz="1600" b="0" dirty="0"/>
              <a:t>para este eje.</a:t>
            </a:r>
            <a:endParaRPr lang="es-ES_tradnl" sz="1600" b="0" dirty="0"/>
          </a:p>
        </p:txBody>
      </p:sp>
      <p:pic>
        <p:nvPicPr>
          <p:cNvPr id="3" name="Picture 2" descr="Logotipo_del_Gobierno_de_la_Comunidad_de_Madrid – Café la Palma">
            <a:extLst>
              <a:ext uri="{FF2B5EF4-FFF2-40B4-BE49-F238E27FC236}">
                <a16:creationId xmlns:a16="http://schemas.microsoft.com/office/drawing/2014/main" xmlns="" id="{CD7725E9-1F6B-726C-919C-F1202F390A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5C106D3A-3480-0316-009B-AE3368437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6BB3BB9C-AE0F-DE97-4009-3AC83B0D069A}"/>
              </a:ext>
            </a:extLst>
          </p:cNvPr>
          <p:cNvSpPr>
            <a:spLocks noGrp="1"/>
          </p:cNvSpPr>
          <p:nvPr>
            <p:ph type="sldNum" sz="quarter" idx="12"/>
          </p:nvPr>
        </p:nvSpPr>
        <p:spPr/>
        <p:txBody>
          <a:bodyPr/>
          <a:lstStyle/>
          <a:p>
            <a:fld id="{4A8CBD4F-D04B-4D4F-B2BF-A115DF7B93AD}" type="slidenum">
              <a:rPr lang="es-ES" smtClean="0"/>
              <a:t>47</a:t>
            </a:fld>
            <a:endParaRPr lang="es-ES" dirty="0"/>
          </a:p>
        </p:txBody>
      </p:sp>
      <p:sp>
        <p:nvSpPr>
          <p:cNvPr id="8" name="Título 1">
            <a:extLst>
              <a:ext uri="{FF2B5EF4-FFF2-40B4-BE49-F238E27FC236}">
                <a16:creationId xmlns:a16="http://schemas.microsoft.com/office/drawing/2014/main" xmlns="" id="{714846D9-7A4E-FCBC-5974-C8DBA53BB811}"/>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1</a:t>
            </a:r>
            <a:endParaRPr lang="es-ES_tradnl" sz="2300" dirty="0">
              <a:solidFill>
                <a:srgbClr val="00B0F0"/>
              </a:solidFill>
            </a:endParaRPr>
          </a:p>
        </p:txBody>
      </p:sp>
    </p:spTree>
    <p:extLst>
      <p:ext uri="{BB962C8B-B14F-4D97-AF65-F5344CB8AC3E}">
        <p14:creationId xmlns:p14="http://schemas.microsoft.com/office/powerpoint/2010/main" val="54473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tipo_del_Gobierno_de_la_Comunidad_de_Madrid – Café la Palma">
            <a:extLst>
              <a:ext uri="{FF2B5EF4-FFF2-40B4-BE49-F238E27FC236}">
                <a16:creationId xmlns:a16="http://schemas.microsoft.com/office/drawing/2014/main" xmlns="" id="{90DA0C78-AE88-400B-9C87-F7AC72C3F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5F277FDC-A8AD-DEFA-6779-E1A7392149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6" name="Marcador de número de diapositiva 5">
            <a:extLst>
              <a:ext uri="{FF2B5EF4-FFF2-40B4-BE49-F238E27FC236}">
                <a16:creationId xmlns:a16="http://schemas.microsoft.com/office/drawing/2014/main" xmlns="" id="{5143656D-4C8F-F8CF-4A85-7EAB0A640CB0}"/>
              </a:ext>
            </a:extLst>
          </p:cNvPr>
          <p:cNvSpPr>
            <a:spLocks noGrp="1"/>
          </p:cNvSpPr>
          <p:nvPr>
            <p:ph type="sldNum" sz="quarter" idx="12"/>
          </p:nvPr>
        </p:nvSpPr>
        <p:spPr/>
        <p:txBody>
          <a:bodyPr/>
          <a:lstStyle/>
          <a:p>
            <a:fld id="{4A8CBD4F-D04B-4D4F-B2BF-A115DF7B93AD}" type="slidenum">
              <a:rPr lang="es-ES" smtClean="0"/>
              <a:t>48</a:t>
            </a:fld>
            <a:endParaRPr lang="es-ES" dirty="0"/>
          </a:p>
        </p:txBody>
      </p:sp>
      <p:sp>
        <p:nvSpPr>
          <p:cNvPr id="7" name="Título 1">
            <a:extLst>
              <a:ext uri="{FF2B5EF4-FFF2-40B4-BE49-F238E27FC236}">
                <a16:creationId xmlns:a16="http://schemas.microsoft.com/office/drawing/2014/main" xmlns="" id="{1E77E332-2792-20F8-40EE-FF9367B99E28}"/>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2</a:t>
            </a:r>
            <a:endParaRPr lang="es-ES_tradnl" sz="2300" dirty="0">
              <a:solidFill>
                <a:srgbClr val="00B0F0"/>
              </a:solidFill>
            </a:endParaRPr>
          </a:p>
        </p:txBody>
      </p:sp>
      <p:graphicFrame>
        <p:nvGraphicFramePr>
          <p:cNvPr id="2" name="Tabla 1">
            <a:extLst>
              <a:ext uri="{FF2B5EF4-FFF2-40B4-BE49-F238E27FC236}">
                <a16:creationId xmlns:a16="http://schemas.microsoft.com/office/drawing/2014/main" xmlns="" id="{E6BF1699-5DF9-0853-9381-ED56335C5AAD}"/>
              </a:ext>
            </a:extLst>
          </p:cNvPr>
          <p:cNvGraphicFramePr>
            <a:graphicFrameLocks noGrp="1"/>
          </p:cNvGraphicFramePr>
          <p:nvPr>
            <p:extLst>
              <p:ext uri="{D42A27DB-BD31-4B8C-83A1-F6EECF244321}">
                <p14:modId xmlns:p14="http://schemas.microsoft.com/office/powerpoint/2010/main" val="1231649115"/>
              </p:ext>
            </p:extLst>
          </p:nvPr>
        </p:nvGraphicFramePr>
        <p:xfrm>
          <a:off x="1210852" y="2826352"/>
          <a:ext cx="9457148" cy="2979302"/>
        </p:xfrm>
        <a:graphic>
          <a:graphicData uri="http://schemas.openxmlformats.org/drawingml/2006/table">
            <a:tbl>
              <a:tblPr>
                <a:tableStyleId>{3B4B98B0-60AC-42C2-AFA5-B58CD77FA1E5}</a:tableStyleId>
              </a:tblPr>
              <a:tblGrid>
                <a:gridCol w="6442400">
                  <a:extLst>
                    <a:ext uri="{9D8B030D-6E8A-4147-A177-3AD203B41FA5}">
                      <a16:colId xmlns:a16="http://schemas.microsoft.com/office/drawing/2014/main" xmlns="" val="1581895550"/>
                    </a:ext>
                  </a:extLst>
                </a:gridCol>
                <a:gridCol w="1004916">
                  <a:extLst>
                    <a:ext uri="{9D8B030D-6E8A-4147-A177-3AD203B41FA5}">
                      <a16:colId xmlns:a16="http://schemas.microsoft.com/office/drawing/2014/main" xmlns="" val="1280754796"/>
                    </a:ext>
                  </a:extLst>
                </a:gridCol>
                <a:gridCol w="1004916">
                  <a:extLst>
                    <a:ext uri="{9D8B030D-6E8A-4147-A177-3AD203B41FA5}">
                      <a16:colId xmlns:a16="http://schemas.microsoft.com/office/drawing/2014/main" xmlns="" val="4016079745"/>
                    </a:ext>
                  </a:extLst>
                </a:gridCol>
                <a:gridCol w="1004916">
                  <a:extLst>
                    <a:ext uri="{9D8B030D-6E8A-4147-A177-3AD203B41FA5}">
                      <a16:colId xmlns:a16="http://schemas.microsoft.com/office/drawing/2014/main" xmlns="" val="3949414823"/>
                    </a:ext>
                  </a:extLst>
                </a:gridCol>
              </a:tblGrid>
              <a:tr h="371692">
                <a:tc>
                  <a:txBody>
                    <a:bodyPr/>
                    <a:lstStyle/>
                    <a:p>
                      <a:pPr algn="l" fontAlgn="ctr"/>
                      <a:r>
                        <a:rPr lang="es-ES_tradnl" sz="1600" b="1" u="none" strike="noStrike" dirty="0">
                          <a:solidFill>
                            <a:srgbClr val="000000"/>
                          </a:solidFill>
                          <a:effectLst/>
                        </a:rPr>
                        <a:t> </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no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noFill/>
                  </a:tcPr>
                </a:tc>
                <a:tc>
                  <a:txBody>
                    <a:bodyPr/>
                    <a:lstStyle/>
                    <a:p>
                      <a:pPr algn="ctr" fontAlgn="ctr"/>
                      <a:r>
                        <a:rPr lang="es-ES_tradnl" sz="1600" b="1" u="none" strike="noStrike" dirty="0">
                          <a:solidFill>
                            <a:srgbClr val="000000"/>
                          </a:solidFill>
                          <a:effectLst/>
                        </a:rPr>
                        <a:t> TOTAL</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es-ES_tradnl" sz="1600" b="1" u="none" strike="noStrike" dirty="0">
                          <a:solidFill>
                            <a:schemeClr val="tx1">
                              <a:lumMod val="65000"/>
                              <a:lumOff val="35000"/>
                            </a:schemeClr>
                          </a:solidFill>
                          <a:effectLst/>
                        </a:rPr>
                        <a:t>Hombres</a:t>
                      </a:r>
                      <a:endParaRPr lang="es-ES_tradnl" sz="1600" b="1"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es-ES_tradnl" sz="1600" b="1" u="none" strike="noStrike" dirty="0">
                          <a:solidFill>
                            <a:schemeClr val="tx1">
                              <a:lumMod val="65000"/>
                              <a:lumOff val="35000"/>
                            </a:schemeClr>
                          </a:solidFill>
                          <a:effectLst/>
                        </a:rPr>
                        <a:t>Mujeres</a:t>
                      </a:r>
                      <a:endParaRPr lang="es-ES_tradnl" sz="1600" b="1"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349700038"/>
                  </a:ext>
                </a:extLst>
              </a:tr>
              <a:tr h="515111">
                <a:tc>
                  <a:txBody>
                    <a:bodyPr/>
                    <a:lstStyle/>
                    <a:p>
                      <a:pPr lvl="1" algn="l" fontAlgn="ctr"/>
                      <a:r>
                        <a:rPr lang="es-ES" sz="1600" b="0" u="none" strike="noStrike" dirty="0">
                          <a:solidFill>
                            <a:srgbClr val="000000"/>
                          </a:solidFill>
                          <a:effectLst/>
                        </a:rPr>
                        <a:t>Personas desempleadas, incluidos de larga duración</a:t>
                      </a:r>
                      <a:endParaRPr lang="es-ES" sz="1600" b="0"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1" u="none" strike="noStrike" dirty="0">
                          <a:solidFill>
                            <a:srgbClr val="000000"/>
                          </a:solidFill>
                          <a:effectLst/>
                        </a:rPr>
                        <a:t>100.516</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43.371</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57.145</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xmlns="" val="1489657830"/>
                  </a:ext>
                </a:extLst>
              </a:tr>
              <a:tr h="515111">
                <a:tc>
                  <a:txBody>
                    <a:bodyPr/>
                    <a:lstStyle/>
                    <a:p>
                      <a:pPr lvl="1" algn="l" fontAlgn="ctr"/>
                      <a:r>
                        <a:rPr lang="es-ES_tradnl" sz="1600" b="0" u="none" strike="noStrike" dirty="0">
                          <a:solidFill>
                            <a:srgbClr val="000000"/>
                          </a:solidFill>
                          <a:effectLst/>
                        </a:rPr>
                        <a:t>Desempleados de larga duración</a:t>
                      </a:r>
                      <a:endParaRPr lang="es-ES_tradnl" sz="1600" b="0"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1" u="none" strike="noStrike" dirty="0">
                          <a:solidFill>
                            <a:srgbClr val="000000"/>
                          </a:solidFill>
                          <a:effectLst/>
                        </a:rPr>
                        <a:t>46.318</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19.303</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27.015</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xmlns="" val="4164389073"/>
                  </a:ext>
                </a:extLst>
              </a:tr>
              <a:tr h="515111">
                <a:tc>
                  <a:txBody>
                    <a:bodyPr/>
                    <a:lstStyle/>
                    <a:p>
                      <a:pPr lvl="1" algn="l" fontAlgn="ctr"/>
                      <a:r>
                        <a:rPr lang="es-ES" sz="1600" b="0" u="none" strike="noStrike" dirty="0">
                          <a:solidFill>
                            <a:srgbClr val="000000"/>
                          </a:solidFill>
                          <a:effectLst/>
                        </a:rPr>
                        <a:t>Participantes que viven en hogares sin trabajo con hijos a cargo</a:t>
                      </a:r>
                      <a:endParaRPr lang="es-ES" sz="1600" b="0"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1" u="none" strike="noStrike" dirty="0">
                          <a:solidFill>
                            <a:srgbClr val="000000"/>
                          </a:solidFill>
                          <a:effectLst/>
                        </a:rPr>
                        <a:t>25.963</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6.757</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18.936</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xmlns="" val="2753995273"/>
                  </a:ext>
                </a:extLst>
              </a:tr>
              <a:tr h="515111">
                <a:tc>
                  <a:txBody>
                    <a:bodyPr/>
                    <a:lstStyle/>
                    <a:p>
                      <a:pPr lvl="1" algn="l" fontAlgn="ctr"/>
                      <a:r>
                        <a:rPr lang="es-ES_tradnl" sz="1600" b="0" u="none" strike="noStrike" dirty="0">
                          <a:solidFill>
                            <a:srgbClr val="000000"/>
                          </a:solidFill>
                          <a:effectLst/>
                        </a:rPr>
                        <a:t>Otras personas desfavorecidas</a:t>
                      </a:r>
                      <a:endParaRPr lang="es-ES_tradnl" sz="1600" b="0"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1" u="none" strike="noStrike" dirty="0">
                          <a:solidFill>
                            <a:srgbClr val="000000"/>
                          </a:solidFill>
                          <a:effectLst/>
                        </a:rPr>
                        <a:t>53.690</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22.278</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31.412</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xmlns="" val="1292355280"/>
                  </a:ext>
                </a:extLst>
              </a:tr>
              <a:tr h="547166">
                <a:tc>
                  <a:txBody>
                    <a:bodyPr/>
                    <a:lstStyle/>
                    <a:p>
                      <a:pPr lvl="1" algn="l" fontAlgn="ctr"/>
                      <a:r>
                        <a:rPr lang="es-ES" sz="1600" b="0" u="none" strike="noStrike" dirty="0">
                          <a:solidFill>
                            <a:srgbClr val="000000"/>
                          </a:solidFill>
                          <a:effectLst/>
                        </a:rPr>
                        <a:t>Personas sin hogar o afectadas por la exclusión en cuanto a vivienda</a:t>
                      </a:r>
                      <a:endParaRPr lang="es-ES" sz="1600" b="0"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1" u="none" strike="noStrike" dirty="0">
                          <a:solidFill>
                            <a:srgbClr val="000000"/>
                          </a:solidFill>
                          <a:effectLst/>
                        </a:rPr>
                        <a:t>16.011</a:t>
                      </a:r>
                      <a:endParaRPr lang="es-ES_tradnl" sz="1600" b="1" i="0" u="none" strike="noStrike"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8.304</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tc>
                  <a:txBody>
                    <a:bodyPr/>
                    <a:lstStyle/>
                    <a:p>
                      <a:pPr algn="ctr" fontAlgn="ctr"/>
                      <a:r>
                        <a:rPr lang="es-ES_tradnl" sz="1600" b="0" u="none" strike="noStrike" dirty="0">
                          <a:solidFill>
                            <a:schemeClr val="tx1">
                              <a:lumMod val="65000"/>
                              <a:lumOff val="35000"/>
                            </a:schemeClr>
                          </a:solidFill>
                          <a:effectLst/>
                        </a:rPr>
                        <a:t>7.707</a:t>
                      </a:r>
                      <a:endParaRPr lang="es-ES_tradnl" sz="1600" b="0" i="0" u="none" strike="noStrike" dirty="0">
                        <a:solidFill>
                          <a:schemeClr val="tx1">
                            <a:lumMod val="65000"/>
                            <a:lumOff val="35000"/>
                          </a:schemeClr>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9443" marR="9443" marT="9443"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tcPr>
                </a:tc>
                <a:extLst>
                  <a:ext uri="{0D108BD9-81ED-4DB2-BD59-A6C34878D82A}">
                    <a16:rowId xmlns:a16="http://schemas.microsoft.com/office/drawing/2014/main" xmlns="" val="3489551425"/>
                  </a:ext>
                </a:extLst>
              </a:tr>
            </a:tbl>
          </a:graphicData>
        </a:graphic>
      </p:graphicFrame>
      <p:sp>
        <p:nvSpPr>
          <p:cNvPr id="5" name="Título 1">
            <a:extLst>
              <a:ext uri="{FF2B5EF4-FFF2-40B4-BE49-F238E27FC236}">
                <a16:creationId xmlns:a16="http://schemas.microsoft.com/office/drawing/2014/main" xmlns="" id="{5101444C-E3E6-982A-D5C7-84CD5F5D9674}"/>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2 Inclusión social </a:t>
            </a:r>
            <a:r>
              <a:rPr lang="es-ES" sz="1600" b="0" dirty="0"/>
              <a:t>de los participantes del PO FSE 14-20 de la Comunidad de Madrid desglosado </a:t>
            </a:r>
            <a:r>
              <a:rPr lang="es-ES" sz="1600" u="sng" dirty="0"/>
              <a:t>por situación de vulnerabilidad</a:t>
            </a:r>
            <a:r>
              <a:rPr lang="es-ES" sz="1600" b="0" dirty="0"/>
              <a:t>, donde se alcanzó un total de </a:t>
            </a:r>
            <a:r>
              <a:rPr lang="es-ES" sz="1600" dirty="0"/>
              <a:t>156.460 participantes </a:t>
            </a:r>
            <a:r>
              <a:rPr lang="es-ES" sz="1600" b="0" dirty="0"/>
              <a:t>para este eje</a:t>
            </a:r>
            <a:r>
              <a:rPr lang="es-ES" sz="1600" dirty="0"/>
              <a:t>.</a:t>
            </a:r>
            <a:endParaRPr lang="es-ES_tradnl" sz="1600" dirty="0"/>
          </a:p>
        </p:txBody>
      </p:sp>
    </p:spTree>
    <p:extLst>
      <p:ext uri="{BB962C8B-B14F-4D97-AF65-F5344CB8AC3E}">
        <p14:creationId xmlns:p14="http://schemas.microsoft.com/office/powerpoint/2010/main" val="1759789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gotipo_del_Gobierno_de_la_Comunidad_de_Madrid – Café la Palma">
            <a:extLst>
              <a:ext uri="{FF2B5EF4-FFF2-40B4-BE49-F238E27FC236}">
                <a16:creationId xmlns:a16="http://schemas.microsoft.com/office/drawing/2014/main" xmlns="" id="{DBBA126B-56FE-A0C1-7DAF-69FD799469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9E5E08DB-6EEE-3D6C-5AB0-24A823C6A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DECE4281-BA21-96E2-5B71-F6DB881B68E2}"/>
              </a:ext>
            </a:extLst>
          </p:cNvPr>
          <p:cNvSpPr>
            <a:spLocks noGrp="1"/>
          </p:cNvSpPr>
          <p:nvPr>
            <p:ph type="sldNum" sz="quarter" idx="12"/>
          </p:nvPr>
        </p:nvSpPr>
        <p:spPr/>
        <p:txBody>
          <a:bodyPr/>
          <a:lstStyle/>
          <a:p>
            <a:fld id="{4A8CBD4F-D04B-4D4F-B2BF-A115DF7B93AD}" type="slidenum">
              <a:rPr lang="es-ES" smtClean="0"/>
              <a:t>49</a:t>
            </a:fld>
            <a:endParaRPr lang="es-ES" dirty="0"/>
          </a:p>
        </p:txBody>
      </p:sp>
      <p:sp>
        <p:nvSpPr>
          <p:cNvPr id="8" name="Título 1">
            <a:extLst>
              <a:ext uri="{FF2B5EF4-FFF2-40B4-BE49-F238E27FC236}">
                <a16:creationId xmlns:a16="http://schemas.microsoft.com/office/drawing/2014/main" xmlns="" id="{32C5A82B-EDE6-B3DC-0A8E-313B2C71BB9F}"/>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2</a:t>
            </a:r>
            <a:endParaRPr lang="es-ES_tradnl" sz="2300" dirty="0">
              <a:solidFill>
                <a:srgbClr val="00B0F0"/>
              </a:solidFill>
            </a:endParaRPr>
          </a:p>
        </p:txBody>
      </p:sp>
      <p:sp>
        <p:nvSpPr>
          <p:cNvPr id="5" name="Título 1">
            <a:extLst>
              <a:ext uri="{FF2B5EF4-FFF2-40B4-BE49-F238E27FC236}">
                <a16:creationId xmlns:a16="http://schemas.microsoft.com/office/drawing/2014/main" xmlns="" id="{7AA2401B-5F8E-B09F-05FC-2943139CEB58}"/>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2 Inclusión social </a:t>
            </a:r>
            <a:r>
              <a:rPr lang="es-ES" sz="1600" b="0" dirty="0"/>
              <a:t>de los participantes del PO FSE 14-20 de la Comunidad de Madrid desglosado por </a:t>
            </a:r>
            <a:r>
              <a:rPr lang="es-ES" sz="1600" u="sng" dirty="0"/>
              <a:t>situación laboral y edad</a:t>
            </a:r>
            <a:r>
              <a:rPr lang="es-ES" sz="1600" b="0" dirty="0"/>
              <a:t>, donde se alcanzó un total de </a:t>
            </a:r>
            <a:r>
              <a:rPr lang="es-ES" sz="1600" dirty="0"/>
              <a:t>156.460 participantes </a:t>
            </a:r>
            <a:r>
              <a:rPr lang="es-ES" sz="1600" b="0" dirty="0"/>
              <a:t>para este eje.</a:t>
            </a:r>
            <a:endParaRPr lang="es-ES_tradnl" sz="1600" b="0" dirty="0"/>
          </a:p>
        </p:txBody>
      </p:sp>
      <p:graphicFrame>
        <p:nvGraphicFramePr>
          <p:cNvPr id="10" name="Gráfico 9">
            <a:extLst>
              <a:ext uri="{FF2B5EF4-FFF2-40B4-BE49-F238E27FC236}">
                <a16:creationId xmlns:a16="http://schemas.microsoft.com/office/drawing/2014/main" xmlns="" id="{2553565F-3C8B-282B-A99B-1504A38C145A}"/>
              </a:ext>
            </a:extLst>
          </p:cNvPr>
          <p:cNvGraphicFramePr>
            <a:graphicFrameLocks/>
          </p:cNvGraphicFramePr>
          <p:nvPr>
            <p:extLst>
              <p:ext uri="{D42A27DB-BD31-4B8C-83A1-F6EECF244321}">
                <p14:modId xmlns:p14="http://schemas.microsoft.com/office/powerpoint/2010/main" val="945651478"/>
              </p:ext>
            </p:extLst>
          </p:nvPr>
        </p:nvGraphicFramePr>
        <p:xfrm>
          <a:off x="945820" y="2945585"/>
          <a:ext cx="4867547" cy="284171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Gráfico 1">
            <a:extLst>
              <a:ext uri="{FF2B5EF4-FFF2-40B4-BE49-F238E27FC236}">
                <a16:creationId xmlns:a16="http://schemas.microsoft.com/office/drawing/2014/main" xmlns="" id="{4B5BB5C2-425D-E40A-8398-AC35DAEF4AE7}"/>
              </a:ext>
            </a:extLst>
          </p:cNvPr>
          <p:cNvGraphicFramePr>
            <a:graphicFrameLocks/>
          </p:cNvGraphicFramePr>
          <p:nvPr>
            <p:extLst>
              <p:ext uri="{D42A27DB-BD31-4B8C-83A1-F6EECF244321}">
                <p14:modId xmlns:p14="http://schemas.microsoft.com/office/powerpoint/2010/main" val="4058504176"/>
              </p:ext>
            </p:extLst>
          </p:nvPr>
        </p:nvGraphicFramePr>
        <p:xfrm>
          <a:off x="6065862" y="2884589"/>
          <a:ext cx="5591827" cy="34188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6439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73E4864A-4083-AEDA-CE2F-F137FC510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B44BBE2E-5D75-006D-EA11-5F80D4DF6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E36EE77E-6BDE-2394-D07B-BADE6E595C4B}"/>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Introducción</a:t>
            </a:r>
          </a:p>
        </p:txBody>
      </p:sp>
      <p:sp>
        <p:nvSpPr>
          <p:cNvPr id="2" name="CuadroTexto 1">
            <a:extLst>
              <a:ext uri="{FF2B5EF4-FFF2-40B4-BE49-F238E27FC236}">
                <a16:creationId xmlns:a16="http://schemas.microsoft.com/office/drawing/2014/main" xmlns="" id="{3755B3F2-6761-4BFA-7083-4D26C22727F8}"/>
              </a:ext>
            </a:extLst>
          </p:cNvPr>
          <p:cNvSpPr txBox="1">
            <a:spLocks noChangeAspect="1"/>
          </p:cNvSpPr>
          <p:nvPr/>
        </p:nvSpPr>
        <p:spPr>
          <a:xfrm>
            <a:off x="1126065" y="1906582"/>
            <a:ext cx="4572000" cy="400110"/>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¿CÚALES FUERON SUS RETOS?</a:t>
            </a:r>
          </a:p>
        </p:txBody>
      </p:sp>
      <p:sp>
        <p:nvSpPr>
          <p:cNvPr id="4" name="CuadroTexto 3">
            <a:extLst>
              <a:ext uri="{FF2B5EF4-FFF2-40B4-BE49-F238E27FC236}">
                <a16:creationId xmlns:a16="http://schemas.microsoft.com/office/drawing/2014/main" xmlns="" id="{CE4669D2-8478-C5AD-7510-8887BED184A5}"/>
              </a:ext>
            </a:extLst>
          </p:cNvPr>
          <p:cNvSpPr txBox="1"/>
          <p:nvPr/>
        </p:nvSpPr>
        <p:spPr>
          <a:xfrm>
            <a:off x="1126065" y="2408657"/>
            <a:ext cx="10039712" cy="923330"/>
          </a:xfrm>
          <a:prstGeom prst="rect">
            <a:avLst/>
          </a:prstGeom>
          <a:noFill/>
        </p:spPr>
        <p:txBody>
          <a:bodyPr wrap="square">
            <a:spAutoFit/>
          </a:bodyPr>
          <a:lstStyle/>
          <a:p>
            <a:pPr marL="285750" indent="-285750" algn="just">
              <a:buFont typeface="Wingdings" panose="05000000000000000000" pitchFamily="2" charset="2"/>
              <a:buChar char="§"/>
            </a:pPr>
            <a:r>
              <a:rPr lang="es-ES" b="0" i="0" dirty="0">
                <a:solidFill>
                  <a:srgbClr val="333333"/>
                </a:solidFill>
                <a:effectLst/>
                <a:latin typeface="Roboto Condensed   "/>
              </a:rPr>
              <a:t>Reforzar el tejido social para evitar el aumento de la pobreza, potenciando la empleabilidad y la inclusión social de las personas más desfavorecidas y fomentando la igualdad de oportunidades entre todas las personas.</a:t>
            </a:r>
          </a:p>
        </p:txBody>
      </p:sp>
      <p:sp>
        <p:nvSpPr>
          <p:cNvPr id="9" name="CuadroTexto 8">
            <a:extLst>
              <a:ext uri="{FF2B5EF4-FFF2-40B4-BE49-F238E27FC236}">
                <a16:creationId xmlns:a16="http://schemas.microsoft.com/office/drawing/2014/main" xmlns="" id="{36726269-2EC5-F5FA-C1B4-B7E8B9D1CEA8}"/>
              </a:ext>
            </a:extLst>
          </p:cNvPr>
          <p:cNvSpPr txBox="1"/>
          <p:nvPr/>
        </p:nvSpPr>
        <p:spPr>
          <a:xfrm>
            <a:off x="1126065" y="3464361"/>
            <a:ext cx="6381046" cy="923330"/>
          </a:xfrm>
          <a:prstGeom prst="rect">
            <a:avLst/>
          </a:prstGeom>
          <a:noFill/>
        </p:spPr>
        <p:txBody>
          <a:bodyPr wrap="square">
            <a:spAutoFit/>
          </a:bodyPr>
          <a:lstStyle>
            <a:defPPr>
              <a:defRPr lang="en-US"/>
            </a:defPPr>
            <a:lvl1pPr marL="285750" indent="-285750" algn="just">
              <a:buFont typeface="Wingdings" panose="05000000000000000000" pitchFamily="2" charset="2"/>
              <a:buChar char="§"/>
              <a:defRPr b="0" i="0">
                <a:solidFill>
                  <a:srgbClr val="333333"/>
                </a:solidFill>
                <a:effectLst/>
                <a:latin typeface="Roboto Condensed   "/>
              </a:defRPr>
            </a:lvl1pPr>
          </a:lstStyle>
          <a:p>
            <a:r>
              <a:rPr lang="es-ES" dirty="0"/>
              <a:t>Invertir en capital humano, impulsando una formación profesional reglada que permita su plena integración en el mundo laboral y mejorando la capacitación del personal investigador.</a:t>
            </a:r>
          </a:p>
        </p:txBody>
      </p:sp>
      <p:sp>
        <p:nvSpPr>
          <p:cNvPr id="12" name="CuadroTexto 11">
            <a:extLst>
              <a:ext uri="{FF2B5EF4-FFF2-40B4-BE49-F238E27FC236}">
                <a16:creationId xmlns:a16="http://schemas.microsoft.com/office/drawing/2014/main" xmlns="" id="{A1C9E9C5-ABF9-D378-541E-368C7B11AF75}"/>
              </a:ext>
            </a:extLst>
          </p:cNvPr>
          <p:cNvSpPr txBox="1"/>
          <p:nvPr/>
        </p:nvSpPr>
        <p:spPr>
          <a:xfrm>
            <a:off x="1126065" y="4807225"/>
            <a:ext cx="6381046" cy="1200329"/>
          </a:xfrm>
          <a:prstGeom prst="rect">
            <a:avLst/>
          </a:prstGeom>
          <a:noFill/>
        </p:spPr>
        <p:txBody>
          <a:bodyPr wrap="square">
            <a:spAutoFit/>
          </a:bodyPr>
          <a:lstStyle>
            <a:defPPr>
              <a:defRPr lang="en-US"/>
            </a:defPPr>
            <a:lvl1pPr marL="285750" indent="-285750" algn="just">
              <a:buFont typeface="Wingdings" panose="05000000000000000000" pitchFamily="2" charset="2"/>
              <a:buChar char="§"/>
              <a:defRPr b="0" i="0">
                <a:solidFill>
                  <a:srgbClr val="333333"/>
                </a:solidFill>
                <a:effectLst/>
                <a:latin typeface="Roboto Condensed   "/>
              </a:defRPr>
            </a:lvl1pPr>
          </a:lstStyle>
          <a:p>
            <a:r>
              <a:rPr lang="es-ES" dirty="0"/>
              <a:t>Elevar los niveles de empleo y su calidad, aumentando la empleabilidad de las personas desocupadas, impulsando el autoempleo y la creación de empresas, y reduciendo las brechas de género en el mercado de trabajo.</a:t>
            </a:r>
          </a:p>
        </p:txBody>
      </p:sp>
      <p:pic>
        <p:nvPicPr>
          <p:cNvPr id="14" name="Imagen 13">
            <a:extLst>
              <a:ext uri="{FF2B5EF4-FFF2-40B4-BE49-F238E27FC236}">
                <a16:creationId xmlns:a16="http://schemas.microsoft.com/office/drawing/2014/main" xmlns="" id="{1ED97098-CE81-9345-A9CA-2D1DFFDD1DE9}"/>
              </a:ext>
            </a:extLst>
          </p:cNvPr>
          <p:cNvPicPr>
            <a:picLocks noChangeAspect="1"/>
          </p:cNvPicPr>
          <p:nvPr/>
        </p:nvPicPr>
        <p:blipFill>
          <a:blip r:embed="rId5"/>
          <a:stretch>
            <a:fillRect/>
          </a:stretch>
        </p:blipFill>
        <p:spPr>
          <a:xfrm>
            <a:off x="7867893" y="3598824"/>
            <a:ext cx="3198042" cy="2113844"/>
          </a:xfrm>
          <a:prstGeom prst="rect">
            <a:avLst/>
          </a:prstGeom>
        </p:spPr>
      </p:pic>
      <p:sp>
        <p:nvSpPr>
          <p:cNvPr id="3" name="Marcador de número de diapositiva 2">
            <a:extLst>
              <a:ext uri="{FF2B5EF4-FFF2-40B4-BE49-F238E27FC236}">
                <a16:creationId xmlns:a16="http://schemas.microsoft.com/office/drawing/2014/main" xmlns="" id="{13F87C12-7BC3-0D76-7934-96EB5C34286B}"/>
              </a:ext>
            </a:extLst>
          </p:cNvPr>
          <p:cNvSpPr>
            <a:spLocks noGrp="1"/>
          </p:cNvSpPr>
          <p:nvPr>
            <p:ph type="sldNum" sz="quarter" idx="12"/>
          </p:nvPr>
        </p:nvSpPr>
        <p:spPr/>
        <p:txBody>
          <a:bodyPr/>
          <a:lstStyle/>
          <a:p>
            <a:fld id="{4A8CBD4F-D04B-4D4F-B2BF-A115DF7B93AD}" type="slidenum">
              <a:rPr lang="es-ES" smtClean="0"/>
              <a:t>5</a:t>
            </a:fld>
            <a:endParaRPr lang="es-ES" dirty="0"/>
          </a:p>
        </p:txBody>
      </p:sp>
    </p:spTree>
    <p:extLst>
      <p:ext uri="{BB962C8B-B14F-4D97-AF65-F5344CB8AC3E}">
        <p14:creationId xmlns:p14="http://schemas.microsoft.com/office/powerpoint/2010/main" val="32409987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BDE3FD5-FE31-53E5-4A06-23F47B838865}"/>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3 Educación y Formación </a:t>
            </a:r>
            <a:r>
              <a:rPr lang="es-ES" sz="1600" b="0" dirty="0"/>
              <a:t>de los participantes del PO FSE 14-20 de la Comunidad de Madrid desglosado por </a:t>
            </a:r>
            <a:r>
              <a:rPr lang="es-ES" sz="1600" u="sng" dirty="0"/>
              <a:t>situación laboral y edad</a:t>
            </a:r>
            <a:r>
              <a:rPr lang="es-ES" sz="1600" b="0" dirty="0"/>
              <a:t>, donde se alcanzó un total de </a:t>
            </a:r>
            <a:r>
              <a:rPr lang="es-ES" sz="1600" dirty="0"/>
              <a:t>204.618 participantes</a:t>
            </a:r>
            <a:r>
              <a:rPr lang="es-ES" sz="1600" b="0" dirty="0"/>
              <a:t> para este eje.</a:t>
            </a:r>
            <a:endParaRPr lang="es-ES_tradnl" sz="1600" b="0" dirty="0"/>
          </a:p>
        </p:txBody>
      </p:sp>
      <p:graphicFrame>
        <p:nvGraphicFramePr>
          <p:cNvPr id="2" name="Gráfico 1">
            <a:extLst>
              <a:ext uri="{FF2B5EF4-FFF2-40B4-BE49-F238E27FC236}">
                <a16:creationId xmlns:a16="http://schemas.microsoft.com/office/drawing/2014/main" xmlns="" id="{44F7C764-AE54-4253-8331-A4D7466F563B}"/>
              </a:ext>
            </a:extLst>
          </p:cNvPr>
          <p:cNvGraphicFramePr>
            <a:graphicFrameLocks/>
          </p:cNvGraphicFramePr>
          <p:nvPr/>
        </p:nvGraphicFramePr>
        <p:xfrm>
          <a:off x="631371" y="2917372"/>
          <a:ext cx="5464629" cy="28983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xmlns="" id="{B18A2532-E48D-46AF-B443-96D004C9BE0D}"/>
              </a:ext>
            </a:extLst>
          </p:cNvPr>
          <p:cNvGraphicFramePr>
            <a:graphicFrameLocks/>
          </p:cNvGraphicFramePr>
          <p:nvPr/>
        </p:nvGraphicFramePr>
        <p:xfrm>
          <a:off x="6400800" y="2840412"/>
          <a:ext cx="4974772" cy="2782421"/>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 descr="Logotipo_del_Gobierno_de_la_Comunidad_de_Madrid – Café la Palma">
            <a:extLst>
              <a:ext uri="{FF2B5EF4-FFF2-40B4-BE49-F238E27FC236}">
                <a16:creationId xmlns:a16="http://schemas.microsoft.com/office/drawing/2014/main" xmlns="" id="{4A1FEAB5-50A1-9339-4DE2-18F8621DDF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66A99C78-D865-F96B-E035-D9DB9547A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F71FB274-2801-5FE4-1A56-82F0D5ABF524}"/>
              </a:ext>
            </a:extLst>
          </p:cNvPr>
          <p:cNvSpPr>
            <a:spLocks noGrp="1"/>
          </p:cNvSpPr>
          <p:nvPr>
            <p:ph type="sldNum" sz="quarter" idx="12"/>
          </p:nvPr>
        </p:nvSpPr>
        <p:spPr/>
        <p:txBody>
          <a:bodyPr/>
          <a:lstStyle/>
          <a:p>
            <a:fld id="{4A8CBD4F-D04B-4D4F-B2BF-A115DF7B93AD}" type="slidenum">
              <a:rPr lang="es-ES" smtClean="0"/>
              <a:t>50</a:t>
            </a:fld>
            <a:endParaRPr lang="es-ES" dirty="0"/>
          </a:p>
        </p:txBody>
      </p:sp>
      <p:sp>
        <p:nvSpPr>
          <p:cNvPr id="9" name="Título 1">
            <a:extLst>
              <a:ext uri="{FF2B5EF4-FFF2-40B4-BE49-F238E27FC236}">
                <a16:creationId xmlns:a16="http://schemas.microsoft.com/office/drawing/2014/main" xmlns="" id="{E6613AC7-703A-5807-97F3-4A3F938A2057}"/>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3</a:t>
            </a:r>
            <a:endParaRPr lang="es-ES_tradnl" sz="2300" dirty="0">
              <a:solidFill>
                <a:srgbClr val="00B0F0"/>
              </a:solidFill>
            </a:endParaRPr>
          </a:p>
        </p:txBody>
      </p:sp>
    </p:spTree>
    <p:extLst>
      <p:ext uri="{BB962C8B-B14F-4D97-AF65-F5344CB8AC3E}">
        <p14:creationId xmlns:p14="http://schemas.microsoft.com/office/powerpoint/2010/main" val="2434771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088DA2-F3EF-CE66-F0DE-AD6481F88048}"/>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3 Educación y Formación </a:t>
            </a:r>
            <a:r>
              <a:rPr lang="es-ES" sz="1600" b="0" dirty="0"/>
              <a:t>de los participantes del PO FSE 14-20 de la Comunidad de Madrid desglosado por </a:t>
            </a:r>
            <a:r>
              <a:rPr lang="es-ES" sz="1600" u="sng" dirty="0"/>
              <a:t>nivel de estudios</a:t>
            </a:r>
            <a:r>
              <a:rPr lang="es-ES" sz="1600" b="0" dirty="0"/>
              <a:t>, donde se alcanzó un total de </a:t>
            </a:r>
            <a:r>
              <a:rPr lang="es-ES" sz="1600" dirty="0"/>
              <a:t>204.618 Participantes </a:t>
            </a:r>
            <a:r>
              <a:rPr lang="es-ES" sz="1600" b="0" dirty="0"/>
              <a:t>para este eje.</a:t>
            </a:r>
            <a:endParaRPr lang="es-ES_tradnl" sz="1600" b="0" dirty="0"/>
          </a:p>
        </p:txBody>
      </p:sp>
      <p:graphicFrame>
        <p:nvGraphicFramePr>
          <p:cNvPr id="3" name="Gráfico 2">
            <a:extLst>
              <a:ext uri="{FF2B5EF4-FFF2-40B4-BE49-F238E27FC236}">
                <a16:creationId xmlns:a16="http://schemas.microsoft.com/office/drawing/2014/main" xmlns="" id="{85810636-EC17-4649-A299-970D048ED0C9}"/>
              </a:ext>
            </a:extLst>
          </p:cNvPr>
          <p:cNvGraphicFramePr>
            <a:graphicFrameLocks/>
          </p:cNvGraphicFramePr>
          <p:nvPr/>
        </p:nvGraphicFramePr>
        <p:xfrm>
          <a:off x="2917371" y="2688012"/>
          <a:ext cx="6738257" cy="356038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Logotipo_del_Gobierno_de_la_Comunidad_de_Madrid – Café la Palma">
            <a:extLst>
              <a:ext uri="{FF2B5EF4-FFF2-40B4-BE49-F238E27FC236}">
                <a16:creationId xmlns:a16="http://schemas.microsoft.com/office/drawing/2014/main" xmlns="" id="{324C89B6-01EA-9BA2-AF3F-972AE8DC85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EDCF054A-6C34-9D39-83DD-04105EEAB1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EEB5000D-8BB4-7177-10FF-62688AE66004}"/>
              </a:ext>
            </a:extLst>
          </p:cNvPr>
          <p:cNvSpPr>
            <a:spLocks noGrp="1"/>
          </p:cNvSpPr>
          <p:nvPr>
            <p:ph type="sldNum" sz="quarter" idx="12"/>
          </p:nvPr>
        </p:nvSpPr>
        <p:spPr/>
        <p:txBody>
          <a:bodyPr/>
          <a:lstStyle/>
          <a:p>
            <a:fld id="{4A8CBD4F-D04B-4D4F-B2BF-A115DF7B93AD}" type="slidenum">
              <a:rPr lang="es-ES" smtClean="0"/>
              <a:t>51</a:t>
            </a:fld>
            <a:endParaRPr lang="es-ES" dirty="0"/>
          </a:p>
        </p:txBody>
      </p:sp>
      <p:sp>
        <p:nvSpPr>
          <p:cNvPr id="8" name="Título 1">
            <a:extLst>
              <a:ext uri="{FF2B5EF4-FFF2-40B4-BE49-F238E27FC236}">
                <a16:creationId xmlns:a16="http://schemas.microsoft.com/office/drawing/2014/main" xmlns="" id="{A27620A4-8D6B-4B68-17BF-8DB62FBB9FB3}"/>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3</a:t>
            </a:r>
            <a:endParaRPr lang="es-ES_tradnl" sz="2300" dirty="0">
              <a:solidFill>
                <a:srgbClr val="00B0F0"/>
              </a:solidFill>
            </a:endParaRPr>
          </a:p>
        </p:txBody>
      </p:sp>
    </p:spTree>
    <p:extLst>
      <p:ext uri="{BB962C8B-B14F-4D97-AF65-F5344CB8AC3E}">
        <p14:creationId xmlns:p14="http://schemas.microsoft.com/office/powerpoint/2010/main" val="345916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xmlns="" id="{CBDE3FD5-FE31-53E5-4A06-23F47B838865}"/>
              </a:ext>
            </a:extLst>
          </p:cNvPr>
          <p:cNvSpPr txBox="1">
            <a:spLocks/>
          </p:cNvSpPr>
          <p:nvPr/>
        </p:nvSpPr>
        <p:spPr>
          <a:xfrm>
            <a:off x="1210853" y="2007141"/>
            <a:ext cx="9957890" cy="53485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nSpc>
                <a:spcPct val="100000"/>
              </a:lnSpc>
              <a:spcBef>
                <a:spcPts val="600"/>
              </a:spcBef>
              <a:spcAft>
                <a:spcPts val="600"/>
              </a:spcAft>
            </a:pPr>
            <a:r>
              <a:rPr lang="es-ES" sz="1600" b="0" dirty="0"/>
              <a:t>A continuación, se muestra el desglose para el </a:t>
            </a:r>
            <a:r>
              <a:rPr lang="es-ES" sz="1600" dirty="0">
                <a:solidFill>
                  <a:schemeClr val="accent1">
                    <a:lumMod val="75000"/>
                  </a:schemeClr>
                </a:solidFill>
              </a:rPr>
              <a:t>Eje REACT-EU </a:t>
            </a:r>
            <a:r>
              <a:rPr lang="es-ES" sz="1600" b="0" dirty="0"/>
              <a:t>de los participantes del PO FSE 14-20 de la Comunidad de Madrid desglosado por </a:t>
            </a:r>
            <a:r>
              <a:rPr lang="es-ES" sz="1600" u="sng" dirty="0"/>
              <a:t>situación laboral y edad</a:t>
            </a:r>
            <a:r>
              <a:rPr lang="es-ES" sz="1600" b="0" dirty="0"/>
              <a:t>, donde se alcanzó un total de </a:t>
            </a:r>
            <a:r>
              <a:rPr lang="es-ES" sz="1600" dirty="0"/>
              <a:t>213.110 participantes </a:t>
            </a:r>
            <a:r>
              <a:rPr lang="es-ES" sz="1600" b="0" dirty="0"/>
              <a:t>para este eje.</a:t>
            </a:r>
            <a:endParaRPr lang="es-ES_tradnl" sz="1600" b="0" dirty="0"/>
          </a:p>
        </p:txBody>
      </p:sp>
      <p:pic>
        <p:nvPicPr>
          <p:cNvPr id="4" name="Picture 2" descr="Logotipo_del_Gobierno_de_la_Comunidad_de_Madrid – Café la Palma">
            <a:extLst>
              <a:ext uri="{FF2B5EF4-FFF2-40B4-BE49-F238E27FC236}">
                <a16:creationId xmlns:a16="http://schemas.microsoft.com/office/drawing/2014/main" xmlns="" id="{ACFA09EB-0182-42E1-FF59-C18802BD25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E3B48D0F-790D-487A-DED3-890D62CFCB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Marcador de número de diapositiva 6">
            <a:extLst>
              <a:ext uri="{FF2B5EF4-FFF2-40B4-BE49-F238E27FC236}">
                <a16:creationId xmlns:a16="http://schemas.microsoft.com/office/drawing/2014/main" xmlns="" id="{7DE25A24-AB36-CBFD-A79B-83761BED0A52}"/>
              </a:ext>
            </a:extLst>
          </p:cNvPr>
          <p:cNvSpPr>
            <a:spLocks noGrp="1"/>
          </p:cNvSpPr>
          <p:nvPr>
            <p:ph type="sldNum" sz="quarter" idx="12"/>
          </p:nvPr>
        </p:nvSpPr>
        <p:spPr/>
        <p:txBody>
          <a:bodyPr/>
          <a:lstStyle/>
          <a:p>
            <a:fld id="{4A8CBD4F-D04B-4D4F-B2BF-A115DF7B93AD}" type="slidenum">
              <a:rPr lang="es-ES" smtClean="0"/>
              <a:t>52</a:t>
            </a:fld>
            <a:endParaRPr lang="es-ES" dirty="0"/>
          </a:p>
        </p:txBody>
      </p:sp>
      <p:sp>
        <p:nvSpPr>
          <p:cNvPr id="9" name="Título 1">
            <a:extLst>
              <a:ext uri="{FF2B5EF4-FFF2-40B4-BE49-F238E27FC236}">
                <a16:creationId xmlns:a16="http://schemas.microsoft.com/office/drawing/2014/main" xmlns="" id="{4C4E8DDC-1C51-B83A-C832-9D132CA38C91}"/>
              </a:ext>
            </a:extLst>
          </p:cNvPr>
          <p:cNvSpPr txBox="1">
            <a:spLocks/>
          </p:cNvSpPr>
          <p:nvPr/>
        </p:nvSpPr>
        <p:spPr>
          <a:xfrm>
            <a:off x="1210852" y="726661"/>
            <a:ext cx="7436436" cy="114164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s-ES" sz="2800" dirty="0"/>
              <a:t>Ejecución física alcanzada: </a:t>
            </a:r>
            <a:r>
              <a:rPr lang="es-ES" sz="2400" dirty="0">
                <a:solidFill>
                  <a:schemeClr val="accent1">
                    <a:lumMod val="75000"/>
                  </a:schemeClr>
                </a:solidFill>
              </a:rPr>
              <a:t>Indicadores de Realización</a:t>
            </a:r>
          </a:p>
          <a:p>
            <a:r>
              <a:rPr lang="es-ES" sz="2200" dirty="0">
                <a:solidFill>
                  <a:schemeClr val="accent2">
                    <a:lumMod val="75000"/>
                  </a:schemeClr>
                </a:solidFill>
              </a:rPr>
              <a:t>PO FSE 2014-2020 Comunidad de Madrid</a:t>
            </a:r>
          </a:p>
          <a:p>
            <a:r>
              <a:rPr lang="es-ES" sz="2100" dirty="0">
                <a:solidFill>
                  <a:srgbClr val="00B0F0"/>
                </a:solidFill>
              </a:rPr>
              <a:t>Desglose Eje REACT-EU</a:t>
            </a:r>
            <a:endParaRPr lang="es-ES_tradnl" sz="2300" dirty="0">
              <a:solidFill>
                <a:srgbClr val="00B0F0"/>
              </a:solidFill>
            </a:endParaRPr>
          </a:p>
        </p:txBody>
      </p:sp>
      <p:graphicFrame>
        <p:nvGraphicFramePr>
          <p:cNvPr id="11" name="Gráfico 10">
            <a:extLst>
              <a:ext uri="{FF2B5EF4-FFF2-40B4-BE49-F238E27FC236}">
                <a16:creationId xmlns:a16="http://schemas.microsoft.com/office/drawing/2014/main" xmlns="" id="{D0484138-EB94-4150-B292-CA50938F04F8}"/>
              </a:ext>
            </a:extLst>
          </p:cNvPr>
          <p:cNvGraphicFramePr>
            <a:graphicFrameLocks/>
          </p:cNvGraphicFramePr>
          <p:nvPr>
            <p:extLst>
              <p:ext uri="{D42A27DB-BD31-4B8C-83A1-F6EECF244321}">
                <p14:modId xmlns:p14="http://schemas.microsoft.com/office/powerpoint/2010/main" val="4124499667"/>
              </p:ext>
            </p:extLst>
          </p:nvPr>
        </p:nvGraphicFramePr>
        <p:xfrm>
          <a:off x="923601" y="2680835"/>
          <a:ext cx="5024617" cy="32581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1">
            <a:extLst>
              <a:ext uri="{FF2B5EF4-FFF2-40B4-BE49-F238E27FC236}">
                <a16:creationId xmlns:a16="http://schemas.microsoft.com/office/drawing/2014/main" xmlns="" id="{00000000-0008-0000-0000-00000A000000}"/>
              </a:ext>
            </a:extLst>
          </p:cNvPr>
          <p:cNvGraphicFramePr>
            <a:graphicFrameLocks/>
          </p:cNvGraphicFramePr>
          <p:nvPr>
            <p:extLst>
              <p:ext uri="{D42A27DB-BD31-4B8C-83A1-F6EECF244321}">
                <p14:modId xmlns:p14="http://schemas.microsoft.com/office/powerpoint/2010/main" val="1848162061"/>
              </p:ext>
            </p:extLst>
          </p:nvPr>
        </p:nvGraphicFramePr>
        <p:xfrm>
          <a:off x="6096000" y="2680835"/>
          <a:ext cx="5283200" cy="321888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31183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D288C1B-821C-1EDC-779D-8A643F899518}"/>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A1FF5B2F-1B2D-1967-E79B-9DB76E00BD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F575671D-B52E-047B-EFBA-955CD0CF72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D289844E-E2E9-4F2B-1C5F-437E8ADF83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575F7837-AFB2-7F7F-0DAE-E3F93F3C1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4F296413-794B-4372-4F90-72DDE33B10C2}"/>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Indicadores</a:t>
            </a:r>
            <a:r>
              <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rPr>
              <a:t> de </a:t>
            </a: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resultados</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B565E1D8-7D10-D69B-92F9-E7130C59ED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5BBA61F3-954D-A825-2257-5868527E1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A2D4E378-E66F-09C5-FADD-2A1D636F24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01B61ACA-5048-BB76-B28C-A8A266A5D6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99043C93-BEBA-3594-1101-ED5F96A70E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93E30B02-0860-3ED7-FBD6-83A4C7ADFE03}"/>
              </a:ext>
            </a:extLst>
          </p:cNvPr>
          <p:cNvSpPr>
            <a:spLocks noGrp="1"/>
          </p:cNvSpPr>
          <p:nvPr>
            <p:ph type="sldNum" sz="quarter" idx="12"/>
          </p:nvPr>
        </p:nvSpPr>
        <p:spPr/>
        <p:txBody>
          <a:bodyPr/>
          <a:lstStyle/>
          <a:p>
            <a:fld id="{4A8CBD4F-D04B-4D4F-B2BF-A115DF7B93AD}" type="slidenum">
              <a:rPr lang="es-ES" smtClean="0"/>
              <a:t>53</a:t>
            </a:fld>
            <a:endParaRPr lang="es-ES" dirty="0"/>
          </a:p>
        </p:txBody>
      </p:sp>
    </p:spTree>
    <p:extLst>
      <p:ext uri="{BB962C8B-B14F-4D97-AF65-F5344CB8AC3E}">
        <p14:creationId xmlns:p14="http://schemas.microsoft.com/office/powerpoint/2010/main" val="4287837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796167-35DC-8E1E-B6D8-3BC14BBC51C9}"/>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xmlns="" id="{B26B6C11-4180-50DD-E411-5A940099FF4A}"/>
              </a:ext>
            </a:extLst>
          </p:cNvPr>
          <p:cNvPicPr>
            <a:picLocks noChangeAspect="1"/>
          </p:cNvPicPr>
          <p:nvPr/>
        </p:nvPicPr>
        <p:blipFill>
          <a:blip r:embed="rId2">
            <a:alphaModFix amt="20000"/>
          </a:blip>
          <a:stretch>
            <a:fillRect/>
          </a:stretch>
        </p:blipFill>
        <p:spPr>
          <a:xfrm>
            <a:off x="1032929" y="1888600"/>
            <a:ext cx="9939872" cy="4368012"/>
          </a:xfrm>
          <a:prstGeom prst="rect">
            <a:avLst/>
          </a:prstGeom>
        </p:spPr>
      </p:pic>
      <p:pic>
        <p:nvPicPr>
          <p:cNvPr id="12" name="Picture 2" descr="Logotipo_del_Gobierno_de_la_Comunidad_de_Madrid – Café la Palma">
            <a:extLst>
              <a:ext uri="{FF2B5EF4-FFF2-40B4-BE49-F238E27FC236}">
                <a16:creationId xmlns:a16="http://schemas.microsoft.com/office/drawing/2014/main" xmlns="" id="{0C7B9EB2-F171-5E57-5EE7-64D9F5D4AA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Forma&#10;&#10;Descripción generada automáticamente con confianza media">
            <a:extLst>
              <a:ext uri="{FF2B5EF4-FFF2-40B4-BE49-F238E27FC236}">
                <a16:creationId xmlns:a16="http://schemas.microsoft.com/office/drawing/2014/main" xmlns="" id="{AD7556C4-67AC-EF13-0753-7F3B104ECE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14" name="Título 2">
            <a:extLst>
              <a:ext uri="{FF2B5EF4-FFF2-40B4-BE49-F238E27FC236}">
                <a16:creationId xmlns:a16="http://schemas.microsoft.com/office/drawing/2014/main" xmlns="" id="{DF943DFB-1772-BFA2-0F5F-10822435FB6B}"/>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Resultados del PO FSE 2014-2020</a:t>
            </a:r>
          </a:p>
          <a:p>
            <a:r>
              <a:rPr lang="es-ES" sz="2800" b="0" dirty="0">
                <a:solidFill>
                  <a:schemeClr val="tx1">
                    <a:lumMod val="50000"/>
                    <a:lumOff val="50000"/>
                  </a:schemeClr>
                </a:solidFill>
              </a:rPr>
              <a:t>Eje 1 </a:t>
            </a:r>
          </a:p>
          <a:p>
            <a:endParaRPr lang="es-ES" sz="3200" b="0" dirty="0">
              <a:solidFill>
                <a:schemeClr val="tx1">
                  <a:lumMod val="50000"/>
                  <a:lumOff val="50000"/>
                </a:schemeClr>
              </a:solidFill>
            </a:endParaRPr>
          </a:p>
        </p:txBody>
      </p:sp>
      <p:pic>
        <p:nvPicPr>
          <p:cNvPr id="28" name="Gráfico 27" descr="Usuarios con relleno sólido">
            <a:extLst>
              <a:ext uri="{FF2B5EF4-FFF2-40B4-BE49-F238E27FC236}">
                <a16:creationId xmlns:a16="http://schemas.microsoft.com/office/drawing/2014/main" xmlns="" id="{51309013-5FED-655E-2719-1799631D252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77939" y="2973377"/>
            <a:ext cx="914400" cy="914400"/>
          </a:xfrm>
          <a:prstGeom prst="rect">
            <a:avLst/>
          </a:prstGeom>
        </p:spPr>
      </p:pic>
      <p:pic>
        <p:nvPicPr>
          <p:cNvPr id="30" name="Gráfico 29" descr="Ciudad con relleno sólido">
            <a:extLst>
              <a:ext uri="{FF2B5EF4-FFF2-40B4-BE49-F238E27FC236}">
                <a16:creationId xmlns:a16="http://schemas.microsoft.com/office/drawing/2014/main" xmlns="" id="{8791DF73-AA71-DF38-7EE4-83CF686E7D4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477939" y="4614994"/>
            <a:ext cx="914400" cy="914400"/>
          </a:xfrm>
          <a:prstGeom prst="rect">
            <a:avLst/>
          </a:prstGeom>
        </p:spPr>
      </p:pic>
      <p:sp>
        <p:nvSpPr>
          <p:cNvPr id="2" name="Marcador de número de diapositiva 1">
            <a:extLst>
              <a:ext uri="{FF2B5EF4-FFF2-40B4-BE49-F238E27FC236}">
                <a16:creationId xmlns:a16="http://schemas.microsoft.com/office/drawing/2014/main" xmlns="" id="{13F047A8-E79A-E05E-52D9-E4E8534F18BF}"/>
              </a:ext>
            </a:extLst>
          </p:cNvPr>
          <p:cNvSpPr>
            <a:spLocks noGrp="1"/>
          </p:cNvSpPr>
          <p:nvPr>
            <p:ph type="sldNum" sz="quarter" idx="12"/>
          </p:nvPr>
        </p:nvSpPr>
        <p:spPr/>
        <p:txBody>
          <a:bodyPr/>
          <a:lstStyle/>
          <a:p>
            <a:fld id="{4A8CBD4F-D04B-4D4F-B2BF-A115DF7B93AD}" type="slidenum">
              <a:rPr lang="es-ES" smtClean="0"/>
              <a:t>54</a:t>
            </a:fld>
            <a:endParaRPr lang="es-ES" dirty="0"/>
          </a:p>
        </p:txBody>
      </p:sp>
      <p:sp>
        <p:nvSpPr>
          <p:cNvPr id="3" name="CuadroTexto 2">
            <a:extLst>
              <a:ext uri="{FF2B5EF4-FFF2-40B4-BE49-F238E27FC236}">
                <a16:creationId xmlns:a16="http://schemas.microsoft.com/office/drawing/2014/main" xmlns="" id="{3D68A34D-43CB-F6E6-E590-9B742B2DFA07}"/>
              </a:ext>
            </a:extLst>
          </p:cNvPr>
          <p:cNvSpPr txBox="1"/>
          <p:nvPr/>
        </p:nvSpPr>
        <p:spPr>
          <a:xfrm>
            <a:off x="1312334" y="2062163"/>
            <a:ext cx="8322442" cy="4310411"/>
          </a:xfrm>
          <a:prstGeom prst="rect">
            <a:avLst/>
          </a:prstGeom>
          <a:noFill/>
        </p:spPr>
        <p:txBody>
          <a:bodyPr wrap="square">
            <a:spAutoFit/>
          </a:bodyPr>
          <a:lstStyle/>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144.254</a:t>
            </a:r>
            <a:r>
              <a:rPr lang="es-ES_tradnl" sz="2000" dirty="0">
                <a:latin typeface="Roboto Condensed" panose="02000000000000000000" pitchFamily="2" charset="0"/>
                <a:ea typeface="Roboto Condensed" panose="02000000000000000000" pitchFamily="2" charset="0"/>
                <a:cs typeface="Roboto Condensed" panose="02000000000000000000" pitchFamily="2" charset="0"/>
              </a:rPr>
              <a:t>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Personas participantes.</a:t>
            </a:r>
          </a:p>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9.952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Entidades asesoradas para implantar medidas o planes de igualdad.</a:t>
            </a:r>
          </a:p>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20.859</a:t>
            </a:r>
            <a:r>
              <a:rPr lang="es-ES_tradnl" sz="2000" dirty="0">
                <a:latin typeface="Roboto Condensed" panose="02000000000000000000" pitchFamily="2" charset="0"/>
                <a:ea typeface="Roboto Condensed" panose="02000000000000000000" pitchFamily="2" charset="0"/>
                <a:cs typeface="Roboto Condensed" panose="02000000000000000000" pitchFamily="2" charset="0"/>
              </a:rPr>
              <a:t>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obtuvieron un empleo</a:t>
            </a:r>
          </a:p>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1.378</a:t>
            </a:r>
            <a:r>
              <a:rPr lang="es-ES_tradnl" sz="2000" dirty="0">
                <a:latin typeface="Roboto Condensed" panose="02000000000000000000" pitchFamily="2" charset="0"/>
                <a:ea typeface="Roboto Condensed" panose="02000000000000000000" pitchFamily="2" charset="0"/>
                <a:cs typeface="Roboto Condensed" panose="02000000000000000000" pitchFamily="2" charset="0"/>
              </a:rPr>
              <a:t>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elaboraron planes de empresa</a:t>
            </a:r>
          </a:p>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2.652</a:t>
            </a:r>
            <a:r>
              <a:rPr lang="es-ES_tradnl" sz="2000" dirty="0">
                <a:latin typeface="Roboto Condensed" panose="02000000000000000000" pitchFamily="2" charset="0"/>
                <a:ea typeface="Roboto Condensed" panose="02000000000000000000" pitchFamily="2" charset="0"/>
                <a:cs typeface="Roboto Condensed" panose="02000000000000000000" pitchFamily="2" charset="0"/>
              </a:rPr>
              <a:t>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crearon empresas</a:t>
            </a:r>
          </a:p>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87.916</a:t>
            </a:r>
            <a:r>
              <a:rPr lang="es-ES_tradnl" sz="2000" dirty="0">
                <a:latin typeface="Roboto Condensed" panose="02000000000000000000" pitchFamily="2" charset="0"/>
                <a:ea typeface="Roboto Condensed" panose="02000000000000000000" pitchFamily="2" charset="0"/>
                <a:cs typeface="Roboto Condensed" panose="02000000000000000000" pitchFamily="2" charset="0"/>
              </a:rPr>
              <a:t>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mejoraron su situación personal o laboral tras su participación en medidas de fomento de la igualdad entre hombres y mujeres</a:t>
            </a:r>
          </a:p>
          <a:p>
            <a:pPr marL="342900" indent="-342900">
              <a:lnSpc>
                <a:spcPct val="114000"/>
              </a:lnSpc>
              <a:spcBef>
                <a:spcPts val="300"/>
              </a:spcBef>
              <a:spcAft>
                <a:spcPts val="300"/>
              </a:spcAft>
              <a:buClr>
                <a:schemeClr val="accent1">
                  <a:lumMod val="75000"/>
                </a:schemeClr>
              </a:buClr>
              <a:buFont typeface="Wingdings" panose="05000000000000000000" pitchFamily="2" charset="2"/>
              <a:buChar char="ü"/>
            </a:pPr>
            <a:r>
              <a:rPr lang="es-ES_tradnl" sz="2800" dirty="0">
                <a:latin typeface="Roboto Condensed" panose="02000000000000000000" pitchFamily="2" charset="0"/>
                <a:ea typeface="Roboto Condensed" panose="02000000000000000000" pitchFamily="2" charset="0"/>
                <a:cs typeface="Roboto Condensed" panose="02000000000000000000" pitchFamily="2" charset="0"/>
              </a:rPr>
              <a:t>5.061</a:t>
            </a:r>
            <a:r>
              <a:rPr lang="es-ES_tradnl" sz="2000" dirty="0">
                <a:latin typeface="Roboto Condensed" panose="02000000000000000000" pitchFamily="2" charset="0"/>
                <a:ea typeface="Roboto Condensed" panose="02000000000000000000" pitchFamily="2" charset="0"/>
                <a:cs typeface="Roboto Condensed" panose="02000000000000000000" pitchFamily="2" charset="0"/>
              </a:rPr>
              <a:t> </a:t>
            </a:r>
            <a:r>
              <a:rPr lang="es-ES_tradnl" sz="2000" dirty="0">
                <a:solidFill>
                  <a:schemeClr val="tx1">
                    <a:lumMod val="65000"/>
                    <a:lumOff val="35000"/>
                  </a:schemeClr>
                </a:solidFill>
                <a:latin typeface="Roboto Condensed Light" panose="02000000000000000000" pitchFamily="2" charset="0"/>
                <a:ea typeface="Roboto Condensed Light" panose="02000000000000000000" pitchFamily="2" charset="0"/>
              </a:rPr>
              <a:t>empresas desarrollaron medidas de fomento de la igualdad de género</a:t>
            </a:r>
            <a:endParaRPr lang="es-ES_tradnl" sz="2000" dirty="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910384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18BC351-45B2-F74F-EAEF-D1E3201C25A1}"/>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xmlns="" id="{24402BAC-5524-B61F-CA00-E631C4408A4A}"/>
              </a:ext>
            </a:extLst>
          </p:cNvPr>
          <p:cNvPicPr>
            <a:picLocks noChangeAspect="1"/>
          </p:cNvPicPr>
          <p:nvPr/>
        </p:nvPicPr>
        <p:blipFill>
          <a:blip r:embed="rId2">
            <a:alphaModFix amt="20000"/>
          </a:blip>
          <a:stretch>
            <a:fillRect/>
          </a:stretch>
        </p:blipFill>
        <p:spPr>
          <a:xfrm>
            <a:off x="1126065" y="1849584"/>
            <a:ext cx="9939870" cy="4271816"/>
          </a:xfrm>
          <a:prstGeom prst="rect">
            <a:avLst/>
          </a:prstGeom>
        </p:spPr>
      </p:pic>
      <p:sp>
        <p:nvSpPr>
          <p:cNvPr id="2" name="Título 2">
            <a:extLst>
              <a:ext uri="{FF2B5EF4-FFF2-40B4-BE49-F238E27FC236}">
                <a16:creationId xmlns:a16="http://schemas.microsoft.com/office/drawing/2014/main" xmlns="" id="{5E5F7A29-97A8-B5AE-F4B6-84FD29523CA0}"/>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Resultados del PO FSE 2014-2020</a:t>
            </a:r>
          </a:p>
          <a:p>
            <a:r>
              <a:rPr lang="es-ES" sz="2800" b="0" dirty="0">
                <a:solidFill>
                  <a:schemeClr val="tx1">
                    <a:lumMod val="50000"/>
                    <a:lumOff val="50000"/>
                  </a:schemeClr>
                </a:solidFill>
              </a:rPr>
              <a:t>Eje 2</a:t>
            </a:r>
          </a:p>
          <a:p>
            <a:endParaRPr lang="es-ES" sz="3200" b="0" dirty="0">
              <a:solidFill>
                <a:schemeClr val="tx1">
                  <a:lumMod val="50000"/>
                  <a:lumOff val="50000"/>
                </a:schemeClr>
              </a:solidFill>
            </a:endParaRPr>
          </a:p>
        </p:txBody>
      </p:sp>
      <p:pic>
        <p:nvPicPr>
          <p:cNvPr id="7" name="Picture 2" descr="Logotipo_del_Gobierno_de_la_Comunidad_de_Madrid – Café la Palma">
            <a:extLst>
              <a:ext uri="{FF2B5EF4-FFF2-40B4-BE49-F238E27FC236}">
                <a16:creationId xmlns:a16="http://schemas.microsoft.com/office/drawing/2014/main" xmlns="" id="{9DE9FA3B-3075-06F4-E582-A9CB5A75EA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Forma&#10;&#10;Descripción generada automáticamente con confianza media">
            <a:extLst>
              <a:ext uri="{FF2B5EF4-FFF2-40B4-BE49-F238E27FC236}">
                <a16:creationId xmlns:a16="http://schemas.microsoft.com/office/drawing/2014/main" xmlns="" id="{8516FA79-DB0B-CADD-758E-8D387AC65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pic>
        <p:nvPicPr>
          <p:cNvPr id="24" name="Gráfico 23" descr="Usuarios con relleno sólido">
            <a:extLst>
              <a:ext uri="{FF2B5EF4-FFF2-40B4-BE49-F238E27FC236}">
                <a16:creationId xmlns:a16="http://schemas.microsoft.com/office/drawing/2014/main" xmlns="" id="{3A366CC2-D907-67CB-6F72-FD54D3B719F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2237" y="3723039"/>
            <a:ext cx="914400" cy="914400"/>
          </a:xfrm>
          <a:prstGeom prst="rect">
            <a:avLst/>
          </a:prstGeom>
        </p:spPr>
      </p:pic>
      <p:sp>
        <p:nvSpPr>
          <p:cNvPr id="6" name="Marcador de número de diapositiva 5">
            <a:extLst>
              <a:ext uri="{FF2B5EF4-FFF2-40B4-BE49-F238E27FC236}">
                <a16:creationId xmlns:a16="http://schemas.microsoft.com/office/drawing/2014/main" xmlns="" id="{0F77A65A-B3CD-6849-1711-585005DA156B}"/>
              </a:ext>
            </a:extLst>
          </p:cNvPr>
          <p:cNvSpPr>
            <a:spLocks noGrp="1"/>
          </p:cNvSpPr>
          <p:nvPr>
            <p:ph type="sldNum" sz="quarter" idx="12"/>
          </p:nvPr>
        </p:nvSpPr>
        <p:spPr/>
        <p:txBody>
          <a:bodyPr/>
          <a:lstStyle/>
          <a:p>
            <a:fld id="{4A8CBD4F-D04B-4D4F-B2BF-A115DF7B93AD}" type="slidenum">
              <a:rPr lang="es-ES" smtClean="0"/>
              <a:t>55</a:t>
            </a:fld>
            <a:endParaRPr lang="es-ES" dirty="0"/>
          </a:p>
        </p:txBody>
      </p:sp>
      <p:sp>
        <p:nvSpPr>
          <p:cNvPr id="9" name="CuadroTexto 8">
            <a:extLst>
              <a:ext uri="{FF2B5EF4-FFF2-40B4-BE49-F238E27FC236}">
                <a16:creationId xmlns:a16="http://schemas.microsoft.com/office/drawing/2014/main" xmlns="" id="{2F62B078-5074-C336-77EC-60293399F182}"/>
              </a:ext>
            </a:extLst>
          </p:cNvPr>
          <p:cNvSpPr txBox="1"/>
          <p:nvPr/>
        </p:nvSpPr>
        <p:spPr>
          <a:xfrm>
            <a:off x="1391055" y="1682087"/>
            <a:ext cx="9132123" cy="5459059"/>
          </a:xfrm>
          <a:prstGeom prst="rect">
            <a:avLst/>
          </a:prstGeom>
          <a:noFill/>
        </p:spPr>
        <p:txBody>
          <a:bodyPr wrap="square">
            <a:spAutoFit/>
          </a:bodyPr>
          <a:lstStyle/>
          <a:p>
            <a:pPr marL="342900" indent="-342900" algn="just">
              <a:lnSpc>
                <a:spcPct val="114000"/>
              </a:lnSpc>
              <a:spcBef>
                <a:spcPts val="300"/>
              </a:spcBef>
              <a:spcAft>
                <a:spcPts val="300"/>
              </a:spcAft>
              <a:buClr>
                <a:schemeClr val="accent1">
                  <a:lumMod val="75000"/>
                </a:schemeClr>
              </a:buClr>
              <a:buFont typeface="Wingdings" panose="05000000000000000000" pitchFamily="2" charset="2"/>
              <a:buChar char="ü"/>
            </a:pPr>
            <a:r>
              <a:rPr lang="es-ES" sz="2000" b="1" i="0" u="none" strike="noStrike" dirty="0">
                <a:effectLst/>
                <a:latin typeface="Roboto Condensed Light" panose="02000000000000000000" pitchFamily="2" charset="0"/>
              </a:rPr>
              <a:t>156.460</a:t>
            </a:r>
            <a:r>
              <a:rPr lang="es-ES" sz="2800" b="1" i="0" u="none" strike="noStrike" dirty="0">
                <a:effectLst/>
                <a:latin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total de personas participantes en el eje, con diferentes tipos o niveles de exclusión o riesgo de exclusión social </a:t>
            </a:r>
            <a:r>
              <a:rPr lang="es-ES" dirty="0">
                <a:latin typeface="Roboto Condensed Light" panose="02000000000000000000" pitchFamily="2" charset="0"/>
                <a:ea typeface="Roboto Condensed Light" panose="02000000000000000000" pitchFamily="2" charset="0"/>
                <a:sym typeface="Wingdings" panose="05000000000000000000" pitchFamily="2" charset="2"/>
              </a:rPr>
              <a:t>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56.759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personas en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riesgo de exclusión social grave o moderada; 46.318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participantes</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 desempleados de larga duración; 39.821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participantes con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discapacidad; 66.417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participantes migrantes</a:t>
            </a:r>
            <a:r>
              <a:rPr lang="es-ES" dirty="0">
                <a:latin typeface="Roboto Condensed Light" panose="02000000000000000000" pitchFamily="2" charset="0"/>
                <a:ea typeface="Roboto Condensed Light" panose="02000000000000000000" pitchFamily="2" charset="0"/>
                <a:sym typeface="Wingdings" panose="05000000000000000000" pitchFamily="2" charset="2"/>
              </a:rPr>
              <a:t>;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59.754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con estudios de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enseñanza primaria; 51.435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participantes viven en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hogares sin empleo; 6.828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sym typeface="Wingdings" panose="05000000000000000000" pitchFamily="2" charset="2"/>
              </a:rPr>
              <a:t>participantes en riesgo de exclusión </a:t>
            </a:r>
            <a:r>
              <a:rPr lang="es-ES" b="1" dirty="0">
                <a:latin typeface="Roboto Condensed Light" panose="02000000000000000000" pitchFamily="2" charset="0"/>
                <a:ea typeface="Roboto Condensed Light" panose="02000000000000000000" pitchFamily="2" charset="0"/>
                <a:sym typeface="Wingdings" panose="05000000000000000000" pitchFamily="2" charset="2"/>
              </a:rPr>
              <a:t>(por igualdad de trato o de género).</a:t>
            </a:r>
            <a:endParaRPr lang="es-ES" b="1" dirty="0">
              <a:latin typeface="Roboto Condensed Light" panose="02000000000000000000" pitchFamily="2" charset="0"/>
              <a:ea typeface="Roboto Condensed Light" panose="02000000000000000000" pitchFamily="2" charset="0"/>
            </a:endParaRPr>
          </a:p>
          <a:p>
            <a:pPr marL="285750" indent="-285750" algn="just">
              <a:lnSpc>
                <a:spcPct val="114000"/>
              </a:lnSpc>
              <a:spcBef>
                <a:spcPts val="300"/>
              </a:spcBef>
              <a:spcAft>
                <a:spcPts val="300"/>
              </a:spcAft>
              <a:buClr>
                <a:schemeClr val="accent1">
                  <a:lumMod val="75000"/>
                </a:schemeClr>
              </a:buClr>
              <a:buFont typeface="Wingdings" panose="05000000000000000000" pitchFamily="2" charset="2"/>
              <a:buChar char="ü"/>
            </a:pPr>
            <a:r>
              <a:rPr lang="es-ES" b="1" dirty="0">
                <a:latin typeface="Roboto Condensed Light" panose="02000000000000000000" pitchFamily="2" charset="0"/>
                <a:ea typeface="Roboto Condensed Light" panose="02000000000000000000" pitchFamily="2" charset="0"/>
              </a:rPr>
              <a:t>29.596</a:t>
            </a:r>
            <a:r>
              <a:rPr lang="es-ES"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obtuvieron un empleo en las cuatro semanas a su participación.</a:t>
            </a:r>
          </a:p>
          <a:p>
            <a:pPr marL="285750" indent="-285750" algn="just">
              <a:lnSpc>
                <a:spcPct val="114000"/>
              </a:lnSpc>
              <a:spcBef>
                <a:spcPts val="300"/>
              </a:spcBef>
              <a:spcAft>
                <a:spcPts val="300"/>
              </a:spcAft>
              <a:buClr>
                <a:schemeClr val="accent1">
                  <a:lumMod val="75000"/>
                </a:schemeClr>
              </a:buClr>
              <a:buFont typeface="Wingdings" panose="05000000000000000000" pitchFamily="2" charset="2"/>
              <a:buChar char="ü"/>
            </a:pPr>
            <a:r>
              <a:rPr lang="es-ES" b="1" dirty="0">
                <a:latin typeface="Roboto Condensed Light" panose="02000000000000000000" pitchFamily="2" charset="0"/>
                <a:ea typeface="Roboto Condensed Light" panose="02000000000000000000" pitchFamily="2" charset="0"/>
              </a:rPr>
              <a:t>12.104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obtuvieron un empleo a los seis meses de su participación</a:t>
            </a:r>
            <a:r>
              <a:rPr lang="es-ES" dirty="0">
                <a:latin typeface="Roboto Condensed Light" panose="02000000000000000000" pitchFamily="2" charset="0"/>
                <a:ea typeface="Roboto Condensed Light" panose="02000000000000000000" pitchFamily="2" charset="0"/>
              </a:rPr>
              <a:t>.</a:t>
            </a:r>
          </a:p>
          <a:p>
            <a:pPr marL="285750" indent="-285750" algn="just">
              <a:lnSpc>
                <a:spcPct val="114000"/>
              </a:lnSpc>
              <a:spcBef>
                <a:spcPts val="300"/>
              </a:spcBef>
              <a:spcAft>
                <a:spcPts val="300"/>
              </a:spcAft>
              <a:buClr>
                <a:schemeClr val="accent1">
                  <a:lumMod val="75000"/>
                </a:schemeClr>
              </a:buClr>
              <a:buFont typeface="Wingdings" panose="05000000000000000000" pitchFamily="2" charset="2"/>
              <a:buChar char="ü"/>
            </a:pPr>
            <a:r>
              <a:rPr lang="es-ES" b="1" dirty="0">
                <a:latin typeface="Roboto Condensed Light" panose="02000000000000000000" pitchFamily="2" charset="0"/>
                <a:ea typeface="Roboto Condensed Light" panose="02000000000000000000" pitchFamily="2" charset="0"/>
              </a:rPr>
              <a:t>23.328</a:t>
            </a:r>
            <a:r>
              <a:rPr lang="es-ES"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buscaron trabajo, se integraron en los sistemas de educación o formación, obtuvieron una cualificación o un empleo, tras su participación.</a:t>
            </a:r>
          </a:p>
          <a:p>
            <a:pPr marL="285750" indent="-285750" algn="just">
              <a:lnSpc>
                <a:spcPct val="114000"/>
              </a:lnSpc>
              <a:spcBef>
                <a:spcPts val="300"/>
              </a:spcBef>
              <a:spcAft>
                <a:spcPts val="300"/>
              </a:spcAft>
              <a:buClr>
                <a:schemeClr val="accent1">
                  <a:lumMod val="75000"/>
                </a:schemeClr>
              </a:buClr>
              <a:buFont typeface="Wingdings" panose="05000000000000000000" pitchFamily="2" charset="2"/>
              <a:buChar char="ü"/>
            </a:pPr>
            <a:r>
              <a:rPr lang="es-ES" b="1" dirty="0">
                <a:latin typeface="Roboto Condensed Light" panose="02000000000000000000" pitchFamily="2" charset="0"/>
                <a:ea typeface="Roboto Condensed Light" panose="02000000000000000000" pitchFamily="2" charset="0"/>
              </a:rPr>
              <a:t>1.984</a:t>
            </a:r>
            <a:r>
              <a:rPr lang="es-ES"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mejoraron su situación personal o laboral a través de medidas de fomento de la igualdad, tras su participación</a:t>
            </a:r>
            <a:r>
              <a:rPr lang="es-ES" dirty="0">
                <a:latin typeface="Roboto Condensed Light" panose="02000000000000000000" pitchFamily="2" charset="0"/>
                <a:ea typeface="Roboto Condensed Light" panose="02000000000000000000" pitchFamily="2" charset="0"/>
              </a:rPr>
              <a:t>. </a:t>
            </a:r>
          </a:p>
          <a:p>
            <a:pPr algn="just">
              <a:lnSpc>
                <a:spcPct val="114000"/>
              </a:lnSpc>
              <a:spcBef>
                <a:spcPts val="300"/>
              </a:spcBef>
              <a:spcAft>
                <a:spcPts val="300"/>
              </a:spcAft>
            </a:pPr>
            <a:endParaRPr lang="es-ES" dirty="0">
              <a:solidFill>
                <a:schemeClr val="tx1">
                  <a:lumMod val="65000"/>
                  <a:lumOff val="35000"/>
                </a:schemeClr>
              </a:solidFill>
              <a:latin typeface="Roboto Condensed Light" panose="02000000000000000000" pitchFamily="2" charset="0"/>
              <a:ea typeface="Roboto Condensed Light" panose="02000000000000000000" pitchFamily="2" charset="0"/>
            </a:endParaRPr>
          </a:p>
          <a:p>
            <a:pPr algn="just"/>
            <a:endParaRPr lang="es-ES" dirty="0">
              <a:solidFill>
                <a:schemeClr val="tx1">
                  <a:lumMod val="65000"/>
                  <a:lumOff val="35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095333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DCAC35-51A8-0647-1CE1-F41712257DBD}"/>
            </a:ext>
          </a:extLst>
        </p:cNvPr>
        <p:cNvGrpSpPr/>
        <p:nvPr/>
      </p:nvGrpSpPr>
      <p:grpSpPr>
        <a:xfrm>
          <a:off x="0" y="0"/>
          <a:ext cx="0" cy="0"/>
          <a:chOff x="0" y="0"/>
          <a:chExt cx="0" cy="0"/>
        </a:xfrm>
      </p:grpSpPr>
      <p:pic>
        <p:nvPicPr>
          <p:cNvPr id="18" name="Imagen 17">
            <a:extLst>
              <a:ext uri="{FF2B5EF4-FFF2-40B4-BE49-F238E27FC236}">
                <a16:creationId xmlns:a16="http://schemas.microsoft.com/office/drawing/2014/main" xmlns="" id="{D00F1387-91B7-D463-F664-F6AFD9C0DA6C}"/>
              </a:ext>
            </a:extLst>
          </p:cNvPr>
          <p:cNvPicPr>
            <a:picLocks noChangeAspect="1"/>
          </p:cNvPicPr>
          <p:nvPr/>
        </p:nvPicPr>
        <p:blipFill>
          <a:blip r:embed="rId2">
            <a:alphaModFix amt="20000"/>
          </a:blip>
          <a:stretch>
            <a:fillRect/>
          </a:stretch>
        </p:blipFill>
        <p:spPr>
          <a:xfrm>
            <a:off x="1192358" y="1888600"/>
            <a:ext cx="9942590" cy="4232800"/>
          </a:xfrm>
          <a:prstGeom prst="rect">
            <a:avLst/>
          </a:prstGeom>
        </p:spPr>
      </p:pic>
      <p:sp>
        <p:nvSpPr>
          <p:cNvPr id="2" name="Título 2">
            <a:extLst>
              <a:ext uri="{FF2B5EF4-FFF2-40B4-BE49-F238E27FC236}">
                <a16:creationId xmlns:a16="http://schemas.microsoft.com/office/drawing/2014/main" xmlns="" id="{015FE7ED-67E6-D0B1-510D-F8618077B031}"/>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Resultados del PO FSE 2014-2020</a:t>
            </a:r>
          </a:p>
          <a:p>
            <a:r>
              <a:rPr lang="es-ES" sz="2800" b="0" dirty="0">
                <a:solidFill>
                  <a:schemeClr val="tx1">
                    <a:lumMod val="50000"/>
                    <a:lumOff val="50000"/>
                  </a:schemeClr>
                </a:solidFill>
              </a:rPr>
              <a:t>Eje 3 </a:t>
            </a:r>
          </a:p>
          <a:p>
            <a:endParaRPr lang="es-ES" sz="3200" b="0" dirty="0">
              <a:solidFill>
                <a:schemeClr val="tx1">
                  <a:lumMod val="50000"/>
                  <a:lumOff val="50000"/>
                </a:schemeClr>
              </a:solidFill>
            </a:endParaRPr>
          </a:p>
        </p:txBody>
      </p:sp>
      <p:pic>
        <p:nvPicPr>
          <p:cNvPr id="3" name="Picture 2" descr="Logotipo_del_Gobierno_de_la_Comunidad_de_Madrid – Café la Palma">
            <a:extLst>
              <a:ext uri="{FF2B5EF4-FFF2-40B4-BE49-F238E27FC236}">
                <a16:creationId xmlns:a16="http://schemas.microsoft.com/office/drawing/2014/main" xmlns="" id="{EA502D4C-1C44-2CEE-CB73-88F7A8F1ED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83F8D9A8-743D-C135-0681-C160C1544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pic>
        <p:nvPicPr>
          <p:cNvPr id="25" name="Gráfico 24" descr="Usuarios con relleno sólido">
            <a:extLst>
              <a:ext uri="{FF2B5EF4-FFF2-40B4-BE49-F238E27FC236}">
                <a16:creationId xmlns:a16="http://schemas.microsoft.com/office/drawing/2014/main" xmlns="" id="{BA1F601D-0468-5C82-F4EE-A78959162C6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258300" y="3175354"/>
            <a:ext cx="914400" cy="914400"/>
          </a:xfrm>
          <a:prstGeom prst="rect">
            <a:avLst/>
          </a:prstGeom>
        </p:spPr>
      </p:pic>
      <p:sp>
        <p:nvSpPr>
          <p:cNvPr id="5" name="Marcador de número de diapositiva 4">
            <a:extLst>
              <a:ext uri="{FF2B5EF4-FFF2-40B4-BE49-F238E27FC236}">
                <a16:creationId xmlns:a16="http://schemas.microsoft.com/office/drawing/2014/main" xmlns="" id="{034938DC-9372-467E-0431-7791F43D45E7}"/>
              </a:ext>
            </a:extLst>
          </p:cNvPr>
          <p:cNvSpPr>
            <a:spLocks noGrp="1"/>
          </p:cNvSpPr>
          <p:nvPr>
            <p:ph type="sldNum" sz="quarter" idx="12"/>
          </p:nvPr>
        </p:nvSpPr>
        <p:spPr/>
        <p:txBody>
          <a:bodyPr/>
          <a:lstStyle/>
          <a:p>
            <a:fld id="{4A8CBD4F-D04B-4D4F-B2BF-A115DF7B93AD}" type="slidenum">
              <a:rPr lang="es-ES" smtClean="0"/>
              <a:t>56</a:t>
            </a:fld>
            <a:endParaRPr lang="es-ES" dirty="0"/>
          </a:p>
        </p:txBody>
      </p:sp>
      <p:sp>
        <p:nvSpPr>
          <p:cNvPr id="6" name="CuadroTexto 5">
            <a:extLst>
              <a:ext uri="{FF2B5EF4-FFF2-40B4-BE49-F238E27FC236}">
                <a16:creationId xmlns:a16="http://schemas.microsoft.com/office/drawing/2014/main" xmlns="" id="{5068566E-9AA1-1710-1748-45261D631FFF}"/>
              </a:ext>
            </a:extLst>
          </p:cNvPr>
          <p:cNvSpPr txBox="1"/>
          <p:nvPr/>
        </p:nvSpPr>
        <p:spPr>
          <a:xfrm>
            <a:off x="1807075" y="2395240"/>
            <a:ext cx="8713156" cy="4708981"/>
          </a:xfrm>
          <a:prstGeom prst="rect">
            <a:avLst/>
          </a:prstGeom>
          <a:noFill/>
        </p:spPr>
        <p:txBody>
          <a:bodyPr wrap="square">
            <a:spAutoFit/>
          </a:bodyPr>
          <a:lstStyle/>
          <a:p>
            <a:pPr marL="457200" indent="-457200">
              <a:buClr>
                <a:schemeClr val="accent1">
                  <a:lumMod val="75000"/>
                </a:schemeClr>
              </a:buClr>
              <a:buFont typeface="Wingdings" panose="05000000000000000000" pitchFamily="2" charset="2"/>
              <a:buChar char="ü"/>
            </a:pPr>
            <a:r>
              <a:rPr lang="es-ES" sz="2800" b="1" dirty="0">
                <a:latin typeface="Roboto Condensed Light" panose="02000000000000000000" pitchFamily="2" charset="0"/>
                <a:ea typeface="Roboto Condensed Light" panose="02000000000000000000" pitchFamily="2" charset="0"/>
              </a:rPr>
              <a:t>204.618</a:t>
            </a:r>
            <a:r>
              <a:rPr lang="es-ES" sz="2400" b="1"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en total, de los cuales </a:t>
            </a:r>
            <a:r>
              <a:rPr lang="es-ES" sz="2800" b="1" dirty="0">
                <a:latin typeface="Roboto Condensed Light" panose="02000000000000000000" pitchFamily="2" charset="0"/>
                <a:ea typeface="Roboto Condensed Light" panose="02000000000000000000" pitchFamily="2" charset="0"/>
              </a:rPr>
              <a:t>165.504</a:t>
            </a:r>
            <a:r>
              <a:rPr lang="es-ES" sz="2400" b="1"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eran</a:t>
            </a:r>
            <a:r>
              <a:rPr lang="es-ES" sz="2400" b="1" dirty="0">
                <a:latin typeface="Roboto Condensed Light" panose="02000000000000000000" pitchFamily="2" charset="0"/>
                <a:ea typeface="Roboto Condensed Light" panose="02000000000000000000" pitchFamily="2" charset="0"/>
              </a:rPr>
              <a:t> inactivos,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y</a:t>
            </a:r>
            <a:r>
              <a:rPr lang="es-ES" sz="2400" b="1" dirty="0">
                <a:latin typeface="Roboto Condensed Light" panose="02000000000000000000" pitchFamily="2" charset="0"/>
                <a:ea typeface="Roboto Condensed Light" panose="02000000000000000000" pitchFamily="2" charset="0"/>
              </a:rPr>
              <a:t> </a:t>
            </a:r>
            <a:r>
              <a:rPr lang="es-ES" sz="2800" b="1" dirty="0">
                <a:latin typeface="Roboto Condensed Light" panose="02000000000000000000" pitchFamily="2" charset="0"/>
                <a:ea typeface="Roboto Condensed Light" panose="02000000000000000000" pitchFamily="2" charset="0"/>
              </a:rPr>
              <a:t>1.565</a:t>
            </a:r>
            <a:r>
              <a:rPr lang="es-ES" sz="2400" b="1"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tenían</a:t>
            </a:r>
            <a:r>
              <a:rPr lang="es-ES" sz="2400" b="1" dirty="0">
                <a:latin typeface="Roboto Condensed Light" panose="02000000000000000000" pitchFamily="2" charset="0"/>
                <a:ea typeface="Roboto Condensed Light" panose="02000000000000000000" pitchFamily="2" charset="0"/>
              </a:rPr>
              <a:t> enseñanzas superiores.</a:t>
            </a:r>
          </a:p>
          <a:p>
            <a:pPr marL="342900" indent="-342900">
              <a:buClr>
                <a:schemeClr val="accent1">
                  <a:lumMod val="75000"/>
                </a:schemeClr>
              </a:buClr>
              <a:buFont typeface="Wingdings" panose="05000000000000000000" pitchFamily="2" charset="2"/>
              <a:buChar char="ü"/>
            </a:pPr>
            <a:endParaRPr lang="es-ES" sz="2400" b="1" dirty="0">
              <a:latin typeface="Roboto Condensed Light" panose="02000000000000000000" pitchFamily="2" charset="0"/>
              <a:ea typeface="Roboto Condensed Light" panose="02000000000000000000" pitchFamily="2" charset="0"/>
            </a:endParaRPr>
          </a:p>
          <a:p>
            <a:pPr marL="457200" indent="-457200">
              <a:buClr>
                <a:schemeClr val="accent1">
                  <a:lumMod val="75000"/>
                </a:schemeClr>
              </a:buClr>
              <a:buFont typeface="Wingdings" panose="05000000000000000000" pitchFamily="2" charset="2"/>
              <a:buChar char="ü"/>
            </a:pPr>
            <a:r>
              <a:rPr lang="es-ES" sz="2800" b="1" dirty="0">
                <a:latin typeface="Roboto Condensed Light" panose="02000000000000000000" pitchFamily="2" charset="0"/>
                <a:ea typeface="Roboto Condensed Light" panose="02000000000000000000" pitchFamily="2" charset="0"/>
              </a:rPr>
              <a:t>112.161</a:t>
            </a:r>
            <a:r>
              <a:rPr lang="es-ES" sz="2400" b="1"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han obtenido una cualificación</a:t>
            </a:r>
            <a:r>
              <a:rPr lang="es-ES" sz="2400" b="1" dirty="0">
                <a:latin typeface="Roboto Condensed Light" panose="02000000000000000000" pitchFamily="2" charset="0"/>
                <a:ea typeface="Roboto Condensed Light" panose="02000000000000000000" pitchFamily="2" charset="0"/>
              </a:rPr>
              <a:t>.</a:t>
            </a:r>
          </a:p>
          <a:p>
            <a:pPr marL="342900" indent="-342900">
              <a:buClr>
                <a:schemeClr val="accent1">
                  <a:lumMod val="75000"/>
                </a:schemeClr>
              </a:buClr>
              <a:buFont typeface="Wingdings" panose="05000000000000000000" pitchFamily="2" charset="2"/>
              <a:buChar char="ü"/>
            </a:pPr>
            <a:endParaRPr lang="es-ES" sz="2400" b="1" dirty="0">
              <a:latin typeface="Roboto Condensed Light" panose="02000000000000000000" pitchFamily="2" charset="0"/>
              <a:ea typeface="Roboto Condensed Light" panose="02000000000000000000" pitchFamily="2" charset="0"/>
            </a:endParaRPr>
          </a:p>
          <a:p>
            <a:pPr marL="457200" indent="-457200">
              <a:buClr>
                <a:schemeClr val="accent1">
                  <a:lumMod val="75000"/>
                </a:schemeClr>
              </a:buClr>
              <a:buFont typeface="Wingdings" panose="05000000000000000000" pitchFamily="2" charset="2"/>
              <a:buChar char="ü"/>
            </a:pPr>
            <a:r>
              <a:rPr lang="es-ES" sz="2800" b="1" dirty="0">
                <a:latin typeface="Roboto Condensed Light" panose="02000000000000000000" pitchFamily="2" charset="0"/>
                <a:ea typeface="Roboto Condensed Light" panose="02000000000000000000" pitchFamily="2" charset="0"/>
              </a:rPr>
              <a:t>1.565</a:t>
            </a:r>
            <a:r>
              <a:rPr lang="es-ES" sz="2400" b="1" dirty="0">
                <a:latin typeface="Roboto Condensed Light" panose="02000000000000000000" pitchFamily="2" charset="0"/>
                <a:ea typeface="Roboto Condensed Light" panose="02000000000000000000" pitchFamily="2" charset="0"/>
              </a:rPr>
              <a:t> </a:t>
            </a:r>
            <a:r>
              <a:rPr lang="es-ES" sz="2000" dirty="0">
                <a:solidFill>
                  <a:schemeClr val="tx1">
                    <a:lumMod val="65000"/>
                    <a:lumOff val="35000"/>
                  </a:schemeClr>
                </a:solidFill>
                <a:latin typeface="Roboto Condensed Light" panose="02000000000000000000" pitchFamily="2" charset="0"/>
                <a:ea typeface="Roboto Condensed Light" panose="02000000000000000000" pitchFamily="2" charset="0"/>
              </a:rPr>
              <a:t>participantes han obtenido un resultado científico como consecuencia del desarrollo de los proyectos en red con centros tecnológicos, de investigación y empresas</a:t>
            </a:r>
          </a:p>
          <a:p>
            <a:endParaRPr lang="es-ES" sz="2400" b="1" dirty="0">
              <a:latin typeface="Roboto Condensed Light" panose="02000000000000000000" pitchFamily="2" charset="0"/>
              <a:ea typeface="Roboto Condensed Light" panose="02000000000000000000" pitchFamily="2" charset="0"/>
            </a:endParaRPr>
          </a:p>
          <a:p>
            <a:endParaRPr lang="es-ES" sz="2400" b="1" dirty="0">
              <a:latin typeface="Roboto Condensed Light" panose="02000000000000000000" pitchFamily="2" charset="0"/>
              <a:ea typeface="Roboto Condensed Light" panose="02000000000000000000" pitchFamily="2" charset="0"/>
            </a:endParaRPr>
          </a:p>
          <a:p>
            <a:endParaRPr lang="es-ES" sz="2400" b="1" dirty="0">
              <a:latin typeface="Roboto Condensed Light" panose="02000000000000000000" pitchFamily="2" charset="0"/>
              <a:ea typeface="Roboto Condensed Light" panose="02000000000000000000" pitchFamily="2" charset="0"/>
            </a:endParaRPr>
          </a:p>
          <a:p>
            <a:endParaRPr lang="es-ES" sz="2800" b="1" dirty="0">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839601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98F055-A4FD-B22B-A948-0E28072D4C5B}"/>
            </a:ext>
          </a:extLst>
        </p:cNvPr>
        <p:cNvGrpSpPr/>
        <p:nvPr/>
      </p:nvGrpSpPr>
      <p:grpSpPr>
        <a:xfrm>
          <a:off x="0" y="0"/>
          <a:ext cx="0" cy="0"/>
          <a:chOff x="0" y="0"/>
          <a:chExt cx="0" cy="0"/>
        </a:xfrm>
      </p:grpSpPr>
      <p:pic>
        <p:nvPicPr>
          <p:cNvPr id="3" name="Picture 2" descr="Logotipo_del_Gobierno_de_la_Comunidad_de_Madrid – Café la Palma">
            <a:extLst>
              <a:ext uri="{FF2B5EF4-FFF2-40B4-BE49-F238E27FC236}">
                <a16:creationId xmlns:a16="http://schemas.microsoft.com/office/drawing/2014/main" xmlns="" id="{598A5591-AAE2-80D8-8201-DE508DECEE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Descripción generada automáticamente con confianza media">
            <a:extLst>
              <a:ext uri="{FF2B5EF4-FFF2-40B4-BE49-F238E27FC236}">
                <a16:creationId xmlns:a16="http://schemas.microsoft.com/office/drawing/2014/main" xmlns="" id="{4C8CCFBF-8346-01F8-34F0-18E81C5A9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5" name="Título 2">
            <a:extLst>
              <a:ext uri="{FF2B5EF4-FFF2-40B4-BE49-F238E27FC236}">
                <a16:creationId xmlns:a16="http://schemas.microsoft.com/office/drawing/2014/main" xmlns="" id="{542BA34B-86CF-8E1C-CA03-1B601E54BAAC}"/>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Resultados del PO FSE 2014-2020</a:t>
            </a:r>
          </a:p>
          <a:p>
            <a:r>
              <a:rPr lang="es-ES" sz="2800" b="0" dirty="0">
                <a:solidFill>
                  <a:schemeClr val="tx1">
                    <a:lumMod val="50000"/>
                    <a:lumOff val="50000"/>
                  </a:schemeClr>
                </a:solidFill>
              </a:rPr>
              <a:t>Eje REACT-EU</a:t>
            </a:r>
          </a:p>
          <a:p>
            <a:endParaRPr lang="es-ES" sz="3200" b="0" dirty="0">
              <a:solidFill>
                <a:schemeClr val="tx1">
                  <a:lumMod val="50000"/>
                  <a:lumOff val="50000"/>
                </a:schemeClr>
              </a:solidFill>
            </a:endParaRPr>
          </a:p>
        </p:txBody>
      </p:sp>
      <p:pic>
        <p:nvPicPr>
          <p:cNvPr id="8" name="Imagen 7">
            <a:extLst>
              <a:ext uri="{FF2B5EF4-FFF2-40B4-BE49-F238E27FC236}">
                <a16:creationId xmlns:a16="http://schemas.microsoft.com/office/drawing/2014/main" xmlns="" id="{50ACF1D6-4B4D-B58C-A389-0E613F7A6E2B}"/>
              </a:ext>
            </a:extLst>
          </p:cNvPr>
          <p:cNvPicPr>
            <a:picLocks noChangeAspect="1"/>
          </p:cNvPicPr>
          <p:nvPr/>
        </p:nvPicPr>
        <p:blipFill>
          <a:blip r:embed="rId4">
            <a:alphaModFix amt="35000"/>
          </a:blip>
          <a:srcRect t="15997"/>
          <a:stretch/>
        </p:blipFill>
        <p:spPr>
          <a:xfrm>
            <a:off x="1076144" y="1881041"/>
            <a:ext cx="10039711" cy="4240359"/>
          </a:xfrm>
          <a:prstGeom prst="rect">
            <a:avLst/>
          </a:prstGeom>
        </p:spPr>
      </p:pic>
      <p:sp>
        <p:nvSpPr>
          <p:cNvPr id="17" name="CuadroTexto 16">
            <a:extLst>
              <a:ext uri="{FF2B5EF4-FFF2-40B4-BE49-F238E27FC236}">
                <a16:creationId xmlns:a16="http://schemas.microsoft.com/office/drawing/2014/main" xmlns="" id="{E5AB81D6-239F-2886-913B-59267A395B64}"/>
              </a:ext>
            </a:extLst>
          </p:cNvPr>
          <p:cNvSpPr txBox="1"/>
          <p:nvPr/>
        </p:nvSpPr>
        <p:spPr>
          <a:xfrm>
            <a:off x="1603704" y="4156221"/>
            <a:ext cx="7747444" cy="1569660"/>
          </a:xfrm>
          <a:prstGeom prst="rect">
            <a:avLst/>
          </a:prstGeom>
          <a:noFill/>
        </p:spPr>
        <p:txBody>
          <a:bodyPr wrap="square">
            <a:spAutoFit/>
          </a:bodyPr>
          <a:lstStyle>
            <a:defPPr>
              <a:defRPr lang="en-US"/>
            </a:defPPr>
            <a:lvl1pPr>
              <a:defRPr sz="2000" b="1">
                <a:latin typeface="Roboto Condensed Light" panose="02000000000000000000" pitchFamily="2" charset="0"/>
                <a:ea typeface="Roboto Condensed Light" panose="02000000000000000000" pitchFamily="2" charset="0"/>
                <a:cs typeface="Roboto Condensed" panose="02000000000000000000" pitchFamily="2" charset="0"/>
              </a:defRPr>
            </a:lvl1pPr>
          </a:lstStyle>
          <a:p>
            <a:pPr marL="457200" indent="-457200">
              <a:buClr>
                <a:schemeClr val="accent1">
                  <a:lumMod val="75000"/>
                </a:schemeClr>
              </a:buClr>
              <a:buFont typeface="Wingdings" panose="05000000000000000000" pitchFamily="2" charset="2"/>
              <a:buChar char="ü"/>
            </a:pPr>
            <a:r>
              <a:rPr lang="es-ES" sz="2800" dirty="0"/>
              <a:t>3.046</a:t>
            </a:r>
            <a:r>
              <a:rPr lang="es-ES" dirty="0"/>
              <a:t> </a:t>
            </a:r>
            <a:r>
              <a:rPr lang="es-ES" b="0" dirty="0">
                <a:solidFill>
                  <a:schemeClr val="tx1">
                    <a:lumMod val="65000"/>
                    <a:lumOff val="35000"/>
                  </a:schemeClr>
                </a:solidFill>
              </a:rPr>
              <a:t>Centros Educativos </a:t>
            </a:r>
            <a:r>
              <a:rPr lang="es-ES" dirty="0"/>
              <a:t>beneficiados </a:t>
            </a:r>
            <a:r>
              <a:rPr lang="es-ES" b="0" dirty="0">
                <a:solidFill>
                  <a:schemeClr val="tx1">
                    <a:lumMod val="65000"/>
                    <a:lumOff val="35000"/>
                  </a:schemeClr>
                </a:solidFill>
              </a:rPr>
              <a:t>por las </a:t>
            </a:r>
            <a:r>
              <a:rPr lang="es-ES" dirty="0"/>
              <a:t>ayudas REAC-EU </a:t>
            </a:r>
            <a:r>
              <a:rPr lang="es-ES" b="0" dirty="0">
                <a:solidFill>
                  <a:schemeClr val="tx1">
                    <a:lumMod val="65000"/>
                    <a:lumOff val="35000"/>
                  </a:schemeClr>
                </a:solidFill>
              </a:rPr>
              <a:t>con el fin </a:t>
            </a:r>
            <a:r>
              <a:rPr lang="es-ES" dirty="0"/>
              <a:t>de preservar la educacion presencial durante la pandemia </a:t>
            </a:r>
            <a:r>
              <a:rPr lang="es-ES" b="0" dirty="0">
                <a:solidFill>
                  <a:schemeClr val="tx1">
                    <a:lumMod val="65000"/>
                    <a:lumOff val="35000"/>
                  </a:schemeClr>
                </a:solidFill>
              </a:rPr>
              <a:t>de los que el </a:t>
            </a:r>
            <a:r>
              <a:rPr lang="es-ES" sz="2800" dirty="0"/>
              <a:t>100%</a:t>
            </a:r>
            <a:r>
              <a:rPr lang="es-ES" dirty="0"/>
              <a:t> </a:t>
            </a:r>
            <a:r>
              <a:rPr lang="es-ES" b="0" dirty="0"/>
              <a:t>han</a:t>
            </a:r>
            <a:r>
              <a:rPr lang="es-ES" dirty="0"/>
              <a:t> conseguido la continuación de la educación presencial </a:t>
            </a:r>
            <a:r>
              <a:rPr lang="es-ES" b="0" dirty="0"/>
              <a:t>durante la pandemia</a:t>
            </a:r>
          </a:p>
        </p:txBody>
      </p:sp>
      <p:pic>
        <p:nvPicPr>
          <p:cNvPr id="21" name="Gráfico 20" descr="Centro educativo con relleno sólido">
            <a:extLst>
              <a:ext uri="{FF2B5EF4-FFF2-40B4-BE49-F238E27FC236}">
                <a16:creationId xmlns:a16="http://schemas.microsoft.com/office/drawing/2014/main" xmlns="" id="{15330F4B-FE74-21EE-7E4F-BDEC286C23E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37776" y="4581000"/>
            <a:ext cx="914400" cy="914400"/>
          </a:xfrm>
          <a:prstGeom prst="rect">
            <a:avLst/>
          </a:prstGeom>
        </p:spPr>
      </p:pic>
      <p:pic>
        <p:nvPicPr>
          <p:cNvPr id="2" name="Gráfico 1" descr="Usuarios con relleno sólido">
            <a:extLst>
              <a:ext uri="{FF2B5EF4-FFF2-40B4-BE49-F238E27FC236}">
                <a16:creationId xmlns:a16="http://schemas.microsoft.com/office/drawing/2014/main" xmlns="" id="{2FE66FF1-B865-DD11-6EE8-7EBFC167D16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351148" y="2514600"/>
            <a:ext cx="914400" cy="914400"/>
          </a:xfrm>
          <a:prstGeom prst="rect">
            <a:avLst/>
          </a:prstGeom>
        </p:spPr>
      </p:pic>
      <p:sp>
        <p:nvSpPr>
          <p:cNvPr id="6" name="CuadroTexto 5">
            <a:extLst>
              <a:ext uri="{FF2B5EF4-FFF2-40B4-BE49-F238E27FC236}">
                <a16:creationId xmlns:a16="http://schemas.microsoft.com/office/drawing/2014/main" xmlns="" id="{F1973330-6B92-8235-3710-169D3F012ECF}"/>
              </a:ext>
            </a:extLst>
          </p:cNvPr>
          <p:cNvSpPr txBox="1"/>
          <p:nvPr/>
        </p:nvSpPr>
        <p:spPr>
          <a:xfrm>
            <a:off x="1603704" y="2173224"/>
            <a:ext cx="7376872" cy="830997"/>
          </a:xfrm>
          <a:prstGeom prst="rect">
            <a:avLst/>
          </a:prstGeom>
          <a:noFill/>
        </p:spPr>
        <p:txBody>
          <a:bodyPr wrap="square">
            <a:spAutoFit/>
          </a:bodyPr>
          <a:lstStyle>
            <a:defPPr>
              <a:defRPr lang="en-US"/>
            </a:defPPr>
            <a:lvl1pPr>
              <a:defRPr sz="2000" b="1">
                <a:latin typeface="Roboto Condensed Light" panose="02000000000000000000" pitchFamily="2" charset="0"/>
                <a:ea typeface="Roboto Condensed Light" panose="02000000000000000000" pitchFamily="2" charset="0"/>
                <a:cs typeface="Roboto Condensed" panose="02000000000000000000" pitchFamily="2" charset="0"/>
              </a:defRPr>
            </a:lvl1pPr>
          </a:lstStyle>
          <a:p>
            <a:pPr marL="457200" indent="-457200">
              <a:buClr>
                <a:schemeClr val="accent1">
                  <a:lumMod val="75000"/>
                </a:schemeClr>
              </a:buClr>
              <a:buFont typeface="Wingdings" panose="05000000000000000000" pitchFamily="2" charset="2"/>
              <a:buChar char="ü"/>
            </a:pPr>
            <a:r>
              <a:rPr lang="es-ES" sz="2800" dirty="0"/>
              <a:t>213.110 </a:t>
            </a:r>
            <a:r>
              <a:rPr lang="es-ES" b="0" dirty="0">
                <a:solidFill>
                  <a:schemeClr val="tx1">
                    <a:lumMod val="65000"/>
                    <a:lumOff val="35000"/>
                  </a:schemeClr>
                </a:solidFill>
              </a:rPr>
              <a:t>personas participantes, de las que el </a:t>
            </a:r>
            <a:r>
              <a:rPr lang="es-ES" sz="2800" dirty="0"/>
              <a:t>58,43% </a:t>
            </a:r>
            <a:r>
              <a:rPr lang="es-ES" dirty="0"/>
              <a:t>obtienen una cualificación.</a:t>
            </a:r>
          </a:p>
        </p:txBody>
      </p:sp>
      <p:sp>
        <p:nvSpPr>
          <p:cNvPr id="7" name="CuadroTexto 6">
            <a:extLst>
              <a:ext uri="{FF2B5EF4-FFF2-40B4-BE49-F238E27FC236}">
                <a16:creationId xmlns:a16="http://schemas.microsoft.com/office/drawing/2014/main" xmlns="" id="{E53EB90F-4700-ECE1-F8C9-5E03FB6C658A}"/>
              </a:ext>
            </a:extLst>
          </p:cNvPr>
          <p:cNvSpPr txBox="1"/>
          <p:nvPr/>
        </p:nvSpPr>
        <p:spPr>
          <a:xfrm>
            <a:off x="1586655" y="3139524"/>
            <a:ext cx="8004817" cy="830997"/>
          </a:xfrm>
          <a:prstGeom prst="rect">
            <a:avLst/>
          </a:prstGeom>
          <a:noFill/>
        </p:spPr>
        <p:txBody>
          <a:bodyPr wrap="square">
            <a:spAutoFit/>
          </a:bodyPr>
          <a:lstStyle>
            <a:defPPr>
              <a:defRPr lang="en-US"/>
            </a:defPPr>
            <a:lvl1pPr>
              <a:defRPr sz="2000" b="1">
                <a:latin typeface="Roboto Condensed Light" panose="02000000000000000000" pitchFamily="2" charset="0"/>
                <a:ea typeface="Roboto Condensed Light" panose="02000000000000000000" pitchFamily="2" charset="0"/>
                <a:cs typeface="Roboto Condensed" panose="02000000000000000000" pitchFamily="2" charset="0"/>
              </a:defRPr>
            </a:lvl1pPr>
          </a:lstStyle>
          <a:p>
            <a:pPr marL="342900" indent="-342900">
              <a:buClr>
                <a:schemeClr val="accent1">
                  <a:lumMod val="75000"/>
                </a:schemeClr>
              </a:buClr>
              <a:buFont typeface="Wingdings" panose="05000000000000000000" pitchFamily="2" charset="2"/>
              <a:buChar char="ü"/>
            </a:pPr>
            <a:r>
              <a:rPr lang="es-ES" b="0" dirty="0">
                <a:solidFill>
                  <a:schemeClr val="tx1">
                    <a:lumMod val="65000"/>
                    <a:lumOff val="35000"/>
                  </a:schemeClr>
                </a:solidFill>
              </a:rPr>
              <a:t>Personas </a:t>
            </a:r>
            <a:r>
              <a:rPr lang="es-ES" dirty="0"/>
              <a:t>desempleadas e inactivas </a:t>
            </a:r>
            <a:r>
              <a:rPr lang="es-ES" sz="2800" dirty="0"/>
              <a:t>89.474</a:t>
            </a:r>
            <a:r>
              <a:rPr lang="es-ES" b="0" dirty="0">
                <a:solidFill>
                  <a:schemeClr val="tx1">
                    <a:lumMod val="65000"/>
                    <a:lumOff val="35000"/>
                  </a:schemeClr>
                </a:solidFill>
              </a:rPr>
              <a:t>, de las que el </a:t>
            </a:r>
            <a:r>
              <a:rPr lang="es-ES" sz="2800" dirty="0">
                <a:solidFill>
                  <a:schemeClr val="tx1">
                    <a:lumMod val="65000"/>
                    <a:lumOff val="35000"/>
                  </a:schemeClr>
                </a:solidFill>
              </a:rPr>
              <a:t>80,37</a:t>
            </a:r>
            <a:r>
              <a:rPr lang="es-ES" sz="2800" dirty="0"/>
              <a:t>% </a:t>
            </a:r>
            <a:r>
              <a:rPr lang="es-ES" dirty="0"/>
              <a:t>obtuvieron un empleo.</a:t>
            </a:r>
          </a:p>
        </p:txBody>
      </p:sp>
      <p:sp>
        <p:nvSpPr>
          <p:cNvPr id="9" name="Marcador de número de diapositiva 8">
            <a:extLst>
              <a:ext uri="{FF2B5EF4-FFF2-40B4-BE49-F238E27FC236}">
                <a16:creationId xmlns:a16="http://schemas.microsoft.com/office/drawing/2014/main" xmlns="" id="{8F1C8892-096A-2C86-F190-E121E59EF5BA}"/>
              </a:ext>
            </a:extLst>
          </p:cNvPr>
          <p:cNvSpPr>
            <a:spLocks noGrp="1"/>
          </p:cNvSpPr>
          <p:nvPr>
            <p:ph type="sldNum" sz="quarter" idx="12"/>
          </p:nvPr>
        </p:nvSpPr>
        <p:spPr/>
        <p:txBody>
          <a:bodyPr/>
          <a:lstStyle/>
          <a:p>
            <a:fld id="{4A8CBD4F-D04B-4D4F-B2BF-A115DF7B93AD}" type="slidenum">
              <a:rPr lang="es-ES" smtClean="0"/>
              <a:t>57</a:t>
            </a:fld>
            <a:endParaRPr lang="es-ES" dirty="0"/>
          </a:p>
        </p:txBody>
      </p:sp>
    </p:spTree>
    <p:extLst>
      <p:ext uri="{BB962C8B-B14F-4D97-AF65-F5344CB8AC3E}">
        <p14:creationId xmlns:p14="http://schemas.microsoft.com/office/powerpoint/2010/main" val="3365640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EE2D64-A6EA-179D-D09A-9DE1687DF52C}"/>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9BE8535B-47B9-7A92-5F8A-A20447CAED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CB1B236B-568F-7B4E-4329-E8AA772254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3589C0AE-3B2E-E663-489F-7AB89DB3D61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2ADE08D5-24B8-BE86-FC23-A25D28ACE9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FE01B91E-A854-7939-EB9C-D7081A7E045B}"/>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Comunicación</a:t>
            </a:r>
            <a:r>
              <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rPr>
              <a:t> y </a:t>
            </a: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Visibilidad</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4A433C40-BEEA-2721-C999-46DC454FA4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87456A06-4971-498A-B1AD-635516982A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47642E59-8F5F-C0FD-3772-9D0BE0B3E0C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FF660581-AB4C-96DA-91EC-C726BBA30B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D766A21F-B618-F423-E272-14AABE3FDC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81F0C86C-F281-AE00-9B98-79D3DAAB4A29}"/>
              </a:ext>
            </a:extLst>
          </p:cNvPr>
          <p:cNvSpPr>
            <a:spLocks noGrp="1"/>
          </p:cNvSpPr>
          <p:nvPr>
            <p:ph type="sldNum" sz="quarter" idx="12"/>
          </p:nvPr>
        </p:nvSpPr>
        <p:spPr/>
        <p:txBody>
          <a:bodyPr/>
          <a:lstStyle/>
          <a:p>
            <a:fld id="{4A8CBD4F-D04B-4D4F-B2BF-A115DF7B93AD}" type="slidenum">
              <a:rPr lang="es-ES" smtClean="0"/>
              <a:t>58</a:t>
            </a:fld>
            <a:endParaRPr lang="es-ES" dirty="0"/>
          </a:p>
        </p:txBody>
      </p:sp>
    </p:spTree>
    <p:extLst>
      <p:ext uri="{BB962C8B-B14F-4D97-AF65-F5344CB8AC3E}">
        <p14:creationId xmlns:p14="http://schemas.microsoft.com/office/powerpoint/2010/main" val="303359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8EC4271-A107-0D14-E86C-3C061B8D15B0}"/>
            </a:ext>
          </a:extLst>
        </p:cNvPr>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817F579A-69B3-9EA6-EA0D-9F356AAAF25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27910442-DA7D-3659-5362-78D67AF4D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46D2F770-06D7-DC7C-BFF7-6F13430EA772}"/>
              </a:ext>
            </a:extLst>
          </p:cNvPr>
          <p:cNvSpPr txBox="1">
            <a:spLocks/>
          </p:cNvSpPr>
          <p:nvPr/>
        </p:nvSpPr>
        <p:spPr>
          <a:xfrm>
            <a:off x="1126065" y="853336"/>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Comunicación y Visibilidad</a:t>
            </a:r>
          </a:p>
          <a:p>
            <a:r>
              <a:rPr lang="es-ES" sz="2000" b="0" dirty="0">
                <a:solidFill>
                  <a:srgbClr val="0070C0"/>
                </a:solidFill>
              </a:rPr>
              <a:t>Principales actuaciones desarrolladas</a:t>
            </a:r>
          </a:p>
          <a:p>
            <a:endParaRPr lang="es-ES" dirty="0">
              <a:solidFill>
                <a:schemeClr val="accent1">
                  <a:lumMod val="75000"/>
                </a:schemeClr>
              </a:solidFill>
            </a:endParaRPr>
          </a:p>
        </p:txBody>
      </p:sp>
      <p:sp>
        <p:nvSpPr>
          <p:cNvPr id="2" name="Marcador de número de diapositiva 1">
            <a:extLst>
              <a:ext uri="{FF2B5EF4-FFF2-40B4-BE49-F238E27FC236}">
                <a16:creationId xmlns:a16="http://schemas.microsoft.com/office/drawing/2014/main" xmlns="" id="{17B5146C-13C7-2878-E93D-D13DDD24A423}"/>
              </a:ext>
            </a:extLst>
          </p:cNvPr>
          <p:cNvSpPr>
            <a:spLocks noGrp="1"/>
          </p:cNvSpPr>
          <p:nvPr>
            <p:ph type="sldNum" sz="quarter" idx="12"/>
          </p:nvPr>
        </p:nvSpPr>
        <p:spPr/>
        <p:txBody>
          <a:bodyPr/>
          <a:lstStyle/>
          <a:p>
            <a:fld id="{4A8CBD4F-D04B-4D4F-B2BF-A115DF7B93AD}" type="slidenum">
              <a:rPr lang="es-ES" smtClean="0"/>
              <a:t>59</a:t>
            </a:fld>
            <a:endParaRPr lang="es-ES" dirty="0"/>
          </a:p>
        </p:txBody>
      </p:sp>
      <p:sp>
        <p:nvSpPr>
          <p:cNvPr id="3" name="Subtítulo 2">
            <a:extLst>
              <a:ext uri="{FF2B5EF4-FFF2-40B4-BE49-F238E27FC236}">
                <a16:creationId xmlns:a16="http://schemas.microsoft.com/office/drawing/2014/main" xmlns="" id="{5681D7CB-6457-0A1C-699A-C54DFE9FA3D7}"/>
              </a:ext>
            </a:extLst>
          </p:cNvPr>
          <p:cNvSpPr txBox="1">
            <a:spLocks/>
          </p:cNvSpPr>
          <p:nvPr/>
        </p:nvSpPr>
        <p:spPr>
          <a:xfrm>
            <a:off x="1133311" y="2627052"/>
            <a:ext cx="10032465" cy="3439484"/>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74650" indent="-285750">
              <a:lnSpc>
                <a:spcPct val="100000"/>
              </a:lnSpc>
              <a:buFont typeface="Wingdings" panose="05000000000000000000" pitchFamily="2" charset="2"/>
              <a:buChar char="q"/>
            </a:pPr>
            <a:r>
              <a:rPr lang="es-ES" sz="1550" b="1" dirty="0">
                <a:latin typeface="Roboto Condensed" panose="02000000000000000000" pitchFamily="2" charset="0"/>
                <a:ea typeface="Roboto Condensed" panose="02000000000000000000" pitchFamily="2" charset="0"/>
              </a:rPr>
              <a:t>Acto de lanzamiento </a:t>
            </a:r>
            <a:r>
              <a:rPr lang="es-ES" sz="1550" dirty="0">
                <a:latin typeface="Roboto Condensed" panose="02000000000000000000" pitchFamily="2" charset="0"/>
                <a:ea typeface="Roboto Condensed" panose="02000000000000000000" pitchFamily="2" charset="0"/>
              </a:rPr>
              <a:t>del  PO FSE CM 24 de febrero de 2016.</a:t>
            </a:r>
          </a:p>
          <a:p>
            <a:pPr marL="358775" indent="-269875">
              <a:lnSpc>
                <a:spcPct val="100000"/>
              </a:lnSpc>
              <a:buFont typeface="Wingdings" panose="05000000000000000000" pitchFamily="2" charset="2"/>
              <a:buChar char="q"/>
            </a:pPr>
            <a:r>
              <a:rPr lang="es-ES" sz="1550" dirty="0">
                <a:latin typeface="Roboto Condensed" panose="02000000000000000000" pitchFamily="2" charset="0"/>
                <a:ea typeface="Roboto Condensed" panose="02000000000000000000" pitchFamily="2" charset="0"/>
              </a:rPr>
              <a:t>Elaboración de la </a:t>
            </a:r>
            <a:r>
              <a:rPr lang="es-ES" sz="1550" b="1" dirty="0">
                <a:latin typeface="Roboto Condensed" panose="02000000000000000000" pitchFamily="2" charset="0"/>
                <a:ea typeface="Roboto Condensed" panose="02000000000000000000" pitchFamily="2" charset="0"/>
              </a:rPr>
              <a:t>Estrategia de Comunicación </a:t>
            </a:r>
            <a:r>
              <a:rPr lang="es-ES" sz="1550" dirty="0">
                <a:latin typeface="Roboto Condensed" panose="02000000000000000000" pitchFamily="2" charset="0"/>
                <a:ea typeface="Roboto Condensed" panose="02000000000000000000" pitchFamily="2" charset="0"/>
              </a:rPr>
              <a:t>del PO FSE 14/20 CM: </a:t>
            </a:r>
            <a:r>
              <a:rPr lang="es-ES" sz="1550" dirty="0">
                <a:solidFill>
                  <a:srgbClr val="0070C0"/>
                </a:solidFill>
                <a:latin typeface="Roboto Condensed" panose="02000000000000000000" pitchFamily="2" charset="0"/>
                <a:ea typeface="Roboto Condensed" panose="02000000000000000000" pitchFamily="2" charset="0"/>
                <a:hlinkClick r:id="rId4">
                  <a:extLst>
                    <a:ext uri="{A12FA001-AC4F-418D-AE19-62706E023703}">
                      <ahyp:hlinkClr xmlns:ahyp="http://schemas.microsoft.com/office/drawing/2018/hyperlinkcolor" xmlns="" val="tx"/>
                    </a:ext>
                  </a:extLst>
                </a:hlinkClick>
              </a:rPr>
              <a:t>https://www.comunidad.madrid/sites/default/files/estrategia_comunicacion_po_fse_2014-2020_cm.pdf</a:t>
            </a:r>
          </a:p>
          <a:p>
            <a:pPr marL="358775" indent="-269875">
              <a:lnSpc>
                <a:spcPct val="100000"/>
              </a:lnSpc>
              <a:buFont typeface="Wingdings" panose="05000000000000000000" pitchFamily="2" charset="2"/>
              <a:buChar char="q"/>
            </a:pPr>
            <a:r>
              <a:rPr lang="es-ES" sz="1550" b="1" dirty="0">
                <a:latin typeface="Roboto Condensed" panose="02000000000000000000" pitchFamily="2" charset="0"/>
                <a:ea typeface="Roboto Condensed" panose="02000000000000000000" pitchFamily="2" charset="0"/>
              </a:rPr>
              <a:t>Guía práctica </a:t>
            </a:r>
            <a:r>
              <a:rPr lang="es-ES" sz="1550" dirty="0">
                <a:latin typeface="Roboto Condensed" panose="02000000000000000000" pitchFamily="2" charset="0"/>
                <a:ea typeface="Roboto Condensed" panose="02000000000000000000" pitchFamily="2" charset="0"/>
              </a:rPr>
              <a:t>para el </a:t>
            </a:r>
            <a:r>
              <a:rPr lang="es-ES" sz="1550" b="1" dirty="0">
                <a:latin typeface="Roboto Condensed" panose="02000000000000000000" pitchFamily="2" charset="0"/>
                <a:ea typeface="Roboto Condensed" panose="02000000000000000000" pitchFamily="2" charset="0"/>
              </a:rPr>
              <a:t>cumplimiento de las obligaciones de información y comunicación </a:t>
            </a:r>
            <a:r>
              <a:rPr lang="es-ES" sz="1550" dirty="0">
                <a:latin typeface="Roboto Condensed" panose="02000000000000000000" pitchFamily="2" charset="0"/>
                <a:ea typeface="Roboto Condensed" panose="02000000000000000000" pitchFamily="2" charset="0"/>
              </a:rPr>
              <a:t>en las actividades cofinanciadas por el FSE y el FEDER en los </a:t>
            </a:r>
            <a:r>
              <a:rPr lang="es-ES" sz="1550" b="1" dirty="0">
                <a:latin typeface="Roboto Condensed" panose="02000000000000000000" pitchFamily="2" charset="0"/>
                <a:ea typeface="Roboto Condensed" panose="02000000000000000000" pitchFamily="2" charset="0"/>
              </a:rPr>
              <a:t>Programas Operativos de la Comunidad de Madrid</a:t>
            </a:r>
            <a:r>
              <a:rPr lang="es-ES" sz="1550" dirty="0">
                <a:latin typeface="Roboto Condensed" panose="02000000000000000000" pitchFamily="2" charset="0"/>
                <a:ea typeface="Roboto Condensed" panose="02000000000000000000" pitchFamily="2" charset="0"/>
              </a:rPr>
              <a:t>, periodo de programación 2014-2020 (febrero 2017).        </a:t>
            </a:r>
            <a:r>
              <a:rPr lang="es-ES" sz="1550" dirty="0">
                <a:solidFill>
                  <a:srgbClr val="0070C0"/>
                </a:solidFill>
                <a:latin typeface="Roboto Condensed" panose="02000000000000000000" pitchFamily="2" charset="0"/>
                <a:ea typeface="Roboto Condensed" panose="02000000000000000000" pitchFamily="2" charset="0"/>
                <a:hlinkClick r:id="rId5">
                  <a:extLst>
                    <a:ext uri="{A12FA001-AC4F-418D-AE19-62706E023703}">
                      <ahyp:hlinkClr xmlns:ahyp="http://schemas.microsoft.com/office/drawing/2018/hyperlinkcolor" xmlns="" val="tx"/>
                    </a:ext>
                  </a:extLst>
                </a:hlinkClick>
              </a:rPr>
              <a:t>https://www.comunidad.madrid/sites/default/files/guia_de_comunicacion_fondos_estructurales_2014-2020.pdf</a:t>
            </a:r>
            <a:endParaRPr lang="es-ES" sz="1550" dirty="0">
              <a:solidFill>
                <a:srgbClr val="0070C0"/>
              </a:solidFill>
              <a:latin typeface="Roboto Condensed" panose="02000000000000000000" pitchFamily="2" charset="0"/>
              <a:ea typeface="Roboto Condensed" panose="02000000000000000000" pitchFamily="2" charset="0"/>
            </a:endParaRPr>
          </a:p>
          <a:p>
            <a:pPr marL="358775" indent="-269875">
              <a:lnSpc>
                <a:spcPct val="100000"/>
              </a:lnSpc>
              <a:buFont typeface="Wingdings" panose="05000000000000000000" pitchFamily="2" charset="2"/>
              <a:buChar char="q"/>
            </a:pPr>
            <a:r>
              <a:rPr lang="es-ES" sz="1550" b="1" dirty="0">
                <a:latin typeface="Roboto Condensed" panose="02000000000000000000" pitchFamily="2" charset="0"/>
                <a:ea typeface="Roboto Condensed" panose="02000000000000000000" pitchFamily="2" charset="0"/>
              </a:rPr>
              <a:t>Difusión</a:t>
            </a:r>
            <a:r>
              <a:rPr lang="es-ES" sz="1550" dirty="0">
                <a:latin typeface="Roboto Condensed" panose="02000000000000000000" pitchFamily="2" charset="0"/>
                <a:ea typeface="Roboto Condensed" panose="02000000000000000000" pitchFamily="2" charset="0"/>
              </a:rPr>
              <a:t> por parte del Organismo Intermedio Coordinador, así como por la Autoridad de Gestión, del Programa Operativo:                                                                                                           </a:t>
            </a:r>
            <a:r>
              <a:rPr lang="es-ES" sz="1550" dirty="0">
                <a:solidFill>
                  <a:srgbClr val="0070C0"/>
                </a:solidFill>
                <a:latin typeface="Roboto Condensed" panose="02000000000000000000" pitchFamily="2" charset="0"/>
                <a:ea typeface="Roboto Condensed" panose="02000000000000000000" pitchFamily="2" charset="0"/>
                <a:hlinkClick r:id="rId6">
                  <a:extLst>
                    <a:ext uri="{A12FA001-AC4F-418D-AE19-62706E023703}">
                      <ahyp:hlinkClr xmlns:ahyp="http://schemas.microsoft.com/office/drawing/2018/hyperlinkcolor" xmlns="" val="tx"/>
                    </a:ext>
                  </a:extLst>
                </a:hlinkClick>
              </a:rPr>
              <a:t>https://www.comunidad.madrid/servicios/madrid-mundo/fondos-europeos-comunidad-madrid https://www.mites.gob.es/UAFSE/es/FSE14_20/index.htm</a:t>
            </a:r>
            <a:endParaRPr lang="es-ES" sz="1550" dirty="0">
              <a:solidFill>
                <a:srgbClr val="0070C0"/>
              </a:solidFill>
              <a:latin typeface="Roboto Condensed" panose="02000000000000000000" pitchFamily="2" charset="0"/>
              <a:ea typeface="Roboto Condensed" panose="02000000000000000000" pitchFamily="2" charset="0"/>
            </a:endParaRPr>
          </a:p>
          <a:p>
            <a:pPr marL="358775" indent="-269875">
              <a:lnSpc>
                <a:spcPct val="100000"/>
              </a:lnSpc>
              <a:buFont typeface="Wingdings" panose="05000000000000000000" pitchFamily="2" charset="2"/>
              <a:buChar char="q"/>
            </a:pPr>
            <a:r>
              <a:rPr lang="es-ES" sz="1550" dirty="0">
                <a:latin typeface="Roboto Condensed" panose="02000000000000000000" pitchFamily="2" charset="0"/>
                <a:ea typeface="Roboto Condensed" panose="02000000000000000000" pitchFamily="2" charset="0"/>
              </a:rPr>
              <a:t>Difusión por parte del Organismo Intermedio Coordinador, de los fondos REACT-UE incorporados al Programa Operativo:                                                                              </a:t>
            </a:r>
            <a:r>
              <a:rPr lang="es-ES" sz="1550" dirty="0">
                <a:solidFill>
                  <a:srgbClr val="0070C0"/>
                </a:solidFill>
                <a:latin typeface="Roboto Condensed" panose="02000000000000000000" pitchFamily="2" charset="0"/>
                <a:ea typeface="Roboto Condensed" panose="02000000000000000000" pitchFamily="2" charset="0"/>
                <a:hlinkClick r:id="rId7">
                  <a:extLst>
                    <a:ext uri="{A12FA001-AC4F-418D-AE19-62706E023703}">
                      <ahyp:hlinkClr xmlns:ahyp="http://schemas.microsoft.com/office/drawing/2018/hyperlinkcolor" xmlns="" val="tx"/>
                    </a:ext>
                  </a:extLst>
                </a:hlinkClick>
              </a:rPr>
              <a:t>https://www.comunidad.madrid/sites/default/files/eje_react.pdf</a:t>
            </a:r>
            <a:r>
              <a:rPr lang="es-ES" sz="1550" dirty="0">
                <a:solidFill>
                  <a:srgbClr val="0070C0"/>
                </a:solidFill>
                <a:latin typeface="Roboto Condensed" panose="02000000000000000000" pitchFamily="2" charset="0"/>
                <a:ea typeface="Roboto Condensed" panose="02000000000000000000" pitchFamily="2" charset="0"/>
              </a:rPr>
              <a:t> </a:t>
            </a:r>
          </a:p>
        </p:txBody>
      </p:sp>
      <p:pic>
        <p:nvPicPr>
          <p:cNvPr id="4" name="Imagen 3">
            <a:extLst>
              <a:ext uri="{FF2B5EF4-FFF2-40B4-BE49-F238E27FC236}">
                <a16:creationId xmlns:a16="http://schemas.microsoft.com/office/drawing/2014/main" xmlns="" id="{F02FB0EB-E12F-EF53-35B6-B44003A68024}"/>
              </a:ext>
            </a:extLst>
          </p:cNvPr>
          <p:cNvPicPr>
            <a:picLocks noChangeAspect="1"/>
          </p:cNvPicPr>
          <p:nvPr/>
        </p:nvPicPr>
        <p:blipFill>
          <a:blip r:embed="rId8"/>
          <a:stretch>
            <a:fillRect/>
          </a:stretch>
        </p:blipFill>
        <p:spPr>
          <a:xfrm>
            <a:off x="8802497" y="1861168"/>
            <a:ext cx="2422557" cy="1397474"/>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xmlns="" id="{333CE8E5-8A4D-E58C-C700-8E225831518D}"/>
              </a:ext>
            </a:extLst>
          </p:cNvPr>
          <p:cNvSpPr txBox="1"/>
          <p:nvPr/>
        </p:nvSpPr>
        <p:spPr>
          <a:xfrm>
            <a:off x="1126065" y="1796674"/>
            <a:ext cx="7676432" cy="830997"/>
          </a:xfrm>
          <a:prstGeom prst="rect">
            <a:avLst/>
          </a:prstGeom>
          <a:noFill/>
        </p:spPr>
        <p:txBody>
          <a:bodyPr wrap="square">
            <a:spAutoFit/>
          </a:bodyPr>
          <a:lstStyle/>
          <a:p>
            <a:r>
              <a:rPr lang="es-ES" sz="1550" dirty="0">
                <a:latin typeface="Roboto Condensed" panose="02000000000000000000" pitchFamily="2" charset="0"/>
                <a:ea typeface="Roboto Condensed" panose="02000000000000000000" pitchFamily="2" charset="0"/>
              </a:rPr>
              <a:t>En cumplimiento de los requisitos exigidos en la normativa europea en cuanto a la comunicación y visibilidad de las actuaciones desarrolladas en el Programa Operativo y el papel del FSE en la Comunidad de Madrid se han llevado a cabo distintas acciones con este objetivo, destacando:</a:t>
            </a:r>
          </a:p>
        </p:txBody>
      </p:sp>
    </p:spTree>
    <p:extLst>
      <p:ext uri="{BB962C8B-B14F-4D97-AF65-F5344CB8AC3E}">
        <p14:creationId xmlns:p14="http://schemas.microsoft.com/office/powerpoint/2010/main" val="52615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xmlns="" id="{BE2C32A5-E7A5-B0BD-0B49-F86589FA5607}"/>
              </a:ext>
            </a:extLst>
          </p:cNvPr>
          <p:cNvPicPr>
            <a:picLocks noChangeAspect="1"/>
          </p:cNvPicPr>
          <p:nvPr/>
        </p:nvPicPr>
        <p:blipFill rotWithShape="1">
          <a:blip r:embed="rId2"/>
          <a:srcRect l="3726" t="3346"/>
          <a:stretch/>
        </p:blipFill>
        <p:spPr>
          <a:xfrm>
            <a:off x="7483400" y="3082460"/>
            <a:ext cx="3908751" cy="2231076"/>
          </a:xfrm>
          <a:prstGeom prst="rect">
            <a:avLst/>
          </a:prstGeom>
        </p:spPr>
      </p:pic>
      <p:pic>
        <p:nvPicPr>
          <p:cNvPr id="5" name="Picture 2" descr="Logotipo_del_Gobierno_de_la_Comunidad_de_Madrid – Café la Palma">
            <a:extLst>
              <a:ext uri="{FF2B5EF4-FFF2-40B4-BE49-F238E27FC236}">
                <a16:creationId xmlns:a16="http://schemas.microsoft.com/office/drawing/2014/main" xmlns="" id="{73E4864A-4083-AEDA-CE2F-F137FC510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B44BBE2E-5D75-006D-EA11-5F80D4DF6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E36EE77E-6BDE-2394-D07B-BADE6E595C4B}"/>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Introducción</a:t>
            </a:r>
          </a:p>
        </p:txBody>
      </p:sp>
      <p:sp>
        <p:nvSpPr>
          <p:cNvPr id="2" name="CuadroTexto 1">
            <a:extLst>
              <a:ext uri="{FF2B5EF4-FFF2-40B4-BE49-F238E27FC236}">
                <a16:creationId xmlns:a16="http://schemas.microsoft.com/office/drawing/2014/main" xmlns="" id="{3755B3F2-6761-4BFA-7083-4D26C22727F8}"/>
              </a:ext>
            </a:extLst>
          </p:cNvPr>
          <p:cNvSpPr txBox="1">
            <a:spLocks noChangeAspect="1"/>
          </p:cNvSpPr>
          <p:nvPr/>
        </p:nvSpPr>
        <p:spPr>
          <a:xfrm>
            <a:off x="1126064" y="2062163"/>
            <a:ext cx="9480975" cy="707886"/>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¿QUÉ REPERCUSIÓN TUVO EL PROGRAMA  OPERATIVO PARA FAVORECER LA REPARACIÓN DE LA CRISIS EN EL CONTEXTO DE LA PANDEMIA DEL COVID19 ?</a:t>
            </a:r>
          </a:p>
        </p:txBody>
      </p:sp>
      <p:sp>
        <p:nvSpPr>
          <p:cNvPr id="8" name="CuadroTexto 7">
            <a:extLst>
              <a:ext uri="{FF2B5EF4-FFF2-40B4-BE49-F238E27FC236}">
                <a16:creationId xmlns:a16="http://schemas.microsoft.com/office/drawing/2014/main" xmlns="" id="{140DC592-AA5A-494E-DBC0-869A5D38FCF5}"/>
              </a:ext>
            </a:extLst>
          </p:cNvPr>
          <p:cNvSpPr txBox="1"/>
          <p:nvPr/>
        </p:nvSpPr>
        <p:spPr>
          <a:xfrm>
            <a:off x="1204441" y="2948788"/>
            <a:ext cx="6119468" cy="2912207"/>
          </a:xfrm>
          <a:prstGeom prst="rect">
            <a:avLst/>
          </a:prstGeom>
          <a:noFill/>
        </p:spPr>
        <p:txBody>
          <a:bodyPr wrap="square">
            <a:spAutoFit/>
          </a:bodyPr>
          <a:lstStyle/>
          <a:p>
            <a:pPr algn="just">
              <a:lnSpc>
                <a:spcPct val="114000"/>
              </a:lnSpc>
              <a:spcBef>
                <a:spcPts val="600"/>
              </a:spcBef>
              <a:spcAft>
                <a:spcPts val="600"/>
              </a:spcAft>
            </a:pPr>
            <a:r>
              <a:rPr lang="es-ES" sz="1800" dirty="0">
                <a:latin typeface="Roboto Condensed   "/>
              </a:rPr>
              <a:t>Mediante la incorporación de los fondos REACT-UE al PO, con el objetivo de favorecer la reparación de la crisis en el contexto de la pandemia de COVID-19 y sus consecuencias sociales, y preparar una recuperación verde, digital y resiliente de la economía, a través del desarrollo de actuaciones enfocadas al  apoyo </a:t>
            </a:r>
            <a:r>
              <a:rPr lang="es-ES" i="1" dirty="0">
                <a:solidFill>
                  <a:schemeClr val="tx1">
                    <a:lumMod val="65000"/>
                    <a:lumOff val="35000"/>
                  </a:schemeClr>
                </a:solidFill>
                <a:latin typeface="Roboto Condensed   "/>
              </a:rPr>
              <a:t>al</a:t>
            </a:r>
            <a:r>
              <a:rPr lang="es-ES" sz="1800" i="1" dirty="0">
                <a:solidFill>
                  <a:schemeClr val="tx1">
                    <a:lumMod val="65000"/>
                    <a:lumOff val="35000"/>
                  </a:schemeClr>
                </a:solidFill>
                <a:latin typeface="Arial" panose="020B0604020202020204" pitchFamily="34" charset="0"/>
              </a:rPr>
              <a:t> </a:t>
            </a:r>
            <a:r>
              <a:rPr lang="es-ES" i="1" dirty="0">
                <a:solidFill>
                  <a:schemeClr val="tx1">
                    <a:lumMod val="65000"/>
                    <a:lumOff val="35000"/>
                  </a:schemeClr>
                </a:solidFill>
                <a:latin typeface="Roboto Condensed   "/>
              </a:rPr>
              <a:t>acceso al mercado de trabajo y  la creación de puestos de trabajo de los colectivos más afectados, el acceso a medidas de inclusión social, y la inversión en educación para garantizar la presencialidad.</a:t>
            </a:r>
          </a:p>
        </p:txBody>
      </p:sp>
      <p:sp>
        <p:nvSpPr>
          <p:cNvPr id="3" name="Marcador de número de diapositiva 2">
            <a:extLst>
              <a:ext uri="{FF2B5EF4-FFF2-40B4-BE49-F238E27FC236}">
                <a16:creationId xmlns:a16="http://schemas.microsoft.com/office/drawing/2014/main" xmlns="" id="{A103B2CF-0554-72D8-638D-9D0120A93636}"/>
              </a:ext>
            </a:extLst>
          </p:cNvPr>
          <p:cNvSpPr>
            <a:spLocks noGrp="1"/>
          </p:cNvSpPr>
          <p:nvPr>
            <p:ph type="sldNum" sz="quarter" idx="12"/>
          </p:nvPr>
        </p:nvSpPr>
        <p:spPr/>
        <p:txBody>
          <a:bodyPr/>
          <a:lstStyle/>
          <a:p>
            <a:fld id="{4A8CBD4F-D04B-4D4F-B2BF-A115DF7B93AD}" type="slidenum">
              <a:rPr lang="es-ES" smtClean="0"/>
              <a:t>6</a:t>
            </a:fld>
            <a:endParaRPr lang="es-ES" dirty="0"/>
          </a:p>
        </p:txBody>
      </p:sp>
    </p:spTree>
    <p:extLst>
      <p:ext uri="{BB962C8B-B14F-4D97-AF65-F5344CB8AC3E}">
        <p14:creationId xmlns:p14="http://schemas.microsoft.com/office/powerpoint/2010/main" val="13152018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E3B7AF-8A48-40D2-0178-9905A91F880D}"/>
            </a:ext>
          </a:extLst>
        </p:cNvPr>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93036AE4-9F29-98BB-2CBC-8719F2B1C4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2B76EE93-EA33-A396-F5D8-7930D697F7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F59BA7AC-49B8-3398-2A45-E06BAC6D1291}"/>
              </a:ext>
            </a:extLst>
          </p:cNvPr>
          <p:cNvSpPr txBox="1">
            <a:spLocks/>
          </p:cNvSpPr>
          <p:nvPr/>
        </p:nvSpPr>
        <p:spPr>
          <a:xfrm>
            <a:off x="1174705" y="843608"/>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Comunicación y Visibilidad</a:t>
            </a:r>
          </a:p>
          <a:p>
            <a:r>
              <a:rPr lang="es-ES" sz="2000" b="0" dirty="0">
                <a:solidFill>
                  <a:srgbClr val="0070C0"/>
                </a:solidFill>
              </a:rPr>
              <a:t>Actuaciones desarrolladas</a:t>
            </a:r>
          </a:p>
          <a:p>
            <a:endParaRPr lang="es-ES" dirty="0">
              <a:solidFill>
                <a:schemeClr val="accent1">
                  <a:lumMod val="75000"/>
                </a:schemeClr>
              </a:solidFill>
            </a:endParaRPr>
          </a:p>
        </p:txBody>
      </p:sp>
      <p:sp>
        <p:nvSpPr>
          <p:cNvPr id="2" name="Marcador de número de diapositiva 1">
            <a:extLst>
              <a:ext uri="{FF2B5EF4-FFF2-40B4-BE49-F238E27FC236}">
                <a16:creationId xmlns:a16="http://schemas.microsoft.com/office/drawing/2014/main" xmlns="" id="{EAB89F72-8546-667C-B57A-A6990032354D}"/>
              </a:ext>
            </a:extLst>
          </p:cNvPr>
          <p:cNvSpPr>
            <a:spLocks noGrp="1"/>
          </p:cNvSpPr>
          <p:nvPr>
            <p:ph type="sldNum" sz="quarter" idx="12"/>
          </p:nvPr>
        </p:nvSpPr>
        <p:spPr/>
        <p:txBody>
          <a:bodyPr/>
          <a:lstStyle/>
          <a:p>
            <a:fld id="{4A8CBD4F-D04B-4D4F-B2BF-A115DF7B93AD}" type="slidenum">
              <a:rPr lang="es-ES" smtClean="0"/>
              <a:t>60</a:t>
            </a:fld>
            <a:endParaRPr lang="es-ES" dirty="0"/>
          </a:p>
        </p:txBody>
      </p:sp>
      <p:sp>
        <p:nvSpPr>
          <p:cNvPr id="3" name="Marcador de contenido 2">
            <a:extLst>
              <a:ext uri="{FF2B5EF4-FFF2-40B4-BE49-F238E27FC236}">
                <a16:creationId xmlns:a16="http://schemas.microsoft.com/office/drawing/2014/main" xmlns="" id="{91C30B89-A46D-E4A2-E8F2-9DC4F490E479}"/>
              </a:ext>
            </a:extLst>
          </p:cNvPr>
          <p:cNvSpPr txBox="1">
            <a:spLocks/>
          </p:cNvSpPr>
          <p:nvPr/>
        </p:nvSpPr>
        <p:spPr>
          <a:xfrm>
            <a:off x="838200" y="1825625"/>
            <a:ext cx="10327576" cy="4351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8163" indent="-269875">
              <a:lnSpc>
                <a:spcPct val="100000"/>
              </a:lnSpc>
              <a:spcBef>
                <a:spcPts val="200"/>
              </a:spcBef>
              <a:buFont typeface="Wingdings" panose="05000000000000000000" pitchFamily="2" charset="2"/>
              <a:buChar char="q"/>
            </a:pPr>
            <a:r>
              <a:rPr lang="es-ES" sz="1550" dirty="0">
                <a:latin typeface="Roboto Condensed" panose="02000000000000000000" pitchFamily="2" charset="0"/>
                <a:ea typeface="Roboto Condensed" panose="02000000000000000000" pitchFamily="2" charset="0"/>
              </a:rPr>
              <a:t>Difusión de </a:t>
            </a:r>
            <a:r>
              <a:rPr lang="es-ES" sz="1550" b="1" dirty="0">
                <a:latin typeface="Roboto Condensed" panose="02000000000000000000" pitchFamily="2" charset="0"/>
                <a:ea typeface="Roboto Condensed" panose="02000000000000000000" pitchFamily="2" charset="0"/>
              </a:rPr>
              <a:t>la lista de operaciones </a:t>
            </a:r>
            <a:r>
              <a:rPr lang="es-ES" sz="1550" dirty="0">
                <a:latin typeface="Roboto Condensed" panose="02000000000000000000" pitchFamily="2" charset="0"/>
                <a:ea typeface="Roboto Condensed" panose="02000000000000000000" pitchFamily="2" charset="0"/>
              </a:rPr>
              <a:t>seleccionadas a través de la página web del Organismo Intermedio Coordinador y de la Autoridad de Gestión. </a:t>
            </a:r>
          </a:p>
          <a:p>
            <a:pPr marL="717550" lvl="1" indent="-179388">
              <a:lnSpc>
                <a:spcPct val="100000"/>
              </a:lnSpc>
              <a:spcAft>
                <a:spcPts val="200"/>
              </a:spcAft>
            </a:pPr>
            <a:r>
              <a:rPr lang="es-ES" sz="1550" dirty="0">
                <a:solidFill>
                  <a:srgbClr val="0070C0"/>
                </a:solidFill>
                <a:latin typeface="Roboto Condensed" panose="02000000000000000000" pitchFamily="2" charset="0"/>
                <a:ea typeface="Roboto Condensed" panose="02000000000000000000" pitchFamily="2" charset="0"/>
                <a:hlinkClick r:id="rId4">
                  <a:extLst>
                    <a:ext uri="{A12FA001-AC4F-418D-AE19-62706E023703}">
                      <ahyp:hlinkClr xmlns:ahyp="http://schemas.microsoft.com/office/drawing/2018/hyperlinkcolor" xmlns="" val="tx"/>
                    </a:ext>
                  </a:extLst>
                </a:hlinkClick>
              </a:rPr>
              <a:t>https://www.comunidad.madrid/servicios/madrid-mundo/fondos-europeos-comunidad-madrid</a:t>
            </a:r>
            <a:endParaRPr lang="es-ES" sz="1550" dirty="0">
              <a:solidFill>
                <a:srgbClr val="0070C0"/>
              </a:solidFill>
              <a:latin typeface="Roboto Condensed" panose="02000000000000000000" pitchFamily="2" charset="0"/>
              <a:ea typeface="Roboto Condensed" panose="02000000000000000000" pitchFamily="2" charset="0"/>
            </a:endParaRPr>
          </a:p>
          <a:p>
            <a:pPr marL="717550" lvl="1" indent="-179388">
              <a:lnSpc>
                <a:spcPct val="100000"/>
              </a:lnSpc>
              <a:spcAft>
                <a:spcPts val="200"/>
              </a:spcAft>
            </a:pPr>
            <a:r>
              <a:rPr lang="es-ES" sz="1550" dirty="0">
                <a:solidFill>
                  <a:srgbClr val="0070C0"/>
                </a:solidFill>
                <a:latin typeface="Roboto Condensed" panose="02000000000000000000" pitchFamily="2" charset="0"/>
                <a:ea typeface="Roboto Condensed" panose="02000000000000000000" pitchFamily="2" charset="0"/>
                <a:hlinkClick r:id="rId5">
                  <a:extLst>
                    <a:ext uri="{A12FA001-AC4F-418D-AE19-62706E023703}">
                      <ahyp:hlinkClr xmlns:ahyp="http://schemas.microsoft.com/office/drawing/2018/hyperlinkcolor" xmlns="" val="tx"/>
                    </a:ext>
                  </a:extLst>
                </a:hlinkClick>
              </a:rPr>
              <a:t>https://www.mites.gob.es/UAFSE/es/FSE14_20/listado-operaciones/index.htm</a:t>
            </a:r>
            <a:endParaRPr lang="es-ES" sz="1550" dirty="0">
              <a:solidFill>
                <a:srgbClr val="0070C0"/>
              </a:solidFill>
              <a:latin typeface="Roboto Condensed" panose="02000000000000000000" pitchFamily="2" charset="0"/>
              <a:ea typeface="Roboto Condensed" panose="02000000000000000000" pitchFamily="2" charset="0"/>
            </a:endParaRPr>
          </a:p>
          <a:p>
            <a:pPr marL="538163" indent="-269875">
              <a:lnSpc>
                <a:spcPct val="100000"/>
              </a:lnSpc>
              <a:spcBef>
                <a:spcPts val="200"/>
              </a:spcBef>
              <a:buFont typeface="Wingdings" panose="05000000000000000000" pitchFamily="2" charset="2"/>
              <a:buChar char="q"/>
            </a:pPr>
            <a:r>
              <a:rPr lang="es-ES" sz="1550" b="1" dirty="0">
                <a:latin typeface="Roboto Condensed" panose="02000000000000000000" pitchFamily="2" charset="0"/>
                <a:ea typeface="Roboto Condensed" panose="02000000000000000000" pitchFamily="2" charset="0"/>
              </a:rPr>
              <a:t>Incorporación del emblema de la UE</a:t>
            </a:r>
            <a:r>
              <a:rPr lang="es-ES" sz="1550" dirty="0">
                <a:latin typeface="Roboto Condensed" panose="02000000000000000000" pitchFamily="2" charset="0"/>
                <a:ea typeface="Roboto Condensed" panose="02000000000000000000" pitchFamily="2" charset="0"/>
              </a:rPr>
              <a:t>, mención del FSE, en los materiales, herramientas e instrumentos de información y comunicación. Difusión en diferentes medios.</a:t>
            </a:r>
          </a:p>
          <a:p>
            <a:pPr marL="0" indent="0">
              <a:buFont typeface="Calibri" panose="020F0502020204030204" pitchFamily="34" charset="0"/>
              <a:buNone/>
            </a:pPr>
            <a:endParaRPr lang="es-ES" sz="1200" dirty="0"/>
          </a:p>
          <a:p>
            <a:endParaRPr lang="es-ES" sz="1200" dirty="0"/>
          </a:p>
          <a:p>
            <a:endParaRPr lang="es-ES" sz="1200" dirty="0"/>
          </a:p>
          <a:p>
            <a:endParaRPr lang="es-ES" sz="1200" dirty="0"/>
          </a:p>
          <a:p>
            <a:endParaRPr lang="es-ES" sz="1200" dirty="0"/>
          </a:p>
          <a:p>
            <a:endParaRPr lang="es-ES" sz="1200" dirty="0"/>
          </a:p>
          <a:p>
            <a:pPr marL="0" indent="0">
              <a:buFont typeface="Calibri" panose="020F0502020204030204" pitchFamily="34" charset="0"/>
              <a:buNone/>
            </a:pPr>
            <a:endParaRPr lang="es-ES" sz="1200" dirty="0"/>
          </a:p>
        </p:txBody>
      </p:sp>
      <p:pic>
        <p:nvPicPr>
          <p:cNvPr id="4" name="Imagen 3">
            <a:extLst>
              <a:ext uri="{FF2B5EF4-FFF2-40B4-BE49-F238E27FC236}">
                <a16:creationId xmlns:a16="http://schemas.microsoft.com/office/drawing/2014/main" xmlns="" id="{CB5A48F7-5EDE-3B16-B8F5-00F9F3CACE9C}"/>
              </a:ext>
            </a:extLst>
          </p:cNvPr>
          <p:cNvPicPr>
            <a:picLocks noChangeAspect="1"/>
          </p:cNvPicPr>
          <p:nvPr/>
        </p:nvPicPr>
        <p:blipFill>
          <a:blip r:embed="rId6"/>
          <a:stretch>
            <a:fillRect/>
          </a:stretch>
        </p:blipFill>
        <p:spPr>
          <a:xfrm>
            <a:off x="8367587" y="3429000"/>
            <a:ext cx="2028140" cy="963515"/>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xmlns="" id="{A0BDE417-C774-1380-12EC-8364D3726D53}"/>
              </a:ext>
            </a:extLst>
          </p:cNvPr>
          <p:cNvPicPr>
            <a:picLocks noChangeAspect="1"/>
          </p:cNvPicPr>
          <p:nvPr/>
        </p:nvPicPr>
        <p:blipFill>
          <a:blip r:embed="rId7"/>
          <a:stretch>
            <a:fillRect/>
          </a:stretch>
        </p:blipFill>
        <p:spPr>
          <a:xfrm>
            <a:off x="1602224" y="5560283"/>
            <a:ext cx="1430484" cy="517175"/>
          </a:xfrm>
          <a:prstGeom prst="rect">
            <a:avLst/>
          </a:prstGeom>
          <a:ln>
            <a:noFill/>
          </a:ln>
          <a:effectLst>
            <a:outerShdw blurRad="292100" dist="139700" dir="2700000" algn="tl" rotWithShape="0">
              <a:srgbClr val="333333">
                <a:alpha val="65000"/>
              </a:srgbClr>
            </a:outerShdw>
          </a:effectLst>
        </p:spPr>
      </p:pic>
      <p:pic>
        <p:nvPicPr>
          <p:cNvPr id="9" name="Imagen 8" descr="D:\Perfiles\rhg8\Downloads\Dosier-Publicidad_2\Dosier Publicidad_2_page-0010.jpg">
            <a:extLst>
              <a:ext uri="{FF2B5EF4-FFF2-40B4-BE49-F238E27FC236}">
                <a16:creationId xmlns:a16="http://schemas.microsoft.com/office/drawing/2014/main" xmlns="" id="{DC1CA45A-F392-16ED-F7B9-D1561AE37FC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8678" y="3554745"/>
            <a:ext cx="1893455" cy="1129636"/>
          </a:xfrm>
          <a:prstGeom prst="rect">
            <a:avLst/>
          </a:prstGeom>
          <a:ln>
            <a:noFill/>
          </a:ln>
          <a:effectLst>
            <a:outerShdw blurRad="292100" dist="139700" dir="2700000" algn="tl" rotWithShape="0">
              <a:srgbClr val="333333">
                <a:alpha val="65000"/>
              </a:srgbClr>
            </a:outerShdw>
          </a:effectLst>
        </p:spPr>
      </p:pic>
      <p:pic>
        <p:nvPicPr>
          <p:cNvPr id="10" name="Imagen 9" descr="D:\Perfiles\rhg8\Downloads\Dosier-Publicidad_2\Dosier Publicidad_2_page-0014.jpg">
            <a:extLst>
              <a:ext uri="{FF2B5EF4-FFF2-40B4-BE49-F238E27FC236}">
                <a16:creationId xmlns:a16="http://schemas.microsoft.com/office/drawing/2014/main" xmlns="" id="{146D2FFE-067A-6E99-2969-7D54C006C90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6893" y="4907891"/>
            <a:ext cx="1529783" cy="1196644"/>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xmlns="" id="{F15CBFCA-5429-F1B9-D2AC-15AEB473BA28}"/>
              </a:ext>
            </a:extLst>
          </p:cNvPr>
          <p:cNvPicPr>
            <a:picLocks noChangeAspect="1"/>
          </p:cNvPicPr>
          <p:nvPr/>
        </p:nvPicPr>
        <p:blipFill>
          <a:blip r:embed="rId10"/>
          <a:stretch>
            <a:fillRect/>
          </a:stretch>
        </p:blipFill>
        <p:spPr>
          <a:xfrm>
            <a:off x="3512736" y="4934969"/>
            <a:ext cx="2032548" cy="1142489"/>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xmlns="" id="{D0E9A0DE-E585-4BE0-BF2C-36494563AE10}"/>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04821" y="3578173"/>
            <a:ext cx="1187658" cy="1705970"/>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xmlns="" id="{1D59DDE7-BDD4-0F5F-0931-9B0A0B62A9F7}"/>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4702" y="3348509"/>
            <a:ext cx="1794166" cy="1361036"/>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xmlns="" id="{FD9F4E1E-9C6E-044C-E379-26617DC424B1}"/>
              </a:ext>
            </a:extLst>
          </p:cNvPr>
          <p:cNvPicPr>
            <a:picLocks noChangeAspect="1"/>
          </p:cNvPicPr>
          <p:nvPr/>
        </p:nvPicPr>
        <p:blipFill>
          <a:blip r:embed="rId13"/>
          <a:stretch>
            <a:fillRect/>
          </a:stretch>
        </p:blipFill>
        <p:spPr>
          <a:xfrm>
            <a:off x="8492595" y="4863206"/>
            <a:ext cx="2097181" cy="12860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6862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4D03281-24BF-A6B4-7A3C-0654851A22BC}"/>
            </a:ext>
          </a:extLst>
        </p:cNvPr>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F8AECF00-1D3B-5A06-B1ED-A2EC395942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30623BD7-4029-024C-114C-B1A29751BD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943A05C2-C7C8-F527-149A-F32051E1B385}"/>
              </a:ext>
            </a:extLst>
          </p:cNvPr>
          <p:cNvSpPr txBox="1">
            <a:spLocks/>
          </p:cNvSpPr>
          <p:nvPr/>
        </p:nvSpPr>
        <p:spPr>
          <a:xfrm>
            <a:off x="1219199" y="833482"/>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Comunicación y Visibilidad</a:t>
            </a:r>
          </a:p>
          <a:p>
            <a:r>
              <a:rPr lang="es-ES" sz="2000" b="0" dirty="0">
                <a:solidFill>
                  <a:srgbClr val="0070C0"/>
                </a:solidFill>
              </a:rPr>
              <a:t>Actuaciones desarrolladas</a:t>
            </a:r>
          </a:p>
          <a:p>
            <a:endParaRPr lang="es-ES" dirty="0">
              <a:solidFill>
                <a:schemeClr val="accent1">
                  <a:lumMod val="75000"/>
                </a:schemeClr>
              </a:solidFill>
            </a:endParaRPr>
          </a:p>
        </p:txBody>
      </p:sp>
      <p:sp>
        <p:nvSpPr>
          <p:cNvPr id="2" name="Marcador de número de diapositiva 1">
            <a:extLst>
              <a:ext uri="{FF2B5EF4-FFF2-40B4-BE49-F238E27FC236}">
                <a16:creationId xmlns:a16="http://schemas.microsoft.com/office/drawing/2014/main" xmlns="" id="{97E4F2EF-72CB-A4D4-26ED-0E6350410572}"/>
              </a:ext>
            </a:extLst>
          </p:cNvPr>
          <p:cNvSpPr>
            <a:spLocks noGrp="1"/>
          </p:cNvSpPr>
          <p:nvPr>
            <p:ph type="sldNum" sz="quarter" idx="12"/>
          </p:nvPr>
        </p:nvSpPr>
        <p:spPr/>
        <p:txBody>
          <a:bodyPr/>
          <a:lstStyle/>
          <a:p>
            <a:fld id="{4A8CBD4F-D04B-4D4F-B2BF-A115DF7B93AD}" type="slidenum">
              <a:rPr lang="es-ES" smtClean="0"/>
              <a:t>61</a:t>
            </a:fld>
            <a:endParaRPr lang="es-ES" dirty="0"/>
          </a:p>
        </p:txBody>
      </p:sp>
      <p:sp>
        <p:nvSpPr>
          <p:cNvPr id="3" name="Marcador de contenido 2">
            <a:extLst>
              <a:ext uri="{FF2B5EF4-FFF2-40B4-BE49-F238E27FC236}">
                <a16:creationId xmlns:a16="http://schemas.microsoft.com/office/drawing/2014/main" xmlns="" id="{DBCBD296-06FB-0236-A561-1E395130AE1F}"/>
              </a:ext>
            </a:extLst>
          </p:cNvPr>
          <p:cNvSpPr txBox="1">
            <a:spLocks/>
          </p:cNvSpPr>
          <p:nvPr/>
        </p:nvSpPr>
        <p:spPr>
          <a:xfrm>
            <a:off x="838200" y="1825625"/>
            <a:ext cx="10327576" cy="4351338"/>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8163" indent="-269875">
              <a:lnSpc>
                <a:spcPct val="100000"/>
              </a:lnSpc>
              <a:spcBef>
                <a:spcPts val="500"/>
              </a:spcBef>
              <a:spcAft>
                <a:spcPts val="500"/>
              </a:spcAft>
              <a:buFont typeface="Wingdings" panose="05000000000000000000" pitchFamily="2" charset="2"/>
              <a:buChar char="q"/>
            </a:pPr>
            <a:r>
              <a:rPr lang="es-ES" sz="1500" b="1" dirty="0">
                <a:latin typeface="Roboto Condensed" panose="02000000000000000000" pitchFamily="2" charset="0"/>
                <a:ea typeface="Roboto Condensed" panose="02000000000000000000" pitchFamily="2" charset="0"/>
              </a:rPr>
              <a:t>Habilitación en las páginas web </a:t>
            </a:r>
            <a:r>
              <a:rPr lang="es-ES" sz="1500" dirty="0">
                <a:latin typeface="Roboto Condensed" panose="02000000000000000000" pitchFamily="2" charset="0"/>
                <a:ea typeface="Roboto Condensed" panose="02000000000000000000" pitchFamily="2" charset="0"/>
              </a:rPr>
              <a:t>de los OIG de espacios para difundir información sobre el PO FSE, actuaciones ejecutadas, enlaces a las convocatorias de ayudas, subvenciones, operaciones cofinanciadas con mención expresa al FSE.</a:t>
            </a:r>
          </a:p>
          <a:p>
            <a:pPr marL="0" indent="0">
              <a:buFont typeface="Calibri" panose="020F0502020204030204" pitchFamily="34" charset="0"/>
              <a:buNone/>
            </a:pPr>
            <a:endParaRPr lang="es-ES" sz="1500" dirty="0">
              <a:latin typeface="Roboto Condensed" panose="02000000000000000000" pitchFamily="2" charset="0"/>
              <a:ea typeface="Roboto Condensed" panose="02000000000000000000" pitchFamily="2" charset="0"/>
            </a:endParaRPr>
          </a:p>
          <a:p>
            <a:endParaRPr lang="es-ES" sz="1500" b="1" dirty="0">
              <a:latin typeface="Roboto Condensed" panose="02000000000000000000" pitchFamily="2" charset="0"/>
              <a:ea typeface="Roboto Condensed" panose="02000000000000000000" pitchFamily="2" charset="0"/>
            </a:endParaRPr>
          </a:p>
          <a:p>
            <a:endParaRPr lang="es-ES" sz="1500" b="1" dirty="0">
              <a:latin typeface="Roboto Condensed" panose="02000000000000000000" pitchFamily="2" charset="0"/>
              <a:ea typeface="Roboto Condensed" panose="02000000000000000000" pitchFamily="2" charset="0"/>
            </a:endParaRPr>
          </a:p>
          <a:p>
            <a:endParaRPr lang="es-ES" sz="1500" dirty="0">
              <a:latin typeface="Roboto Condensed" panose="02000000000000000000" pitchFamily="2" charset="0"/>
              <a:ea typeface="Roboto Condensed" panose="02000000000000000000" pitchFamily="2" charset="0"/>
            </a:endParaRPr>
          </a:p>
          <a:p>
            <a:pPr marL="0" indent="0">
              <a:buFont typeface="Calibri" panose="020F0502020204030204" pitchFamily="34" charset="0"/>
              <a:buNone/>
            </a:pPr>
            <a:endParaRPr lang="es-ES" sz="1500" dirty="0">
              <a:latin typeface="Roboto Condensed" panose="02000000000000000000" pitchFamily="2" charset="0"/>
              <a:ea typeface="Roboto Condensed" panose="02000000000000000000" pitchFamily="2" charset="0"/>
            </a:endParaRPr>
          </a:p>
        </p:txBody>
      </p:sp>
      <p:pic>
        <p:nvPicPr>
          <p:cNvPr id="4" name="Imagen 3">
            <a:extLst>
              <a:ext uri="{FF2B5EF4-FFF2-40B4-BE49-F238E27FC236}">
                <a16:creationId xmlns:a16="http://schemas.microsoft.com/office/drawing/2014/main" xmlns="" id="{5D9D3559-F678-2C76-30AC-CA3B352BC211}"/>
              </a:ext>
            </a:extLst>
          </p:cNvPr>
          <p:cNvPicPr/>
          <p:nvPr/>
        </p:nvPicPr>
        <p:blipFill rotWithShape="1">
          <a:blip r:embed="rId4"/>
          <a:srcRect t="18477" r="57844" b="11493"/>
          <a:stretch/>
        </p:blipFill>
        <p:spPr bwMode="auto">
          <a:xfrm>
            <a:off x="8882455" y="4643734"/>
            <a:ext cx="2198022" cy="139847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CuadroTexto 8">
            <a:extLst>
              <a:ext uri="{FF2B5EF4-FFF2-40B4-BE49-F238E27FC236}">
                <a16:creationId xmlns:a16="http://schemas.microsoft.com/office/drawing/2014/main" xmlns="" id="{D1C3FA77-730A-7D2C-4FE6-033FE78E7811}"/>
              </a:ext>
            </a:extLst>
          </p:cNvPr>
          <p:cNvSpPr txBox="1"/>
          <p:nvPr/>
        </p:nvSpPr>
        <p:spPr>
          <a:xfrm>
            <a:off x="1111523" y="2474580"/>
            <a:ext cx="10100960" cy="3677930"/>
          </a:xfrm>
          <a:prstGeom prst="rect">
            <a:avLst/>
          </a:prstGeom>
          <a:noFill/>
        </p:spPr>
        <p:txBody>
          <a:bodyPr wrap="square">
            <a:spAutoFit/>
          </a:bodyPr>
          <a:lstStyle/>
          <a:p>
            <a:pPr marL="285750" indent="-285750">
              <a:spcBef>
                <a:spcPts val="300"/>
              </a:spcBef>
              <a:spcAft>
                <a:spcPts val="300"/>
              </a:spcAft>
              <a:buClr>
                <a:schemeClr val="accent1"/>
              </a:buClr>
              <a:buFont typeface="Wingdings" panose="05000000000000000000" pitchFamily="2" charset="2"/>
              <a:buChar char="q"/>
            </a:pPr>
            <a:r>
              <a:rPr lang="es-ES" sz="1500" b="1" dirty="0">
                <a:solidFill>
                  <a:schemeClr val="tx1">
                    <a:lumMod val="75000"/>
                    <a:lumOff val="25000"/>
                  </a:schemeClr>
                </a:solidFill>
                <a:latin typeface="Roboto Condensed" panose="02000000000000000000" pitchFamily="2" charset="0"/>
                <a:ea typeface="Roboto Condensed" panose="02000000000000000000" pitchFamily="2" charset="0"/>
              </a:rPr>
              <a:t>Otros actos divulgativos:</a:t>
            </a:r>
          </a:p>
          <a:p>
            <a:pPr marL="554038" indent="-285750" algn="just">
              <a:spcBef>
                <a:spcPts val="300"/>
              </a:spcBef>
              <a:spcAft>
                <a:spcPts val="300"/>
              </a:spcAft>
              <a:buClr>
                <a:schemeClr val="accent3"/>
              </a:buClr>
              <a:buFont typeface="Roboto Condensed" panose="02000000000000000000" pitchFamily="2" charset="0"/>
              <a:buChar char="–"/>
            </a:pPr>
            <a:r>
              <a:rPr lang="es-ES" sz="1500" dirty="0">
                <a:latin typeface="Roboto Condensed" panose="02000000000000000000" pitchFamily="2" charset="0"/>
                <a:ea typeface="Roboto Condensed" panose="02000000000000000000" pitchFamily="2" charset="0"/>
                <a:sym typeface="Wingdings" panose="05000000000000000000" pitchFamily="2" charset="2"/>
              </a:rPr>
              <a:t>Consideración de </a:t>
            </a:r>
            <a:r>
              <a:rPr lang="es-ES" sz="1500" b="1" dirty="0">
                <a:latin typeface="Roboto Condensed" panose="02000000000000000000" pitchFamily="2" charset="0"/>
                <a:ea typeface="Roboto Condensed" panose="02000000000000000000" pitchFamily="2" charset="0"/>
                <a:sym typeface="Wingdings" panose="05000000000000000000" pitchFamily="2" charset="2"/>
              </a:rPr>
              <a:t>“Buena Práctica</a:t>
            </a:r>
            <a:r>
              <a:rPr lang="es-ES" sz="1500" dirty="0">
                <a:latin typeface="Roboto Condensed" panose="02000000000000000000" pitchFamily="2" charset="0"/>
                <a:ea typeface="Roboto Condensed" panose="02000000000000000000" pitchFamily="2" charset="0"/>
                <a:sym typeface="Wingdings" panose="05000000000000000000" pitchFamily="2" charset="2"/>
              </a:rPr>
              <a:t>” del  </a:t>
            </a:r>
            <a:r>
              <a:rPr lang="es-ES" sz="1500" b="1" dirty="0">
                <a:latin typeface="Roboto Condensed" panose="02000000000000000000" pitchFamily="2" charset="0"/>
                <a:ea typeface="Roboto Condensed" panose="02000000000000000000" pitchFamily="2" charset="0"/>
                <a:sym typeface="Wingdings" panose="05000000000000000000" pitchFamily="2" charset="2"/>
              </a:rPr>
              <a:t>“Programa Emplea tu Capacidad” </a:t>
            </a:r>
            <a:r>
              <a:rPr lang="es-ES" sz="1500" dirty="0">
                <a:latin typeface="Roboto Condensed" panose="02000000000000000000" pitchFamily="2" charset="0"/>
                <a:ea typeface="Roboto Condensed" panose="02000000000000000000" pitchFamily="2" charset="0"/>
                <a:sym typeface="Wingdings" panose="05000000000000000000" pitchFamily="2" charset="2"/>
              </a:rPr>
              <a:t>para la inclusión socio-laboral de personas con discapacidad psicosocial (enfermedad mental)/discapacidad intelectual, presentada </a:t>
            </a:r>
            <a:r>
              <a:rPr lang="es-ES" sz="1500" dirty="0">
                <a:latin typeface="Roboto Condensed" panose="02000000000000000000" pitchFamily="2" charset="0"/>
                <a:ea typeface="Roboto Condensed" panose="02000000000000000000" pitchFamily="2" charset="0"/>
              </a:rPr>
              <a:t>en la conferencia “El apoyo del FSE para la promoción de la inclusión socio-laboral/intelectual de las personas con  discapacidad psicosocial/intelectual ” (jornada celebrada en Valencia 13 de octubre de 2019). </a:t>
            </a:r>
          </a:p>
          <a:p>
            <a:pPr marL="554038" indent="-285750" algn="just">
              <a:spcBef>
                <a:spcPts val="300"/>
              </a:spcBef>
              <a:spcAft>
                <a:spcPts val="300"/>
              </a:spcAft>
              <a:buClr>
                <a:schemeClr val="accent3"/>
              </a:buClr>
              <a:buFont typeface="Roboto Condensed" panose="02000000000000000000" pitchFamily="2" charset="0"/>
              <a:buChar char="–"/>
            </a:pPr>
            <a:r>
              <a:rPr lang="es-ES" sz="1500" dirty="0">
                <a:latin typeface="Roboto Condensed" panose="02000000000000000000" pitchFamily="2" charset="0"/>
                <a:ea typeface="Roboto Condensed" panose="02000000000000000000" pitchFamily="2" charset="0"/>
              </a:rPr>
              <a:t>Carteles divulgativos sobre la Feria de Empleo para Personas con Discapacidad </a:t>
            </a:r>
            <a:r>
              <a:rPr lang="es-ES" sz="1500" dirty="0">
                <a:latin typeface="Roboto Condensed" panose="02000000000000000000" pitchFamily="2" charset="0"/>
                <a:ea typeface="Roboto Condensed" panose="02000000000000000000" pitchFamily="2" charset="0"/>
                <a:sym typeface="Wingdings" panose="05000000000000000000" pitchFamily="2" charset="2"/>
              </a:rPr>
              <a:t></a:t>
            </a:r>
            <a:r>
              <a:rPr lang="es-ES" sz="1500" dirty="0">
                <a:latin typeface="Roboto Condensed" panose="02000000000000000000" pitchFamily="2" charset="0"/>
                <a:ea typeface="Roboto Condensed" panose="02000000000000000000" pitchFamily="2" charset="0"/>
              </a:rPr>
              <a:t> </a:t>
            </a:r>
          </a:p>
          <a:p>
            <a:pPr marL="538163">
              <a:spcBef>
                <a:spcPts val="300"/>
              </a:spcBef>
              <a:spcAft>
                <a:spcPts val="300"/>
              </a:spcAft>
              <a:buFont typeface="Calibri" panose="020F0502020204030204" pitchFamily="34" charset="0"/>
              <a:buNone/>
            </a:pPr>
            <a:r>
              <a:rPr lang="es-ES" sz="1400" dirty="0">
                <a:solidFill>
                  <a:srgbClr val="0070C0"/>
                </a:solidFill>
                <a:latin typeface="Roboto Condensed" panose="02000000000000000000" pitchFamily="2" charset="0"/>
                <a:ea typeface="Roboto Condensed" panose="02000000000000000000" pitchFamily="2" charset="0"/>
                <a:hlinkClick r:id="rId5">
                  <a:extLst>
                    <a:ext uri="{A12FA001-AC4F-418D-AE19-62706E023703}">
                      <ahyp:hlinkClr xmlns:ahyp="http://schemas.microsoft.com/office/drawing/2018/hyperlinkcolor" xmlns="" val="tx"/>
                    </a:ext>
                  </a:extLst>
                </a:hlinkClick>
              </a:rPr>
              <a:t>BVCM050754 CARTEL PROMOCIONAL DE LA XIII FERIA DE EMPLEO PARA PERSONAS CON DISCAPACIDAD DE LA COMUNIDAD DE MADRID</a:t>
            </a:r>
            <a:endParaRPr lang="es-ES" sz="1400" dirty="0">
              <a:solidFill>
                <a:srgbClr val="0070C0"/>
              </a:solidFill>
              <a:latin typeface="Roboto Condensed" panose="02000000000000000000" pitchFamily="2" charset="0"/>
              <a:ea typeface="Roboto Condensed" panose="02000000000000000000" pitchFamily="2" charset="0"/>
            </a:endParaRPr>
          </a:p>
          <a:p>
            <a:pPr marL="554038" indent="-285750" algn="just">
              <a:spcBef>
                <a:spcPts val="300"/>
              </a:spcBef>
              <a:spcAft>
                <a:spcPts val="300"/>
              </a:spcAft>
              <a:buClr>
                <a:schemeClr val="accent3"/>
              </a:buClr>
              <a:buFont typeface="Roboto Condensed" panose="02000000000000000000" pitchFamily="2" charset="0"/>
              <a:buChar char="–"/>
            </a:pPr>
            <a:r>
              <a:rPr lang="es-ES" sz="1500" dirty="0">
                <a:latin typeface="Roboto Condensed" panose="02000000000000000000" pitchFamily="2" charset="0"/>
                <a:ea typeface="Roboto Condensed" panose="02000000000000000000" pitchFamily="2" charset="0"/>
              </a:rPr>
              <a:t>Jornadas de difusión principales resultados actuaciones de investigación </a:t>
            </a:r>
            <a:r>
              <a:rPr lang="es-ES" sz="1500" dirty="0">
                <a:latin typeface="Roboto Condensed" panose="02000000000000000000" pitchFamily="2" charset="0"/>
                <a:ea typeface="Roboto Condensed" panose="02000000000000000000" pitchFamily="2" charset="0"/>
                <a:sym typeface="Wingdings" panose="05000000000000000000" pitchFamily="2" charset="2"/>
              </a:rPr>
              <a:t></a:t>
            </a:r>
          </a:p>
          <a:p>
            <a:pPr marL="538163">
              <a:spcBef>
                <a:spcPts val="300"/>
              </a:spcBef>
              <a:spcAft>
                <a:spcPts val="300"/>
              </a:spcAft>
              <a:buFont typeface="Calibri" panose="020F0502020204030204" pitchFamily="34" charset="0"/>
              <a:buNone/>
            </a:pPr>
            <a:r>
              <a:rPr lang="es-ES" sz="1500" dirty="0">
                <a:latin typeface="Roboto Condensed" panose="02000000000000000000" pitchFamily="2" charset="0"/>
                <a:ea typeface="Roboto Condensed" panose="02000000000000000000" pitchFamily="2" charset="0"/>
              </a:rPr>
              <a:t> </a:t>
            </a:r>
            <a:r>
              <a:rPr lang="es-ES" sz="1500" dirty="0">
                <a:solidFill>
                  <a:srgbClr val="0070C0"/>
                </a:solidFill>
                <a:latin typeface="Roboto Condensed" panose="02000000000000000000" pitchFamily="2" charset="0"/>
                <a:ea typeface="Roboto Condensed" panose="02000000000000000000" pitchFamily="2" charset="0"/>
                <a:hlinkClick r:id="rId6">
                  <a:extLst>
                    <a:ext uri="{A12FA001-AC4F-418D-AE19-62706E023703}">
                      <ahyp:hlinkClr xmlns:ahyp="http://schemas.microsoft.com/office/drawing/2018/hyperlinkcolor" xmlns="" val="tx"/>
                    </a:ext>
                  </a:extLst>
                </a:hlinkClick>
              </a:rPr>
              <a:t>Actos y Jornadas de Difusión de Resultados - Noticias I+D+i | Comunidad de Madrid</a:t>
            </a:r>
            <a:r>
              <a:rPr lang="es-ES" sz="1500" dirty="0">
                <a:solidFill>
                  <a:srgbClr val="0070C0"/>
                </a:solidFill>
                <a:latin typeface="Roboto Condensed" panose="02000000000000000000" pitchFamily="2" charset="0"/>
                <a:ea typeface="Roboto Condensed" panose="02000000000000000000" pitchFamily="2" charset="0"/>
              </a:rPr>
              <a:t> </a:t>
            </a:r>
          </a:p>
          <a:p>
            <a:pPr marL="554038" indent="-285750" algn="just">
              <a:spcBef>
                <a:spcPts val="300"/>
              </a:spcBef>
              <a:spcAft>
                <a:spcPts val="300"/>
              </a:spcAft>
              <a:buClr>
                <a:schemeClr val="accent3"/>
              </a:buClr>
              <a:buFont typeface="Roboto Condensed" panose="02000000000000000000" pitchFamily="2" charset="0"/>
              <a:buChar char="–"/>
            </a:pPr>
            <a:r>
              <a:rPr lang="es-ES" sz="1500" dirty="0">
                <a:latin typeface="Roboto Condensed" panose="02000000000000000000" pitchFamily="2" charset="0"/>
                <a:ea typeface="Roboto Condensed" panose="02000000000000000000" pitchFamily="2" charset="0"/>
              </a:rPr>
              <a:t>Vídeos divulgativos en promoción de la igualdad </a:t>
            </a:r>
            <a:r>
              <a:rPr lang="es-ES" sz="1500" dirty="0">
                <a:latin typeface="Roboto Condensed" panose="02000000000000000000" pitchFamily="2" charset="0"/>
                <a:ea typeface="Roboto Condensed" panose="02000000000000000000" pitchFamily="2" charset="0"/>
                <a:sym typeface="Wingdings" panose="05000000000000000000" pitchFamily="2" charset="2"/>
              </a:rPr>
              <a:t> </a:t>
            </a:r>
          </a:p>
          <a:p>
            <a:pPr marL="538163">
              <a:spcBef>
                <a:spcPts val="300"/>
              </a:spcBef>
              <a:spcAft>
                <a:spcPts val="300"/>
              </a:spcAft>
              <a:buFont typeface="Calibri" panose="020F0502020204030204" pitchFamily="34" charset="0"/>
              <a:buNone/>
            </a:pPr>
            <a:r>
              <a:rPr lang="es-ES" sz="1500" u="sng" dirty="0">
                <a:solidFill>
                  <a:srgbClr val="0070C0"/>
                </a:solidFill>
                <a:latin typeface="Roboto Condensed" panose="02000000000000000000" pitchFamily="2" charset="0"/>
                <a:ea typeface="Roboto Condensed" panose="02000000000000000000" pitchFamily="2" charset="0"/>
                <a:hlinkClick r:id="rId7">
                  <a:extLst>
                    <a:ext uri="{A12FA001-AC4F-418D-AE19-62706E023703}">
                      <ahyp:hlinkClr xmlns:ahyp="http://schemas.microsoft.com/office/drawing/2018/hyperlinkcolor" xmlns="" val="tx"/>
                    </a:ext>
                  </a:extLst>
                </a:hlinkClick>
              </a:rPr>
              <a:t>https://www.youtube.com/watch?v=KV191Gx5Kzc&amp;t=3s</a:t>
            </a:r>
            <a:endParaRPr lang="es-ES" sz="1500" dirty="0">
              <a:solidFill>
                <a:srgbClr val="0070C0"/>
              </a:solidFill>
              <a:latin typeface="Roboto Condensed" panose="02000000000000000000" pitchFamily="2" charset="0"/>
              <a:ea typeface="Roboto Condensed" panose="02000000000000000000" pitchFamily="2" charset="0"/>
            </a:endParaRPr>
          </a:p>
          <a:p>
            <a:pPr marL="538163">
              <a:spcBef>
                <a:spcPts val="300"/>
              </a:spcBef>
              <a:spcAft>
                <a:spcPts val="300"/>
              </a:spcAft>
              <a:buFont typeface="Calibri" panose="020F0502020204030204" pitchFamily="34" charset="0"/>
              <a:buNone/>
            </a:pPr>
            <a:r>
              <a:rPr lang="es-ES" sz="1500" u="sng" dirty="0">
                <a:solidFill>
                  <a:srgbClr val="0070C0"/>
                </a:solidFill>
                <a:latin typeface="Roboto Condensed" panose="02000000000000000000" pitchFamily="2" charset="0"/>
                <a:ea typeface="Roboto Condensed" panose="02000000000000000000" pitchFamily="2" charset="0"/>
                <a:hlinkClick r:id="rId8">
                  <a:extLst>
                    <a:ext uri="{A12FA001-AC4F-418D-AE19-62706E023703}">
                      <ahyp:hlinkClr xmlns:ahyp="http://schemas.microsoft.com/office/drawing/2018/hyperlinkcolor" xmlns="" val="tx"/>
                    </a:ext>
                  </a:extLst>
                </a:hlinkClick>
              </a:rPr>
              <a:t>https://www.youtube.com/watch?v=XvKQKHvkMPg</a:t>
            </a:r>
            <a:r>
              <a:rPr lang="es-ES" sz="1500" dirty="0">
                <a:solidFill>
                  <a:srgbClr val="0070C0"/>
                </a:solidFill>
                <a:latin typeface="Roboto Condensed" panose="02000000000000000000" pitchFamily="2" charset="0"/>
                <a:ea typeface="Roboto Condensed" panose="02000000000000000000" pitchFamily="2" charset="0"/>
              </a:rPr>
              <a:t> </a:t>
            </a:r>
          </a:p>
        </p:txBody>
      </p:sp>
    </p:spTree>
    <p:extLst>
      <p:ext uri="{BB962C8B-B14F-4D97-AF65-F5344CB8AC3E}">
        <p14:creationId xmlns:p14="http://schemas.microsoft.com/office/powerpoint/2010/main" val="1725136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40BFC1-DABC-4F7D-FAD0-65F9CBE3F147}"/>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xmlns="" id="{768C21D0-E473-4822-976E-2A142825DF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31" name="Rectangle 30">
            <a:extLst>
              <a:ext uri="{FF2B5EF4-FFF2-40B4-BE49-F238E27FC236}">
                <a16:creationId xmlns:a16="http://schemas.microsoft.com/office/drawing/2014/main" xmlns="" id="{0022C4D8-970B-4A32-B0BD-AAC4366E77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33" name="Straight Connector 32">
            <a:extLst>
              <a:ext uri="{FF2B5EF4-FFF2-40B4-BE49-F238E27FC236}">
                <a16:creationId xmlns:a16="http://schemas.microsoft.com/office/drawing/2014/main" xmlns="" id="{841F4C4C-B5CB-4E95-8A7D-C738E7FFD0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xmlns="" id="{D8CC0DE3-8FC0-496F-AF45-7153B6B057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2">
            <a:extLst>
              <a:ext uri="{FF2B5EF4-FFF2-40B4-BE49-F238E27FC236}">
                <a16:creationId xmlns:a16="http://schemas.microsoft.com/office/drawing/2014/main" xmlns="" id="{A2B77981-73AF-CD27-58E2-AC07A83A7C6E}"/>
              </a:ext>
            </a:extLst>
          </p:cNvPr>
          <p:cNvSpPr txBox="1">
            <a:spLocks/>
          </p:cNvSpPr>
          <p:nvPr/>
        </p:nvSpPr>
        <p:spPr>
          <a:xfrm>
            <a:off x="5289754" y="639097"/>
            <a:ext cx="6253317" cy="3686015"/>
          </a:xfrm>
          <a:prstGeom prst="rect">
            <a:avLst/>
          </a:prstGeom>
        </p:spPr>
        <p:txBody>
          <a:bodyPr vert="horz" lIns="91440" tIns="45720" rIns="91440" bIns="45720" rtlCol="0" anchor="b"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pPr>
              <a:spcAft>
                <a:spcPts val="600"/>
              </a:spcAft>
            </a:pP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Estructura</a:t>
            </a:r>
            <a:r>
              <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rPr>
              <a:t> del </a:t>
            </a:r>
            <a:r>
              <a:rPr lang="en-US" sz="8000" dirty="0" err="1">
                <a:solidFill>
                  <a:schemeClr val="tx1">
                    <a:lumMod val="85000"/>
                    <a:lumOff val="15000"/>
                  </a:schemeClr>
                </a:solidFill>
                <a:latin typeface="Roboto Condensed Light" panose="02000000000000000000" pitchFamily="2" charset="0"/>
                <a:ea typeface="Roboto Condensed Light" panose="02000000000000000000" pitchFamily="2" charset="0"/>
              </a:rPr>
              <a:t>Programa</a:t>
            </a:r>
            <a:endParaRPr lang="en-US" sz="8000" dirty="0">
              <a:solidFill>
                <a:schemeClr val="tx1">
                  <a:lumMod val="85000"/>
                  <a:lumOff val="15000"/>
                </a:schemeClr>
              </a:solidFill>
              <a:latin typeface="Roboto Condensed Light" panose="02000000000000000000" pitchFamily="2" charset="0"/>
              <a:ea typeface="Roboto Condensed Light" panose="02000000000000000000" pitchFamily="2" charset="0"/>
            </a:endParaRPr>
          </a:p>
        </p:txBody>
      </p:sp>
      <p:pic>
        <p:nvPicPr>
          <p:cNvPr id="5" name="Picture 2" descr="Logotipo_del_Gobierno_de_la_Comunidad_de_Madrid – Café la Palma">
            <a:extLst>
              <a:ext uri="{FF2B5EF4-FFF2-40B4-BE49-F238E27FC236}">
                <a16:creationId xmlns:a16="http://schemas.microsoft.com/office/drawing/2014/main" xmlns="" id="{CA053330-F186-05DA-AAC0-D105A03C01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01654" y="620720"/>
            <a:ext cx="2466005" cy="246600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4010162D-98A9-1640-93F5-B0CCA3DCA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867" y="3247593"/>
            <a:ext cx="2446644" cy="2446644"/>
          </a:xfrm>
          <a:prstGeom prst="rect">
            <a:avLst/>
          </a:prstGeom>
        </p:spPr>
      </p:pic>
      <p:cxnSp>
        <p:nvCxnSpPr>
          <p:cNvPr id="37" name="Straight Connector 36">
            <a:extLst>
              <a:ext uri="{FF2B5EF4-FFF2-40B4-BE49-F238E27FC236}">
                <a16:creationId xmlns:a16="http://schemas.microsoft.com/office/drawing/2014/main" xmlns="" id="{80031AE1-78D0-422B-951F-EB1A441D0B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xmlns="" id="{C21CE686-D60B-4340-BA14-C4C31E20D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41" name="Rectangle 40">
            <a:extLst>
              <a:ext uri="{FF2B5EF4-FFF2-40B4-BE49-F238E27FC236}">
                <a16:creationId xmlns:a16="http://schemas.microsoft.com/office/drawing/2014/main" xmlns="" id="{1645A14B-FE6F-4D23-A410-A76638DDC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 name="Marcador de número de diapositiva 1">
            <a:extLst>
              <a:ext uri="{FF2B5EF4-FFF2-40B4-BE49-F238E27FC236}">
                <a16:creationId xmlns:a16="http://schemas.microsoft.com/office/drawing/2014/main" xmlns="" id="{020FBBBA-0D61-F5BB-332C-7C586FC48798}"/>
              </a:ext>
            </a:extLst>
          </p:cNvPr>
          <p:cNvSpPr>
            <a:spLocks noGrp="1"/>
          </p:cNvSpPr>
          <p:nvPr>
            <p:ph type="sldNum" sz="quarter" idx="12"/>
          </p:nvPr>
        </p:nvSpPr>
        <p:spPr/>
        <p:txBody>
          <a:bodyPr/>
          <a:lstStyle/>
          <a:p>
            <a:fld id="{4A8CBD4F-D04B-4D4F-B2BF-A115DF7B93AD}" type="slidenum">
              <a:rPr lang="es-ES" smtClean="0"/>
              <a:t>7</a:t>
            </a:fld>
            <a:endParaRPr lang="es-ES" dirty="0"/>
          </a:p>
        </p:txBody>
      </p:sp>
    </p:spTree>
    <p:extLst>
      <p:ext uri="{BB962C8B-B14F-4D97-AF65-F5344CB8AC3E}">
        <p14:creationId xmlns:p14="http://schemas.microsoft.com/office/powerpoint/2010/main" val="2598922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73E4864A-4083-AEDA-CE2F-F137FC510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B44BBE2E-5D75-006D-EA11-5F80D4DF6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E36EE77E-6BDE-2394-D07B-BADE6E595C4B}"/>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Estructura del Programa</a:t>
            </a:r>
          </a:p>
        </p:txBody>
      </p:sp>
      <p:sp>
        <p:nvSpPr>
          <p:cNvPr id="2" name="CuadroTexto 1">
            <a:extLst>
              <a:ext uri="{FF2B5EF4-FFF2-40B4-BE49-F238E27FC236}">
                <a16:creationId xmlns:a16="http://schemas.microsoft.com/office/drawing/2014/main" xmlns="" id="{3755B3F2-6761-4BFA-7083-4D26C22727F8}"/>
              </a:ext>
            </a:extLst>
          </p:cNvPr>
          <p:cNvSpPr txBox="1">
            <a:spLocks noChangeAspect="1"/>
          </p:cNvSpPr>
          <p:nvPr/>
        </p:nvSpPr>
        <p:spPr>
          <a:xfrm>
            <a:off x="1126065" y="2016262"/>
            <a:ext cx="6747935" cy="400110"/>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Eje 1: Empleo</a:t>
            </a:r>
          </a:p>
        </p:txBody>
      </p:sp>
      <p:grpSp>
        <p:nvGrpSpPr>
          <p:cNvPr id="8" name="Grupo 7">
            <a:extLst>
              <a:ext uri="{FF2B5EF4-FFF2-40B4-BE49-F238E27FC236}">
                <a16:creationId xmlns:a16="http://schemas.microsoft.com/office/drawing/2014/main" xmlns="" id="{ECC4646C-132A-AD1B-FDDC-77E417854736}"/>
              </a:ext>
            </a:extLst>
          </p:cNvPr>
          <p:cNvGrpSpPr/>
          <p:nvPr/>
        </p:nvGrpSpPr>
        <p:grpSpPr>
          <a:xfrm>
            <a:off x="1578860" y="2721655"/>
            <a:ext cx="9300805" cy="3213319"/>
            <a:chOff x="1578860" y="2721655"/>
            <a:chExt cx="9300805" cy="3213319"/>
          </a:xfrm>
        </p:grpSpPr>
        <p:grpSp>
          <p:nvGrpSpPr>
            <p:cNvPr id="10" name="1 Grupo">
              <a:extLst>
                <a:ext uri="{FF2B5EF4-FFF2-40B4-BE49-F238E27FC236}">
                  <a16:creationId xmlns:a16="http://schemas.microsoft.com/office/drawing/2014/main" xmlns="" id="{2EB5DAA8-CCE0-789A-9332-6DF70B3FB1B0}"/>
                </a:ext>
              </a:extLst>
            </p:cNvPr>
            <p:cNvGrpSpPr/>
            <p:nvPr/>
          </p:nvGrpSpPr>
          <p:grpSpPr>
            <a:xfrm>
              <a:off x="1578860" y="2721655"/>
              <a:ext cx="9300805" cy="3213319"/>
              <a:chOff x="475685" y="248000"/>
              <a:chExt cx="8596316" cy="2389011"/>
            </a:xfrm>
          </p:grpSpPr>
          <p:sp>
            <p:nvSpPr>
              <p:cNvPr id="13" name="2 Rectángulo redondeado">
                <a:extLst>
                  <a:ext uri="{FF2B5EF4-FFF2-40B4-BE49-F238E27FC236}">
                    <a16:creationId xmlns:a16="http://schemas.microsoft.com/office/drawing/2014/main" xmlns="" id="{D2FD2D8E-5E9B-D6BD-749C-3AC134A512DD}"/>
                  </a:ext>
                </a:extLst>
              </p:cNvPr>
              <p:cNvSpPr/>
              <p:nvPr/>
            </p:nvSpPr>
            <p:spPr>
              <a:xfrm>
                <a:off x="4572000" y="1346620"/>
                <a:ext cx="4500000" cy="4320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dirty="0">
                  <a:latin typeface="Roboto Condensed   "/>
                </a:endParaRPr>
              </a:p>
              <a:p>
                <a:r>
                  <a:rPr lang="es-ES" sz="1600" b="1" dirty="0">
                    <a:solidFill>
                      <a:schemeClr val="tx2"/>
                    </a:solidFill>
                    <a:latin typeface="Roboto Condensed   "/>
                  </a:rPr>
                  <a:t>OE 8.3.1 </a:t>
                </a:r>
                <a:r>
                  <a:rPr lang="es-ES" sz="1600" dirty="0">
                    <a:solidFill>
                      <a:schemeClr val="tx2"/>
                    </a:solidFill>
                    <a:latin typeface="Roboto Condensed   "/>
                  </a:rPr>
                  <a:t> Aumentar las competencias emprendedoras</a:t>
                </a:r>
              </a:p>
              <a:p>
                <a:r>
                  <a:rPr lang="es-ES" sz="1600" dirty="0">
                    <a:solidFill>
                      <a:schemeClr val="tx2"/>
                    </a:solidFill>
                    <a:latin typeface="Roboto Condensed   "/>
                  </a:rPr>
                  <a:t> </a:t>
                </a:r>
              </a:p>
            </p:txBody>
          </p:sp>
          <p:sp>
            <p:nvSpPr>
              <p:cNvPr id="14" name="3 Rectángulo redondeado">
                <a:extLst>
                  <a:ext uri="{FF2B5EF4-FFF2-40B4-BE49-F238E27FC236}">
                    <a16:creationId xmlns:a16="http://schemas.microsoft.com/office/drawing/2014/main" xmlns="" id="{DE8684BB-5E2B-9EF0-B963-3F1A5E5A12AB}"/>
                  </a:ext>
                </a:extLst>
              </p:cNvPr>
              <p:cNvSpPr/>
              <p:nvPr/>
            </p:nvSpPr>
            <p:spPr>
              <a:xfrm>
                <a:off x="4572000" y="2097964"/>
                <a:ext cx="4500000" cy="4320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8.4.2</a:t>
                </a:r>
                <a:r>
                  <a:rPr lang="es-ES" sz="1600" dirty="0">
                    <a:solidFill>
                      <a:schemeClr val="tx2"/>
                    </a:solidFill>
                    <a:latin typeface="Roboto Condensed   "/>
                  </a:rPr>
                  <a:t> (Re)integrar y mantener en el mercado laboral a las personas con dependientes a su cargo</a:t>
                </a:r>
              </a:p>
            </p:txBody>
          </p:sp>
          <p:sp>
            <p:nvSpPr>
              <p:cNvPr id="15" name="4 Flecha derecha">
                <a:extLst>
                  <a:ext uri="{FF2B5EF4-FFF2-40B4-BE49-F238E27FC236}">
                    <a16:creationId xmlns:a16="http://schemas.microsoft.com/office/drawing/2014/main" xmlns="" id="{27C2574B-E85B-B211-2715-6D20D670AFC6}"/>
                  </a:ext>
                </a:extLst>
              </p:cNvPr>
              <p:cNvSpPr/>
              <p:nvPr/>
            </p:nvSpPr>
            <p:spPr>
              <a:xfrm>
                <a:off x="4464000" y="1551475"/>
                <a:ext cx="108000" cy="60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sp>
            <p:nvSpPr>
              <p:cNvPr id="16" name="5 Flecha derecha">
                <a:extLst>
                  <a:ext uri="{FF2B5EF4-FFF2-40B4-BE49-F238E27FC236}">
                    <a16:creationId xmlns:a16="http://schemas.microsoft.com/office/drawing/2014/main" xmlns="" id="{0E7CB6CB-B147-FEF6-2442-AA484C3AA3BB}"/>
                  </a:ext>
                </a:extLst>
              </p:cNvPr>
              <p:cNvSpPr/>
              <p:nvPr/>
            </p:nvSpPr>
            <p:spPr>
              <a:xfrm>
                <a:off x="4464000" y="2340733"/>
                <a:ext cx="108000" cy="60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latin typeface="Roboto Condensed   "/>
                </a:endParaRPr>
              </a:p>
            </p:txBody>
          </p:sp>
          <p:sp>
            <p:nvSpPr>
              <p:cNvPr id="17" name="5 Rectángulo">
                <a:extLst>
                  <a:ext uri="{FF2B5EF4-FFF2-40B4-BE49-F238E27FC236}">
                    <a16:creationId xmlns:a16="http://schemas.microsoft.com/office/drawing/2014/main" xmlns="" id="{9C6BC1F4-84B7-B43F-72B6-3C91179B1D28}"/>
                  </a:ext>
                </a:extLst>
              </p:cNvPr>
              <p:cNvSpPr/>
              <p:nvPr/>
            </p:nvSpPr>
            <p:spPr>
              <a:xfrm>
                <a:off x="475685" y="248000"/>
                <a:ext cx="3960000" cy="8369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8.1 </a:t>
                </a:r>
                <a:r>
                  <a:rPr lang="es-ES" sz="1600" dirty="0">
                    <a:solidFill>
                      <a:schemeClr val="tx2"/>
                    </a:solidFill>
                    <a:latin typeface="Roboto Condensed   "/>
                  </a:rPr>
                  <a:t>Acceso al empleo por parte de los demandantes de empleo y de las personas activas</a:t>
                </a:r>
              </a:p>
            </p:txBody>
          </p:sp>
          <p:sp>
            <p:nvSpPr>
              <p:cNvPr id="18" name="7 Rectángulo redondeado">
                <a:extLst>
                  <a:ext uri="{FF2B5EF4-FFF2-40B4-BE49-F238E27FC236}">
                    <a16:creationId xmlns:a16="http://schemas.microsoft.com/office/drawing/2014/main" xmlns="" id="{601A376A-C6CB-1AC0-7F43-8D6FE400AFE9}"/>
                  </a:ext>
                </a:extLst>
              </p:cNvPr>
              <p:cNvSpPr/>
              <p:nvPr/>
            </p:nvSpPr>
            <p:spPr>
              <a:xfrm>
                <a:off x="4572000" y="328424"/>
                <a:ext cx="4500000" cy="3015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1600" dirty="0">
                  <a:latin typeface="Roboto Condensed   "/>
                </a:endParaRPr>
              </a:p>
              <a:p>
                <a:r>
                  <a:rPr lang="es-ES" sz="1600" b="1" dirty="0">
                    <a:solidFill>
                      <a:schemeClr val="tx2"/>
                    </a:solidFill>
                    <a:latin typeface="Roboto Condensed   "/>
                  </a:rPr>
                  <a:t>OE 8.1.2 </a:t>
                </a:r>
                <a:r>
                  <a:rPr lang="es-ES" sz="1600" dirty="0">
                    <a:solidFill>
                      <a:schemeClr val="tx2"/>
                    </a:solidFill>
                    <a:latin typeface="Roboto Condensed   "/>
                  </a:rPr>
                  <a:t>Actualización competencias profesionales</a:t>
                </a:r>
              </a:p>
              <a:p>
                <a:r>
                  <a:rPr lang="es-ES" sz="1600" dirty="0">
                    <a:solidFill>
                      <a:schemeClr val="tx2"/>
                    </a:solidFill>
                    <a:latin typeface="Roboto Condensed   "/>
                  </a:rPr>
                  <a:t> </a:t>
                </a:r>
              </a:p>
            </p:txBody>
          </p:sp>
          <p:sp>
            <p:nvSpPr>
              <p:cNvPr id="19" name="8 Rectángulo redondeado">
                <a:extLst>
                  <a:ext uri="{FF2B5EF4-FFF2-40B4-BE49-F238E27FC236}">
                    <a16:creationId xmlns:a16="http://schemas.microsoft.com/office/drawing/2014/main" xmlns="" id="{0B54F45F-EE52-A951-6177-63BFCB20830D}"/>
                  </a:ext>
                </a:extLst>
              </p:cNvPr>
              <p:cNvSpPr/>
              <p:nvPr/>
            </p:nvSpPr>
            <p:spPr>
              <a:xfrm>
                <a:off x="4572001" y="753186"/>
                <a:ext cx="4500000" cy="27409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2"/>
                    </a:solidFill>
                    <a:latin typeface="Roboto Condensed   "/>
                  </a:rPr>
                  <a:t>OE 8.1.3 </a:t>
                </a:r>
                <a:r>
                  <a:rPr lang="es-ES" sz="1600" dirty="0">
                    <a:solidFill>
                      <a:schemeClr val="tx2"/>
                    </a:solidFill>
                    <a:latin typeface="Roboto Condensed   "/>
                  </a:rPr>
                  <a:t>Aumentar la contratación  </a:t>
                </a:r>
              </a:p>
            </p:txBody>
          </p:sp>
          <p:sp>
            <p:nvSpPr>
              <p:cNvPr id="23" name="6 Rectángulo">
                <a:extLst>
                  <a:ext uri="{FF2B5EF4-FFF2-40B4-BE49-F238E27FC236}">
                    <a16:creationId xmlns:a16="http://schemas.microsoft.com/office/drawing/2014/main" xmlns="" id="{6BFA371C-2FB4-817E-094A-8A172A5BF1FD}"/>
                  </a:ext>
                </a:extLst>
              </p:cNvPr>
              <p:cNvSpPr/>
              <p:nvPr/>
            </p:nvSpPr>
            <p:spPr>
              <a:xfrm>
                <a:off x="475685" y="1222176"/>
                <a:ext cx="3960000" cy="6115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8.3 </a:t>
                </a:r>
                <a:r>
                  <a:rPr lang="es-ES" sz="1600" dirty="0">
                    <a:solidFill>
                      <a:schemeClr val="tx2"/>
                    </a:solidFill>
                    <a:latin typeface="Roboto Condensed   "/>
                  </a:rPr>
                  <a:t>Promover el trabajo por cuenta propia, el espíritu empresarial y la creación de empresas</a:t>
                </a:r>
              </a:p>
            </p:txBody>
          </p:sp>
          <p:sp>
            <p:nvSpPr>
              <p:cNvPr id="24" name="8 Rectángulo">
                <a:extLst>
                  <a:ext uri="{FF2B5EF4-FFF2-40B4-BE49-F238E27FC236}">
                    <a16:creationId xmlns:a16="http://schemas.microsoft.com/office/drawing/2014/main" xmlns="" id="{184BB41B-8814-9F9C-36F8-6E2E86C77322}"/>
                  </a:ext>
                </a:extLst>
              </p:cNvPr>
              <p:cNvSpPr/>
              <p:nvPr/>
            </p:nvSpPr>
            <p:spPr>
              <a:xfrm>
                <a:off x="475685" y="2025459"/>
                <a:ext cx="3960000" cy="6115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8.4 </a:t>
                </a:r>
                <a:r>
                  <a:rPr lang="es-ES" sz="1600" dirty="0">
                    <a:solidFill>
                      <a:schemeClr val="tx2"/>
                    </a:solidFill>
                    <a:latin typeface="Roboto Condensed   "/>
                  </a:rPr>
                  <a:t>La igualdad entre hombres y mujeres y la conciliación de la vida laboral y la privada </a:t>
                </a:r>
              </a:p>
            </p:txBody>
          </p:sp>
        </p:grpSp>
        <p:sp>
          <p:nvSpPr>
            <p:cNvPr id="41" name="Abrir llave 40">
              <a:extLst>
                <a:ext uri="{FF2B5EF4-FFF2-40B4-BE49-F238E27FC236}">
                  <a16:creationId xmlns:a16="http://schemas.microsoft.com/office/drawing/2014/main" xmlns="" id="{C0B17222-E0E3-7972-44E7-B8E15DBE1D3F}"/>
                </a:ext>
              </a:extLst>
            </p:cNvPr>
            <p:cNvSpPr/>
            <p:nvPr/>
          </p:nvSpPr>
          <p:spPr>
            <a:xfrm>
              <a:off x="5913321" y="3024997"/>
              <a:ext cx="45719" cy="549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sp>
        <p:nvSpPr>
          <p:cNvPr id="3" name="Marcador de número de diapositiva 2">
            <a:extLst>
              <a:ext uri="{FF2B5EF4-FFF2-40B4-BE49-F238E27FC236}">
                <a16:creationId xmlns:a16="http://schemas.microsoft.com/office/drawing/2014/main" xmlns="" id="{A317D75F-DF32-A7FD-7C51-FEA811741358}"/>
              </a:ext>
            </a:extLst>
          </p:cNvPr>
          <p:cNvSpPr>
            <a:spLocks noGrp="1"/>
          </p:cNvSpPr>
          <p:nvPr>
            <p:ph type="sldNum" sz="quarter" idx="12"/>
          </p:nvPr>
        </p:nvSpPr>
        <p:spPr/>
        <p:txBody>
          <a:bodyPr/>
          <a:lstStyle/>
          <a:p>
            <a:fld id="{4A8CBD4F-D04B-4D4F-B2BF-A115DF7B93AD}" type="slidenum">
              <a:rPr lang="es-ES" smtClean="0"/>
              <a:t>8</a:t>
            </a:fld>
            <a:endParaRPr lang="es-ES" dirty="0"/>
          </a:p>
        </p:txBody>
      </p:sp>
    </p:spTree>
    <p:extLst>
      <p:ext uri="{BB962C8B-B14F-4D97-AF65-F5344CB8AC3E}">
        <p14:creationId xmlns:p14="http://schemas.microsoft.com/office/powerpoint/2010/main" val="535066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ogotipo_del_Gobierno_de_la_Comunidad_de_Madrid – Café la Palma">
            <a:extLst>
              <a:ext uri="{FF2B5EF4-FFF2-40B4-BE49-F238E27FC236}">
                <a16:creationId xmlns:a16="http://schemas.microsoft.com/office/drawing/2014/main" xmlns="" id="{73E4864A-4083-AEDA-CE2F-F137FC510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776" y="451554"/>
            <a:ext cx="1152000" cy="1152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Forma&#10;&#10;Descripción generada automáticamente con confianza media">
            <a:extLst>
              <a:ext uri="{FF2B5EF4-FFF2-40B4-BE49-F238E27FC236}">
                <a16:creationId xmlns:a16="http://schemas.microsoft.com/office/drawing/2014/main" xmlns="" id="{B44BBE2E-5D75-006D-EA11-5F80D4DF6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3776" y="451554"/>
            <a:ext cx="1152000" cy="1152000"/>
          </a:xfrm>
          <a:prstGeom prst="rect">
            <a:avLst/>
          </a:prstGeom>
        </p:spPr>
      </p:pic>
      <p:sp>
        <p:nvSpPr>
          <p:cNvPr id="7" name="Título 2">
            <a:extLst>
              <a:ext uri="{FF2B5EF4-FFF2-40B4-BE49-F238E27FC236}">
                <a16:creationId xmlns:a16="http://schemas.microsoft.com/office/drawing/2014/main" xmlns="" id="{E36EE77E-6BDE-2394-D07B-BADE6E595C4B}"/>
              </a:ext>
            </a:extLst>
          </p:cNvPr>
          <p:cNvSpPr txBox="1">
            <a:spLocks/>
          </p:cNvSpPr>
          <p:nvPr/>
        </p:nvSpPr>
        <p:spPr>
          <a:xfrm>
            <a:off x="1126065" y="736600"/>
            <a:ext cx="9753601" cy="1325563"/>
          </a:xfrm>
          <a:prstGeom prst="rect">
            <a:avLst/>
          </a:prstGeom>
        </p:spPr>
        <p:txBody>
          <a:bodyPr vert="horz" lIns="0" tIns="0" rIns="0" bIns="0" rtlCol="0" anchor="ctr" anchorCtr="0">
            <a:normAutofit/>
          </a:bodyPr>
          <a:lstStyle>
            <a:lvl1pPr algn="l" defTabSz="914400" rtl="0" eaLnBrk="1" latinLnBrk="0" hangingPunct="1">
              <a:lnSpc>
                <a:spcPct val="85000"/>
              </a:lnSpc>
              <a:spcBef>
                <a:spcPct val="0"/>
              </a:spcBef>
              <a:buNone/>
              <a:defRPr sz="4000" b="1" kern="1200" spc="-50" baseline="0">
                <a:solidFill>
                  <a:schemeClr val="tx1">
                    <a:lumMod val="75000"/>
                    <a:lumOff val="25000"/>
                  </a:schemeClr>
                </a:solidFill>
                <a:latin typeface="+mj-lt"/>
                <a:ea typeface="+mj-ea"/>
                <a:cs typeface="+mj-cs"/>
              </a:defRPr>
            </a:lvl1pPr>
          </a:lstStyle>
          <a:p>
            <a:r>
              <a:rPr lang="es-ES" dirty="0">
                <a:solidFill>
                  <a:schemeClr val="accent1">
                    <a:lumMod val="75000"/>
                  </a:schemeClr>
                </a:solidFill>
              </a:rPr>
              <a:t>Estructura del Programa</a:t>
            </a:r>
          </a:p>
        </p:txBody>
      </p:sp>
      <p:sp>
        <p:nvSpPr>
          <p:cNvPr id="2" name="CuadroTexto 1">
            <a:extLst>
              <a:ext uri="{FF2B5EF4-FFF2-40B4-BE49-F238E27FC236}">
                <a16:creationId xmlns:a16="http://schemas.microsoft.com/office/drawing/2014/main" xmlns="" id="{3755B3F2-6761-4BFA-7083-4D26C22727F8}"/>
              </a:ext>
            </a:extLst>
          </p:cNvPr>
          <p:cNvSpPr txBox="1">
            <a:spLocks noChangeAspect="1"/>
          </p:cNvSpPr>
          <p:nvPr/>
        </p:nvSpPr>
        <p:spPr>
          <a:xfrm>
            <a:off x="1126065" y="1947099"/>
            <a:ext cx="6747935" cy="400110"/>
          </a:xfrm>
          <a:prstGeom prst="rect">
            <a:avLst/>
          </a:prstGeom>
          <a:noFill/>
        </p:spPr>
        <p:txBody>
          <a:bodyPr wrap="square">
            <a:spAutoFit/>
          </a:bodyPr>
          <a:lstStyle>
            <a:defPPr>
              <a:defRPr lang="en-US"/>
            </a:defPPr>
            <a:lvl1pPr>
              <a:defRPr b="1" i="0" u="none" strike="noStrike">
                <a:solidFill>
                  <a:schemeClr val="accent1">
                    <a:lumMod val="75000"/>
                  </a:schemeClr>
                </a:solidFill>
                <a:effectLst/>
                <a:latin typeface="Roboto Condensed Light" panose="02000000000000000000" pitchFamily="2" charset="0"/>
              </a:defRPr>
            </a:lvl1pPr>
          </a:lstStyle>
          <a:p>
            <a:r>
              <a:rPr lang="es-ES" sz="2000" dirty="0"/>
              <a:t>Eje 2: Inclusión Social</a:t>
            </a:r>
          </a:p>
        </p:txBody>
      </p:sp>
      <p:grpSp>
        <p:nvGrpSpPr>
          <p:cNvPr id="37" name="Grupo 36">
            <a:extLst>
              <a:ext uri="{FF2B5EF4-FFF2-40B4-BE49-F238E27FC236}">
                <a16:creationId xmlns:a16="http://schemas.microsoft.com/office/drawing/2014/main" xmlns="" id="{9FAF95A0-4F7E-9255-6A69-916B4966E2D7}"/>
              </a:ext>
            </a:extLst>
          </p:cNvPr>
          <p:cNvGrpSpPr/>
          <p:nvPr/>
        </p:nvGrpSpPr>
        <p:grpSpPr>
          <a:xfrm>
            <a:off x="1691864" y="2474073"/>
            <a:ext cx="9473911" cy="3356265"/>
            <a:chOff x="1693180" y="2968369"/>
            <a:chExt cx="8622000" cy="3356265"/>
          </a:xfrm>
        </p:grpSpPr>
        <p:grpSp>
          <p:nvGrpSpPr>
            <p:cNvPr id="36" name="Grupo 35">
              <a:extLst>
                <a:ext uri="{FF2B5EF4-FFF2-40B4-BE49-F238E27FC236}">
                  <a16:creationId xmlns:a16="http://schemas.microsoft.com/office/drawing/2014/main" xmlns="" id="{ABD89AB7-96DA-0155-9489-3518264E4AEF}"/>
                </a:ext>
              </a:extLst>
            </p:cNvPr>
            <p:cNvGrpSpPr/>
            <p:nvPr/>
          </p:nvGrpSpPr>
          <p:grpSpPr>
            <a:xfrm>
              <a:off x="1693180" y="2968369"/>
              <a:ext cx="8622000" cy="3356265"/>
              <a:chOff x="1231304" y="2989219"/>
              <a:chExt cx="8622000" cy="3356265"/>
            </a:xfrm>
          </p:grpSpPr>
          <p:grpSp>
            <p:nvGrpSpPr>
              <p:cNvPr id="3" name="1 Grupo">
                <a:extLst>
                  <a:ext uri="{FF2B5EF4-FFF2-40B4-BE49-F238E27FC236}">
                    <a16:creationId xmlns:a16="http://schemas.microsoft.com/office/drawing/2014/main" xmlns="" id="{19439E3E-90D7-B179-FCF5-DA25E2BC7C35}"/>
                  </a:ext>
                </a:extLst>
              </p:cNvPr>
              <p:cNvGrpSpPr/>
              <p:nvPr/>
            </p:nvGrpSpPr>
            <p:grpSpPr>
              <a:xfrm>
                <a:off x="1251225" y="2989219"/>
                <a:ext cx="8602079" cy="2372966"/>
                <a:chOff x="472308" y="2606854"/>
                <a:chExt cx="8602079" cy="1866470"/>
              </a:xfrm>
            </p:grpSpPr>
            <p:sp>
              <p:nvSpPr>
                <p:cNvPr id="4" name="9 Rectángulo">
                  <a:extLst>
                    <a:ext uri="{FF2B5EF4-FFF2-40B4-BE49-F238E27FC236}">
                      <a16:creationId xmlns:a16="http://schemas.microsoft.com/office/drawing/2014/main" xmlns="" id="{786A9328-F572-21BC-78CB-FBBBBBDAE047}"/>
                    </a:ext>
                  </a:extLst>
                </p:cNvPr>
                <p:cNvSpPr/>
                <p:nvPr/>
              </p:nvSpPr>
              <p:spPr>
                <a:xfrm>
                  <a:off x="492229" y="3522262"/>
                  <a:ext cx="3960000" cy="7346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2"/>
                      </a:solidFill>
                      <a:latin typeface="Roboto Condensed   "/>
                    </a:rPr>
                    <a:t>PI 9.3 </a:t>
                  </a:r>
                  <a:r>
                    <a:rPr lang="es-ES" sz="1600" dirty="0">
                      <a:solidFill>
                        <a:schemeClr val="tx2"/>
                      </a:solidFill>
                      <a:latin typeface="Roboto Condensed   "/>
                    </a:rPr>
                    <a:t>La lucha contra toda forma de discriminación y el fomento de la igualdad de oportunidades</a:t>
                  </a:r>
                </a:p>
              </p:txBody>
            </p:sp>
            <p:sp>
              <p:nvSpPr>
                <p:cNvPr id="8" name="3 Rectángulo redondeado">
                  <a:extLst>
                    <a:ext uri="{FF2B5EF4-FFF2-40B4-BE49-F238E27FC236}">
                      <a16:creationId xmlns:a16="http://schemas.microsoft.com/office/drawing/2014/main" xmlns="" id="{CD45CF3C-0F7B-8EF1-1BF5-1DC2BAC14934}"/>
                    </a:ext>
                  </a:extLst>
                </p:cNvPr>
                <p:cNvSpPr/>
                <p:nvPr/>
              </p:nvSpPr>
              <p:spPr>
                <a:xfrm>
                  <a:off x="4574387" y="3294517"/>
                  <a:ext cx="4500000" cy="499237"/>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9.3.1 </a:t>
                  </a:r>
                  <a:r>
                    <a:rPr lang="es-ES" sz="1600" dirty="0">
                      <a:solidFill>
                        <a:schemeClr val="tx2"/>
                      </a:solidFill>
                      <a:latin typeface="Roboto Condensed   "/>
                    </a:rPr>
                    <a:t>Aumentar la integración socio-laboral de las personas pertenecientes a colectivos más vulnerables</a:t>
                  </a:r>
                </a:p>
              </p:txBody>
            </p:sp>
            <p:sp>
              <p:nvSpPr>
                <p:cNvPr id="9" name="4 Rectángulo redondeado">
                  <a:extLst>
                    <a:ext uri="{FF2B5EF4-FFF2-40B4-BE49-F238E27FC236}">
                      <a16:creationId xmlns:a16="http://schemas.microsoft.com/office/drawing/2014/main" xmlns="" id="{BD7330FF-0CDE-2610-F687-7AF8936DB32D}"/>
                    </a:ext>
                  </a:extLst>
                </p:cNvPr>
                <p:cNvSpPr/>
                <p:nvPr/>
              </p:nvSpPr>
              <p:spPr>
                <a:xfrm>
                  <a:off x="4574387" y="2606854"/>
                  <a:ext cx="4500000" cy="655871"/>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2"/>
                      </a:solidFill>
                      <a:latin typeface="Roboto Condensed   "/>
                    </a:rPr>
                    <a:t>OE  9.1.1 </a:t>
                  </a:r>
                  <a:r>
                    <a:rPr lang="es-ES" sz="1600" dirty="0">
                      <a:solidFill>
                        <a:schemeClr val="tx2"/>
                      </a:solidFill>
                      <a:latin typeface="Roboto Condensed   "/>
                    </a:rPr>
                    <a:t>Inserción personas en riesgo exclusión social</a:t>
                  </a:r>
                </a:p>
              </p:txBody>
            </p:sp>
            <p:sp>
              <p:nvSpPr>
                <p:cNvPr id="11" name="5 Flecha derecha">
                  <a:extLst>
                    <a:ext uri="{FF2B5EF4-FFF2-40B4-BE49-F238E27FC236}">
                      <a16:creationId xmlns:a16="http://schemas.microsoft.com/office/drawing/2014/main" xmlns="" id="{0D5AC722-506F-B04A-4293-D582063003E6}"/>
                    </a:ext>
                  </a:extLst>
                </p:cNvPr>
                <p:cNvSpPr/>
                <p:nvPr/>
              </p:nvSpPr>
              <p:spPr>
                <a:xfrm>
                  <a:off x="4466387" y="3008734"/>
                  <a:ext cx="108000" cy="60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Condensed   "/>
                  </a:endParaRPr>
                </a:p>
              </p:txBody>
            </p:sp>
            <p:sp>
              <p:nvSpPr>
                <p:cNvPr id="20" name="10 Rectángulo">
                  <a:extLst>
                    <a:ext uri="{FF2B5EF4-FFF2-40B4-BE49-F238E27FC236}">
                      <a16:creationId xmlns:a16="http://schemas.microsoft.com/office/drawing/2014/main" xmlns="" id="{9EE3101E-F5B9-D102-D617-7FBCAA18F4C1}"/>
                    </a:ext>
                  </a:extLst>
                </p:cNvPr>
                <p:cNvSpPr/>
                <p:nvPr/>
              </p:nvSpPr>
              <p:spPr>
                <a:xfrm>
                  <a:off x="472308" y="2826517"/>
                  <a:ext cx="3960000" cy="46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2"/>
                      </a:solidFill>
                      <a:latin typeface="Roboto Condensed   "/>
                    </a:rPr>
                    <a:t>PI 9.1 </a:t>
                  </a:r>
                  <a:r>
                    <a:rPr lang="es-ES" sz="1600" dirty="0">
                      <a:solidFill>
                        <a:schemeClr val="tx2"/>
                      </a:solidFill>
                      <a:latin typeface="Roboto Condensed   "/>
                    </a:rPr>
                    <a:t>Inclusión activa</a:t>
                  </a:r>
                </a:p>
              </p:txBody>
            </p:sp>
            <p:sp>
              <p:nvSpPr>
                <p:cNvPr id="21" name="8 Rectángulo redondeado">
                  <a:extLst>
                    <a:ext uri="{FF2B5EF4-FFF2-40B4-BE49-F238E27FC236}">
                      <a16:creationId xmlns:a16="http://schemas.microsoft.com/office/drawing/2014/main" xmlns="" id="{4787B460-B193-6847-C82C-9A11E1A635F7}"/>
                    </a:ext>
                  </a:extLst>
                </p:cNvPr>
                <p:cNvSpPr/>
                <p:nvPr/>
              </p:nvSpPr>
              <p:spPr>
                <a:xfrm>
                  <a:off x="4574387" y="3893540"/>
                  <a:ext cx="4500000" cy="579784"/>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9.3.2 </a:t>
                  </a:r>
                  <a:r>
                    <a:rPr lang="es-ES" sz="1600" dirty="0">
                      <a:solidFill>
                        <a:schemeClr val="tx2"/>
                      </a:solidFill>
                      <a:latin typeface="Roboto Condensed   "/>
                    </a:rPr>
                    <a:t>Aumentar la integración socio-laboral de las personas migrantes o pertenecientes a colectivos en riesgo de exclusión</a:t>
                  </a:r>
                </a:p>
              </p:txBody>
            </p:sp>
          </p:grpSp>
          <p:sp>
            <p:nvSpPr>
              <p:cNvPr id="32" name="4 Rectángulo redondeado">
                <a:extLst>
                  <a:ext uri="{FF2B5EF4-FFF2-40B4-BE49-F238E27FC236}">
                    <a16:creationId xmlns:a16="http://schemas.microsoft.com/office/drawing/2014/main" xmlns="" id="{1972F90E-EF11-66DB-70D1-AB6C1DFF42F8}"/>
                  </a:ext>
                </a:extLst>
              </p:cNvPr>
              <p:cNvSpPr/>
              <p:nvPr/>
            </p:nvSpPr>
            <p:spPr>
              <a:xfrm>
                <a:off x="5353304" y="5489048"/>
                <a:ext cx="4500000" cy="788202"/>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OE  9.5.2 </a:t>
                </a:r>
                <a:r>
                  <a:rPr lang="es-ES" sz="1600" dirty="0">
                    <a:solidFill>
                      <a:schemeClr val="tx2"/>
                    </a:solidFill>
                    <a:latin typeface="Roboto Condensed   "/>
                  </a:rPr>
                  <a:t>Aumentar la contratación y mantener en el empleo a las personas pertenecientes a colectivos en situación o riesgo de exclusión social</a:t>
                </a:r>
              </a:p>
            </p:txBody>
          </p:sp>
          <p:sp>
            <p:nvSpPr>
              <p:cNvPr id="33" name="5 Flecha derecha">
                <a:extLst>
                  <a:ext uri="{FF2B5EF4-FFF2-40B4-BE49-F238E27FC236}">
                    <a16:creationId xmlns:a16="http://schemas.microsoft.com/office/drawing/2014/main" xmlns="" id="{52FDE2BB-E848-A647-82B1-B22FAD928289}"/>
                  </a:ext>
                </a:extLst>
              </p:cNvPr>
              <p:cNvSpPr/>
              <p:nvPr/>
            </p:nvSpPr>
            <p:spPr>
              <a:xfrm>
                <a:off x="5245304" y="5851082"/>
                <a:ext cx="108000" cy="76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Roboto Condensed   "/>
                </a:endParaRPr>
              </a:p>
            </p:txBody>
          </p:sp>
          <p:sp>
            <p:nvSpPr>
              <p:cNvPr id="34" name="10 Rectángulo">
                <a:extLst>
                  <a:ext uri="{FF2B5EF4-FFF2-40B4-BE49-F238E27FC236}">
                    <a16:creationId xmlns:a16="http://schemas.microsoft.com/office/drawing/2014/main" xmlns="" id="{ACD05BB5-D96B-8DA7-04B7-4868D6B068F3}"/>
                  </a:ext>
                </a:extLst>
              </p:cNvPr>
              <p:cNvSpPr/>
              <p:nvPr/>
            </p:nvSpPr>
            <p:spPr>
              <a:xfrm>
                <a:off x="1231304" y="5376618"/>
                <a:ext cx="3960000" cy="9688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2"/>
                    </a:solidFill>
                    <a:latin typeface="Roboto Condensed   "/>
                  </a:rPr>
                  <a:t>PI 9.5 </a:t>
                </a:r>
                <a:r>
                  <a:rPr lang="es-ES" sz="1600" dirty="0">
                    <a:solidFill>
                      <a:schemeClr val="tx2"/>
                    </a:solidFill>
                    <a:latin typeface="Roboto Condensed   "/>
                  </a:rPr>
                  <a:t>El fomento del emprendimiento social y la integración a través de la formación profesional en empresas sociales y la promoción de la economía social </a:t>
                </a:r>
              </a:p>
            </p:txBody>
          </p:sp>
        </p:grpSp>
        <p:sp>
          <p:nvSpPr>
            <p:cNvPr id="35" name="Abrir llave 34">
              <a:extLst>
                <a:ext uri="{FF2B5EF4-FFF2-40B4-BE49-F238E27FC236}">
                  <a16:creationId xmlns:a16="http://schemas.microsoft.com/office/drawing/2014/main" xmlns="" id="{374DCAC8-3D8A-60CE-E957-188AE7507D30}"/>
                </a:ext>
              </a:extLst>
            </p:cNvPr>
            <p:cNvSpPr/>
            <p:nvPr/>
          </p:nvSpPr>
          <p:spPr>
            <a:xfrm>
              <a:off x="5715487" y="4301330"/>
              <a:ext cx="71875" cy="6711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grpSp>
      <p:sp>
        <p:nvSpPr>
          <p:cNvPr id="10" name="Marcador de número de diapositiva 9">
            <a:extLst>
              <a:ext uri="{FF2B5EF4-FFF2-40B4-BE49-F238E27FC236}">
                <a16:creationId xmlns:a16="http://schemas.microsoft.com/office/drawing/2014/main" xmlns="" id="{F10A93FE-40B6-A24E-E6E9-0F5BDE365BB6}"/>
              </a:ext>
            </a:extLst>
          </p:cNvPr>
          <p:cNvSpPr>
            <a:spLocks noGrp="1"/>
          </p:cNvSpPr>
          <p:nvPr>
            <p:ph type="sldNum" sz="quarter" idx="12"/>
          </p:nvPr>
        </p:nvSpPr>
        <p:spPr/>
        <p:txBody>
          <a:bodyPr/>
          <a:lstStyle/>
          <a:p>
            <a:fld id="{4A8CBD4F-D04B-4D4F-B2BF-A115DF7B93AD}" type="slidenum">
              <a:rPr lang="es-ES" smtClean="0"/>
              <a:t>9</a:t>
            </a:fld>
            <a:endParaRPr lang="es-ES" dirty="0"/>
          </a:p>
        </p:txBody>
      </p:sp>
    </p:spTree>
    <p:extLst>
      <p:ext uri="{BB962C8B-B14F-4D97-AF65-F5344CB8AC3E}">
        <p14:creationId xmlns:p14="http://schemas.microsoft.com/office/powerpoint/2010/main" val="3121041985"/>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BasePPT_Plantilla - RED2RED</Template>
  <TotalTime>6698</TotalTime>
  <Words>6390</Words>
  <Application>Microsoft Office PowerPoint</Application>
  <PresentationFormat>Panorámica</PresentationFormat>
  <Paragraphs>739</Paragraphs>
  <Slides>61</Slides>
  <Notes>11</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61</vt:i4>
      </vt:variant>
    </vt:vector>
  </HeadingPairs>
  <TitlesOfParts>
    <vt:vector size="74" baseType="lpstr">
      <vt:lpstr>Roboto Condensed Light</vt:lpstr>
      <vt:lpstr>Wingdings</vt:lpstr>
      <vt:lpstr>Calibri Light</vt:lpstr>
      <vt:lpstr>Roboto Condensed </vt:lpstr>
      <vt:lpstr>Calibri</vt:lpstr>
      <vt:lpstr>Roboto Condensed   </vt:lpstr>
      <vt:lpstr>Arial</vt:lpstr>
      <vt:lpstr>Times New Roman</vt:lpstr>
      <vt:lpstr>Courier New</vt:lpstr>
      <vt:lpstr>Aptos</vt:lpstr>
      <vt:lpstr>Roboto Condensed</vt:lpstr>
      <vt:lpstr>Arial Narrow</vt:lpstr>
      <vt:lpstr>Retrospección</vt:lpstr>
      <vt:lpstr>RESUMEN PARA LA CIUDADANÍA   Programa Operativo FSE 2014-2020  Comunidad de Madrid</vt:lpstr>
      <vt:lpstr>Índice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RESUMEN PARA LA CIUDADANÍA   Programa Operativo FSE 2014-2020  Comunidad de Madrid</dc:title>
  <dc:creator>Elena Pedraza García-Calvo</dc:creator>
  <cp:lastModifiedBy>CAMPILLOS HERCE, MARIA MACARENA</cp:lastModifiedBy>
  <cp:revision>570</cp:revision>
  <cp:lastPrinted>2025-06-25T06:45:27Z</cp:lastPrinted>
  <dcterms:created xsi:type="dcterms:W3CDTF">2024-12-04T15:36:24Z</dcterms:created>
  <dcterms:modified xsi:type="dcterms:W3CDTF">2026-02-26T12:14:17Z</dcterms:modified>
</cp:coreProperties>
</file>