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B4AD"/>
    <a:srgbClr val="C512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54D48C-0FBA-ED5D-C557-214F998CCC34}" v="507" dt="2025-01-26T20:13:51.0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0"/>
  </p:normalViewPr>
  <p:slideViewPr>
    <p:cSldViewPr snapToGrid="0">
      <p:cViewPr varScale="1">
        <p:scale>
          <a:sx n="42" d="100"/>
          <a:sy n="42" d="100"/>
        </p:scale>
        <p:origin x="2280" y="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735B6-6973-3D4E-8889-58D016205F00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9A36-CE95-C444-AD2A-3A712E0B18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1898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735B6-6973-3D4E-8889-58D016205F00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9A36-CE95-C444-AD2A-3A712E0B18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1888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735B6-6973-3D4E-8889-58D016205F00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9A36-CE95-C444-AD2A-3A712E0B18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8363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735B6-6973-3D4E-8889-58D016205F00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9A36-CE95-C444-AD2A-3A712E0B18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6130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735B6-6973-3D4E-8889-58D016205F00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9A36-CE95-C444-AD2A-3A712E0B18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8218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735B6-6973-3D4E-8889-58D016205F00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9A36-CE95-C444-AD2A-3A712E0B18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3814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735B6-6973-3D4E-8889-58D016205F00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9A36-CE95-C444-AD2A-3A712E0B18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8765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735B6-6973-3D4E-8889-58D016205F00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9A36-CE95-C444-AD2A-3A712E0B18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4856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735B6-6973-3D4E-8889-58D016205F00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9A36-CE95-C444-AD2A-3A712E0B18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7810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2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735B6-6973-3D4E-8889-58D016205F00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9A36-CE95-C444-AD2A-3A712E0B18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275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2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735B6-6973-3D4E-8889-58D016205F00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9A36-CE95-C444-AD2A-3A712E0B18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1056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735B6-6973-3D4E-8889-58D016205F00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69A36-CE95-C444-AD2A-3A712E0B18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616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teams.microsoft.com/l/meetup-join/19%3ameeting_NWZkZGNjMzYtMTFjZC00YTVjLTg2MGEtMTdiNmI3MzNlZDA5%40thread.v2/0?context=%7b%22Tid%22%3a%22281412e0-2f0e-4e2b-8790-1e1d44ea0a80%22%2c%22Oid%22%3a%22f2ec0e1b-759c-4ad6-9e6c-0fed0fd9301b%22%7d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1A209EE-FD05-659A-6CA6-B4BE1B32C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339" y="0"/>
            <a:ext cx="2731164" cy="2427407"/>
          </a:xfrm>
          <a:prstGeom prst="rect">
            <a:avLst/>
          </a:prstGeom>
        </p:spPr>
      </p:pic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BC65010D-2D6E-34E2-01E1-263B6F7E83A2}"/>
              </a:ext>
            </a:extLst>
          </p:cNvPr>
          <p:cNvSpPr/>
          <p:nvPr/>
        </p:nvSpPr>
        <p:spPr>
          <a:xfrm>
            <a:off x="241233" y="715292"/>
            <a:ext cx="3963688" cy="121146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9813085-0232-9FC6-4507-400029009D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306447" y="674756"/>
            <a:ext cx="7048220" cy="52321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ontserrat SemiBold"/>
              </a:rPr>
              <a:t>JORNADAS INFORMATIVAS</a:t>
            </a:r>
            <a:endParaRPr lang="es-ES" dirty="0">
              <a:solidFill>
                <a:schemeClr val="bg1"/>
              </a:solidFill>
              <a:latin typeface="Montserrat SemiBold"/>
            </a:endParaRPr>
          </a:p>
          <a:p>
            <a:r>
              <a:rPr lang="es-ES" b="1" dirty="0">
                <a:solidFill>
                  <a:schemeClr val="bg1"/>
                </a:solidFill>
                <a:latin typeface="Montserrat SemiBold"/>
              </a:rPr>
              <a:t> PARA PACIENTES</a:t>
            </a:r>
          </a:p>
          <a:p>
            <a:r>
              <a:rPr lang="es-ES" b="1" dirty="0">
                <a:solidFill>
                  <a:schemeClr val="bg1"/>
                </a:solidFill>
                <a:latin typeface="Montserrat SemiBold"/>
              </a:rPr>
              <a:t> H.G.U GREGORIO MARAÑÓN</a:t>
            </a:r>
            <a:endParaRPr lang="es-ES" dirty="0">
              <a:solidFill>
                <a:schemeClr val="bg1"/>
              </a:solidFill>
              <a:latin typeface="Montserrat SemiBold"/>
            </a:endParaRPr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D3A96FE5-FBA4-A0AB-26CC-57ADA0F54B45}"/>
              </a:ext>
            </a:extLst>
          </p:cNvPr>
          <p:cNvSpPr/>
          <p:nvPr/>
        </p:nvSpPr>
        <p:spPr>
          <a:xfrm>
            <a:off x="241233" y="2274750"/>
            <a:ext cx="6350978" cy="2338339"/>
          </a:xfrm>
          <a:prstGeom prst="roundRect">
            <a:avLst/>
          </a:prstGeom>
          <a:solidFill>
            <a:srgbClr val="C512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b="1" dirty="0">
                <a:ea typeface="Calibri"/>
                <a:cs typeface="Calibri"/>
              </a:rPr>
              <a:t>RESOLVIENDO DUDAS EN ENFERMEDAD DE FABRY</a:t>
            </a:r>
          </a:p>
          <a:p>
            <a:pPr algn="just"/>
            <a:r>
              <a:rPr lang="es-ES" dirty="0">
                <a:ea typeface="Calibri"/>
                <a:cs typeface="Calibri"/>
              </a:rPr>
              <a:t> </a:t>
            </a:r>
          </a:p>
          <a:p>
            <a:pPr algn="just"/>
            <a:r>
              <a:rPr lang="es-ES" sz="1600" dirty="0">
                <a:ea typeface="Calibri"/>
                <a:cs typeface="Calibri"/>
              </a:rPr>
              <a:t>15.00-16:00-Bienvenida y </a:t>
            </a:r>
            <a:r>
              <a:rPr lang="es-ES" sz="1600" dirty="0" err="1">
                <a:ea typeface="Calibri"/>
                <a:cs typeface="Calibri"/>
              </a:rPr>
              <a:t>cocktail</a:t>
            </a:r>
            <a:endParaRPr lang="es-ES" sz="1600" dirty="0">
              <a:ea typeface="Calibri"/>
              <a:cs typeface="Calibri"/>
            </a:endParaRPr>
          </a:p>
          <a:p>
            <a:pPr algn="just"/>
            <a:r>
              <a:rPr lang="es-ES" sz="1600" dirty="0">
                <a:ea typeface="Calibri"/>
                <a:cs typeface="Calibri"/>
              </a:rPr>
              <a:t>16:00-16:15-¿Qué debemos saber sobre el daño renal en la             enfermedad de </a:t>
            </a:r>
            <a:r>
              <a:rPr lang="es-ES" sz="1600" dirty="0" err="1">
                <a:ea typeface="Calibri"/>
                <a:cs typeface="Calibri"/>
              </a:rPr>
              <a:t>Fabry</a:t>
            </a:r>
            <a:r>
              <a:rPr lang="es-ES" sz="1600" dirty="0">
                <a:ea typeface="Calibri"/>
                <a:cs typeface="Calibri"/>
              </a:rPr>
              <a:t>? </a:t>
            </a:r>
            <a:r>
              <a:rPr lang="es-ES" sz="1600" dirty="0" err="1">
                <a:ea typeface="Calibri"/>
                <a:cs typeface="Calibri"/>
              </a:rPr>
              <a:t>Dra</a:t>
            </a:r>
            <a:r>
              <a:rPr lang="es-ES" sz="1600" dirty="0">
                <a:ea typeface="Calibri"/>
                <a:cs typeface="Calibri"/>
              </a:rPr>
              <a:t> Goicoechea</a:t>
            </a:r>
          </a:p>
          <a:p>
            <a:pPr algn="just"/>
            <a:r>
              <a:rPr lang="es-ES" sz="1600" dirty="0">
                <a:ea typeface="Calibri"/>
                <a:cs typeface="Calibri"/>
              </a:rPr>
              <a:t>16-15-16:30-  ¿Y sobre el daño </a:t>
            </a:r>
            <a:r>
              <a:rPr lang="es-ES" sz="1600" dirty="0" err="1">
                <a:ea typeface="Calibri"/>
                <a:cs typeface="Calibri"/>
              </a:rPr>
              <a:t>cardiaco?Dra</a:t>
            </a:r>
            <a:r>
              <a:rPr lang="es-ES" sz="1600" dirty="0">
                <a:ea typeface="Calibri"/>
                <a:cs typeface="Calibri"/>
              </a:rPr>
              <a:t> Espinosa </a:t>
            </a:r>
          </a:p>
          <a:p>
            <a:pPr algn="just"/>
            <a:r>
              <a:rPr lang="es-ES" sz="1600" dirty="0">
                <a:ea typeface="Calibri"/>
                <a:cs typeface="Calibri"/>
              </a:rPr>
              <a:t>16:30- 17:00 : Cuidar nuestra alimentación en la enfermedad de Fabry </a:t>
            </a:r>
          </a:p>
          <a:p>
            <a:pPr algn="just"/>
            <a:r>
              <a:rPr lang="es-ES" sz="1600" dirty="0">
                <a:ea typeface="Calibri"/>
                <a:cs typeface="Calibri"/>
              </a:rPr>
              <a:t>Dra Cuerda</a:t>
            </a:r>
          </a:p>
          <a:p>
            <a:pPr algn="just"/>
            <a:r>
              <a:rPr lang="es-ES" sz="1600" dirty="0">
                <a:ea typeface="Calibri"/>
                <a:cs typeface="Calibri"/>
              </a:rPr>
              <a:t>17:00- 17:30 Mesa debate: expertos-pacientes. Jordi Cruz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2118601D-3A89-4B74-0CD2-4A23D51062FE}"/>
              </a:ext>
            </a:extLst>
          </p:cNvPr>
          <p:cNvGrpSpPr/>
          <p:nvPr/>
        </p:nvGrpSpPr>
        <p:grpSpPr>
          <a:xfrm>
            <a:off x="1113994" y="5433093"/>
            <a:ext cx="4605456" cy="1060876"/>
            <a:chOff x="459703" y="3675432"/>
            <a:chExt cx="6127758" cy="772631"/>
          </a:xfrm>
        </p:grpSpPr>
        <p:sp>
          <p:nvSpPr>
            <p:cNvPr id="13" name="Rectángulo redondeado 12">
              <a:extLst>
                <a:ext uri="{FF2B5EF4-FFF2-40B4-BE49-F238E27FC236}">
                  <a16:creationId xmlns:a16="http://schemas.microsoft.com/office/drawing/2014/main" id="{56077989-EB98-4B10-96DA-6B9B5BB8B467}"/>
                </a:ext>
              </a:extLst>
            </p:cNvPr>
            <p:cNvSpPr/>
            <p:nvPr/>
          </p:nvSpPr>
          <p:spPr>
            <a:xfrm>
              <a:off x="459704" y="3675432"/>
              <a:ext cx="6026817" cy="678663"/>
            </a:xfrm>
            <a:prstGeom prst="roundRect">
              <a:avLst/>
            </a:prstGeom>
            <a:solidFill>
              <a:srgbClr val="43B4A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s-ES" sz="1400"/>
            </a:p>
          </p:txBody>
        </p:sp>
        <p:sp>
          <p:nvSpPr>
            <p:cNvPr id="14" name="Subtítulo 2">
              <a:extLst>
                <a:ext uri="{FF2B5EF4-FFF2-40B4-BE49-F238E27FC236}">
                  <a16:creationId xmlns:a16="http://schemas.microsoft.com/office/drawing/2014/main" id="{A1648355-19BD-04A5-56AB-9941307706C4}"/>
                </a:ext>
              </a:extLst>
            </p:cNvPr>
            <p:cNvSpPr txBox="1">
              <a:spLocks/>
            </p:cNvSpPr>
            <p:nvPr/>
          </p:nvSpPr>
          <p:spPr>
            <a:xfrm>
              <a:off x="459703" y="3757167"/>
              <a:ext cx="6127758" cy="69089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ctr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400" b="1" dirty="0">
                  <a:solidFill>
                    <a:schemeClr val="bg1"/>
                  </a:solidFill>
                  <a:latin typeface="Montserrat SemiBold"/>
                </a:rPr>
                <a:t>29 OCTUBRE 2025.  16-17:30 H</a:t>
              </a:r>
            </a:p>
            <a:p>
              <a:r>
                <a:rPr lang="es-ES" sz="1400" b="1" dirty="0">
                  <a:solidFill>
                    <a:schemeClr val="bg1"/>
                  </a:solidFill>
                  <a:latin typeface="Montserrat SemiBold"/>
                </a:rPr>
                <a:t>SALON DE ACTOS MATERNO-INFANTIL</a:t>
              </a:r>
            </a:p>
            <a:p>
              <a:r>
                <a:rPr lang="es-ES" sz="1400" b="1" dirty="0">
                  <a:solidFill>
                    <a:schemeClr val="bg1"/>
                  </a:solidFill>
                  <a:latin typeface="Montserrat SemiBold"/>
                </a:rPr>
                <a:t>CALLE O´DONELL 48</a:t>
              </a:r>
            </a:p>
            <a:p>
              <a:endParaRPr lang="es-ES" sz="1400" b="1" dirty="0">
                <a:solidFill>
                  <a:schemeClr val="bg1"/>
                </a:solidFill>
                <a:latin typeface="Montserrat SemiBold"/>
                <a:ea typeface="Calibri"/>
                <a:cs typeface="Calibri"/>
              </a:endParaRPr>
            </a:p>
          </p:txBody>
        </p:sp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7195296-9F01-C44F-C27A-D95850247AFE}"/>
              </a:ext>
            </a:extLst>
          </p:cNvPr>
          <p:cNvSpPr txBox="1"/>
          <p:nvPr/>
        </p:nvSpPr>
        <p:spPr>
          <a:xfrm>
            <a:off x="406189" y="6720603"/>
            <a:ext cx="64518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>
                <a:hlinkClick r:id="rId3"/>
              </a:rPr>
              <a:t>https://teams.microsoft.com/l/meetup-join/19%3ameeting_NWZkZGNjMzYtMTFjZC00YTVjLTg2MGEtMTdiNmI3MzNlZDA5%40thread.v2/0?context=%7b%22Tid%22%3a%22281412e0-2f0e-4e2b-8790-1e1d44ea0a80%22%2c%22Oid%22%3a%22f2ec0e1b-759c-4ad6-9e6c-0fed0fd9301b%22%7d</a:t>
            </a:r>
            <a:endParaRPr lang="es-ES"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00997914-3B20-682A-6774-717B7ED772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233" y="8935637"/>
            <a:ext cx="1016039" cy="51014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7930" y="8875849"/>
            <a:ext cx="1512023" cy="66298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7" y="-26419"/>
            <a:ext cx="4062992" cy="563881"/>
          </a:xfrm>
          <a:prstGeom prst="rect">
            <a:avLst/>
          </a:prstGeom>
        </p:spPr>
      </p:pic>
      <p:pic>
        <p:nvPicPr>
          <p:cNvPr id="1026" name="Picture 2" descr="https://ci3.googleusercontent.com/mail-sig/AIorK4xosnXldGIHAOQHOd3mw77uj1C5WmxjmMdtREXojZinPpb4U6z50jO3l6HK0uv5l3rmLFGMp6G7UYJV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001" y="8925439"/>
            <a:ext cx="1261200" cy="59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96908" y="4660366"/>
            <a:ext cx="2664183" cy="58526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2B3AC02-DC9F-0999-1749-3EBA08F32B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44407" y="8935637"/>
            <a:ext cx="1849567" cy="380482"/>
          </a:xfrm>
          <a:prstGeom prst="rect">
            <a:avLst/>
          </a:prstGeom>
        </p:spPr>
      </p:pic>
      <p:pic>
        <p:nvPicPr>
          <p:cNvPr id="7" name="Picture 2" descr="Cardiomyopathies English - Site internet maladies rares de l'hôpital Necker">
            <a:extLst>
              <a:ext uri="{FF2B5EF4-FFF2-40B4-BE49-F238E27FC236}">
                <a16:creationId xmlns:a16="http://schemas.microsoft.com/office/drawing/2014/main" id="{993DA683-CCA3-1E9C-FB86-9D9751202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8374" y="9278481"/>
            <a:ext cx="605600" cy="33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5922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4881</TotalTime>
  <Words>122</Words>
  <Application>Microsoft Office PowerPoint</Application>
  <PresentationFormat>A4 (210 x 297 mm)</PresentationFormat>
  <Paragraphs>15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Montserrat SemiBold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Hospital Univ. La Paz MADRID – SALÓN DE ACTOS</dc:title>
  <dc:creator>Microsoft Office User</dc:creator>
  <cp:lastModifiedBy>Goicoechea Diezhandino.Marian</cp:lastModifiedBy>
  <cp:revision>162</cp:revision>
  <dcterms:created xsi:type="dcterms:W3CDTF">2024-12-02T12:06:01Z</dcterms:created>
  <dcterms:modified xsi:type="dcterms:W3CDTF">2025-10-06T16:11:36Z</dcterms:modified>
</cp:coreProperties>
</file>