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4"/>
  </p:sldMasterIdLst>
  <p:notesMasterIdLst>
    <p:notesMasterId r:id="rId42"/>
  </p:notesMasterIdLst>
  <p:handoutMasterIdLst>
    <p:handoutMasterId r:id="rId43"/>
  </p:handoutMasterIdLst>
  <p:sldIdLst>
    <p:sldId id="256" r:id="rId5"/>
    <p:sldId id="2235" r:id="rId6"/>
    <p:sldId id="2254" r:id="rId7"/>
    <p:sldId id="2280" r:id="rId8"/>
    <p:sldId id="2281" r:id="rId9"/>
    <p:sldId id="2282" r:id="rId10"/>
    <p:sldId id="2272" r:id="rId11"/>
    <p:sldId id="2224" r:id="rId12"/>
    <p:sldId id="2258" r:id="rId13"/>
    <p:sldId id="2259" r:id="rId14"/>
    <p:sldId id="2260" r:id="rId15"/>
    <p:sldId id="2261" r:id="rId16"/>
    <p:sldId id="2262" r:id="rId17"/>
    <p:sldId id="2263" r:id="rId18"/>
    <p:sldId id="2264" r:id="rId19"/>
    <p:sldId id="2265" r:id="rId20"/>
    <p:sldId id="2266" r:id="rId21"/>
    <p:sldId id="2267" r:id="rId22"/>
    <p:sldId id="2268" r:id="rId23"/>
    <p:sldId id="2269" r:id="rId24"/>
    <p:sldId id="2270" r:id="rId25"/>
    <p:sldId id="2271" r:id="rId26"/>
    <p:sldId id="2227" r:id="rId27"/>
    <p:sldId id="2228" r:id="rId28"/>
    <p:sldId id="2229" r:id="rId29"/>
    <p:sldId id="2195" r:id="rId30"/>
    <p:sldId id="2284" r:id="rId31"/>
    <p:sldId id="2285" r:id="rId32"/>
    <p:sldId id="2273" r:id="rId33"/>
    <p:sldId id="2274" r:id="rId34"/>
    <p:sldId id="2251" r:id="rId35"/>
    <p:sldId id="2275" r:id="rId36"/>
    <p:sldId id="2276" r:id="rId37"/>
    <p:sldId id="2277" r:id="rId38"/>
    <p:sldId id="2278" r:id="rId39"/>
    <p:sldId id="2279" r:id="rId40"/>
    <p:sldId id="2252" r:id="rId41"/>
  </p:sldIdLst>
  <p:sldSz cx="12192000" cy="6858000"/>
  <p:notesSz cx="6735763" cy="9866313"/>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pos="3182" userDrawn="1">
          <p15:clr>
            <a:srgbClr val="A4A3A4"/>
          </p15:clr>
        </p15:guide>
        <p15:guide id="11" orient="horz" pos="2047" userDrawn="1">
          <p15:clr>
            <a:srgbClr val="A4A3A4"/>
          </p15:clr>
        </p15:guide>
        <p15:guide id="12" orient="horz" pos="1593" userDrawn="1">
          <p15:clr>
            <a:srgbClr val="A4A3A4"/>
          </p15:clr>
        </p15:guide>
        <p15:guide id="13" orient="horz" pos="2546" userDrawn="1">
          <p15:clr>
            <a:srgbClr val="A4A3A4"/>
          </p15:clr>
        </p15:guide>
        <p15:guide id="14" orient="horz" pos="3090"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DCB116-39F0-C06A-5DF7-A45B687F1FCF}" name="Cordoba Rodriguez, Raquel" initials="CRR" userId="S::rcordobarodriguez@deloitte.es::dbb3c301-1094-406b-88d1-a8aeea51eb89" providerId="AD"/>
  <p188:author id="{86F6873F-FE6C-0958-1DBB-3CE3DE1EACF5}" name="Baez Fumero, Carlos Raul" initials="BFCR" userId="S::cbaezfumero@deloitte.es::92951de4-4d5d-4848-9d37-78ab76823aa2" providerId="AD"/>
  <p188:author id="{65359749-68A3-13E4-BC7C-043211D0F25C}" name="Castillo Arroyo, Eduardo" initials="CAE" userId="S::ecastilloarroyo@deloitte.es::91d21e97-fb2a-44f4-b686-e17e29a64125" providerId="AD"/>
  <p188:author id="{0ED57AB1-5A24-7A33-90E1-8E8E67028A85}" name="Mena Leal, Gerard" initials="MLG" userId="S::gmena@deloitte.es::49e13787-843e-4dda-a833-6714f54897da" providerId="AD"/>
  <p188:author id="{26BBB0BC-3CB1-9958-51CA-564A03658F33}" name="Deloitte" initials="RLP" userId="Deloitt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ía Bobillo - Deloitte" initials="MB - Dtt" lastIdx="1" clrIdx="0">
    <p:extLst>
      <p:ext uri="{19B8F6BF-5375-455C-9EA6-DF929625EA0E}">
        <p15:presenceInfo xmlns:p15="http://schemas.microsoft.com/office/powerpoint/2012/main" userId="María Bobillo - Deloitte" providerId="None"/>
      </p:ext>
    </p:extLst>
  </p:cmAuthor>
  <p:cmAuthor id="2" name="Baez Fumero, Carlos Raul" initials="BFCR" lastIdx="2" clrIdx="1">
    <p:extLst>
      <p:ext uri="{19B8F6BF-5375-455C-9EA6-DF929625EA0E}">
        <p15:presenceInfo xmlns:p15="http://schemas.microsoft.com/office/powerpoint/2012/main" userId="S::cbaezfumero@deloitte.es::92951de4-4d5d-4848-9d37-78ab76823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224"/>
    <a:srgbClr val="F2F2F2"/>
    <a:srgbClr val="01E1FF"/>
    <a:srgbClr val="12123A"/>
    <a:srgbClr val="EDAB9B"/>
    <a:srgbClr val="EA8B00"/>
    <a:srgbClr val="C00000"/>
    <a:srgbClr val="FFCC00"/>
    <a:srgbClr val="9A4D00"/>
    <a:srgbClr val="FFA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3096" autoAdjust="0"/>
  </p:normalViewPr>
  <p:slideViewPr>
    <p:cSldViewPr snapToGrid="0">
      <p:cViewPr varScale="1">
        <p:scale>
          <a:sx n="108" d="100"/>
          <a:sy n="108" d="100"/>
        </p:scale>
        <p:origin x="702" y="108"/>
      </p:cViewPr>
      <p:guideLst>
        <p:guide pos="3182"/>
        <p:guide orient="horz" pos="2047"/>
        <p:guide orient="horz" pos="1593"/>
        <p:guide orient="horz" pos="2546"/>
        <p:guide orient="horz" pos="3090"/>
        <p:guide orient="horz" pos="358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1-42B1-42CD-83FD-BCB8F27FB5F8}"/>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2B1-42CD-83FD-BCB8F27FB5F8}"/>
              </c:ext>
            </c:extLst>
          </c:dPt>
          <c:dPt>
            <c:idx val="2"/>
            <c:bubble3D val="0"/>
            <c:spPr>
              <a:solidFill>
                <a:schemeClr val="tx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42B1-42CD-83FD-BCB8F27FB5F8}"/>
              </c:ext>
            </c:extLst>
          </c:dPt>
          <c:dPt>
            <c:idx val="3"/>
            <c:bubble3D val="0"/>
            <c:spPr>
              <a:solidFill>
                <a:schemeClr val="accent1">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42B1-42CD-83FD-BCB8F27FB5F8}"/>
              </c:ext>
            </c:extLst>
          </c:dPt>
          <c:dPt>
            <c:idx val="4"/>
            <c:bubble3D val="0"/>
            <c:spPr>
              <a:solidFill>
                <a:schemeClr val="accent5">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2B1-42CD-83FD-BCB8F27FB5F8}"/>
              </c:ext>
            </c:extLst>
          </c:dPt>
          <c:dPt>
            <c:idx val="5"/>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B-42B1-42CD-83FD-BCB8F27FB5F8}"/>
              </c:ext>
            </c:extLst>
          </c:dPt>
          <c:dLbls>
            <c:dLbl>
              <c:idx val="2"/>
              <c:tx>
                <c:rich>
                  <a:bodyPr/>
                  <a:lstStyle/>
                  <a:p>
                    <a:r>
                      <a:rPr lang="en-US" baseline="0"/>
                      <a:t>Educación y Formación </a:t>
                    </a:r>
                    <a:fld id="{00356F47-994A-40AA-846F-7363878D5F00}" type="PERCENTAGE">
                      <a:rPr lang="en-US" baseline="0" smtClean="0"/>
                      <a:pPr/>
                      <a:t>[PORCENTAJE]</a:t>
                    </a:fld>
                    <a:endParaRPr lang="en-US" baseline="0"/>
                  </a:p>
                </c:rich>
              </c:tx>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2B1-42CD-83FD-BCB8F27FB5F8}"/>
                </c:ext>
                <c:ext xmlns:c15="http://schemas.microsoft.com/office/drawing/2012/chart" uri="{CE6537A1-D6FC-4f65-9D91-7224C49458BB}">
                  <c15:dlblFieldTable/>
                  <c15:showDataLabelsRange val="0"/>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Hoja1!$B$1:$B$6</c:f>
              <c:strCache>
                <c:ptCount val="6"/>
                <c:pt idx="0">
                  <c:v>Empleo</c:v>
                </c:pt>
                <c:pt idx="1">
                  <c:v>Inclusión social</c:v>
                </c:pt>
                <c:pt idx="2">
                  <c:v>Educación y Fomración</c:v>
                </c:pt>
                <c:pt idx="3">
                  <c:v>Empleo Juvenil</c:v>
                </c:pt>
                <c:pt idx="4">
                  <c:v>Garantía Infantil</c:v>
                </c:pt>
                <c:pt idx="5">
                  <c:v>STEP</c:v>
                </c:pt>
              </c:strCache>
            </c:strRef>
          </c:cat>
          <c:val>
            <c:numRef>
              <c:f>Hoja1!$C$1:$C$6</c:f>
              <c:numCache>
                <c:formatCode>General</c:formatCode>
                <c:ptCount val="6"/>
                <c:pt idx="0">
                  <c:v>14.75</c:v>
                </c:pt>
                <c:pt idx="1">
                  <c:v>21.08</c:v>
                </c:pt>
                <c:pt idx="2">
                  <c:v>20.43</c:v>
                </c:pt>
                <c:pt idx="3">
                  <c:v>34.94</c:v>
                </c:pt>
                <c:pt idx="4">
                  <c:v>6.4</c:v>
                </c:pt>
                <c:pt idx="5">
                  <c:v>2.27</c:v>
                </c:pt>
              </c:numCache>
            </c:numRef>
          </c:val>
          <c:extLst xmlns:c16r2="http://schemas.microsoft.com/office/drawing/2015/06/chart">
            <c:ext xmlns:c16="http://schemas.microsoft.com/office/drawing/2014/chart" uri="{C3380CC4-5D6E-409C-BE32-E72D297353CC}">
              <c16:uniqueId val="{0000000C-42B1-42CD-83FD-BCB8F27FB5F8}"/>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29CC2-48BC-4697-BF54-0806EB9BEA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16FE977-4967-41FA-8C66-FC0D83D1E9A2}">
      <dgm:prSet custT="1"/>
      <dgm:spPr>
        <a:xfrm>
          <a:off x="0" y="79433"/>
          <a:ext cx="10515600" cy="555911"/>
        </a:xfrm>
        <a:prstGeom prst="roundRect">
          <a:avLst/>
        </a:prstGeom>
        <a:solidFill>
          <a:schemeClr val="tx1">
            <a:lumMod val="95000"/>
          </a:schemeClr>
        </a:solidFill>
        <a:ln w="12700" cap="flat" cmpd="sng" algn="ctr">
          <a:solidFill>
            <a:sysClr val="window" lastClr="FFFFFF">
              <a:hueOff val="0"/>
              <a:satOff val="0"/>
              <a:lumOff val="0"/>
              <a:alphaOff val="0"/>
            </a:sysClr>
          </a:solidFill>
          <a:prstDash val="solid"/>
          <a:miter lim="800000"/>
        </a:ln>
        <a:effectLst/>
      </dgm:spPr>
      <dgm:t>
        <a:bodyPr/>
        <a:lstStyle/>
        <a:p>
          <a:pPr algn="just" rtl="0"/>
          <a:r>
            <a:rPr lang="es-ES" sz="1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Programa FSE+ Comunidad de Madrid 2021-2027 </a:t>
          </a:r>
        </a:p>
        <a:p>
          <a:pPr algn="just" rtl="0"/>
          <a:r>
            <a:rPr lang="es-ES"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Aprobado mediante Decisión C(2025) 5116, de 17 de julio de 2025 (</a:t>
          </a:r>
          <a:r>
            <a:rPr lang="es-ES" sz="1400" b="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modif</a:t>
          </a:r>
          <a:r>
            <a:rPr lang="es-ES"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Decisión C(2022) 9439):</a:t>
          </a:r>
        </a:p>
        <a:p>
          <a:pPr algn="l" rtl="0"/>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Coste total:   926,996 M€   </a:t>
          </a:r>
        </a:p>
        <a:p>
          <a:pPr algn="l" rtl="0"/>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Ayuda FSE+:  409 M€ </a:t>
          </a:r>
        </a:p>
        <a:p>
          <a:pPr algn="l"/>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Tasa cofinanciación: 40% prioridades 1-7; 100% Prioridad 9</a:t>
          </a:r>
          <a:endPar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D5CAC406-8583-414F-A95F-74530824F468}" type="parTrans" cxnId="{631DA38E-FC01-423C-AFF2-01A375B6B9B3}">
      <dgm:prSet/>
      <dgm:spPr/>
      <dgm:t>
        <a:bodyPr/>
        <a:lstStyle/>
        <a:p>
          <a:endParaRPr lang="es-ES"/>
        </a:p>
      </dgm:t>
    </dgm:pt>
    <dgm:pt modelId="{85D932D5-7674-444C-AEDD-8DCD28921E00}" type="sibTrans" cxnId="{631DA38E-FC01-423C-AFF2-01A375B6B9B3}">
      <dgm:prSet/>
      <dgm:spPr/>
      <dgm:t>
        <a:bodyPr/>
        <a:lstStyle/>
        <a:p>
          <a:endParaRPr lang="es-ES"/>
        </a:p>
      </dgm:t>
    </dgm:pt>
    <dgm:pt modelId="{32EA7BAF-A080-46AA-8B41-DFE01FC1299E}" type="pres">
      <dgm:prSet presAssocID="{5FA29CC2-48BC-4697-BF54-0806EB9BEA8E}" presName="linear" presStyleCnt="0">
        <dgm:presLayoutVars>
          <dgm:animLvl val="lvl"/>
          <dgm:resizeHandles val="exact"/>
        </dgm:presLayoutVars>
      </dgm:prSet>
      <dgm:spPr/>
      <dgm:t>
        <a:bodyPr/>
        <a:lstStyle/>
        <a:p>
          <a:endParaRPr lang="es-ES"/>
        </a:p>
      </dgm:t>
    </dgm:pt>
    <dgm:pt modelId="{8DBE041A-7F0C-400E-94C7-6F464152FACD}" type="pres">
      <dgm:prSet presAssocID="{216FE977-4967-41FA-8C66-FC0D83D1E9A2}" presName="parentText" presStyleLbl="node1" presStyleIdx="0" presStyleCnt="1" custFlipHor="1" custScaleX="29386" custScaleY="99802" custLinFactNeighborX="10995" custLinFactNeighborY="-7881">
        <dgm:presLayoutVars>
          <dgm:chMax val="0"/>
          <dgm:bulletEnabled val="1"/>
        </dgm:presLayoutVars>
      </dgm:prSet>
      <dgm:spPr/>
      <dgm:t>
        <a:bodyPr/>
        <a:lstStyle/>
        <a:p>
          <a:endParaRPr lang="es-ES"/>
        </a:p>
      </dgm:t>
    </dgm:pt>
  </dgm:ptLst>
  <dgm:cxnLst>
    <dgm:cxn modelId="{B0992E0C-2076-4DDE-8C35-1B84C2C922AD}" type="presOf" srcId="{5FA29CC2-48BC-4697-BF54-0806EB9BEA8E}" destId="{32EA7BAF-A080-46AA-8B41-DFE01FC1299E}" srcOrd="0" destOrd="0" presId="urn:microsoft.com/office/officeart/2005/8/layout/vList2"/>
    <dgm:cxn modelId="{3D31C248-A56F-4B1B-814C-D5C1E9937511}" type="presOf" srcId="{216FE977-4967-41FA-8C66-FC0D83D1E9A2}" destId="{8DBE041A-7F0C-400E-94C7-6F464152FACD}" srcOrd="0" destOrd="0" presId="urn:microsoft.com/office/officeart/2005/8/layout/vList2"/>
    <dgm:cxn modelId="{631DA38E-FC01-423C-AFF2-01A375B6B9B3}" srcId="{5FA29CC2-48BC-4697-BF54-0806EB9BEA8E}" destId="{216FE977-4967-41FA-8C66-FC0D83D1E9A2}" srcOrd="0" destOrd="0" parTransId="{D5CAC406-8583-414F-A95F-74530824F468}" sibTransId="{85D932D5-7674-444C-AEDD-8DCD28921E00}"/>
    <dgm:cxn modelId="{9AD7751E-0A46-400A-B8F6-87FADC25E313}" type="presParOf" srcId="{32EA7BAF-A080-46AA-8B41-DFE01FC1299E}" destId="{8DBE041A-7F0C-400E-94C7-6F464152FA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D2597-3797-45FD-A4E0-E31FA976BC3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5A07C8C3-A2AD-4B9C-80E6-B82731E24D0E}">
      <dgm:prSet custT="1"/>
      <dgm:spPr>
        <a:solidFill>
          <a:schemeClr val="tx1">
            <a:lumMod val="95000"/>
          </a:schemeClr>
        </a:solidFill>
      </dgm:spPr>
      <dgm:t>
        <a:bodyPr/>
        <a:lstStyle/>
        <a:p>
          <a:pPr algn="just"/>
          <a:r>
            <a:rPr lang="es-ES" sz="1200" b="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200" b="0" dirty="0">
              <a:solidFill>
                <a:schemeClr val="bg2"/>
              </a:solidFill>
              <a:latin typeface="Open Sans" panose="020B0606030504020204" pitchFamily="34" charset="0"/>
              <a:ea typeface="Open Sans" panose="020B0606030504020204" pitchFamily="34" charset="0"/>
              <a:cs typeface="Open Sans" panose="020B0606030504020204" pitchFamily="34" charset="0"/>
            </a:rPr>
            <a:t>Acuerdo Marco para la concertación de plazas en Centros de Rehabilitación Laboral para personas con enfermedad mental grave y duradera en la Comunidad de Madrid para el periodo 2022-2026 (</a:t>
          </a:r>
          <a:r>
            <a:rPr lang="es-ES" sz="1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Código Operación: 5901231A2226AMARCOCRL).</a:t>
          </a:r>
        </a:p>
        <a:p>
          <a:pPr algn="just"/>
          <a:endParaRPr lang="es-ES" sz="1200" b="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200" b="0"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200" b="0" dirty="0">
              <a:solidFill>
                <a:schemeClr val="bg2"/>
              </a:solidFill>
              <a:latin typeface="Open Sans" panose="020B0606030504020204" pitchFamily="34" charset="0"/>
              <a:ea typeface="Open Sans" panose="020B0606030504020204" pitchFamily="34" charset="0"/>
              <a:cs typeface="Open Sans" panose="020B0606030504020204" pitchFamily="34" charset="0"/>
            </a:rPr>
            <a:t>Ordenes de la Consejería de Economía, Hacienda y Empleo, para la concesión directa de subvencione (años 2024 y 2025), para el fomento de la contratación de jóvenes en el ámbito de la Comunidad de Madrid: 2- Contratación Estable, 3- Impulso al Contrato Formativo para la obtención de la práctica profesional adecuada, y 4- Impulso al contrato de formación en Alternancia (</a:t>
          </a:r>
          <a:r>
            <a:rPr lang="es-ES" sz="1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Códigos Operaciones: 5908241M2024SBESTIMULO y 5908241M2025SBESTIMULO ).</a:t>
          </a:r>
        </a:p>
      </dgm:t>
    </dgm:pt>
    <dgm:pt modelId="{4311B783-0C9F-4151-B552-28A30E275BBD}" type="parTrans" cxnId="{7430B088-4C1D-438D-AFB0-827CF8C119F0}">
      <dgm:prSet/>
      <dgm:spPr/>
      <dgm:t>
        <a:bodyPr/>
        <a:lstStyle/>
        <a:p>
          <a:endParaRPr lang="es-ES"/>
        </a:p>
      </dgm:t>
    </dgm:pt>
    <dgm:pt modelId="{F0A274CA-CF7E-4C15-A292-83E3FBB75195}" type="sibTrans" cxnId="{7430B088-4C1D-438D-AFB0-827CF8C119F0}">
      <dgm:prSet/>
      <dgm:spPr/>
      <dgm:t>
        <a:bodyPr/>
        <a:lstStyle/>
        <a:p>
          <a:endParaRPr lang="es-ES"/>
        </a:p>
      </dgm:t>
    </dgm:pt>
    <dgm:pt modelId="{F8BC86E2-3EDF-484A-A6FD-DB2FE828A128}">
      <dgm:prSet custT="1"/>
      <dgm:spPr>
        <a:solidFill>
          <a:schemeClr val="tx1">
            <a:lumMod val="95000"/>
          </a:schemeClr>
        </a:solidFill>
      </dgm:spPr>
      <dgm:t>
        <a:bodyPr/>
        <a:lstStyle/>
        <a:p>
          <a:pPr algn="just" defTabSz="800100"/>
          <a:r>
            <a:rPr lang="es-ES"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Hasta la fecha, en el Programa FSE+ 2021-2027 de la CM han sido seleccionadas </a:t>
          </a:r>
          <a:r>
            <a:rPr lang="es-ES" sz="1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tres</a:t>
          </a:r>
          <a:r>
            <a:rPr lang="es-ES"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s-ES" sz="1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operaciones de importancia estratégica </a:t>
          </a:r>
          <a:r>
            <a:rPr lang="es-ES"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de acuerdo a las líneas recogidas en el Apéndice </a:t>
          </a:r>
          <a:r>
            <a:rPr lang="es-ES" sz="1200">
              <a:solidFill>
                <a:schemeClr val="bg2"/>
              </a:solidFill>
              <a:latin typeface="Open Sans" panose="020B0606030504020204" pitchFamily="34" charset="0"/>
              <a:ea typeface="Open Sans" panose="020B0606030504020204" pitchFamily="34" charset="0"/>
              <a:cs typeface="Open Sans" panose="020B0606030504020204" pitchFamily="34" charset="0"/>
            </a:rPr>
            <a:t>3 del Programa</a:t>
          </a:r>
          <a:r>
            <a:rPr lang="es-ES"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a:t>
          </a:r>
        </a:p>
      </dgm:t>
    </dgm:pt>
    <dgm:pt modelId="{312F92BC-9681-480C-8770-BD0EAF625CB6}" type="parTrans" cxnId="{D583CBA2-2A8A-432F-9293-901BE1B30198}">
      <dgm:prSet/>
      <dgm:spPr/>
      <dgm:t>
        <a:bodyPr/>
        <a:lstStyle/>
        <a:p>
          <a:endParaRPr lang="es-ES"/>
        </a:p>
      </dgm:t>
    </dgm:pt>
    <dgm:pt modelId="{CB28B1E2-5C8C-438D-A641-A529CF3753EE}" type="sibTrans" cxnId="{D583CBA2-2A8A-432F-9293-901BE1B30198}">
      <dgm:prSet/>
      <dgm:spPr/>
      <dgm:t>
        <a:bodyPr/>
        <a:lstStyle/>
        <a:p>
          <a:endParaRPr lang="es-ES"/>
        </a:p>
      </dgm:t>
    </dgm:pt>
    <dgm:pt modelId="{B3B5B79F-35D4-4266-BA1A-4A69E3451422}">
      <dgm:prSet custT="1"/>
      <dgm:spPr>
        <a:solidFill>
          <a:schemeClr val="tx1">
            <a:lumMod val="95000"/>
          </a:schemeClr>
        </a:solidFill>
      </dgm:spPr>
      <dgm:t>
        <a:bodyPr/>
        <a:lstStyle/>
        <a:p>
          <a:pPr algn="just" defTabSz="800100"/>
          <a:r>
            <a:rPr lang="es-ES"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El artículo 2.5 del Reglamento (UE) de Disposiciones Comunes (RDC) define las operaciones de importancia estratégica como aquellas que </a:t>
          </a:r>
          <a:r>
            <a:rPr lang="es-ES" sz="1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aportan una contribución significativa a la consecución de los objetivos de un Programa,  estando sujetas a medidas de seguimiento y comunicación particulares</a:t>
          </a:r>
          <a:r>
            <a:rPr lang="es-ES"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a:t>
          </a:r>
        </a:p>
      </dgm:t>
    </dgm:pt>
    <dgm:pt modelId="{DBAA352E-818B-434A-B4C1-4AFB1657EB1D}" type="parTrans" cxnId="{F9879045-D29D-4D7D-8E23-AC29C38AD13F}">
      <dgm:prSet/>
      <dgm:spPr/>
      <dgm:t>
        <a:bodyPr/>
        <a:lstStyle/>
        <a:p>
          <a:endParaRPr lang="es-ES"/>
        </a:p>
      </dgm:t>
    </dgm:pt>
    <dgm:pt modelId="{4252CF99-3878-4243-97AE-CD0DA42CA924}" type="sibTrans" cxnId="{F9879045-D29D-4D7D-8E23-AC29C38AD13F}">
      <dgm:prSet/>
      <dgm:spPr/>
      <dgm:t>
        <a:bodyPr/>
        <a:lstStyle/>
        <a:p>
          <a:endParaRPr lang="es-ES"/>
        </a:p>
      </dgm:t>
    </dgm:pt>
    <dgm:pt modelId="{28606E69-D10C-42BA-AF35-9EF1140001E8}" type="pres">
      <dgm:prSet presAssocID="{7FCD2597-3797-45FD-A4E0-E31FA976BC37}" presName="Name0" presStyleCnt="0">
        <dgm:presLayoutVars>
          <dgm:dir/>
          <dgm:resizeHandles val="exact"/>
        </dgm:presLayoutVars>
      </dgm:prSet>
      <dgm:spPr/>
      <dgm:t>
        <a:bodyPr/>
        <a:lstStyle/>
        <a:p>
          <a:endParaRPr lang="es-ES"/>
        </a:p>
      </dgm:t>
    </dgm:pt>
    <dgm:pt modelId="{0571CC6B-7035-4452-9243-9920DFE40294}" type="pres">
      <dgm:prSet presAssocID="{B3B5B79F-35D4-4266-BA1A-4A69E3451422}" presName="node" presStyleLbl="node1" presStyleIdx="0" presStyleCnt="3" custScaleX="103652" custScaleY="61285">
        <dgm:presLayoutVars>
          <dgm:bulletEnabled val="1"/>
        </dgm:presLayoutVars>
      </dgm:prSet>
      <dgm:spPr/>
      <dgm:t>
        <a:bodyPr/>
        <a:lstStyle/>
        <a:p>
          <a:endParaRPr lang="es-ES"/>
        </a:p>
      </dgm:t>
    </dgm:pt>
    <dgm:pt modelId="{F516701F-80F2-4F8C-A8B4-7EB2AAD472BB}" type="pres">
      <dgm:prSet presAssocID="{4252CF99-3878-4243-97AE-CD0DA42CA924}" presName="sibTrans" presStyleLbl="sibTrans2D1" presStyleIdx="0" presStyleCnt="2"/>
      <dgm:spPr/>
      <dgm:t>
        <a:bodyPr/>
        <a:lstStyle/>
        <a:p>
          <a:endParaRPr lang="es-ES"/>
        </a:p>
      </dgm:t>
    </dgm:pt>
    <dgm:pt modelId="{81425C86-C6F0-4F4E-A67C-827B02A5B3E3}" type="pres">
      <dgm:prSet presAssocID="{4252CF99-3878-4243-97AE-CD0DA42CA924}" presName="connectorText" presStyleLbl="sibTrans2D1" presStyleIdx="0" presStyleCnt="2"/>
      <dgm:spPr/>
      <dgm:t>
        <a:bodyPr/>
        <a:lstStyle/>
        <a:p>
          <a:endParaRPr lang="es-ES"/>
        </a:p>
      </dgm:t>
    </dgm:pt>
    <dgm:pt modelId="{EDC42805-C303-4742-AC22-D421F23B2800}" type="pres">
      <dgm:prSet presAssocID="{F8BC86E2-3EDF-484A-A6FD-DB2FE828A128}" presName="node" presStyleLbl="node1" presStyleIdx="1" presStyleCnt="3" custScaleX="94291" custScaleY="65334">
        <dgm:presLayoutVars>
          <dgm:bulletEnabled val="1"/>
        </dgm:presLayoutVars>
      </dgm:prSet>
      <dgm:spPr/>
      <dgm:t>
        <a:bodyPr/>
        <a:lstStyle/>
        <a:p>
          <a:endParaRPr lang="es-ES"/>
        </a:p>
      </dgm:t>
    </dgm:pt>
    <dgm:pt modelId="{C1E863A3-B47D-493A-953C-35A19D27C3B4}" type="pres">
      <dgm:prSet presAssocID="{CB28B1E2-5C8C-438D-A641-A529CF3753EE}" presName="sibTrans" presStyleLbl="sibTrans2D1" presStyleIdx="1" presStyleCnt="2"/>
      <dgm:spPr/>
      <dgm:t>
        <a:bodyPr/>
        <a:lstStyle/>
        <a:p>
          <a:endParaRPr lang="es-ES"/>
        </a:p>
      </dgm:t>
    </dgm:pt>
    <dgm:pt modelId="{9DEFBD4A-1D10-4E8F-9B9F-0F1B94527DC1}" type="pres">
      <dgm:prSet presAssocID="{CB28B1E2-5C8C-438D-A641-A529CF3753EE}" presName="connectorText" presStyleLbl="sibTrans2D1" presStyleIdx="1" presStyleCnt="2"/>
      <dgm:spPr/>
      <dgm:t>
        <a:bodyPr/>
        <a:lstStyle/>
        <a:p>
          <a:endParaRPr lang="es-ES"/>
        </a:p>
      </dgm:t>
    </dgm:pt>
    <dgm:pt modelId="{2C925F65-3135-4A30-BC37-1529242E32D1}" type="pres">
      <dgm:prSet presAssocID="{5A07C8C3-A2AD-4B9C-80E6-B82731E24D0E}" presName="node" presStyleLbl="node1" presStyleIdx="2" presStyleCnt="3" custScaleX="117348" custScaleY="106607">
        <dgm:presLayoutVars>
          <dgm:bulletEnabled val="1"/>
        </dgm:presLayoutVars>
      </dgm:prSet>
      <dgm:spPr/>
      <dgm:t>
        <a:bodyPr/>
        <a:lstStyle/>
        <a:p>
          <a:endParaRPr lang="es-ES"/>
        </a:p>
      </dgm:t>
    </dgm:pt>
  </dgm:ptLst>
  <dgm:cxnLst>
    <dgm:cxn modelId="{BE3424DF-294D-480C-B342-3090E9C52CF2}" type="presOf" srcId="{CB28B1E2-5C8C-438D-A641-A529CF3753EE}" destId="{9DEFBD4A-1D10-4E8F-9B9F-0F1B94527DC1}" srcOrd="1" destOrd="0" presId="urn:microsoft.com/office/officeart/2005/8/layout/process1"/>
    <dgm:cxn modelId="{31A6BD99-B747-4ED8-8F13-BD86E8E5B33E}" type="presOf" srcId="{5A07C8C3-A2AD-4B9C-80E6-B82731E24D0E}" destId="{2C925F65-3135-4A30-BC37-1529242E32D1}" srcOrd="0" destOrd="0" presId="urn:microsoft.com/office/officeart/2005/8/layout/process1"/>
    <dgm:cxn modelId="{F6743496-81CD-4E19-A36C-8E13C86353C9}" type="presOf" srcId="{B3B5B79F-35D4-4266-BA1A-4A69E3451422}" destId="{0571CC6B-7035-4452-9243-9920DFE40294}" srcOrd="0" destOrd="0" presId="urn:microsoft.com/office/officeart/2005/8/layout/process1"/>
    <dgm:cxn modelId="{F9879045-D29D-4D7D-8E23-AC29C38AD13F}" srcId="{7FCD2597-3797-45FD-A4E0-E31FA976BC37}" destId="{B3B5B79F-35D4-4266-BA1A-4A69E3451422}" srcOrd="0" destOrd="0" parTransId="{DBAA352E-818B-434A-B4C1-4AFB1657EB1D}" sibTransId="{4252CF99-3878-4243-97AE-CD0DA42CA924}"/>
    <dgm:cxn modelId="{13194218-07A6-4BB2-AB63-462CAEDF4585}" type="presOf" srcId="{7FCD2597-3797-45FD-A4E0-E31FA976BC37}" destId="{28606E69-D10C-42BA-AF35-9EF1140001E8}" srcOrd="0" destOrd="0" presId="urn:microsoft.com/office/officeart/2005/8/layout/process1"/>
    <dgm:cxn modelId="{4717894C-E803-4D9D-BFF0-533EB0A1B8EB}" type="presOf" srcId="{4252CF99-3878-4243-97AE-CD0DA42CA924}" destId="{F516701F-80F2-4F8C-A8B4-7EB2AAD472BB}" srcOrd="0" destOrd="0" presId="urn:microsoft.com/office/officeart/2005/8/layout/process1"/>
    <dgm:cxn modelId="{69FA2E50-58DF-4A8C-8492-AE9369BAE054}" type="presOf" srcId="{CB28B1E2-5C8C-438D-A641-A529CF3753EE}" destId="{C1E863A3-B47D-493A-953C-35A19D27C3B4}" srcOrd="0" destOrd="0" presId="urn:microsoft.com/office/officeart/2005/8/layout/process1"/>
    <dgm:cxn modelId="{5C01A666-5564-4C19-91C1-D2C231874CD7}" type="presOf" srcId="{F8BC86E2-3EDF-484A-A6FD-DB2FE828A128}" destId="{EDC42805-C303-4742-AC22-D421F23B2800}" srcOrd="0" destOrd="0" presId="urn:microsoft.com/office/officeart/2005/8/layout/process1"/>
    <dgm:cxn modelId="{3F7D18A5-91AB-483F-8A8C-BD598C95C0B7}" type="presOf" srcId="{4252CF99-3878-4243-97AE-CD0DA42CA924}" destId="{81425C86-C6F0-4F4E-A67C-827B02A5B3E3}" srcOrd="1" destOrd="0" presId="urn:microsoft.com/office/officeart/2005/8/layout/process1"/>
    <dgm:cxn modelId="{7430B088-4C1D-438D-AFB0-827CF8C119F0}" srcId="{7FCD2597-3797-45FD-A4E0-E31FA976BC37}" destId="{5A07C8C3-A2AD-4B9C-80E6-B82731E24D0E}" srcOrd="2" destOrd="0" parTransId="{4311B783-0C9F-4151-B552-28A30E275BBD}" sibTransId="{F0A274CA-CF7E-4C15-A292-83E3FBB75195}"/>
    <dgm:cxn modelId="{D583CBA2-2A8A-432F-9293-901BE1B30198}" srcId="{7FCD2597-3797-45FD-A4E0-E31FA976BC37}" destId="{F8BC86E2-3EDF-484A-A6FD-DB2FE828A128}" srcOrd="1" destOrd="0" parTransId="{312F92BC-9681-480C-8770-BD0EAF625CB6}" sibTransId="{CB28B1E2-5C8C-438D-A641-A529CF3753EE}"/>
    <dgm:cxn modelId="{5EE1AE44-CBCA-4E18-B7CC-D6739BEB0CE6}" type="presParOf" srcId="{28606E69-D10C-42BA-AF35-9EF1140001E8}" destId="{0571CC6B-7035-4452-9243-9920DFE40294}" srcOrd="0" destOrd="0" presId="urn:microsoft.com/office/officeart/2005/8/layout/process1"/>
    <dgm:cxn modelId="{665B3FE8-CADF-4930-A7A3-CB793D4A9719}" type="presParOf" srcId="{28606E69-D10C-42BA-AF35-9EF1140001E8}" destId="{F516701F-80F2-4F8C-A8B4-7EB2AAD472BB}" srcOrd="1" destOrd="0" presId="urn:microsoft.com/office/officeart/2005/8/layout/process1"/>
    <dgm:cxn modelId="{3A5A60FD-9A6E-43A6-8D33-1052E30A54F0}" type="presParOf" srcId="{F516701F-80F2-4F8C-A8B4-7EB2AAD472BB}" destId="{81425C86-C6F0-4F4E-A67C-827B02A5B3E3}" srcOrd="0" destOrd="0" presId="urn:microsoft.com/office/officeart/2005/8/layout/process1"/>
    <dgm:cxn modelId="{343355B9-ECBC-433C-956F-B33B2E65FACC}" type="presParOf" srcId="{28606E69-D10C-42BA-AF35-9EF1140001E8}" destId="{EDC42805-C303-4742-AC22-D421F23B2800}" srcOrd="2" destOrd="0" presId="urn:microsoft.com/office/officeart/2005/8/layout/process1"/>
    <dgm:cxn modelId="{42248D96-372C-423B-9F89-E3CA183CC025}" type="presParOf" srcId="{28606E69-D10C-42BA-AF35-9EF1140001E8}" destId="{C1E863A3-B47D-493A-953C-35A19D27C3B4}" srcOrd="3" destOrd="0" presId="urn:microsoft.com/office/officeart/2005/8/layout/process1"/>
    <dgm:cxn modelId="{E7AF39B5-9AC4-4954-BD5A-C8E1D5E8B95C}" type="presParOf" srcId="{C1E863A3-B47D-493A-953C-35A19D27C3B4}" destId="{9DEFBD4A-1D10-4E8F-9B9F-0F1B94527DC1}" srcOrd="0" destOrd="0" presId="urn:microsoft.com/office/officeart/2005/8/layout/process1"/>
    <dgm:cxn modelId="{04B71645-F4C0-4CFE-B711-9409D4EE0E7A}" type="presParOf" srcId="{28606E69-D10C-42BA-AF35-9EF1140001E8}" destId="{2C925F65-3135-4A30-BC37-1529242E32D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041A-7F0C-400E-94C7-6F464152FACD}">
      <dsp:nvSpPr>
        <dsp:cNvPr id="0" name=""/>
        <dsp:cNvSpPr/>
      </dsp:nvSpPr>
      <dsp:spPr>
        <a:xfrm flipH="1">
          <a:off x="4892401" y="1758316"/>
          <a:ext cx="3105008" cy="1457268"/>
        </a:xfrm>
        <a:prstGeom prst="roundRect">
          <a:avLst/>
        </a:prstGeom>
        <a:solidFill>
          <a:schemeClr val="tx1">
            <a:lumMod val="9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s-ES" sz="14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Programa FSE+ Comunidad de Madrid 2021-2027 </a:t>
          </a:r>
        </a:p>
        <a:p>
          <a:pPr lvl="0" algn="just" defTabSz="622300" rtl="0">
            <a:lnSpc>
              <a:spcPct val="90000"/>
            </a:lnSpc>
            <a:spcBef>
              <a:spcPct val="0"/>
            </a:spcBef>
            <a:spcAft>
              <a:spcPct val="35000"/>
            </a:spcAft>
          </a:pPr>
          <a:r>
            <a:rPr lang="es-ES" sz="1400" b="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Aprobado mediante Decisión C(2025) 5116, de 17 de julio de 2025 (</a:t>
          </a:r>
          <a:r>
            <a:rPr lang="es-ES" sz="1400" b="0" kern="12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modif</a:t>
          </a:r>
          <a:r>
            <a:rPr lang="es-ES" sz="1400" b="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Decisión C(2022) 9439):</a:t>
          </a:r>
        </a:p>
        <a:p>
          <a:pPr lvl="0" algn="l" defTabSz="622300" rtl="0">
            <a:lnSpc>
              <a:spcPct val="90000"/>
            </a:lnSpc>
            <a:spcBef>
              <a:spcPct val="0"/>
            </a:spcBef>
            <a:spcAft>
              <a:spcPct val="35000"/>
            </a:spcAft>
          </a:pPr>
          <a:r>
            <a:rPr lang="es-ES" sz="14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Coste total:   926,996 M€   </a:t>
          </a:r>
        </a:p>
        <a:p>
          <a:pPr lvl="0" algn="l" defTabSz="622300" rtl="0">
            <a:lnSpc>
              <a:spcPct val="90000"/>
            </a:lnSpc>
            <a:spcBef>
              <a:spcPct val="0"/>
            </a:spcBef>
            <a:spcAft>
              <a:spcPct val="35000"/>
            </a:spcAft>
          </a:pPr>
          <a:r>
            <a:rPr lang="es-ES" sz="14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Ayuda FSE+:  409 M€ </a:t>
          </a:r>
        </a:p>
        <a:p>
          <a:pPr lvl="0" algn="l" defTabSz="622300">
            <a:lnSpc>
              <a:spcPct val="90000"/>
            </a:lnSpc>
            <a:spcBef>
              <a:spcPct val="0"/>
            </a:spcBef>
            <a:spcAft>
              <a:spcPct val="35000"/>
            </a:spcAft>
          </a:pPr>
          <a:r>
            <a:rPr lang="es-E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Tasa cofinanciación: 40% prioridades 1-7; 100% Prioridad 9</a:t>
          </a:r>
          <a:endParaRPr lang="es-ES" sz="14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a:off x="4963539" y="1829454"/>
        <a:ext cx="2962732" cy="1314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19032" cy="492781"/>
          </a:xfrm>
          <a:prstGeom prst="rect">
            <a:avLst/>
          </a:prstGeom>
        </p:spPr>
        <p:txBody>
          <a:bodyPr vert="horz" lIns="90229" tIns="45114" rIns="90229" bIns="45114"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15226" y="3"/>
            <a:ext cx="2919032" cy="492781"/>
          </a:xfrm>
          <a:prstGeom prst="rect">
            <a:avLst/>
          </a:prstGeom>
        </p:spPr>
        <p:txBody>
          <a:bodyPr vert="horz" lIns="90229" tIns="45114" rIns="90229" bIns="45114" rtlCol="0"/>
          <a:lstStyle>
            <a:lvl1pPr algn="r">
              <a:defRPr sz="1100"/>
            </a:lvl1pPr>
          </a:lstStyle>
          <a:p>
            <a:fld id="{B4AD245C-091B-44E2-BFB0-BD94217887F7}" type="datetimeFigureOut">
              <a:rPr lang="en-US">
                <a:latin typeface="Arial" panose="020B0604020202020204" pitchFamily="34" charset="0"/>
              </a:rPr>
              <a:t>10/6/2025</a:t>
            </a:fld>
            <a:endParaRPr lang="en-US">
              <a:latin typeface="Arial" panose="020B0604020202020204" pitchFamily="34" charset="0"/>
            </a:endParaRPr>
          </a:p>
        </p:txBody>
      </p:sp>
      <p:sp>
        <p:nvSpPr>
          <p:cNvPr id="4" name="Footer Placeholder 3"/>
          <p:cNvSpPr>
            <a:spLocks noGrp="1"/>
          </p:cNvSpPr>
          <p:nvPr>
            <p:ph type="ftr" sz="quarter" idx="2"/>
          </p:nvPr>
        </p:nvSpPr>
        <p:spPr>
          <a:xfrm>
            <a:off x="4" y="9372004"/>
            <a:ext cx="2919032" cy="492781"/>
          </a:xfrm>
          <a:prstGeom prst="rect">
            <a:avLst/>
          </a:prstGeom>
        </p:spPr>
        <p:txBody>
          <a:bodyPr vert="horz" lIns="90229" tIns="45114" rIns="90229" bIns="45114"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15226" y="9372004"/>
            <a:ext cx="2919032" cy="492781"/>
          </a:xfrm>
          <a:prstGeom prst="rect">
            <a:avLst/>
          </a:prstGeom>
        </p:spPr>
        <p:txBody>
          <a:bodyPr vert="horz" lIns="90229" tIns="45114" rIns="90229" bIns="45114" rtlCol="0" anchor="b"/>
          <a:lstStyle>
            <a:lvl1pPr algn="r">
              <a:defRPr sz="1100"/>
            </a:lvl1pPr>
          </a:lstStyle>
          <a:p>
            <a:fld id="{9A913F39-CFF6-40F1-84D1-700840B41EAB}" type="slidenum">
              <a:rPr lang="en-US">
                <a:latin typeface="Arial" panose="020B0604020202020204" pitchFamily="34" charset="0"/>
              </a:rPr>
              <a:t>‹Nº›</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2918830" cy="493315"/>
          </a:xfrm>
          <a:prstGeom prst="rect">
            <a:avLst/>
          </a:prstGeom>
        </p:spPr>
        <p:txBody>
          <a:bodyPr vert="horz" lIns="97737" tIns="48867" rIns="97737" bIns="48867"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15379" y="4"/>
            <a:ext cx="2918830" cy="493315"/>
          </a:xfrm>
          <a:prstGeom prst="rect">
            <a:avLst/>
          </a:prstGeom>
        </p:spPr>
        <p:txBody>
          <a:bodyPr vert="horz" lIns="97737" tIns="48867" rIns="97737" bIns="48867" rtlCol="0"/>
          <a:lstStyle>
            <a:lvl1pPr algn="r">
              <a:defRPr sz="1200">
                <a:latin typeface="Arial" panose="020B0604020202020204" pitchFamily="34" charset="0"/>
              </a:defRPr>
            </a:lvl1pPr>
          </a:lstStyle>
          <a:p>
            <a:fld id="{0BA5BBE4-AEA3-489A-A28E-0C2FAF2506E3}" type="datetimeFigureOut">
              <a:rPr lang="en-US"/>
              <a:pPr/>
              <a:t>10/6/2025</a:t>
            </a:fld>
            <a:endParaRPr lang="en-US"/>
          </a:p>
        </p:txBody>
      </p:sp>
      <p:sp>
        <p:nvSpPr>
          <p:cNvPr id="4" name="Slide Image Placeholder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7737" tIns="48867" rIns="97737" bIns="48867" rtlCol="0" anchor="ctr"/>
          <a:lstStyle/>
          <a:p>
            <a:endParaRPr lang="en-GB"/>
          </a:p>
        </p:txBody>
      </p:sp>
      <p:sp>
        <p:nvSpPr>
          <p:cNvPr id="5" name="Notes Placeholder 4"/>
          <p:cNvSpPr>
            <a:spLocks noGrp="1"/>
          </p:cNvSpPr>
          <p:nvPr>
            <p:ph type="body" sz="quarter" idx="3"/>
          </p:nvPr>
        </p:nvSpPr>
        <p:spPr>
          <a:xfrm>
            <a:off x="673577" y="4686502"/>
            <a:ext cx="5388610" cy="4439841"/>
          </a:xfrm>
          <a:prstGeom prst="rect">
            <a:avLst/>
          </a:prstGeom>
        </p:spPr>
        <p:txBody>
          <a:bodyPr vert="horz" lIns="97737" tIns="48867" rIns="97737" bIns="488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371287"/>
            <a:ext cx="2918830" cy="493315"/>
          </a:xfrm>
          <a:prstGeom prst="rect">
            <a:avLst/>
          </a:prstGeom>
        </p:spPr>
        <p:txBody>
          <a:bodyPr vert="horz" lIns="97737" tIns="48867" rIns="97737" bIns="48867"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15379" y="9371287"/>
            <a:ext cx="2918830" cy="493315"/>
          </a:xfrm>
          <a:prstGeom prst="rect">
            <a:avLst/>
          </a:prstGeom>
        </p:spPr>
        <p:txBody>
          <a:bodyPr vert="horz" lIns="97737" tIns="48867" rIns="97737" bIns="48867" rtlCol="0" anchor="b"/>
          <a:lstStyle>
            <a:lvl1pPr algn="r">
              <a:defRPr sz="1200">
                <a:latin typeface="Arial" panose="020B0604020202020204" pitchFamily="34" charset="0"/>
              </a:defRPr>
            </a:lvl1pPr>
          </a:lstStyle>
          <a:p>
            <a:fld id="{C0F4A2C8-6C88-4E71-83EE-698B9D4FE22F}" type="slidenum">
              <a:rPr lang="en-US"/>
              <a:pPr/>
              <a:t>‹Nº›</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a:t>
            </a:fld>
            <a:endParaRPr lang="en-US"/>
          </a:p>
        </p:txBody>
      </p:sp>
    </p:spTree>
    <p:extLst>
      <p:ext uri="{BB962C8B-B14F-4D97-AF65-F5344CB8AC3E}">
        <p14:creationId xmlns:p14="http://schemas.microsoft.com/office/powerpoint/2010/main" val="379783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13</a:t>
            </a:fld>
            <a:endParaRPr lang="en-US"/>
          </a:p>
        </p:txBody>
      </p:sp>
    </p:spTree>
    <p:extLst>
      <p:ext uri="{BB962C8B-B14F-4D97-AF65-F5344CB8AC3E}">
        <p14:creationId xmlns:p14="http://schemas.microsoft.com/office/powerpoint/2010/main" val="387439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14</a:t>
            </a:fld>
            <a:endParaRPr lang="en-US"/>
          </a:p>
        </p:txBody>
      </p:sp>
    </p:spTree>
    <p:extLst>
      <p:ext uri="{BB962C8B-B14F-4D97-AF65-F5344CB8AC3E}">
        <p14:creationId xmlns:p14="http://schemas.microsoft.com/office/powerpoint/2010/main" val="429243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15</a:t>
            </a:fld>
            <a:endParaRPr lang="en-US"/>
          </a:p>
        </p:txBody>
      </p:sp>
    </p:spTree>
    <p:extLst>
      <p:ext uri="{BB962C8B-B14F-4D97-AF65-F5344CB8AC3E}">
        <p14:creationId xmlns:p14="http://schemas.microsoft.com/office/powerpoint/2010/main" val="251552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16</a:t>
            </a:fld>
            <a:endParaRPr lang="en-US"/>
          </a:p>
        </p:txBody>
      </p:sp>
    </p:spTree>
    <p:extLst>
      <p:ext uri="{BB962C8B-B14F-4D97-AF65-F5344CB8AC3E}">
        <p14:creationId xmlns:p14="http://schemas.microsoft.com/office/powerpoint/2010/main" val="4075530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17</a:t>
            </a:fld>
            <a:endParaRPr lang="en-US"/>
          </a:p>
        </p:txBody>
      </p:sp>
    </p:spTree>
    <p:extLst>
      <p:ext uri="{BB962C8B-B14F-4D97-AF65-F5344CB8AC3E}">
        <p14:creationId xmlns:p14="http://schemas.microsoft.com/office/powerpoint/2010/main" val="3259873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18</a:t>
            </a:fld>
            <a:endParaRPr lang="en-US"/>
          </a:p>
        </p:txBody>
      </p:sp>
    </p:spTree>
    <p:extLst>
      <p:ext uri="{BB962C8B-B14F-4D97-AF65-F5344CB8AC3E}">
        <p14:creationId xmlns:p14="http://schemas.microsoft.com/office/powerpoint/2010/main" val="283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19</a:t>
            </a:fld>
            <a:endParaRPr lang="en-US"/>
          </a:p>
        </p:txBody>
      </p:sp>
    </p:spTree>
    <p:extLst>
      <p:ext uri="{BB962C8B-B14F-4D97-AF65-F5344CB8AC3E}">
        <p14:creationId xmlns:p14="http://schemas.microsoft.com/office/powerpoint/2010/main" val="3246451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20</a:t>
            </a:fld>
            <a:endParaRPr lang="en-US"/>
          </a:p>
        </p:txBody>
      </p:sp>
    </p:spTree>
    <p:extLst>
      <p:ext uri="{BB962C8B-B14F-4D97-AF65-F5344CB8AC3E}">
        <p14:creationId xmlns:p14="http://schemas.microsoft.com/office/powerpoint/2010/main" val="322796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21</a:t>
            </a:fld>
            <a:endParaRPr lang="en-US"/>
          </a:p>
        </p:txBody>
      </p:sp>
    </p:spTree>
    <p:extLst>
      <p:ext uri="{BB962C8B-B14F-4D97-AF65-F5344CB8AC3E}">
        <p14:creationId xmlns:p14="http://schemas.microsoft.com/office/powerpoint/2010/main" val="3738000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22</a:t>
            </a:fld>
            <a:endParaRPr lang="en-US"/>
          </a:p>
        </p:txBody>
      </p:sp>
    </p:spTree>
    <p:extLst>
      <p:ext uri="{BB962C8B-B14F-4D97-AF65-F5344CB8AC3E}">
        <p14:creationId xmlns:p14="http://schemas.microsoft.com/office/powerpoint/2010/main" val="349882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2</a:t>
            </a:fld>
            <a:endParaRPr lang="en-US"/>
          </a:p>
        </p:txBody>
      </p:sp>
    </p:spTree>
    <p:extLst>
      <p:ext uri="{BB962C8B-B14F-4D97-AF65-F5344CB8AC3E}">
        <p14:creationId xmlns:p14="http://schemas.microsoft.com/office/powerpoint/2010/main" val="1387213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735013"/>
            <a:ext cx="6538913" cy="36798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23</a:t>
            </a:fld>
            <a:endParaRPr lang="en-US"/>
          </a:p>
        </p:txBody>
      </p:sp>
    </p:spTree>
    <p:extLst>
      <p:ext uri="{BB962C8B-B14F-4D97-AF65-F5344CB8AC3E}">
        <p14:creationId xmlns:p14="http://schemas.microsoft.com/office/powerpoint/2010/main" val="398044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735013"/>
            <a:ext cx="6538913" cy="36798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24</a:t>
            </a:fld>
            <a:endParaRPr lang="en-US"/>
          </a:p>
        </p:txBody>
      </p:sp>
    </p:spTree>
    <p:extLst>
      <p:ext uri="{BB962C8B-B14F-4D97-AF65-F5344CB8AC3E}">
        <p14:creationId xmlns:p14="http://schemas.microsoft.com/office/powerpoint/2010/main" val="3319557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735013"/>
            <a:ext cx="6538913" cy="36798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25</a:t>
            </a:fld>
            <a:endParaRPr lang="en-US"/>
          </a:p>
        </p:txBody>
      </p:sp>
    </p:spTree>
    <p:extLst>
      <p:ext uri="{BB962C8B-B14F-4D97-AF65-F5344CB8AC3E}">
        <p14:creationId xmlns:p14="http://schemas.microsoft.com/office/powerpoint/2010/main" val="1961233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26</a:t>
            </a:fld>
            <a:endParaRPr lang="en-US"/>
          </a:p>
        </p:txBody>
      </p:sp>
    </p:spTree>
    <p:extLst>
      <p:ext uri="{BB962C8B-B14F-4D97-AF65-F5344CB8AC3E}">
        <p14:creationId xmlns:p14="http://schemas.microsoft.com/office/powerpoint/2010/main" val="274521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31</a:t>
            </a:fld>
            <a:endParaRPr lang="en-US"/>
          </a:p>
        </p:txBody>
      </p:sp>
    </p:spTree>
    <p:extLst>
      <p:ext uri="{BB962C8B-B14F-4D97-AF65-F5344CB8AC3E}">
        <p14:creationId xmlns:p14="http://schemas.microsoft.com/office/powerpoint/2010/main" val="3668134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33</a:t>
            </a:fld>
            <a:endParaRPr lang="en-US"/>
          </a:p>
        </p:txBody>
      </p:sp>
    </p:spTree>
    <p:extLst>
      <p:ext uri="{BB962C8B-B14F-4D97-AF65-F5344CB8AC3E}">
        <p14:creationId xmlns:p14="http://schemas.microsoft.com/office/powerpoint/2010/main" val="1537523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34</a:t>
            </a:fld>
            <a:endParaRPr lang="en-US"/>
          </a:p>
        </p:txBody>
      </p:sp>
    </p:spTree>
    <p:extLst>
      <p:ext uri="{BB962C8B-B14F-4D97-AF65-F5344CB8AC3E}">
        <p14:creationId xmlns:p14="http://schemas.microsoft.com/office/powerpoint/2010/main" val="1275173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35</a:t>
            </a:fld>
            <a:endParaRPr lang="en-US"/>
          </a:p>
        </p:txBody>
      </p:sp>
    </p:spTree>
    <p:extLst>
      <p:ext uri="{BB962C8B-B14F-4D97-AF65-F5344CB8AC3E}">
        <p14:creationId xmlns:p14="http://schemas.microsoft.com/office/powerpoint/2010/main" val="3998045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36</a:t>
            </a:fld>
            <a:endParaRPr lang="en-US"/>
          </a:p>
        </p:txBody>
      </p:sp>
    </p:spTree>
    <p:extLst>
      <p:ext uri="{BB962C8B-B14F-4D97-AF65-F5344CB8AC3E}">
        <p14:creationId xmlns:p14="http://schemas.microsoft.com/office/powerpoint/2010/main" val="602655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37</a:t>
            </a:fld>
            <a:endParaRPr lang="en-US"/>
          </a:p>
        </p:txBody>
      </p:sp>
    </p:spTree>
    <p:extLst>
      <p:ext uri="{BB962C8B-B14F-4D97-AF65-F5344CB8AC3E}">
        <p14:creationId xmlns:p14="http://schemas.microsoft.com/office/powerpoint/2010/main" val="27173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735013"/>
            <a:ext cx="6538913" cy="36798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3</a:t>
            </a:fld>
            <a:endParaRPr lang="en-US"/>
          </a:p>
        </p:txBody>
      </p:sp>
    </p:spTree>
    <p:extLst>
      <p:ext uri="{BB962C8B-B14F-4D97-AF65-F5344CB8AC3E}">
        <p14:creationId xmlns:p14="http://schemas.microsoft.com/office/powerpoint/2010/main" val="176470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0F4A2C8-6C88-4E71-83EE-698B9D4FE22F}" type="slidenum">
              <a:rPr lang="en-US" smtClean="0"/>
              <a:pPr/>
              <a:t>4</a:t>
            </a:fld>
            <a:endParaRPr lang="en-US"/>
          </a:p>
        </p:txBody>
      </p:sp>
    </p:spTree>
    <p:extLst>
      <p:ext uri="{BB962C8B-B14F-4D97-AF65-F5344CB8AC3E}">
        <p14:creationId xmlns:p14="http://schemas.microsoft.com/office/powerpoint/2010/main" val="160028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0F4A2C8-6C88-4E71-83EE-698B9D4FE22F}" type="slidenum">
              <a:rPr lang="en-US" smtClean="0"/>
              <a:pPr/>
              <a:t>5</a:t>
            </a:fld>
            <a:endParaRPr lang="en-US"/>
          </a:p>
        </p:txBody>
      </p:sp>
    </p:spTree>
    <p:extLst>
      <p:ext uri="{BB962C8B-B14F-4D97-AF65-F5344CB8AC3E}">
        <p14:creationId xmlns:p14="http://schemas.microsoft.com/office/powerpoint/2010/main" val="84169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735013"/>
            <a:ext cx="6538913" cy="36798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9</a:t>
            </a:fld>
            <a:endParaRPr lang="en-US"/>
          </a:p>
        </p:txBody>
      </p:sp>
    </p:spTree>
    <p:extLst>
      <p:ext uri="{BB962C8B-B14F-4D97-AF65-F5344CB8AC3E}">
        <p14:creationId xmlns:p14="http://schemas.microsoft.com/office/powerpoint/2010/main" val="184822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735013"/>
            <a:ext cx="6538913" cy="36798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10</a:t>
            </a:fld>
            <a:endParaRPr lang="en-US"/>
          </a:p>
        </p:txBody>
      </p:sp>
    </p:spTree>
    <p:extLst>
      <p:ext uri="{BB962C8B-B14F-4D97-AF65-F5344CB8AC3E}">
        <p14:creationId xmlns:p14="http://schemas.microsoft.com/office/powerpoint/2010/main" val="232327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11</a:t>
            </a:fld>
            <a:endParaRPr lang="en-US"/>
          </a:p>
        </p:txBody>
      </p:sp>
    </p:spTree>
    <p:extLst>
      <p:ext uri="{BB962C8B-B14F-4D97-AF65-F5344CB8AC3E}">
        <p14:creationId xmlns:p14="http://schemas.microsoft.com/office/powerpoint/2010/main" val="13000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12</a:t>
            </a:fld>
            <a:endParaRPr lang="en-US"/>
          </a:p>
        </p:txBody>
      </p:sp>
    </p:spTree>
    <p:extLst>
      <p:ext uri="{BB962C8B-B14F-4D97-AF65-F5344CB8AC3E}">
        <p14:creationId xmlns:p14="http://schemas.microsoft.com/office/powerpoint/2010/main" val="255542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33" name="Picture Placeholder 8"/>
          <p:cNvSpPr>
            <a:spLocks noGrp="1"/>
          </p:cNvSpPr>
          <p:nvPr>
            <p:ph type="pic" sz="quarter" idx="11"/>
          </p:nvPr>
        </p:nvSpPr>
        <p:spPr>
          <a:xfrm>
            <a:off x="3393716" y="727595"/>
            <a:ext cx="5400000" cy="5400000"/>
          </a:xfrm>
          <a:prstGeom prst="rect">
            <a:avLst/>
          </a:prstGeom>
        </p:spPr>
        <p:txBody>
          <a:bodyPr/>
          <a:lstStyle>
            <a:lvl1pPr>
              <a:defRPr>
                <a:solidFill>
                  <a:schemeClr val="tx1"/>
                </a:solidFill>
              </a:defRPr>
            </a:lvl1pPr>
          </a:lstStyle>
          <a:p>
            <a:r>
              <a:rPr lang="en-GB" noProof="0"/>
              <a:t>Click icon to add picture</a:t>
            </a:r>
          </a:p>
        </p:txBody>
      </p:sp>
      <p:sp>
        <p:nvSpPr>
          <p:cNvPr id="2" name="FLD_PresentationTitle"/>
          <p:cNvSpPr>
            <a:spLocks noGrp="1"/>
          </p:cNvSpPr>
          <p:nvPr>
            <p:ph type="ctrTitle" hasCustomPrompt="1"/>
          </p:nvPr>
        </p:nvSpPr>
        <p:spPr bwMode="gray">
          <a:xfrm>
            <a:off x="475200" y="5480578"/>
            <a:ext cx="5620800"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GB" noProof="0"/>
              <a:t>Next Generation UE</a:t>
            </a:r>
          </a:p>
        </p:txBody>
      </p:sp>
      <p:sp>
        <p:nvSpPr>
          <p:cNvPr id="3" name="FLD_PresentationSubtitle"/>
          <p:cNvSpPr>
            <a:spLocks noGrp="1"/>
          </p:cNvSpPr>
          <p:nvPr>
            <p:ph type="subTitle" idx="1" hasCustomPrompt="1"/>
          </p:nvPr>
        </p:nvSpPr>
        <p:spPr bwMode="gray">
          <a:xfrm>
            <a:off x="475200" y="5845180"/>
            <a:ext cx="5620800"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GB"/>
              <a:t>Subtitle here two lines max</a:t>
            </a:r>
          </a:p>
        </p:txBody>
      </p:sp>
      <p:sp>
        <p:nvSpPr>
          <p:cNvPr id="18" name="SD_ART_Logo_White"/>
          <p:cNvSpPr/>
          <p:nvPr userDrawn="1"/>
        </p:nvSpPr>
        <p:spPr>
          <a:xfrm>
            <a:off x="475438" y="464400"/>
            <a:ext cx="2286000" cy="10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hidden="1"/>
          <p:cNvSpPr>
            <a:spLocks noGrp="1"/>
          </p:cNvSpPr>
          <p:nvPr>
            <p:ph type="ftr" sz="quarter" idx="12"/>
          </p:nvPr>
        </p:nvSpPr>
        <p:spPr>
          <a:xfrm>
            <a:off x="6184900" y="6476999"/>
            <a:ext cx="4536726" cy="244476"/>
          </a:xfrm>
          <a:prstGeom prst="rect">
            <a:avLst/>
          </a:prstGeo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 xmlns:a16="http://schemas.microsoft.com/office/drawing/2014/main" id="{53ED1671-1155-433C-B9CC-410E50507DEC}"/>
              </a:ext>
            </a:extLst>
          </p:cNvPr>
          <p:cNvSpPr txBox="1">
            <a:spLocks/>
          </p:cNvSpPr>
          <p:nvPr userDrawn="1"/>
        </p:nvSpPr>
        <p:spPr>
          <a:xfrm>
            <a:off x="11170535" y="6501955"/>
            <a:ext cx="419911" cy="365125"/>
          </a:xfrm>
          <a:prstGeom prst="rect">
            <a:avLst/>
          </a:prstGeom>
          <a:solidFill>
            <a:srgbClr val="C64224"/>
          </a:solidFill>
          <a:ln>
            <a:noFill/>
          </a:ln>
        </p:spPr>
        <p:txBody>
          <a:bodyPr vert="horz" lIns="91440" tIns="45720" rIns="91440" bIns="45720" rtlCol="0" anchor="ctr"/>
          <a:lstStyle>
            <a:defPPr>
              <a:defRPr lang="es-ES"/>
            </a:defPPr>
            <a:lvl1pPr marL="0" algn="ctr" defTabSz="914400" rtl="0" eaLnBrk="1" latinLnBrk="0" hangingPunct="1">
              <a:defRPr sz="12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E9FA288-5996-4C72-8661-AAF0653ED14F}" type="slidenum">
              <a:rPr kumimoji="0" lang="es-ES" sz="1200" b="1"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 xmlns:a16="http://schemas.microsoft.com/office/drawing/2014/main" id="{75FF5541-47B1-4AC7-09BB-C1FE9AFB3FF2}"/>
              </a:ext>
            </a:extLst>
          </p:cNvPr>
          <p:cNvGrpSpPr/>
          <p:nvPr userDrawn="1"/>
        </p:nvGrpSpPr>
        <p:grpSpPr>
          <a:xfrm>
            <a:off x="369564" y="6249132"/>
            <a:ext cx="4613231" cy="505646"/>
            <a:chOff x="0" y="0"/>
            <a:chExt cx="4908550" cy="577850"/>
          </a:xfrm>
        </p:grpSpPr>
        <p:sp>
          <p:nvSpPr>
            <p:cNvPr id="6" name="Cuadro de texto 11">
              <a:extLst>
                <a:ext uri="{FF2B5EF4-FFF2-40B4-BE49-F238E27FC236}">
                  <a16:creationId xmlns="" xmlns:a16="http://schemas.microsoft.com/office/drawing/2014/main" id="{38BCD764-F8E9-5B4D-48C0-45F5A39E993F}"/>
                </a:ext>
              </a:extLst>
            </p:cNvPr>
            <p:cNvSpPr txBox="1"/>
            <p:nvPr userDrawn="1"/>
          </p:nvSpPr>
          <p:spPr>
            <a:xfrm>
              <a:off x="0" y="0"/>
              <a:ext cx="4908550" cy="5778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Bef>
                  <a:spcPts val="1200"/>
                </a:spcBef>
                <a:spcAft>
                  <a:spcPts val="1200"/>
                </a:spcAft>
              </a:pPr>
              <a:r>
                <a:rPr lang="es-ES" sz="110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9" name="Imagen 13">
              <a:extLst>
                <a:ext uri="{FF2B5EF4-FFF2-40B4-BE49-F238E27FC236}">
                  <a16:creationId xmlns="" xmlns:a16="http://schemas.microsoft.com/office/drawing/2014/main" id="{7E5ACE13-677F-9358-BE7C-271035C2AD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 y="120650"/>
              <a:ext cx="1543685" cy="323850"/>
            </a:xfrm>
            <a:prstGeom prst="rect">
              <a:avLst/>
            </a:prstGeom>
            <a:noFill/>
            <a:ln>
              <a:noFill/>
            </a:ln>
          </p:spPr>
        </p:pic>
        <p:pic>
          <p:nvPicPr>
            <p:cNvPr id="11" name="Imagen 14">
              <a:extLst>
                <a:ext uri="{FF2B5EF4-FFF2-40B4-BE49-F238E27FC236}">
                  <a16:creationId xmlns="" xmlns:a16="http://schemas.microsoft.com/office/drawing/2014/main" id="{AF7C7D61-9E2B-1415-C5A1-4E155281E7A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0700" y="120650"/>
              <a:ext cx="1443355" cy="304800"/>
            </a:xfrm>
            <a:prstGeom prst="rect">
              <a:avLst/>
            </a:prstGeom>
            <a:noFill/>
            <a:ln>
              <a:noFill/>
            </a:ln>
          </p:spPr>
        </p:pic>
        <p:pic>
          <p:nvPicPr>
            <p:cNvPr id="12" name="Imagen 15">
              <a:extLst>
                <a:ext uri="{FF2B5EF4-FFF2-40B4-BE49-F238E27FC236}">
                  <a16:creationId xmlns="" xmlns:a16="http://schemas.microsoft.com/office/drawing/2014/main" id="{251E83CA-DF31-BCF3-DBE5-C5B6BABEDC9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19500" y="69850"/>
              <a:ext cx="1228725" cy="447040"/>
            </a:xfrm>
            <a:prstGeom prst="rect">
              <a:avLst/>
            </a:prstGeom>
            <a:noFill/>
            <a:ln>
              <a:noFill/>
            </a:ln>
          </p:spPr>
        </p:pic>
      </p:grpSp>
      <p:pic>
        <p:nvPicPr>
          <p:cNvPr id="16" name="Picture 15" descr="A black and orange rectangle&#10;&#10;Description automatically generated">
            <a:extLst>
              <a:ext uri="{FF2B5EF4-FFF2-40B4-BE49-F238E27FC236}">
                <a16:creationId xmlns="" xmlns:a16="http://schemas.microsoft.com/office/drawing/2014/main" id="{FBFBA072-AB29-3E7E-386D-BEA48ADB7A86}"/>
              </a:ext>
            </a:extLst>
          </p:cNvPr>
          <p:cNvPicPr>
            <a:picLocks noChangeAspect="1"/>
          </p:cNvPicPr>
          <p:nvPr userDrawn="1"/>
        </p:nvPicPr>
        <p:blipFill>
          <a:blip r:embed="rId5"/>
          <a:stretch>
            <a:fillRect/>
          </a:stretch>
        </p:blipFill>
        <p:spPr>
          <a:xfrm>
            <a:off x="-2284" y="-1405"/>
            <a:ext cx="12192000" cy="6858000"/>
          </a:xfrm>
          <a:prstGeom prst="rect">
            <a:avLst/>
          </a:prstGeom>
        </p:spPr>
      </p:pic>
    </p:spTree>
    <p:extLst>
      <p:ext uri="{BB962C8B-B14F-4D97-AF65-F5344CB8AC3E}">
        <p14:creationId xmlns:p14="http://schemas.microsoft.com/office/powerpoint/2010/main" val="210455783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Ref idx="1001">
        <a:schemeClr val="bg1"/>
      </p:bgRef>
    </p:bg>
    <p:spTree>
      <p:nvGrpSpPr>
        <p:cNvPr id="1" name=""/>
        <p:cNvGrpSpPr/>
        <p:nvPr/>
      </p:nvGrpSpPr>
      <p:grpSpPr>
        <a:xfrm>
          <a:off x="0" y="0"/>
          <a:ext cx="0" cy="0"/>
          <a:chOff x="0" y="0"/>
          <a:chExt cx="0" cy="0"/>
        </a:xfrm>
      </p:grpSpPr>
      <p:sp>
        <p:nvSpPr>
          <p:cNvPr id="6" name="Colored background"/>
          <p:cNvSpPr/>
          <p:nvPr userDrawn="1"/>
        </p:nvSpPr>
        <p:spPr bwMode="gray">
          <a:xfrm>
            <a:off x="0" y="0"/>
            <a:ext cx="121896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GB" noProof="0"/>
              <a:t>Edit Master text styles</a:t>
            </a:r>
            <a:endParaRPr lang="en-GB"/>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Tree>
    <p:extLst>
      <p:ext uri="{BB962C8B-B14F-4D97-AF65-F5344CB8AC3E}">
        <p14:creationId xmlns:p14="http://schemas.microsoft.com/office/powerpoint/2010/main" val="18385676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Ref idx="1001">
        <a:schemeClr val="bg1"/>
      </p:bgRef>
    </p:bg>
    <p:spTree>
      <p:nvGrpSpPr>
        <p:cNvPr id="1" name=""/>
        <p:cNvGrpSpPr/>
        <p:nvPr/>
      </p:nvGrpSpPr>
      <p:grpSpPr>
        <a:xfrm>
          <a:off x="0" y="0"/>
          <a:ext cx="0" cy="0"/>
          <a:chOff x="0" y="0"/>
          <a:chExt cx="0" cy="0"/>
        </a:xfrm>
      </p:grpSpPr>
      <p:sp>
        <p:nvSpPr>
          <p:cNvPr id="6" name="Colored background"/>
          <p:cNvSpPr/>
          <p:nvPr userDrawn="1"/>
        </p:nvSpPr>
        <p:spPr bwMode="gray">
          <a:xfrm>
            <a:off x="0" y="0"/>
            <a:ext cx="12189600" cy="6858000"/>
          </a:xfrm>
          <a:prstGeom prst="rect">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17"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GB" noProof="0"/>
              <a:t>Edit Master text styles</a:t>
            </a:r>
            <a:endParaRPr lang="en-GB"/>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Tree>
    <p:extLst>
      <p:ext uri="{BB962C8B-B14F-4D97-AF65-F5344CB8AC3E}">
        <p14:creationId xmlns:p14="http://schemas.microsoft.com/office/powerpoint/2010/main" val="1267375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Ref idx="1001">
        <a:schemeClr val="bg1"/>
      </p:bgRef>
    </p:bg>
    <p:spTree>
      <p:nvGrpSpPr>
        <p:cNvPr id="1" name=""/>
        <p:cNvGrpSpPr/>
        <p:nvPr/>
      </p:nvGrpSpPr>
      <p:grpSpPr>
        <a:xfrm>
          <a:off x="0" y="0"/>
          <a:ext cx="0" cy="0"/>
          <a:chOff x="0" y="0"/>
          <a:chExt cx="0" cy="0"/>
        </a:xfrm>
      </p:grpSpPr>
      <p:sp>
        <p:nvSpPr>
          <p:cNvPr id="6" name="Colored background"/>
          <p:cNvSpPr/>
          <p:nvPr userDrawn="1"/>
        </p:nvSpPr>
        <p:spPr bwMode="gray">
          <a:xfrm>
            <a:off x="0" y="0"/>
            <a:ext cx="12189600" cy="6858000"/>
          </a:xfrm>
          <a:prstGeom prst="rect">
            <a:avLst/>
          </a:prstGeom>
          <a:solidFill>
            <a:srgbClr val="0000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GB" noProof="0"/>
              <a:t>Edit Master text styles</a:t>
            </a:r>
            <a:endParaRPr lang="en-GB"/>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Tree>
    <p:extLst>
      <p:ext uri="{BB962C8B-B14F-4D97-AF65-F5344CB8AC3E}">
        <p14:creationId xmlns:p14="http://schemas.microsoft.com/office/powerpoint/2010/main" val="25224867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GB" noProof="0"/>
              <a:t>Edit Master text styles</a:t>
            </a:r>
            <a:endParaRPr lang="en-GB"/>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marL="475188" indent="0">
              <a:buNone/>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5" name="Picture Placeholder 9"/>
          <p:cNvSpPr>
            <a:spLocks noGrp="1"/>
          </p:cNvSpPr>
          <p:nvPr>
            <p:ph type="pic" sz="quarter" idx="15"/>
          </p:nvPr>
        </p:nvSpPr>
        <p:spPr>
          <a:xfrm>
            <a:off x="5604867" y="1700213"/>
            <a:ext cx="6117233" cy="4598988"/>
          </a:xfrm>
        </p:spPr>
        <p:txBody>
          <a:bodyPr/>
          <a:lstStyle/>
          <a:p>
            <a:r>
              <a:rPr lang="en-GB" noProof="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8"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8" name="Text Placeholder 8"/>
          <p:cNvSpPr>
            <a:spLocks noGrp="1"/>
          </p:cNvSpPr>
          <p:nvPr>
            <p:ph type="body" sz="quarter" idx="18"/>
          </p:nvPr>
        </p:nvSpPr>
        <p:spPr>
          <a:xfrm>
            <a:off x="468000" y="1684868"/>
            <a:ext cx="11252200" cy="357187"/>
          </a:xfrm>
        </p:spPr>
        <p:txBody>
          <a:bodyPr/>
          <a:lstStyle/>
          <a:p>
            <a:pPr lvl="0"/>
            <a:r>
              <a:rPr lang="en-GB" noProof="0"/>
              <a:t>Edit Master text styles</a:t>
            </a:r>
            <a:endParaRPr lang="en-GB"/>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Edit Master text styles</a:t>
            </a:r>
            <a:endParaRPr lang="en-GB"/>
          </a:p>
        </p:txBody>
      </p:sp>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n-GB" noProof="0"/>
              <a:t>Click icon to add chart</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 White">
    <p:bg bwMode="gray">
      <p:bgPr>
        <a:solidFill>
          <a:schemeClr val="tx1"/>
        </a:solidFill>
        <a:effectLst/>
      </p:bgPr>
    </p:bg>
    <p:spTree>
      <p:nvGrpSpPr>
        <p:cNvPr id="1" name=""/>
        <p:cNvGrpSpPr/>
        <p:nvPr/>
      </p:nvGrpSpPr>
      <p:grpSpPr>
        <a:xfrm>
          <a:off x="0" y="0"/>
          <a:ext cx="0" cy="0"/>
          <a:chOff x="0" y="0"/>
          <a:chExt cx="0" cy="0"/>
        </a:xfrm>
      </p:grpSpPr>
      <p:sp>
        <p:nvSpPr>
          <p:cNvPr id="33" name="Picture Placeholder 8"/>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GB" noProof="0"/>
              <a:t>Click icon to add picture</a:t>
            </a:r>
          </a:p>
        </p:txBody>
      </p:sp>
      <p:sp>
        <p:nvSpPr>
          <p:cNvPr id="2" name="FLD_PresentationTitle"/>
          <p:cNvSpPr>
            <a:spLocks noGrp="1"/>
          </p:cNvSpPr>
          <p:nvPr>
            <p:ph type="ctrTitle" hasCustomPrompt="1"/>
          </p:nvPr>
        </p:nvSpPr>
        <p:spPr bwMode="gray">
          <a:xfrm>
            <a:off x="475200" y="5480578"/>
            <a:ext cx="5620800" cy="324000"/>
          </a:xfrm>
        </p:spPr>
        <p:txBody>
          <a:bodyPr anchor="b"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GB" noProof="0"/>
              <a:t>Next Generation UE</a:t>
            </a:r>
          </a:p>
        </p:txBody>
      </p:sp>
      <p:sp>
        <p:nvSpPr>
          <p:cNvPr id="3" name="FLD_PresentationSubtitle"/>
          <p:cNvSpPr>
            <a:spLocks noGrp="1"/>
          </p:cNvSpPr>
          <p:nvPr>
            <p:ph type="subTitle" idx="1" hasCustomPrompt="1"/>
          </p:nvPr>
        </p:nvSpPr>
        <p:spPr bwMode="gray">
          <a:xfrm>
            <a:off x="475200" y="5845180"/>
            <a:ext cx="5620800"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GB"/>
              <a:t>Subtitle here two lines max</a:t>
            </a:r>
          </a:p>
        </p:txBody>
      </p:sp>
      <p:sp>
        <p:nvSpPr>
          <p:cNvPr id="18" name="SD_ART_Logo_White"/>
          <p:cNvSpPr/>
          <p:nvPr userDrawn="1"/>
        </p:nvSpPr>
        <p:spPr>
          <a:xfrm>
            <a:off x="475438" y="464400"/>
            <a:ext cx="2286000" cy="10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8858453" name="BlackLogo169"/>
          <p:cNvPicPr>
            <a:picLocks noChangeAspect="1"/>
          </p:cNvPicPr>
          <p:nvPr/>
        </p:nvPicPr>
        <p:blipFill>
          <a:blip r:embed="rId2"/>
          <a:stretch>
            <a:fillRect/>
          </a:stretch>
        </p:blipFill>
        <p:spPr>
          <a:xfrm>
            <a:off x="475200" y="464400"/>
            <a:ext cx="1980000" cy="373584"/>
          </a:xfrm>
          <a:prstGeom prst="rect">
            <a:avLst/>
          </a:prstGeom>
        </p:spPr>
      </p:pic>
      <p:sp>
        <p:nvSpPr>
          <p:cNvPr id="4" name="Footer Placeholder 3" hidden="1"/>
          <p:cNvSpPr>
            <a:spLocks noGrp="1"/>
          </p:cNvSpPr>
          <p:nvPr>
            <p:ph type="ftr" sz="quarter" idx="12"/>
          </p:nvPr>
        </p:nvSpPr>
        <p:spPr>
          <a:xfrm>
            <a:off x="6184900" y="6476999"/>
            <a:ext cx="4536726" cy="244476"/>
          </a:xfrm>
          <a:prstGeom prst="rect">
            <a:avLst/>
          </a:prstGeom>
        </p:spPr>
        <p:txBody>
          <a:bodyPr/>
          <a:lstStyle>
            <a:lvl1pPr>
              <a:defRPr>
                <a:solidFill>
                  <a:schemeClr val="bg1"/>
                </a:solidFill>
              </a:defRPr>
            </a:lvl1pPr>
          </a:lstStyle>
          <a:p>
            <a:endParaRPr lang="en-GB"/>
          </a:p>
        </p:txBody>
      </p:sp>
      <p:sp>
        <p:nvSpPr>
          <p:cNvPr id="9" name="Slide Number Placeholder 5">
            <a:extLst>
              <a:ext uri="{FF2B5EF4-FFF2-40B4-BE49-F238E27FC236}">
                <a16:creationId xmlns="" xmlns:a16="http://schemas.microsoft.com/office/drawing/2014/main" id="{BC035D62-B026-467A-859E-335C713C107D}"/>
              </a:ext>
            </a:extLst>
          </p:cNvPr>
          <p:cNvSpPr txBox="1">
            <a:spLocks/>
          </p:cNvSpPr>
          <p:nvPr userDrawn="1"/>
        </p:nvSpPr>
        <p:spPr>
          <a:xfrm>
            <a:off x="11170535" y="6501955"/>
            <a:ext cx="419911" cy="365125"/>
          </a:xfrm>
          <a:prstGeom prst="rect">
            <a:avLst/>
          </a:prstGeom>
          <a:solidFill>
            <a:srgbClr val="DE0029"/>
          </a:solidFill>
          <a:ln>
            <a:noFill/>
          </a:ln>
        </p:spPr>
        <p:txBody>
          <a:bodyPr vert="horz" lIns="91440" tIns="45720" rIns="91440" bIns="45720" rtlCol="0" anchor="ctr"/>
          <a:lstStyle>
            <a:defPPr>
              <a:defRPr lang="es-ES"/>
            </a:defPPr>
            <a:lvl1pPr marL="0" algn="ctr" defTabSz="914400" rtl="0" eaLnBrk="1" latinLnBrk="0" hangingPunct="1">
              <a:defRPr sz="12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E9FA288-5996-4C72-8661-AAF0653ED14F}" type="slidenum">
              <a:rPr kumimoji="0" lang="es-ES" sz="1200" b="1"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1575065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8" name="Text Placeholder 8"/>
          <p:cNvSpPr>
            <a:spLocks noGrp="1"/>
          </p:cNvSpPr>
          <p:nvPr>
            <p:ph type="body" sz="quarter" idx="18"/>
          </p:nvPr>
        </p:nvSpPr>
        <p:spPr>
          <a:xfrm>
            <a:off x="468000" y="1665289"/>
            <a:ext cx="3600000" cy="392112"/>
          </a:xfrm>
        </p:spPr>
        <p:txBody>
          <a:bodyPr/>
          <a:lstStyle/>
          <a:p>
            <a:pPr lvl="0"/>
            <a:r>
              <a:rPr lang="en-GB" noProof="0"/>
              <a:t>Edit Master text styles</a:t>
            </a:r>
            <a:endParaRPr lang="en-GB"/>
          </a:p>
        </p:txBody>
      </p:sp>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GB" noProof="0"/>
              <a:t>Click icon to add chart</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GB"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GB" noProof="0"/>
              <a:t>Edit Master text styles</a:t>
            </a:r>
            <a:endParaRPr lang="en-GB"/>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GB"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GB" noProof="0"/>
              <a:t>Edit Master text styles</a:t>
            </a:r>
            <a:endParaRPr lang="en-GB"/>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Edit Master text styles</a:t>
            </a:r>
            <a:endParaRPr lang="en-GB"/>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1000"/>
            </a:lvl6pPr>
            <a:lvl7pPr>
              <a:defRPr sz="1000"/>
            </a:lvl7pPr>
            <a:lvl8pPr>
              <a:defRPr sz="1000"/>
            </a:lvl8pPr>
            <a:lvl9pPr>
              <a:defRPr sz="1000"/>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1000"/>
            </a:lvl6pPr>
            <a:lvl7pPr>
              <a:defRPr sz="1000"/>
            </a:lvl7pPr>
            <a:lvl8pPr>
              <a:defRPr sz="1000"/>
            </a:lvl8pPr>
            <a:lvl9pPr>
              <a:defRPr sz="1000"/>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vl6pPr marL="475188" indent="0">
              <a:buNone/>
              <a:defRPr/>
            </a:lvl6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GB"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GB" noProof="0"/>
              <a:t>Edit Master text styles</a:t>
            </a:r>
            <a:endParaRPr lang="en-GB"/>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Edit Master text styles</a:t>
            </a:r>
            <a:endParaRPr lang="en-GB"/>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GB"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GB" noProof="0"/>
              <a:t>Edit Master text styles</a:t>
            </a:r>
            <a:endParaRPr lang="en-GB"/>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GB" noProof="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GB" noProof="0"/>
              <a:t>Edit Master text styles</a:t>
            </a:r>
            <a:endParaRPr lang="en-GB"/>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Edit Master text styles</a:t>
            </a:r>
            <a:endParaRPr lang="en-GB"/>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Edit Master text styles</a:t>
            </a:r>
            <a:endParaRPr lang="en-GB"/>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GB"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GB"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GB"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GB" noProof="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240006" indent="0">
              <a:spcAft>
                <a:spcPts val="0"/>
              </a:spcAft>
              <a:buFont typeface="Verdana" panose="020B0604030504040204" pitchFamily="34" charset="0"/>
              <a:buNone/>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GB"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GB"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GB"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GB"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vl3pPr marL="0" indent="0">
              <a:buNone/>
              <a:defRPr/>
            </a:lvl3pPr>
          </a:lstStyle>
          <a:p>
            <a:pPr lvl="0"/>
            <a:r>
              <a:rPr lang="en-GB" noProof="0"/>
              <a:t>Edit Master text styles</a:t>
            </a:r>
            <a:endParaRPr lang="en-GB"/>
          </a:p>
          <a:p>
            <a:pPr lvl="1"/>
            <a:r>
              <a:rPr lang="en-GB" noProof="0"/>
              <a:t>Second level</a:t>
            </a:r>
            <a:endParaRPr lang="en-GB"/>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GB" noProof="0"/>
              <a:t>Edit Master text styles</a:t>
            </a:r>
            <a:endParaRPr lang="en-GB"/>
          </a:p>
          <a:p>
            <a:pPr lvl="1"/>
            <a:r>
              <a:rPr lang="en-GB" noProof="0"/>
              <a:t>Second level</a:t>
            </a:r>
            <a:endParaRPr lang="en-GB"/>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GB" noProof="0"/>
              <a:t>Edit Master text styles</a:t>
            </a:r>
            <a:endParaRPr lang="en-GB"/>
          </a:p>
          <a:p>
            <a:pPr lvl="1"/>
            <a:r>
              <a:rPr lang="en-GB" noProof="0"/>
              <a:t>Second level</a:t>
            </a:r>
            <a:endParaRPr lang="en-GB"/>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GB" noProof="0"/>
              <a:t>Edit Master text styles</a:t>
            </a:r>
            <a:endParaRPr lang="en-GB"/>
          </a:p>
          <a:p>
            <a:pPr lvl="1"/>
            <a:r>
              <a:rPr lang="en-GB" noProof="0"/>
              <a:t>Second level</a:t>
            </a:r>
            <a:endParaRPr lang="en-GB"/>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icture &amp;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GB"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GB"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GB" noProof="0"/>
              <a:t>Click icon to add picture</a:t>
            </a:r>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189600" cy="6858000"/>
          </a:xfrm>
          <a:prstGeom prst="rect">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GB"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Edit Master text styles</a:t>
            </a:r>
            <a:endParaRPr lang="en-GB"/>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Tree>
    <p:extLst>
      <p:ext uri="{BB962C8B-B14F-4D97-AF65-F5344CB8AC3E}">
        <p14:creationId xmlns:p14="http://schemas.microsoft.com/office/powerpoint/2010/main" val="21045741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239994" indent="0">
              <a:spcAft>
                <a:spcPts val="1333"/>
              </a:spcAft>
              <a:buFont typeface="Verdana" panose="020B0604030504040204" pitchFamily="34" charset="0"/>
              <a:buNone/>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2" name="Content Placeholder 9"/>
          <p:cNvSpPr>
            <a:spLocks noGrp="1"/>
          </p:cNvSpPr>
          <p:nvPr>
            <p:ph sz="quarter" idx="22" hasCustomPrompt="1"/>
          </p:nvPr>
        </p:nvSpPr>
        <p:spPr>
          <a:xfrm>
            <a:off x="4734795" y="1857891"/>
            <a:ext cx="1270718" cy="720000"/>
          </a:xfrm>
        </p:spPr>
        <p:txBody>
          <a:bodyPr>
            <a:noAutofit/>
          </a:bodyPr>
          <a:lstStyle>
            <a:lvl1pPr algn="ctr">
              <a:defRPr sz="900" baseline="0"/>
            </a:lvl1pPr>
          </a:lstStyle>
          <a:p>
            <a:pPr lvl="0"/>
            <a:r>
              <a:rPr lang="en-GB"/>
              <a:t>Click here, go to INSERT tab and choose Pictures to insert Co-brand Logo</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3" name="Content Placeholder 10"/>
          <p:cNvSpPr>
            <a:spLocks noGrp="1"/>
          </p:cNvSpPr>
          <p:nvPr>
            <p:ph sz="quarter" idx="23" hasCustomPrompt="1"/>
          </p:nvPr>
        </p:nvSpPr>
        <p:spPr>
          <a:xfrm>
            <a:off x="10451382" y="1857891"/>
            <a:ext cx="1270718" cy="720000"/>
          </a:xfrm>
        </p:spPr>
        <p:txBody>
          <a:bodyPr>
            <a:noAutofit/>
          </a:bodyPr>
          <a:lstStyle>
            <a:lvl1pPr algn="ctr">
              <a:defRPr sz="900" baseline="0"/>
            </a:lvl1pPr>
          </a:lstStyle>
          <a:p>
            <a:pPr lvl="0"/>
            <a:r>
              <a:rPr lang="en-GB"/>
              <a:t>Click here, go to INSERT tab and choose Pictures to insert Co-brand Logo</a:t>
            </a:r>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GB" sz="1467" noProof="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GB" sz="1467" noProof="0">
              <a:solidFill>
                <a:schemeClr val="bg1"/>
              </a:solidFill>
            </a:endParaRP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6" name="Content Placeholder 9"/>
          <p:cNvSpPr>
            <a:spLocks noGrp="1"/>
          </p:cNvSpPr>
          <p:nvPr>
            <p:ph sz="quarter" idx="26" hasCustomPrompt="1"/>
          </p:nvPr>
        </p:nvSpPr>
        <p:spPr>
          <a:xfrm>
            <a:off x="4734795" y="1857891"/>
            <a:ext cx="1270718" cy="720000"/>
          </a:xfrm>
        </p:spPr>
        <p:txBody>
          <a:bodyPr>
            <a:noAutofit/>
          </a:bodyPr>
          <a:lstStyle>
            <a:lvl1pPr algn="ctr">
              <a:defRPr sz="900" baseline="0"/>
            </a:lvl1pPr>
          </a:lstStyle>
          <a:p>
            <a:pPr lvl="0"/>
            <a:r>
              <a:rPr lang="en-GB"/>
              <a:t>Click here, go to INSERT tab and choose Pictures to insert Co-brand Logo</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20" name="Content Placeholder 10"/>
          <p:cNvSpPr>
            <a:spLocks noGrp="1"/>
          </p:cNvSpPr>
          <p:nvPr>
            <p:ph sz="quarter" idx="27" hasCustomPrompt="1"/>
          </p:nvPr>
        </p:nvSpPr>
        <p:spPr>
          <a:xfrm>
            <a:off x="10451382" y="1857891"/>
            <a:ext cx="1270718" cy="720000"/>
          </a:xfrm>
        </p:spPr>
        <p:txBody>
          <a:bodyPr>
            <a:noAutofit/>
          </a:bodyPr>
          <a:lstStyle>
            <a:lvl1pPr algn="ctr">
              <a:defRPr sz="900" baseline="0"/>
            </a:lvl1pPr>
          </a:lstStyle>
          <a:p>
            <a:pPr lvl="0"/>
            <a:r>
              <a:rPr lang="en-GB"/>
              <a:t>Click here, go to INSERT tab and choose Pictures to insert Co-brand Logo</a:t>
            </a:r>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21" name="Content Placeholder 11"/>
          <p:cNvSpPr>
            <a:spLocks noGrp="1"/>
          </p:cNvSpPr>
          <p:nvPr>
            <p:ph sz="quarter" idx="28" hasCustomPrompt="1"/>
          </p:nvPr>
        </p:nvSpPr>
        <p:spPr>
          <a:xfrm>
            <a:off x="4742449" y="4248208"/>
            <a:ext cx="1270718" cy="720000"/>
          </a:xfrm>
        </p:spPr>
        <p:txBody>
          <a:bodyPr>
            <a:noAutofit/>
          </a:bodyPr>
          <a:lstStyle>
            <a:lvl1pPr algn="ctr">
              <a:defRPr sz="900" baseline="0"/>
            </a:lvl1pPr>
          </a:lstStyle>
          <a:p>
            <a:pPr lvl="0"/>
            <a:r>
              <a:rPr lang="en-GB"/>
              <a:t>Click here, go to INSERT tab and choose Pictures to insert Co-brand Logo</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22" name="Content Placeholder 12"/>
          <p:cNvSpPr>
            <a:spLocks noGrp="1"/>
          </p:cNvSpPr>
          <p:nvPr>
            <p:ph sz="quarter" idx="29" hasCustomPrompt="1"/>
          </p:nvPr>
        </p:nvSpPr>
        <p:spPr>
          <a:xfrm>
            <a:off x="10451382" y="4248208"/>
            <a:ext cx="1270718" cy="720000"/>
          </a:xfrm>
        </p:spPr>
        <p:txBody>
          <a:bodyPr>
            <a:noAutofit/>
          </a:bodyPr>
          <a:lstStyle>
            <a:lvl1pPr algn="ctr">
              <a:defRPr sz="900" baseline="0"/>
            </a:lvl1pPr>
          </a:lstStyle>
          <a:p>
            <a:pPr lvl="0"/>
            <a:r>
              <a:rPr lang="en-GB"/>
              <a:t>Click here, go to INSERT tab and choose Pictures to insert Co-brand Logo</a:t>
            </a:r>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Font typeface="Arial" panose="020B0604020202020204" pitchFamily="34" charset="0"/>
              <a:buChar char="​"/>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0"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Ref idx="1001">
        <a:schemeClr val="bg1"/>
      </p:bgRef>
    </p:bg>
    <p:spTree>
      <p:nvGrpSpPr>
        <p:cNvPr id="1" name=""/>
        <p:cNvGrpSpPr/>
        <p:nvPr/>
      </p:nvGrpSpPr>
      <p:grpSpPr>
        <a:xfrm>
          <a:off x="0" y="0"/>
          <a:ext cx="0" cy="0"/>
          <a:chOff x="0" y="0"/>
          <a:chExt cx="0" cy="0"/>
        </a:xfrm>
      </p:grpSpPr>
      <p:sp>
        <p:nvSpPr>
          <p:cNvPr id="11" name="Colored background"/>
          <p:cNvSpPr/>
          <p:nvPr userDrawn="1"/>
        </p:nvSpPr>
        <p:spPr bwMode="gray">
          <a:xfrm>
            <a:off x="0" y="0"/>
            <a:ext cx="12189600" cy="6858000"/>
          </a:xfrm>
          <a:prstGeom prst="rect">
            <a:avLst/>
          </a:prstGeom>
          <a:solidFill>
            <a:srgbClr val="046A3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4" name="Text Placeholder 8"/>
          <p:cNvSpPr>
            <a:spLocks noGrp="1"/>
          </p:cNvSpPr>
          <p:nvPr>
            <p:ph type="body" sz="quarter" idx="17"/>
          </p:nvPr>
        </p:nvSpPr>
        <p:spPr>
          <a:xfrm>
            <a:off x="469903" y="2556000"/>
            <a:ext cx="2592000" cy="3394800"/>
          </a:xfrm>
        </p:spPr>
        <p:txBody>
          <a:bodyPr/>
          <a:lstStyle>
            <a:lvl1pPr>
              <a:defRPr b="1">
                <a:solidFill>
                  <a:schemeClr val="tx1"/>
                </a:solidFill>
              </a:defRPr>
            </a:lvl1pPr>
            <a:lvl2pPr>
              <a:spcAft>
                <a:spcPts val="1333"/>
              </a:spcAft>
              <a:defRPr>
                <a:solidFill>
                  <a:schemeClr val="tx1"/>
                </a:solidFill>
              </a:defRPr>
            </a:lvl2pPr>
            <a:lvl3pPr marL="0" indent="0">
              <a:spcAft>
                <a:spcPts val="1333"/>
              </a:spcAft>
              <a:buFont typeface="Arial" panose="020B0604020202020204" pitchFamily="34" charset="0"/>
              <a:buChar char="​"/>
              <a:defRPr>
                <a:solidFill>
                  <a:schemeClr val="tx1"/>
                </a:solidFill>
              </a:defRPr>
            </a:lvl3pPr>
            <a:lvl4pPr marL="235194" indent="-235194">
              <a:spcAft>
                <a:spcPts val="1333"/>
              </a:spcAft>
              <a:buFont typeface="Arial" panose="020B0604020202020204" pitchFamily="34" charset="0"/>
              <a:buChar char="•"/>
              <a:defRPr>
                <a:solidFill>
                  <a:schemeClr val="tx1"/>
                </a:solidFill>
              </a:defRPr>
            </a:lvl4pPr>
            <a:lvl5pPr marL="475188" indent="-235194">
              <a:spcAft>
                <a:spcPts val="1333"/>
              </a:spcAft>
              <a:defRPr baseline="0">
                <a:solidFill>
                  <a:schemeClr val="tx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tx1"/>
                </a:solidFill>
              </a:defRPr>
            </a:lvl1pPr>
            <a:lvl2pPr>
              <a:spcAft>
                <a:spcPts val="1333"/>
              </a:spcAft>
              <a:defRPr>
                <a:solidFill>
                  <a:schemeClr val="tx1"/>
                </a:solidFill>
              </a:defRPr>
            </a:lvl2pPr>
            <a:lvl3pPr marL="0" indent="0">
              <a:spcAft>
                <a:spcPts val="1333"/>
              </a:spcAft>
              <a:buFont typeface="Arial" panose="020B0604020202020204" pitchFamily="34" charset="0"/>
              <a:buChar char="​"/>
              <a:defRPr>
                <a:solidFill>
                  <a:schemeClr val="tx1"/>
                </a:solidFill>
              </a:defRPr>
            </a:lvl3pPr>
            <a:lvl4pPr marL="235194" indent="-235194">
              <a:spcAft>
                <a:spcPts val="1333"/>
              </a:spcAft>
              <a:buFont typeface="Arial" panose="020B0604020202020204" pitchFamily="34" charset="0"/>
              <a:buChar char="•"/>
              <a:defRPr>
                <a:solidFill>
                  <a:schemeClr val="tx1"/>
                </a:solidFill>
              </a:defRPr>
            </a:lvl4pPr>
            <a:lvl5pPr marL="475188" indent="-235194">
              <a:spcAft>
                <a:spcPts val="1333"/>
              </a:spcAft>
              <a:defRPr baseline="0">
                <a:solidFill>
                  <a:schemeClr val="tx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tx1"/>
                </a:solidFill>
              </a:defRPr>
            </a:lvl1pPr>
            <a:lvl2pPr>
              <a:spcAft>
                <a:spcPts val="1333"/>
              </a:spcAft>
              <a:defRPr>
                <a:solidFill>
                  <a:schemeClr val="tx1"/>
                </a:solidFill>
              </a:defRPr>
            </a:lvl2pPr>
            <a:lvl3pPr marL="0" indent="0">
              <a:spcAft>
                <a:spcPts val="1333"/>
              </a:spcAft>
              <a:buFont typeface="Arial" panose="020B0604020202020204" pitchFamily="34" charset="0"/>
              <a:buChar char="​"/>
              <a:defRPr>
                <a:solidFill>
                  <a:schemeClr val="tx1"/>
                </a:solidFill>
              </a:defRPr>
            </a:lvl3pPr>
            <a:lvl4pPr marL="235194" indent="-235194">
              <a:spcAft>
                <a:spcPts val="1333"/>
              </a:spcAft>
              <a:buFont typeface="Arial" panose="020B0604020202020204" pitchFamily="34" charset="0"/>
              <a:buChar char="•"/>
              <a:defRPr>
                <a:solidFill>
                  <a:schemeClr val="tx1"/>
                </a:solidFill>
              </a:defRPr>
            </a:lvl4pPr>
            <a:lvl5pPr marL="475188" indent="-235194">
              <a:spcAft>
                <a:spcPts val="1333"/>
              </a:spcAft>
              <a:defRPr baseline="0">
                <a:solidFill>
                  <a:schemeClr val="tx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tx1"/>
                </a:solidFill>
              </a:defRPr>
            </a:lvl1pPr>
            <a:lvl2pPr>
              <a:spcAft>
                <a:spcPts val="1333"/>
              </a:spcAft>
              <a:defRPr>
                <a:solidFill>
                  <a:schemeClr val="tx1"/>
                </a:solidFill>
              </a:defRPr>
            </a:lvl2pPr>
            <a:lvl3pPr marL="0" indent="0">
              <a:spcAft>
                <a:spcPts val="1333"/>
              </a:spcAft>
              <a:buFont typeface="Arial" panose="020B0604020202020204" pitchFamily="34" charset="0"/>
              <a:buChar char="​"/>
              <a:defRPr>
                <a:solidFill>
                  <a:schemeClr val="tx1"/>
                </a:solidFill>
              </a:defRPr>
            </a:lvl3pPr>
            <a:lvl4pPr marL="235194" indent="-235194">
              <a:spcAft>
                <a:spcPts val="1333"/>
              </a:spcAft>
              <a:buFont typeface="Arial" panose="020B0604020202020204" pitchFamily="34" charset="0"/>
              <a:buChar char="•"/>
              <a:defRPr>
                <a:solidFill>
                  <a:schemeClr val="tx1"/>
                </a:solidFill>
              </a:defRPr>
            </a:lvl4pPr>
            <a:lvl5pPr marL="475188" indent="-235194">
              <a:spcAft>
                <a:spcPts val="1333"/>
              </a:spcAft>
              <a:defRPr baseline="0">
                <a:solidFill>
                  <a:schemeClr val="tx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solidFill>
                  <a:schemeClr val="tx1"/>
                </a:solidFill>
              </a:defRPr>
            </a:lvl1pPr>
          </a:lstStyle>
          <a:p>
            <a:r>
              <a:rPr lang="en-GB" noProof="0"/>
              <a:t>Click to edit Master title style</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tx1"/>
                </a:solidFill>
              </a:defRPr>
            </a:lvl1pPr>
          </a:lstStyle>
          <a:p>
            <a:pPr lvl="0"/>
            <a:r>
              <a:rPr lang="en-GB" noProof="0"/>
              <a:t>Click to add subtitle</a:t>
            </a:r>
            <a:endParaRPr lang="en-GB"/>
          </a:p>
        </p:txBody>
      </p:sp>
    </p:spTree>
    <p:extLst>
      <p:ext uri="{BB962C8B-B14F-4D97-AF65-F5344CB8AC3E}">
        <p14:creationId xmlns:p14="http://schemas.microsoft.com/office/powerpoint/2010/main" val="40443708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GB" sz="1200" noProof="0"/>
              <a:t>Insert sponsorship mark here</a:t>
            </a:r>
            <a:endParaRPr lang="en-GB" noProof="0"/>
          </a:p>
        </p:txBody>
      </p:sp>
      <p:sp>
        <p:nvSpPr>
          <p:cNvPr id="22" name="LEG_disclaimer"/>
          <p:cNvSpPr>
            <a:spLocks/>
          </p:cNvSpPr>
          <p:nvPr userDrawn="1"/>
        </p:nvSpPr>
        <p:spPr bwMode="auto">
          <a:xfrm>
            <a:off x="474358" y="3429000"/>
            <a:ext cx="8556230" cy="2870201"/>
          </a:xfrm>
          <a:prstGeom prst="rect">
            <a:avLst/>
          </a:prstGeom>
          <a:noFill/>
          <a:ln w="9525">
            <a:noFill/>
            <a:miter lim="800000"/>
            <a:headEnd/>
            <a:tailEnd/>
          </a:ln>
        </p:spPr>
        <p:txBody>
          <a:bodyPr lIns="0" tIns="0" rIns="0" bIns="0" anchor="b"/>
          <a:lstStyle/>
          <a:p>
            <a:pPr defTabSz="1019175">
              <a:spcAft>
                <a:spcPts val="0"/>
              </a:spcAft>
              <a:buClr>
                <a:schemeClr val="tx1"/>
              </a:buClr>
              <a:buSzPct val="80000"/>
              <a:buFont typeface="Wingdings" pitchFamily="2" charset="2"/>
              <a:buNone/>
            </a:pPr>
            <a:r>
              <a:rPr lang="en-GB" sz="900" noProof="1">
                <a:solidFill>
                  <a:schemeClr val="bg1"/>
                </a:solidFill>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www.deloitte.com/about for a more detailed description of DTTL and its member firms.
Deloitte provides audit, consulting, legal, financial advisory, risk management, tax, and related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more than 244,000 professionals are committed to making an impact that matters.
This communication is for internal distribution and use only among personnel of Deloitte Touche Tohmatsu Limited, its member firms, and their related entities (collectively, the “Deloitte Network”). None of the Deloitte Network shall be responsible for any loss whatsoever sustained by any person who relies on this communication.
© 2020 Deloitte Consulting, S.L.U.</a:t>
            </a:r>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GB" noProof="0"/>
              <a:t>Edit Master text styles</a:t>
            </a:r>
            <a:endParaRPr lang="en-GB"/>
          </a:p>
        </p:txBody>
      </p:sp>
      <p:sp>
        <p:nvSpPr>
          <p:cNvPr id="20" name="SD_ART_Logo"/>
          <p:cNvSpPr/>
          <p:nvPr userDrawn="1"/>
        </p:nvSpPr>
        <p:spPr>
          <a:xfrm>
            <a:off x="475438" y="464400"/>
            <a:ext cx="2286000" cy="10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LogoFrontSlide">
            <a:extLst>
              <a:ext uri="{FF2B5EF4-FFF2-40B4-BE49-F238E27FC236}">
                <a16:creationId xmlns="" xmlns:a16="http://schemas.microsoft.com/office/drawing/2014/main" id="{120142C8-E9AB-4469-A81E-FFA1D3FFDC16}"/>
              </a:ext>
            </a:extLst>
          </p:cNvPr>
          <p:cNvPicPr>
            <a:picLocks noChangeAspect="1"/>
          </p:cNvPicPr>
          <p:nvPr userDrawn="1"/>
        </p:nvPicPr>
        <p:blipFill>
          <a:blip r:embed="rId2"/>
          <a:stretch>
            <a:fillRect/>
          </a:stretch>
        </p:blipFill>
        <p:spPr>
          <a:xfrm>
            <a:off x="413999" y="503999"/>
            <a:ext cx="1980000" cy="373584"/>
          </a:xfrm>
          <a:prstGeom prst="rect">
            <a:avLst/>
          </a:prstGeom>
        </p:spPr>
      </p:pic>
    </p:spTree>
    <p:extLst>
      <p:ext uri="{BB962C8B-B14F-4D97-AF65-F5344CB8AC3E}">
        <p14:creationId xmlns:p14="http://schemas.microsoft.com/office/powerpoint/2010/main" val="129031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189600" cy="6858000"/>
          </a:xfrm>
          <a:prstGeom prst="rect">
            <a:avLst/>
          </a:prstGeom>
          <a:solidFill>
            <a:srgbClr val="046A3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GB"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Edit Master text styles</a:t>
            </a:r>
            <a:endParaRPr lang="en-GB"/>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Tree>
    <p:extLst>
      <p:ext uri="{BB962C8B-B14F-4D97-AF65-F5344CB8AC3E}">
        <p14:creationId xmlns:p14="http://schemas.microsoft.com/office/powerpoint/2010/main" val="19764826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Ref idx="1001">
        <a:schemeClr val="bg1"/>
      </p:bgRef>
    </p:bg>
    <p:spTree>
      <p:nvGrpSpPr>
        <p:cNvPr id="1" name=""/>
        <p:cNvGrpSpPr/>
        <p:nvPr/>
      </p:nvGrpSpPr>
      <p:grpSpPr>
        <a:xfrm>
          <a:off x="0" y="0"/>
          <a:ext cx="0" cy="0"/>
          <a:chOff x="0" y="0"/>
          <a:chExt cx="0" cy="0"/>
        </a:xfrm>
      </p:grpSpPr>
      <p:sp>
        <p:nvSpPr>
          <p:cNvPr id="10" name="Colored background"/>
          <p:cNvSpPr/>
          <p:nvPr userDrawn="1"/>
        </p:nvSpPr>
        <p:spPr bwMode="gray">
          <a:xfrm>
            <a:off x="0" y="0"/>
            <a:ext cx="12189600" cy="6858000"/>
          </a:xfrm>
          <a:prstGeom prst="rect">
            <a:avLst/>
          </a:prstGeom>
          <a:solidFill>
            <a:srgbClr val="62B5E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GB"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Edit Master text styles</a:t>
            </a:r>
            <a:endParaRPr lang="en-GB"/>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Tree>
    <p:extLst>
      <p:ext uri="{BB962C8B-B14F-4D97-AF65-F5344CB8AC3E}">
        <p14:creationId xmlns:p14="http://schemas.microsoft.com/office/powerpoint/2010/main" val="16540214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1896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GB"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Edit Master text styles</a:t>
            </a:r>
            <a:endParaRPr lang="en-GB"/>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Tree>
    <p:extLst>
      <p:ext uri="{BB962C8B-B14F-4D97-AF65-F5344CB8AC3E}">
        <p14:creationId xmlns:p14="http://schemas.microsoft.com/office/powerpoint/2010/main" val="127237144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Ref idx="1001">
        <a:schemeClr val="bg1"/>
      </p:bgRef>
    </p:bg>
    <p:spTree>
      <p:nvGrpSpPr>
        <p:cNvPr id="1" name=""/>
        <p:cNvGrpSpPr/>
        <p:nvPr/>
      </p:nvGrpSpPr>
      <p:grpSpPr>
        <a:xfrm>
          <a:off x="0" y="0"/>
          <a:ext cx="0" cy="0"/>
          <a:chOff x="0" y="0"/>
          <a:chExt cx="0" cy="0"/>
        </a:xfrm>
      </p:grpSpPr>
      <p:sp>
        <p:nvSpPr>
          <p:cNvPr id="7" name="Colored background"/>
          <p:cNvSpPr/>
          <p:nvPr userDrawn="1"/>
        </p:nvSpPr>
        <p:spPr bwMode="gray">
          <a:xfrm>
            <a:off x="0" y="0"/>
            <a:ext cx="12189600" cy="6858000"/>
          </a:xfrm>
          <a:prstGeom prst="rect">
            <a:avLst/>
          </a:prstGeom>
          <a:solidFill>
            <a:srgbClr val="0000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GB"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Edit Master text styles</a:t>
            </a:r>
            <a:endParaRPr lang="en-GB"/>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Tree>
    <p:extLst>
      <p:ext uri="{BB962C8B-B14F-4D97-AF65-F5344CB8AC3E}">
        <p14:creationId xmlns:p14="http://schemas.microsoft.com/office/powerpoint/2010/main" val="193697899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GB"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Edit Master text styles</a:t>
            </a:r>
            <a:endParaRPr lang="en-GB"/>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Ref idx="1001">
        <a:schemeClr val="bg1"/>
      </p:bgRef>
    </p:bg>
    <p:spTree>
      <p:nvGrpSpPr>
        <p:cNvPr id="1" name=""/>
        <p:cNvGrpSpPr/>
        <p:nvPr/>
      </p:nvGrpSpPr>
      <p:grpSpPr>
        <a:xfrm>
          <a:off x="0" y="0"/>
          <a:ext cx="0" cy="0"/>
          <a:chOff x="0" y="0"/>
          <a:chExt cx="0" cy="0"/>
        </a:xfrm>
      </p:grpSpPr>
      <p:sp>
        <p:nvSpPr>
          <p:cNvPr id="6" name="Colored background"/>
          <p:cNvSpPr/>
          <p:nvPr userDrawn="1"/>
        </p:nvSpPr>
        <p:spPr bwMode="gray">
          <a:xfrm>
            <a:off x="0" y="0"/>
            <a:ext cx="12189600" cy="6858000"/>
          </a:xfrm>
          <a:prstGeom prst="rect">
            <a:avLst/>
          </a:prstGeom>
          <a:solidFill>
            <a:srgbClr val="046A3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tx1"/>
              </a:solidFill>
            </a:endParaRPr>
          </a:p>
        </p:txBody>
      </p:sp>
      <p:sp>
        <p:nvSpPr>
          <p:cNvPr id="4"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GB" noProof="0"/>
              <a:t>Edit Master text styles</a:t>
            </a:r>
            <a:endParaRPr lang="en-GB"/>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‹Nº›</a:t>
            </a:fld>
            <a:endParaRPr lang="en-GB" sz="650" noProof="0">
              <a:solidFill>
                <a:schemeClr val="tx1"/>
              </a:solidFill>
            </a:endParaRPr>
          </a:p>
        </p:txBody>
      </p:sp>
    </p:spTree>
    <p:extLst>
      <p:ext uri="{BB962C8B-B14F-4D97-AF65-F5344CB8AC3E}">
        <p14:creationId xmlns:p14="http://schemas.microsoft.com/office/powerpoint/2010/main" val="886881570"/>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16689181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277" name="think-cell Slide" r:id="rId43" imgW="270" imgH="270" progId="TCLayout.ActiveDocument.1">
                  <p:embed/>
                </p:oleObj>
              </mc:Choice>
              <mc:Fallback>
                <p:oleObj name="think-cell Slide" r:id="rId43" imgW="270" imgH="270" progId="TCLayout.ActiveDocument.1">
                  <p:embed/>
                  <p:pic>
                    <p:nvPicPr>
                      <p:cNvPr id="4" name="Object 3" hidden="1"/>
                      <p:cNvPicPr/>
                      <p:nvPr/>
                    </p:nvPicPr>
                    <p:blipFill>
                      <a:blip r:embed="rId44"/>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GB"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cSld>
  <p:clrMap bg1="lt1" tx1="dk1" bg2="lt2" tx2="dk2" accent1="accent1" accent2="accent2" accent3="accent3" accent4="accent4" accent5="accent5" accent6="accent6" hlink="hlink" folHlink="folHlink"/>
  <p:sldLayoutIdLst>
    <p:sldLayoutId id="2147483666" r:id="rId1"/>
    <p:sldLayoutId id="2147483687" r:id="rId2"/>
    <p:sldLayoutId id="2147483662" r:id="rId3"/>
    <p:sldLayoutId id="2147483653" r:id="rId4"/>
    <p:sldLayoutId id="2147483680" r:id="rId5"/>
    <p:sldLayoutId id="2147483672" r:id="rId6"/>
    <p:sldLayoutId id="2147483667" r:id="rId7"/>
    <p:sldLayoutId id="2147483656" r:id="rId8"/>
    <p:sldLayoutId id="2147483649" r:id="rId9"/>
    <p:sldLayoutId id="2147483681" r:id="rId10"/>
    <p:sldLayoutId id="2147483677" r:id="rId11"/>
    <p:sldLayoutId id="2147483668" r:id="rId12"/>
    <p:sldLayoutId id="2147483657" r:id="rId13"/>
    <p:sldLayoutId id="2147483650" r:id="rId14"/>
    <p:sldLayoutId id="2147483682" r:id="rId15"/>
    <p:sldLayoutId id="2147483673" r:id="rId16"/>
    <p:sldLayoutId id="2147483663" r:id="rId17"/>
    <p:sldLayoutId id="2147483658" r:id="rId18"/>
    <p:sldLayoutId id="2147483651" r:id="rId19"/>
    <p:sldLayoutId id="2147483678" r:id="rId20"/>
    <p:sldLayoutId id="2147483664" r:id="rId21"/>
    <p:sldLayoutId id="2147483654" r:id="rId22"/>
    <p:sldLayoutId id="2147483683" r:id="rId23"/>
    <p:sldLayoutId id="2147483674" r:id="rId24"/>
    <p:sldLayoutId id="2147483669" r:id="rId25"/>
    <p:sldLayoutId id="2147483659" r:id="rId26"/>
    <p:sldLayoutId id="2147483652" r:id="rId27"/>
    <p:sldLayoutId id="2147483684" r:id="rId28"/>
    <p:sldLayoutId id="2147483675" r:id="rId29"/>
    <p:sldLayoutId id="2147483665" r:id="rId30"/>
    <p:sldLayoutId id="2147483685" r:id="rId31"/>
    <p:sldLayoutId id="2147483679" r:id="rId32"/>
    <p:sldLayoutId id="2147483670" r:id="rId33"/>
    <p:sldLayoutId id="2147483660" r:id="rId34"/>
    <p:sldLayoutId id="2147483655" r:id="rId35"/>
    <p:sldLayoutId id="2147483686" r:id="rId36"/>
    <p:sldLayoutId id="2147483676" r:id="rId37"/>
    <p:sldLayoutId id="2147483671" r:id="rId38"/>
    <p:sldLayoutId id="2147483661" r:id="rId39"/>
  </p:sldLayoutIdLst>
  <p:transition>
    <p:fade/>
  </p:transition>
  <p:hf sldNum="0"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ClrTx/>
        <a:buSzPct val="100000"/>
        <a:buFont typeface="Arial" panose="020B0604020202020204" pitchFamily="34" charset="0"/>
        <a:buChar char="​"/>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panose="020B0604020202020204" pitchFamily="34" charset="0"/>
        <a:buChar char="​"/>
        <a:defRPr lang="en-US" sz="1200" b="1" kern="1200" dirty="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2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6" userDrawn="1">
          <p15:clr>
            <a:srgbClr val="F26B43"/>
          </p15:clr>
        </p15:guide>
        <p15:guide id="12" pos="1382"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mites.gob.es/UAFSE/es/FSE21_27/calendario_conv/index.htm" TargetMode="External"/><Relationship Id="rId5" Type="http://schemas.openxmlformats.org/officeDocument/2006/relationships/image" Target="../media/image48.png"/><Relationship Id="rId10" Type="http://schemas.openxmlformats.org/officeDocument/2006/relationships/hyperlink" Target="https://www.comunidad.madrid/servicios/madrid-mundo/fondos-europeos-comunidad-madrid#panel-411368" TargetMode="External"/><Relationship Id="rId4" Type="http://schemas.openxmlformats.org/officeDocument/2006/relationships/image" Target="../media/image48.sv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www.comunidad.madrid/servicios/servicios-sociales/programa-emplea-tu-capacidad" TargetMode="External"/><Relationship Id="rId3" Type="http://schemas.openxmlformats.org/officeDocument/2006/relationships/hyperlink" Target="https://www.comunidad.madrid/servicios/madrid-mundo/fondos-europeos-comunidad-madrid" TargetMode="External"/><Relationship Id="rId7" Type="http://schemas.openxmlformats.org/officeDocument/2006/relationships/hyperlink" Target="https://contratos-publicos.comunidad.madrid/contrato-publico/oficina-vida-independiente-comunidad-madrid-cofinanciado-50-fondo-social-europeo"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contratos-publicos.comunidad.madrid/contrato-publico/acuerdo-marco-par-gestion-servicio-acompanamiento-educativo-alojamiento-jovenes-18" TargetMode="External"/><Relationship Id="rId11" Type="http://schemas.openxmlformats.org/officeDocument/2006/relationships/hyperlink" Target="https://coslada.es/igualdad-y-diversidad/wp-content/uploads/sites/3/2023/09/triptico-ACCIONES_Abril-Junio-25_WEB.pdf" TargetMode="External"/><Relationship Id="rId5" Type="http://schemas.openxmlformats.org/officeDocument/2006/relationships/hyperlink" Target="https://sede.comunidad.madrid/sites/default/files/ADEL/ckeditor/ayudas%20becas%20y%20subvenciones/A718/itinerarios_ta_2025_orden_firmada_20241113_anonimizada.pdf" TargetMode="External"/><Relationship Id="rId10" Type="http://schemas.openxmlformats.org/officeDocument/2006/relationships/hyperlink" Target="https://www.comunidad.madrid/centros/cepi-alcala-henares" TargetMode="External"/><Relationship Id="rId4" Type="http://schemas.openxmlformats.org/officeDocument/2006/relationships/hyperlink" Target="https://www.mites.gob.es/UAFSE/es/FSE21_27/listado_operaciones/index.htm" TargetMode="External"/><Relationship Id="rId9" Type="http://schemas.openxmlformats.org/officeDocument/2006/relationships/hyperlink" Target="https://www.comunidad.madrid/servicios/servicios-sociales/servicio-psicopedagogico-intervencion-especializada-adicciones-nuevas-tecnologias-adolescentes-familia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comunidad.madrid/noticias/2024/04/05/comunidad-destina-millon-medio-euros-proyectos-insercion-sociolaboral-personas-discapacidad" TargetMode="External"/><Relationship Id="rId3" Type="http://schemas.openxmlformats.org/officeDocument/2006/relationships/hyperlink" Target="https://www.comunidad.madrid/sites/default/files/informacion_ciclos_fp_comite_seguimiento_fse21-27.pdf" TargetMode="External"/><Relationship Id="rId7" Type="http://schemas.openxmlformats.org/officeDocument/2006/relationships/hyperlink" Target="https://www.telemadrid.es/programas/telenoticias-1/Europa-se-interesa-por-la-Formacion-Profesional-madrilena-2-2777442256--20250508024001.html" TargetMode="External"/><Relationship Id="rId2" Type="http://schemas.openxmlformats.org/officeDocument/2006/relationships/hyperlink" Target="https://www.comunidad.madrid/sites/default/files/informacion_cepa_241022_comite_seguimiento_fse21-27.pdf" TargetMode="External"/><Relationship Id="rId1" Type="http://schemas.openxmlformats.org/officeDocument/2006/relationships/slideLayout" Target="../slideLayouts/slideLayout1.xml"/><Relationship Id="rId6" Type="http://schemas.openxmlformats.org/officeDocument/2006/relationships/hyperlink" Target="https://apascovifundacion.org/wp-content/uploads/2016/03/NOTADEPRENSAFINDEJORNADA.pdf" TargetMode="External"/><Relationship Id="rId5" Type="http://schemas.openxmlformats.org/officeDocument/2006/relationships/hyperlink" Target="https://desarrolloeconomico.ayto-alcaladehenares.es/wp-content/uploads/2025/01/Cartel-Programa-Activacion-profesional-2024.pdf" TargetMode="External"/><Relationship Id="rId4" Type="http://schemas.openxmlformats.org/officeDocument/2006/relationships/hyperlink" Target="https://www.comunidad.madrid/servicios/servicios-sociales/programa-emplea-tu-capacidad"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E443FB38-9486-EDE6-8AA0-5B39A9233522}"/>
              </a:ext>
            </a:extLst>
          </p:cNvPr>
          <p:cNvGrpSpPr>
            <a:grpSpLocks noGrp="1" noUngrp="1" noRot="1" noMove="1" noResize="1"/>
          </p:cNvGrpSpPr>
          <p:nvPr/>
        </p:nvGrpSpPr>
        <p:grpSpPr>
          <a:xfrm>
            <a:off x="0" y="0"/>
            <a:ext cx="12555415" cy="7027985"/>
            <a:chOff x="-187569" y="-93785"/>
            <a:chExt cx="12555415" cy="7027985"/>
          </a:xfrm>
          <a:solidFill>
            <a:schemeClr val="bg1">
              <a:lumMod val="65000"/>
            </a:schemeClr>
          </a:solidFill>
        </p:grpSpPr>
        <p:sp>
          <p:nvSpPr>
            <p:cNvPr id="3" name="Rectangle 2">
              <a:extLst>
                <a:ext uri="{FF2B5EF4-FFF2-40B4-BE49-F238E27FC236}">
                  <a16:creationId xmlns="" xmlns:a16="http://schemas.microsoft.com/office/drawing/2014/main" id="{94092A0F-2660-5922-157D-B036DF3C15E9}"/>
                </a:ext>
              </a:extLst>
            </p:cNvPr>
            <p:cNvSpPr>
              <a:spLocks noGrp="1" noRot="1" noMove="1" noResize="1" noEditPoints="1" noAdjustHandles="1" noChangeArrowheads="1" noChangeShapeType="1"/>
            </p:cNvSpPr>
            <p:nvPr/>
          </p:nvSpPr>
          <p:spPr bwMode="gray">
            <a:xfrm>
              <a:off x="-187569" y="-93785"/>
              <a:ext cx="12555415" cy="7010400"/>
            </a:xfrm>
            <a:prstGeom prst="rect">
              <a:avLst/>
            </a:prstGeom>
            <a:grpFill/>
            <a:ln w="19050" algn="ctr">
              <a:solidFill>
                <a:schemeClr val="bg1">
                  <a:lumMod val="6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ES" sz="1600" b="1" noProof="0" err="1">
                <a:solidFill>
                  <a:schemeClr val="bg1"/>
                </a:solidFill>
              </a:endParaRPr>
            </a:p>
          </p:txBody>
        </p:sp>
        <p:pic>
          <p:nvPicPr>
            <p:cNvPr id="2" name="Picture 1" descr="A black and grey background&#10;&#10;Description automatically generated">
              <a:extLst>
                <a:ext uri="{FF2B5EF4-FFF2-40B4-BE49-F238E27FC236}">
                  <a16:creationId xmlns="" xmlns:a16="http://schemas.microsoft.com/office/drawing/2014/main" id="{1905B75E-A770-5C65-16AD-011F35318521}"/>
                </a:ext>
              </a:extLst>
            </p:cNvPr>
            <p:cNvPicPr>
              <a:picLocks noGrp="1" noRot="1" noChangeAspect="1" noMove="1" noResize="1" noEditPoints="1" noAdjustHandles="1" noChangeArrowheads="1" noChangeShapeType="1" noCrop="1"/>
            </p:cNvPicPr>
            <p:nvPr/>
          </p:nvPicPr>
          <p:blipFill>
            <a:blip r:embed="rId3"/>
            <a:stretch>
              <a:fillRect/>
            </a:stretch>
          </p:blipFill>
          <p:spPr>
            <a:xfrm>
              <a:off x="-187569" y="-76200"/>
              <a:ext cx="12457890" cy="7010400"/>
            </a:xfrm>
            <a:prstGeom prst="rect">
              <a:avLst/>
            </a:prstGeom>
            <a:solidFill>
              <a:srgbClr val="12123A"/>
            </a:solidFill>
            <a:ln>
              <a:solidFill>
                <a:schemeClr val="bg1">
                  <a:lumMod val="65000"/>
                </a:schemeClr>
              </a:solidFill>
            </a:ln>
          </p:spPr>
        </p:pic>
      </p:grpSp>
      <p:sp>
        <p:nvSpPr>
          <p:cNvPr id="5" name="TextBox 4">
            <a:extLst>
              <a:ext uri="{FF2B5EF4-FFF2-40B4-BE49-F238E27FC236}">
                <a16:creationId xmlns="" xmlns:a16="http://schemas.microsoft.com/office/drawing/2014/main" id="{F871ABDC-E589-BFFB-8584-D6D09FE4AD7C}"/>
              </a:ext>
            </a:extLst>
          </p:cNvPr>
          <p:cNvSpPr txBox="1"/>
          <p:nvPr/>
        </p:nvSpPr>
        <p:spPr>
          <a:xfrm>
            <a:off x="527539" y="2279343"/>
            <a:ext cx="8346830" cy="1846659"/>
          </a:xfrm>
          <a:prstGeom prst="rect">
            <a:avLst/>
          </a:prstGeom>
          <a:noFill/>
        </p:spPr>
        <p:txBody>
          <a:bodyPr wrap="square" lIns="0" tIns="0" rIns="0" bIns="0" rtlCol="0">
            <a:spAutoFit/>
          </a:bodyPr>
          <a:lstStyle/>
          <a:p>
            <a:pPr>
              <a:spcBef>
                <a:spcPts val="0"/>
              </a:spcBef>
              <a:spcAft>
                <a:spcPts val="1333"/>
              </a:spcAft>
              <a:buSzPct val="100000"/>
            </a:pPr>
            <a:r>
              <a:rPr lang="es-ES" sz="40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Comité de Seguimiento del Programa FSE+ 2021-2027 de la Comunidad de Madrid</a:t>
            </a:r>
            <a:endParaRPr lang="es-ES" sz="4000" noProof="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8" name="TextBox 7">
            <a:extLst>
              <a:ext uri="{FF2B5EF4-FFF2-40B4-BE49-F238E27FC236}">
                <a16:creationId xmlns="" xmlns:a16="http://schemas.microsoft.com/office/drawing/2014/main" id="{E076ECEA-A360-6F58-C765-6B38C1A33013}"/>
              </a:ext>
            </a:extLst>
          </p:cNvPr>
          <p:cNvSpPr txBox="1"/>
          <p:nvPr/>
        </p:nvSpPr>
        <p:spPr>
          <a:xfrm>
            <a:off x="527539" y="4861423"/>
            <a:ext cx="2988018" cy="369332"/>
          </a:xfrm>
          <a:prstGeom prst="rect">
            <a:avLst/>
          </a:prstGeom>
          <a:noFill/>
        </p:spPr>
        <p:txBody>
          <a:bodyPr wrap="square" lIns="0" tIns="0" rIns="0" bIns="0" rtlCol="0">
            <a:spAutoFit/>
          </a:bodyPr>
          <a:lstStyle/>
          <a:p>
            <a:pPr algn="r">
              <a:spcBef>
                <a:spcPts val="0"/>
              </a:spcBef>
              <a:spcAft>
                <a:spcPts val="1333"/>
              </a:spcAft>
              <a:buSzPct val="100000"/>
            </a:pPr>
            <a:r>
              <a:rPr lang="es-ES" noProof="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2 de octubre de 2025</a:t>
            </a:r>
          </a:p>
        </p:txBody>
      </p:sp>
      <p:sp>
        <p:nvSpPr>
          <p:cNvPr id="13" name="TextBox 12">
            <a:extLst>
              <a:ext uri="{FF2B5EF4-FFF2-40B4-BE49-F238E27FC236}">
                <a16:creationId xmlns="" xmlns:a16="http://schemas.microsoft.com/office/drawing/2014/main" id="{7171864B-7E0E-42A5-DF89-EC77203370E5}"/>
              </a:ext>
            </a:extLst>
          </p:cNvPr>
          <p:cNvSpPr txBox="1"/>
          <p:nvPr/>
        </p:nvSpPr>
        <p:spPr>
          <a:xfrm>
            <a:off x="527539" y="558061"/>
            <a:ext cx="8346830" cy="830997"/>
          </a:xfrm>
          <a:prstGeom prst="rect">
            <a:avLst/>
          </a:prstGeom>
          <a:noFill/>
        </p:spPr>
        <p:txBody>
          <a:bodyPr wrap="square" lIns="0" tIns="0" rIns="0" bIns="0" rtlCol="0">
            <a:spAutoFit/>
          </a:bodyPr>
          <a:lstStyle/>
          <a:p>
            <a:pPr>
              <a:spcBef>
                <a:spcPts val="0"/>
              </a:spcBef>
              <a:spcAft>
                <a:spcPts val="1333"/>
              </a:spcAft>
              <a:buSzPct val="100000"/>
            </a:pPr>
            <a:r>
              <a:rPr lang="es-ES" sz="540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FSE+</a:t>
            </a:r>
            <a:endParaRPr lang="es-ES" sz="5400" noProof="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endParaRPr>
          </a:p>
        </p:txBody>
      </p:sp>
      <p:pic>
        <p:nvPicPr>
          <p:cNvPr id="20" name="Picture 19" descr="A black background with white text&#10;&#10;Description automatically generated">
            <a:extLst>
              <a:ext uri="{FF2B5EF4-FFF2-40B4-BE49-F238E27FC236}">
                <a16:creationId xmlns="" xmlns:a16="http://schemas.microsoft.com/office/drawing/2014/main" id="{EBF4FA39-5F8B-1E90-4010-C7A762A34D5D}"/>
              </a:ext>
            </a:extLst>
          </p:cNvPr>
          <p:cNvPicPr>
            <a:picLocks noChangeAspect="1"/>
          </p:cNvPicPr>
          <p:nvPr/>
        </p:nvPicPr>
        <p:blipFill>
          <a:blip r:embed="rId4"/>
          <a:stretch>
            <a:fillRect/>
          </a:stretch>
        </p:blipFill>
        <p:spPr>
          <a:xfrm>
            <a:off x="527539" y="6081453"/>
            <a:ext cx="1666789" cy="403206"/>
          </a:xfrm>
          <a:prstGeom prst="rect">
            <a:avLst/>
          </a:prstGeom>
        </p:spPr>
      </p:pic>
      <p:pic>
        <p:nvPicPr>
          <p:cNvPr id="24" name="Picture 23" descr="A black and white sign with white text&#10;&#10;Description automatically generated">
            <a:extLst>
              <a:ext uri="{FF2B5EF4-FFF2-40B4-BE49-F238E27FC236}">
                <a16:creationId xmlns="" xmlns:a16="http://schemas.microsoft.com/office/drawing/2014/main" id="{FA96FC1D-9CF7-2456-AAFD-AB826AB85F65}"/>
              </a:ext>
            </a:extLst>
          </p:cNvPr>
          <p:cNvPicPr>
            <a:picLocks noChangeAspect="1"/>
          </p:cNvPicPr>
          <p:nvPr/>
        </p:nvPicPr>
        <p:blipFill>
          <a:blip r:embed="rId5"/>
          <a:stretch>
            <a:fillRect/>
          </a:stretch>
        </p:blipFill>
        <p:spPr>
          <a:xfrm>
            <a:off x="2272849" y="6023814"/>
            <a:ext cx="2179823" cy="460845"/>
          </a:xfrm>
          <a:prstGeom prst="rect">
            <a:avLst/>
          </a:prstGeom>
        </p:spPr>
      </p:pic>
      <p:pic>
        <p:nvPicPr>
          <p:cNvPr id="26" name="Picture 25">
            <a:extLst>
              <a:ext uri="{FF2B5EF4-FFF2-40B4-BE49-F238E27FC236}">
                <a16:creationId xmlns="" xmlns:a16="http://schemas.microsoft.com/office/drawing/2014/main" id="{CBB85033-841F-1880-CAD4-8255322A0A6C}"/>
              </a:ext>
            </a:extLst>
          </p:cNvPr>
          <p:cNvPicPr>
            <a:picLocks noChangeAspect="1"/>
          </p:cNvPicPr>
          <p:nvPr/>
        </p:nvPicPr>
        <p:blipFill>
          <a:blip r:embed="rId6"/>
          <a:stretch>
            <a:fillRect/>
          </a:stretch>
        </p:blipFill>
        <p:spPr>
          <a:xfrm>
            <a:off x="4614895" y="5975387"/>
            <a:ext cx="1582041" cy="557698"/>
          </a:xfrm>
          <a:prstGeom prst="rect">
            <a:avLst/>
          </a:prstGeom>
        </p:spPr>
      </p:pic>
    </p:spTree>
    <p:extLst>
      <p:ext uri="{BB962C8B-B14F-4D97-AF65-F5344CB8AC3E}">
        <p14:creationId xmlns:p14="http://schemas.microsoft.com/office/powerpoint/2010/main" val="12249264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 xmlns:a16="http://schemas.microsoft.com/office/drawing/2014/main" id="{5E9A5882-A00B-80A6-2E99-6103E0180A7C}"/>
              </a:ext>
            </a:extLst>
          </p:cNvPr>
          <p:cNvPicPr>
            <a:picLocks noChangeAspect="1"/>
          </p:cNvPicPr>
          <p:nvPr/>
        </p:nvPicPr>
        <p:blipFill>
          <a:blip r:embed="rId3"/>
          <a:srcRect t="1814"/>
          <a:stretch/>
        </p:blipFill>
        <p:spPr>
          <a:xfrm>
            <a:off x="3988498" y="2215835"/>
            <a:ext cx="4298321" cy="2480298"/>
          </a:xfrm>
          <a:prstGeom prst="rect">
            <a:avLst/>
          </a:prstGeom>
        </p:spPr>
      </p:pic>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774106"/>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endParaRPr lang="es-ES" sz="1400">
              <a:solidFill>
                <a:srgbClr val="C00000"/>
              </a:solidFill>
              <a:latin typeface="Open Sans" panose="020B0606030504020204" pitchFamily="34" charset="0"/>
            </a:endParaRPr>
          </a:p>
        </p:txBody>
      </p:sp>
      <p:sp>
        <p:nvSpPr>
          <p:cNvPr id="7" name="Title 1">
            <a:extLst>
              <a:ext uri="{FF2B5EF4-FFF2-40B4-BE49-F238E27FC236}">
                <a16:creationId xmlns="" xmlns:a16="http://schemas.microsoft.com/office/drawing/2014/main" id="{5C0D11F6-5D0D-4C85-8A0A-1FAB16948EDC}"/>
              </a:ext>
            </a:extLst>
          </p:cNvPr>
          <p:cNvSpPr txBox="1">
            <a:spLocks/>
          </p:cNvSpPr>
          <p:nvPr/>
        </p:nvSpPr>
        <p:spPr bwMode="gray">
          <a:xfrm>
            <a:off x="658151" y="638036"/>
            <a:ext cx="10875698" cy="210069"/>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dirty="0">
                <a:solidFill>
                  <a:srgbClr val="C00000"/>
                </a:solidFill>
                <a:latin typeface="Open Sans" panose="020B0606030504020204" pitchFamily="34" charset="0"/>
              </a:rPr>
              <a:t>4.1. Gráfico Ejecución Financiera (30/06/2025)</a:t>
            </a:r>
            <a:endParaRPr lang="es-ES" dirty="0">
              <a:solidFill>
                <a:srgbClr val="C00000"/>
              </a:solidFill>
              <a:latin typeface="Open Sans" panose="020B0606030504020204" pitchFamily="34" charset="0"/>
            </a:endParaRPr>
          </a:p>
        </p:txBody>
      </p:sp>
      <p:cxnSp>
        <p:nvCxnSpPr>
          <p:cNvPr id="6" name="Straight Arrow Connector 5">
            <a:extLst>
              <a:ext uri="{FF2B5EF4-FFF2-40B4-BE49-F238E27FC236}">
                <a16:creationId xmlns="" xmlns:a16="http://schemas.microsoft.com/office/drawing/2014/main" id="{00C97969-4636-2017-3843-6090687BA148}"/>
              </a:ext>
            </a:extLst>
          </p:cNvPr>
          <p:cNvCxnSpPr>
            <a:cxnSpLocks/>
            <a:endCxn id="49" idx="3"/>
          </p:cNvCxnSpPr>
          <p:nvPr/>
        </p:nvCxnSpPr>
        <p:spPr>
          <a:xfrm>
            <a:off x="7500171" y="2781224"/>
            <a:ext cx="786648" cy="674760"/>
          </a:xfrm>
          <a:prstGeom prst="straightConnector1">
            <a:avLst/>
          </a:prstGeom>
          <a:ln>
            <a:solidFill>
              <a:srgbClr val="6699FF"/>
            </a:solidFill>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a:extLst>
              <a:ext uri="{FF2B5EF4-FFF2-40B4-BE49-F238E27FC236}">
                <a16:creationId xmlns="" xmlns:a16="http://schemas.microsoft.com/office/drawing/2014/main" id="{0FCD3B5C-FB13-5507-5A8D-668932E82D12}"/>
              </a:ext>
            </a:extLst>
          </p:cNvPr>
          <p:cNvCxnSpPr>
            <a:cxnSpLocks/>
          </p:cNvCxnSpPr>
          <p:nvPr/>
        </p:nvCxnSpPr>
        <p:spPr>
          <a:xfrm>
            <a:off x="7641125" y="4445251"/>
            <a:ext cx="701197" cy="605662"/>
          </a:xfrm>
          <a:prstGeom prst="straightConnector1">
            <a:avLst/>
          </a:prstGeom>
          <a:ln>
            <a:solidFill>
              <a:srgbClr val="FF6600"/>
            </a:solidFill>
            <a:tailEnd type="triangle"/>
          </a:ln>
        </p:spPr>
        <p:style>
          <a:lnRef idx="3">
            <a:schemeClr val="accent5"/>
          </a:lnRef>
          <a:fillRef idx="0">
            <a:schemeClr val="accent5"/>
          </a:fillRef>
          <a:effectRef idx="2">
            <a:schemeClr val="accent5"/>
          </a:effectRef>
          <a:fontRef idx="minor">
            <a:schemeClr val="tx1"/>
          </a:fontRef>
        </p:style>
      </p:cxnSp>
      <p:pic>
        <p:nvPicPr>
          <p:cNvPr id="14" name="Picture 13">
            <a:extLst>
              <a:ext uri="{FF2B5EF4-FFF2-40B4-BE49-F238E27FC236}">
                <a16:creationId xmlns="" xmlns:a16="http://schemas.microsoft.com/office/drawing/2014/main" id="{E60136BF-6605-5B7B-65E5-3F6CFEF08A82}"/>
              </a:ext>
            </a:extLst>
          </p:cNvPr>
          <p:cNvPicPr>
            <a:picLocks noChangeAspect="1"/>
          </p:cNvPicPr>
          <p:nvPr/>
        </p:nvPicPr>
        <p:blipFill>
          <a:blip r:embed="rId4"/>
          <a:stretch>
            <a:fillRect/>
          </a:stretch>
        </p:blipFill>
        <p:spPr>
          <a:xfrm>
            <a:off x="8417345" y="848104"/>
            <a:ext cx="3693172" cy="1933120"/>
          </a:xfrm>
          <a:prstGeom prst="rect">
            <a:avLst/>
          </a:prstGeom>
          <a:solidFill>
            <a:srgbClr val="FFFFFF">
              <a:shade val="85000"/>
            </a:srgbClr>
          </a:solidFill>
          <a:ln w="88900" cap="sq">
            <a:solidFill>
              <a:srgbClr val="43B02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5" name="Straight Arrow Connector 14">
            <a:extLst>
              <a:ext uri="{FF2B5EF4-FFF2-40B4-BE49-F238E27FC236}">
                <a16:creationId xmlns="" xmlns:a16="http://schemas.microsoft.com/office/drawing/2014/main" id="{C737AC4A-5404-E6FB-6141-7B5E40C97B37}"/>
              </a:ext>
            </a:extLst>
          </p:cNvPr>
          <p:cNvCxnSpPr>
            <a:cxnSpLocks/>
          </p:cNvCxnSpPr>
          <p:nvPr/>
        </p:nvCxnSpPr>
        <p:spPr>
          <a:xfrm flipV="1">
            <a:off x="7070756" y="2045076"/>
            <a:ext cx="1236178" cy="254582"/>
          </a:xfrm>
          <a:prstGeom prst="straightConnector1">
            <a:avLst/>
          </a:prstGeom>
          <a:ln>
            <a:solidFill>
              <a:srgbClr val="43B02A"/>
            </a:solidFill>
            <a:tailEnd type="triangle"/>
          </a:ln>
        </p:spPr>
        <p:style>
          <a:lnRef idx="3">
            <a:schemeClr val="accent5"/>
          </a:lnRef>
          <a:fillRef idx="0">
            <a:schemeClr val="accent5"/>
          </a:fillRef>
          <a:effectRef idx="2">
            <a:schemeClr val="accent5"/>
          </a:effectRef>
          <a:fontRef idx="minor">
            <a:schemeClr val="tx1"/>
          </a:fontRef>
        </p:style>
      </p:cxnSp>
      <p:pic>
        <p:nvPicPr>
          <p:cNvPr id="18" name="Picture 17">
            <a:extLst>
              <a:ext uri="{FF2B5EF4-FFF2-40B4-BE49-F238E27FC236}">
                <a16:creationId xmlns="" xmlns:a16="http://schemas.microsoft.com/office/drawing/2014/main" id="{46162200-FAC6-594F-F195-FCF0BBECEC9C}"/>
              </a:ext>
            </a:extLst>
          </p:cNvPr>
          <p:cNvPicPr>
            <a:picLocks noChangeAspect="1"/>
          </p:cNvPicPr>
          <p:nvPr/>
        </p:nvPicPr>
        <p:blipFill>
          <a:blip r:embed="rId5"/>
          <a:stretch>
            <a:fillRect/>
          </a:stretch>
        </p:blipFill>
        <p:spPr>
          <a:xfrm>
            <a:off x="8417346" y="2855222"/>
            <a:ext cx="3693172" cy="1670240"/>
          </a:xfrm>
          <a:prstGeom prst="rect">
            <a:avLst/>
          </a:prstGeom>
          <a:solidFill>
            <a:srgbClr val="FFFFFF">
              <a:shade val="85000"/>
            </a:srgbClr>
          </a:solidFill>
          <a:ln w="88900" cap="sq">
            <a:solidFill>
              <a:srgbClr val="6699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 xmlns:a16="http://schemas.microsoft.com/office/drawing/2014/main" id="{9AA9051C-ECE0-D0F7-8A31-FD7AF2AE16E8}"/>
              </a:ext>
            </a:extLst>
          </p:cNvPr>
          <p:cNvPicPr>
            <a:picLocks noChangeAspect="1"/>
          </p:cNvPicPr>
          <p:nvPr/>
        </p:nvPicPr>
        <p:blipFill>
          <a:blip r:embed="rId6"/>
          <a:stretch>
            <a:fillRect/>
          </a:stretch>
        </p:blipFill>
        <p:spPr>
          <a:xfrm>
            <a:off x="8417345" y="4548062"/>
            <a:ext cx="3693173" cy="1841212"/>
          </a:xfrm>
          <a:prstGeom prst="rect">
            <a:avLst/>
          </a:prstGeom>
          <a:solidFill>
            <a:srgbClr val="FFFFFF">
              <a:shade val="85000"/>
            </a:srgbClr>
          </a:solidFill>
          <a:ln w="88900" cap="sq">
            <a:solidFill>
              <a:srgbClr val="FF66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4" name="Straight Arrow Connector 23">
            <a:extLst>
              <a:ext uri="{FF2B5EF4-FFF2-40B4-BE49-F238E27FC236}">
                <a16:creationId xmlns="" xmlns:a16="http://schemas.microsoft.com/office/drawing/2014/main" id="{5B427A8A-AB7C-EAB7-1227-44610A0F2B79}"/>
              </a:ext>
            </a:extLst>
          </p:cNvPr>
          <p:cNvCxnSpPr>
            <a:cxnSpLocks/>
          </p:cNvCxnSpPr>
          <p:nvPr/>
        </p:nvCxnSpPr>
        <p:spPr>
          <a:xfrm flipH="1">
            <a:off x="4079838" y="4678297"/>
            <a:ext cx="746890" cy="473125"/>
          </a:xfrm>
          <a:prstGeom prst="straightConnector1">
            <a:avLst/>
          </a:prstGeom>
          <a:ln>
            <a:solidFill>
              <a:srgbClr val="97999B"/>
            </a:solidFill>
            <a:tailEnd type="triangle"/>
          </a:ln>
        </p:spPr>
        <p:style>
          <a:lnRef idx="3">
            <a:schemeClr val="accent5"/>
          </a:lnRef>
          <a:fillRef idx="0">
            <a:schemeClr val="accent5"/>
          </a:fillRef>
          <a:effectRef idx="2">
            <a:schemeClr val="accent5"/>
          </a:effectRef>
          <a:fontRef idx="minor">
            <a:schemeClr val="tx1"/>
          </a:fontRef>
        </p:style>
      </p:cxnSp>
      <p:pic>
        <p:nvPicPr>
          <p:cNvPr id="28" name="Picture 27">
            <a:extLst>
              <a:ext uri="{FF2B5EF4-FFF2-40B4-BE49-F238E27FC236}">
                <a16:creationId xmlns="" xmlns:a16="http://schemas.microsoft.com/office/drawing/2014/main" id="{627A9DAB-A8E0-BDDD-D1F9-F888FD94BA1F}"/>
              </a:ext>
            </a:extLst>
          </p:cNvPr>
          <p:cNvPicPr>
            <a:picLocks noChangeAspect="1"/>
          </p:cNvPicPr>
          <p:nvPr/>
        </p:nvPicPr>
        <p:blipFill>
          <a:blip r:embed="rId7"/>
          <a:stretch>
            <a:fillRect/>
          </a:stretch>
        </p:blipFill>
        <p:spPr>
          <a:xfrm>
            <a:off x="81481" y="2689318"/>
            <a:ext cx="3865829" cy="1988979"/>
          </a:xfrm>
          <a:prstGeom prst="rect">
            <a:avLst/>
          </a:prstGeom>
          <a:solidFill>
            <a:srgbClr val="FFFFFF">
              <a:shade val="85000"/>
            </a:srgbClr>
          </a:solidFill>
          <a:ln w="88900" cap="sq">
            <a:solidFill>
              <a:srgbClr val="FFC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9" name="Straight Arrow Connector 28">
            <a:extLst>
              <a:ext uri="{FF2B5EF4-FFF2-40B4-BE49-F238E27FC236}">
                <a16:creationId xmlns="" xmlns:a16="http://schemas.microsoft.com/office/drawing/2014/main" id="{E55BE4B0-B599-B096-97A0-0BAA007A0A9A}"/>
              </a:ext>
            </a:extLst>
          </p:cNvPr>
          <p:cNvCxnSpPr>
            <a:cxnSpLocks/>
          </p:cNvCxnSpPr>
          <p:nvPr/>
        </p:nvCxnSpPr>
        <p:spPr>
          <a:xfrm flipH="1">
            <a:off x="3988499" y="3576119"/>
            <a:ext cx="746889" cy="343937"/>
          </a:xfrm>
          <a:prstGeom prst="straightConnector1">
            <a:avLst/>
          </a:prstGeom>
          <a:ln>
            <a:solidFill>
              <a:srgbClr val="FFCD00"/>
            </a:solidFill>
            <a:tailEnd type="triangle"/>
          </a:ln>
        </p:spPr>
        <p:style>
          <a:lnRef idx="3">
            <a:schemeClr val="accent5"/>
          </a:lnRef>
          <a:fillRef idx="0">
            <a:schemeClr val="accent5"/>
          </a:fillRef>
          <a:effectRef idx="2">
            <a:schemeClr val="accent5"/>
          </a:effectRef>
          <a:fontRef idx="minor">
            <a:schemeClr val="tx1"/>
          </a:fontRef>
        </p:style>
      </p:cxnSp>
      <p:pic>
        <p:nvPicPr>
          <p:cNvPr id="32" name="Picture 31">
            <a:extLst>
              <a:ext uri="{FF2B5EF4-FFF2-40B4-BE49-F238E27FC236}">
                <a16:creationId xmlns="" xmlns:a16="http://schemas.microsoft.com/office/drawing/2014/main" id="{9C25CA1A-2400-DE9E-CEA2-3F58904288E7}"/>
              </a:ext>
            </a:extLst>
          </p:cNvPr>
          <p:cNvPicPr>
            <a:picLocks noChangeAspect="1"/>
          </p:cNvPicPr>
          <p:nvPr/>
        </p:nvPicPr>
        <p:blipFill>
          <a:blip r:embed="rId8"/>
          <a:stretch>
            <a:fillRect/>
          </a:stretch>
        </p:blipFill>
        <p:spPr>
          <a:xfrm>
            <a:off x="81482" y="940960"/>
            <a:ext cx="3865830" cy="1748358"/>
          </a:xfrm>
          <a:prstGeom prst="rect">
            <a:avLst/>
          </a:prstGeom>
          <a:solidFill>
            <a:srgbClr val="FFFFFF">
              <a:shade val="85000"/>
            </a:srgbClr>
          </a:solidFill>
          <a:ln w="88900" cap="sq">
            <a:solidFill>
              <a:srgbClr val="62B5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3" name="Straight Arrow Connector 32">
            <a:extLst>
              <a:ext uri="{FF2B5EF4-FFF2-40B4-BE49-F238E27FC236}">
                <a16:creationId xmlns="" xmlns:a16="http://schemas.microsoft.com/office/drawing/2014/main" id="{97276D81-8063-8CA2-5B7C-2CD412F4225E}"/>
              </a:ext>
            </a:extLst>
          </p:cNvPr>
          <p:cNvCxnSpPr>
            <a:cxnSpLocks/>
          </p:cNvCxnSpPr>
          <p:nvPr/>
        </p:nvCxnSpPr>
        <p:spPr>
          <a:xfrm flipH="1" flipV="1">
            <a:off x="4046450" y="2145269"/>
            <a:ext cx="780277" cy="275135"/>
          </a:xfrm>
          <a:prstGeom prst="straightConnector1">
            <a:avLst/>
          </a:prstGeom>
          <a:ln>
            <a:solidFill>
              <a:srgbClr val="62B5E5"/>
            </a:solidFill>
            <a:tailEnd type="triangle"/>
          </a:ln>
        </p:spPr>
        <p:style>
          <a:lnRef idx="3">
            <a:schemeClr val="accent5"/>
          </a:lnRef>
          <a:fillRef idx="0">
            <a:schemeClr val="accent5"/>
          </a:fillRef>
          <a:effectRef idx="2">
            <a:schemeClr val="accent5"/>
          </a:effectRef>
          <a:fontRef idx="minor">
            <a:schemeClr val="tx1"/>
          </a:fontRef>
        </p:style>
      </p:cxnSp>
      <p:pic>
        <p:nvPicPr>
          <p:cNvPr id="36" name="Picture 35">
            <a:extLst>
              <a:ext uri="{FF2B5EF4-FFF2-40B4-BE49-F238E27FC236}">
                <a16:creationId xmlns="" xmlns:a16="http://schemas.microsoft.com/office/drawing/2014/main" id="{46859BFA-9A46-089F-7B2C-AA6BF515B77D}"/>
              </a:ext>
            </a:extLst>
          </p:cNvPr>
          <p:cNvPicPr>
            <a:picLocks noChangeAspect="1"/>
          </p:cNvPicPr>
          <p:nvPr/>
        </p:nvPicPr>
        <p:blipFill>
          <a:blip r:embed="rId9"/>
          <a:stretch>
            <a:fillRect/>
          </a:stretch>
        </p:blipFill>
        <p:spPr>
          <a:xfrm>
            <a:off x="5078994" y="5050913"/>
            <a:ext cx="2290527" cy="121051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 xmlns:a16="http://schemas.microsoft.com/office/drawing/2014/main" id="{FBA04748-E9D7-4DF1-A575-396EAE4BC8F9}"/>
              </a:ext>
            </a:extLst>
          </p:cNvPr>
          <p:cNvPicPr>
            <a:picLocks noChangeAspect="1"/>
          </p:cNvPicPr>
          <p:nvPr/>
        </p:nvPicPr>
        <p:blipFill>
          <a:blip r:embed="rId10"/>
          <a:stretch>
            <a:fillRect/>
          </a:stretch>
        </p:blipFill>
        <p:spPr>
          <a:xfrm>
            <a:off x="81482" y="4678298"/>
            <a:ext cx="3876356" cy="1583134"/>
          </a:xfrm>
          <a:prstGeom prst="rect">
            <a:avLst/>
          </a:prstGeom>
          <a:solidFill>
            <a:srgbClr val="FFFFFF">
              <a:shade val="85000"/>
            </a:srgbClr>
          </a:solidFill>
          <a:ln w="88900" cap="sq">
            <a:solidFill>
              <a:srgbClr val="97999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 xmlns:a16="http://schemas.microsoft.com/office/drawing/2014/main" id="{4C47B53B-FBE5-4753-A1B5-2920E2E6F6EA}"/>
              </a:ext>
            </a:extLst>
          </p:cNvPr>
          <p:cNvSpPr txBox="1"/>
          <p:nvPr/>
        </p:nvSpPr>
        <p:spPr>
          <a:xfrm>
            <a:off x="4460388" y="1575546"/>
            <a:ext cx="3416671" cy="369332"/>
          </a:xfrm>
          <a:prstGeom prst="rect">
            <a:avLst/>
          </a:prstGeom>
          <a:noFill/>
        </p:spPr>
        <p:txBody>
          <a:bodyPr wrap="square" lIns="0" tIns="0" rIns="0" bIns="0" rtlCol="0">
            <a:spAutoFit/>
          </a:bodyPr>
          <a:lstStyle/>
          <a:p>
            <a:pPr algn="ctr">
              <a:spcBef>
                <a:spcPts val="0"/>
              </a:spcBef>
              <a:spcAft>
                <a:spcPts val="1333"/>
              </a:spcAft>
              <a:buSzPct val="100000"/>
            </a:pPr>
            <a:r>
              <a:rPr lang="es-ES" sz="1200" b="1" dirty="0">
                <a:solidFill>
                  <a:schemeClr val="bg1">
                    <a:lumMod val="65000"/>
                    <a:lumOff val="35000"/>
                  </a:schemeClr>
                </a:solidFill>
              </a:rPr>
              <a:t>% ASIGNACIÓN / COSTE TOTAL PROGRAMACIÓN</a:t>
            </a:r>
            <a:endParaRPr lang="es-ES" sz="1200" b="1" noProof="0" dirty="0" err="1">
              <a:solidFill>
                <a:schemeClr val="bg1">
                  <a:lumMod val="65000"/>
                  <a:lumOff val="35000"/>
                </a:schemeClr>
              </a:solidFill>
            </a:endParaRPr>
          </a:p>
        </p:txBody>
      </p:sp>
    </p:spTree>
    <p:extLst>
      <p:ext uri="{BB962C8B-B14F-4D97-AF65-F5344CB8AC3E}">
        <p14:creationId xmlns:p14="http://schemas.microsoft.com/office/powerpoint/2010/main" val="11176357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430887"/>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situación laboral y por edad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a 30 de junio de 2025</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número total de participantes </a:t>
            </a:r>
            <a:r>
              <a:rPr kumimoji="0" lang="es-ES"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131.142</a:t>
            </a:r>
            <a:r>
              <a:rPr kumimoji="0" lang="es-E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s-ES"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 xmlns:a16="http://schemas.microsoft.com/office/drawing/2014/main" id="{84AC4F3B-A347-8A64-CEB5-F170099BAD71}"/>
              </a:ext>
            </a:extLst>
          </p:cNvPr>
          <p:cNvSpPr txBox="1"/>
          <p:nvPr/>
        </p:nvSpPr>
        <p:spPr>
          <a:xfrm>
            <a:off x="6981945" y="1931405"/>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edad</a:t>
            </a:r>
            <a:endParaRPr lang="en-GB" sz="1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 xmlns:a16="http://schemas.microsoft.com/office/drawing/2014/main" id="{22304E57-5958-7469-5F90-34A79F31EA34}"/>
              </a:ext>
            </a:extLst>
          </p:cNvPr>
          <p:cNvGrpSpPr/>
          <p:nvPr/>
        </p:nvGrpSpPr>
        <p:grpSpPr>
          <a:xfrm>
            <a:off x="6343993" y="2116071"/>
            <a:ext cx="3948083" cy="4152573"/>
            <a:chOff x="6691465" y="2116071"/>
            <a:chExt cx="3948083" cy="4152573"/>
          </a:xfrm>
        </p:grpSpPr>
        <p:pic>
          <p:nvPicPr>
            <p:cNvPr id="10" name="Picture 9">
              <a:extLst>
                <a:ext uri="{FF2B5EF4-FFF2-40B4-BE49-F238E27FC236}">
                  <a16:creationId xmlns="" xmlns:a16="http://schemas.microsoft.com/office/drawing/2014/main" id="{9CF5970C-579E-0573-852C-A129B01C2867}"/>
                </a:ext>
              </a:extLst>
            </p:cNvPr>
            <p:cNvPicPr>
              <a:picLocks noChangeAspect="1"/>
            </p:cNvPicPr>
            <p:nvPr/>
          </p:nvPicPr>
          <p:blipFill>
            <a:blip r:embed="rId3"/>
            <a:stretch>
              <a:fillRect/>
            </a:stretch>
          </p:blipFill>
          <p:spPr>
            <a:xfrm>
              <a:off x="6691465" y="2116071"/>
              <a:ext cx="3948083" cy="2916198"/>
            </a:xfrm>
            <a:prstGeom prst="rect">
              <a:avLst/>
            </a:prstGeom>
          </p:spPr>
        </p:pic>
        <p:pic>
          <p:nvPicPr>
            <p:cNvPr id="13" name="Picture 12">
              <a:extLst>
                <a:ext uri="{FF2B5EF4-FFF2-40B4-BE49-F238E27FC236}">
                  <a16:creationId xmlns="" xmlns:a16="http://schemas.microsoft.com/office/drawing/2014/main" id="{6DE6FABA-C037-99BA-9B68-5EF91FF87A4C}"/>
                </a:ext>
              </a:extLst>
            </p:cNvPr>
            <p:cNvPicPr>
              <a:picLocks noChangeAspect="1"/>
            </p:cNvPicPr>
            <p:nvPr/>
          </p:nvPicPr>
          <p:blipFill>
            <a:blip r:embed="rId4"/>
            <a:stretch>
              <a:fillRect/>
            </a:stretch>
          </p:blipFill>
          <p:spPr>
            <a:xfrm>
              <a:off x="7863063" y="5087133"/>
              <a:ext cx="1604886" cy="1181511"/>
            </a:xfrm>
            <a:prstGeom prst="rect">
              <a:avLst/>
            </a:prstGeom>
          </p:spPr>
        </p:pic>
      </p:grpSp>
      <p:sp>
        <p:nvSpPr>
          <p:cNvPr id="29" name="TextBox 28">
            <a:extLst>
              <a:ext uri="{FF2B5EF4-FFF2-40B4-BE49-F238E27FC236}">
                <a16:creationId xmlns="" xmlns:a16="http://schemas.microsoft.com/office/drawing/2014/main" id="{155E5446-B7FD-9048-812B-BD07F86F188E}"/>
              </a:ext>
            </a:extLst>
          </p:cNvPr>
          <p:cNvSpPr txBox="1"/>
          <p:nvPr/>
        </p:nvSpPr>
        <p:spPr>
          <a:xfrm>
            <a:off x="2067839" y="1931405"/>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situación laboral</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 xmlns:a16="http://schemas.microsoft.com/office/drawing/2014/main" id="{E4878B81-5D10-3ABB-8F2A-F1D0DD1DD61B}"/>
              </a:ext>
            </a:extLst>
          </p:cNvPr>
          <p:cNvGrpSpPr/>
          <p:nvPr/>
        </p:nvGrpSpPr>
        <p:grpSpPr>
          <a:xfrm>
            <a:off x="1429887" y="2116071"/>
            <a:ext cx="3948083" cy="3834026"/>
            <a:chOff x="1292727" y="2116071"/>
            <a:chExt cx="3948083" cy="3834026"/>
          </a:xfrm>
        </p:grpSpPr>
        <p:pic>
          <p:nvPicPr>
            <p:cNvPr id="16" name="Picture 15">
              <a:extLst>
                <a:ext uri="{FF2B5EF4-FFF2-40B4-BE49-F238E27FC236}">
                  <a16:creationId xmlns="" xmlns:a16="http://schemas.microsoft.com/office/drawing/2014/main" id="{C33409CF-3DFB-0BEE-9F98-91794353C4EF}"/>
                </a:ext>
              </a:extLst>
            </p:cNvPr>
            <p:cNvPicPr>
              <a:picLocks noChangeAspect="1"/>
            </p:cNvPicPr>
            <p:nvPr/>
          </p:nvPicPr>
          <p:blipFill>
            <a:blip r:embed="rId5"/>
            <a:stretch>
              <a:fillRect/>
            </a:stretch>
          </p:blipFill>
          <p:spPr>
            <a:xfrm>
              <a:off x="1292727" y="2116071"/>
              <a:ext cx="3948083" cy="3021492"/>
            </a:xfrm>
            <a:prstGeom prst="rect">
              <a:avLst/>
            </a:prstGeom>
          </p:spPr>
        </p:pic>
        <p:pic>
          <p:nvPicPr>
            <p:cNvPr id="18" name="Picture 17">
              <a:extLst>
                <a:ext uri="{FF2B5EF4-FFF2-40B4-BE49-F238E27FC236}">
                  <a16:creationId xmlns="" xmlns:a16="http://schemas.microsoft.com/office/drawing/2014/main" id="{949339C8-B06A-E540-C271-570FA01CEB02}"/>
                </a:ext>
              </a:extLst>
            </p:cNvPr>
            <p:cNvPicPr>
              <a:picLocks noChangeAspect="1"/>
            </p:cNvPicPr>
            <p:nvPr/>
          </p:nvPicPr>
          <p:blipFill>
            <a:blip r:embed="rId6"/>
            <a:stretch>
              <a:fillRect/>
            </a:stretch>
          </p:blipFill>
          <p:spPr>
            <a:xfrm>
              <a:off x="1902002" y="4985661"/>
              <a:ext cx="2729533" cy="964436"/>
            </a:xfrm>
            <a:prstGeom prst="rect">
              <a:avLst/>
            </a:prstGeom>
          </p:spPr>
        </p:pic>
      </p:grpSp>
    </p:spTree>
    <p:extLst>
      <p:ext uri="{BB962C8B-B14F-4D97-AF65-F5344CB8AC3E}">
        <p14:creationId xmlns:p14="http://schemas.microsoft.com/office/powerpoint/2010/main" val="12391507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5.1.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430887"/>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nivel educativo y situación de vulnerabilidad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a 30 de junio de 2025</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número total de participantes </a:t>
            </a:r>
            <a:r>
              <a:rPr kumimoji="0" lang="es-ES" sz="12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131.142</a:t>
            </a:r>
            <a:r>
              <a:rPr kumimoji="0" lang="es-E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 xmlns:a16="http://schemas.microsoft.com/office/drawing/2014/main" id="{67499E80-597C-4016-596E-3B44F1272B1B}"/>
              </a:ext>
            </a:extLst>
          </p:cNvPr>
          <p:cNvSpPr txBox="1"/>
          <p:nvPr/>
        </p:nvSpPr>
        <p:spPr>
          <a:xfrm>
            <a:off x="2284446" y="1869629"/>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nivel educativo</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 xmlns:a16="http://schemas.microsoft.com/office/drawing/2014/main" id="{00C1FA65-600D-CE1A-A6A8-223BC733A9D0}"/>
              </a:ext>
            </a:extLst>
          </p:cNvPr>
          <p:cNvSpPr txBox="1"/>
          <p:nvPr/>
        </p:nvSpPr>
        <p:spPr>
          <a:xfrm>
            <a:off x="6477516" y="1869629"/>
            <a:ext cx="3642932"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situación de vulnerabilidad</a:t>
            </a:r>
            <a:endParaRPr lang="en-GB" sz="1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 xmlns:a16="http://schemas.microsoft.com/office/drawing/2014/main" id="{CDBE6481-76C5-65B9-963B-47326EFC9B3D}"/>
              </a:ext>
            </a:extLst>
          </p:cNvPr>
          <p:cNvGrpSpPr/>
          <p:nvPr/>
        </p:nvGrpSpPr>
        <p:grpSpPr>
          <a:xfrm>
            <a:off x="1856232" y="2177275"/>
            <a:ext cx="3683750" cy="3792323"/>
            <a:chOff x="1701088" y="2104123"/>
            <a:chExt cx="3838894" cy="4054530"/>
          </a:xfrm>
        </p:grpSpPr>
        <p:pic>
          <p:nvPicPr>
            <p:cNvPr id="6" name="Picture 5">
              <a:extLst>
                <a:ext uri="{FF2B5EF4-FFF2-40B4-BE49-F238E27FC236}">
                  <a16:creationId xmlns="" xmlns:a16="http://schemas.microsoft.com/office/drawing/2014/main" id="{30DAF800-85AF-08A8-C4DC-EA22A5616B2C}"/>
                </a:ext>
              </a:extLst>
            </p:cNvPr>
            <p:cNvPicPr>
              <a:picLocks noChangeAspect="1"/>
            </p:cNvPicPr>
            <p:nvPr/>
          </p:nvPicPr>
          <p:blipFill>
            <a:blip r:embed="rId3"/>
            <a:stretch>
              <a:fillRect/>
            </a:stretch>
          </p:blipFill>
          <p:spPr>
            <a:xfrm>
              <a:off x="1701088" y="2104123"/>
              <a:ext cx="3838894" cy="3205395"/>
            </a:xfrm>
            <a:prstGeom prst="rect">
              <a:avLst/>
            </a:prstGeom>
          </p:spPr>
        </p:pic>
        <p:pic>
          <p:nvPicPr>
            <p:cNvPr id="8" name="Picture 7">
              <a:extLst>
                <a:ext uri="{FF2B5EF4-FFF2-40B4-BE49-F238E27FC236}">
                  <a16:creationId xmlns="" xmlns:a16="http://schemas.microsoft.com/office/drawing/2014/main" id="{95D08872-34E6-69EF-ADBB-70479D6FD112}"/>
                </a:ext>
              </a:extLst>
            </p:cNvPr>
            <p:cNvPicPr>
              <a:picLocks noChangeAspect="1"/>
            </p:cNvPicPr>
            <p:nvPr/>
          </p:nvPicPr>
          <p:blipFill>
            <a:blip r:embed="rId4"/>
            <a:stretch>
              <a:fillRect/>
            </a:stretch>
          </p:blipFill>
          <p:spPr>
            <a:xfrm>
              <a:off x="2455404" y="5120959"/>
              <a:ext cx="2330262" cy="1037694"/>
            </a:xfrm>
            <a:prstGeom prst="rect">
              <a:avLst/>
            </a:prstGeom>
          </p:spPr>
        </p:pic>
      </p:grpSp>
      <p:grpSp>
        <p:nvGrpSpPr>
          <p:cNvPr id="19" name="Group 18">
            <a:extLst>
              <a:ext uri="{FF2B5EF4-FFF2-40B4-BE49-F238E27FC236}">
                <a16:creationId xmlns="" xmlns:a16="http://schemas.microsoft.com/office/drawing/2014/main" id="{7508E1FA-BD25-BB47-77A9-14EAFD1C9DC9}"/>
              </a:ext>
            </a:extLst>
          </p:cNvPr>
          <p:cNvGrpSpPr/>
          <p:nvPr/>
        </p:nvGrpSpPr>
        <p:grpSpPr>
          <a:xfrm>
            <a:off x="6799244" y="2008576"/>
            <a:ext cx="3495708" cy="4331909"/>
            <a:chOff x="6652020" y="2100016"/>
            <a:chExt cx="3642932" cy="4631424"/>
          </a:xfrm>
        </p:grpSpPr>
        <p:pic>
          <p:nvPicPr>
            <p:cNvPr id="14" name="Picture 13">
              <a:extLst>
                <a:ext uri="{FF2B5EF4-FFF2-40B4-BE49-F238E27FC236}">
                  <a16:creationId xmlns="" xmlns:a16="http://schemas.microsoft.com/office/drawing/2014/main" id="{A70A6C8B-9951-3EED-351E-4A5CE1280379}"/>
                </a:ext>
              </a:extLst>
            </p:cNvPr>
            <p:cNvPicPr>
              <a:picLocks noChangeAspect="1"/>
            </p:cNvPicPr>
            <p:nvPr/>
          </p:nvPicPr>
          <p:blipFill>
            <a:blip r:embed="rId5"/>
            <a:stretch>
              <a:fillRect/>
            </a:stretch>
          </p:blipFill>
          <p:spPr>
            <a:xfrm>
              <a:off x="6652020" y="2100016"/>
              <a:ext cx="3642932" cy="3240752"/>
            </a:xfrm>
            <a:prstGeom prst="rect">
              <a:avLst/>
            </a:prstGeom>
          </p:spPr>
        </p:pic>
        <p:pic>
          <p:nvPicPr>
            <p:cNvPr id="18" name="Picture 17">
              <a:extLst>
                <a:ext uri="{FF2B5EF4-FFF2-40B4-BE49-F238E27FC236}">
                  <a16:creationId xmlns="" xmlns:a16="http://schemas.microsoft.com/office/drawing/2014/main" id="{590DFAAD-FF9E-6B25-DEC5-BEFF1BDA4C81}"/>
                </a:ext>
              </a:extLst>
            </p:cNvPr>
            <p:cNvPicPr>
              <a:picLocks noChangeAspect="1"/>
            </p:cNvPicPr>
            <p:nvPr/>
          </p:nvPicPr>
          <p:blipFill>
            <a:blip r:embed="rId6"/>
            <a:stretch>
              <a:fillRect/>
            </a:stretch>
          </p:blipFill>
          <p:spPr>
            <a:xfrm>
              <a:off x="7639588" y="5199790"/>
              <a:ext cx="1667796" cy="1531650"/>
            </a:xfrm>
            <a:prstGeom prst="rect">
              <a:avLst/>
            </a:prstGeom>
          </p:spPr>
        </p:pic>
      </p:grpSp>
    </p:spTree>
    <p:extLst>
      <p:ext uri="{BB962C8B-B14F-4D97-AF65-F5344CB8AC3E}">
        <p14:creationId xmlns:p14="http://schemas.microsoft.com/office/powerpoint/2010/main" val="40377835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5.2.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89578" y="1475009"/>
            <a:ext cx="10875698" cy="430887"/>
          </a:xfrm>
          <a:prstGeom prst="rect">
            <a:avLst/>
          </a:prstGeom>
        </p:spPr>
        <p:txBody>
          <a:bodyPr wrap="square" lIns="0" tIns="0" rIns="0" bIns="0">
            <a:spAutoFit/>
          </a:bodyPr>
          <a:lstStyle/>
          <a:p>
            <a:pPr lvl="0" algn="ju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a:t>
            </a:r>
            <a:r>
              <a:rPr lang="es-ES" sz="1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rioridades</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género</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del Programa FSE+ 21-27 de la Comunidad de Madrid</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número total de participantes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131.142</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 xmlns:a16="http://schemas.microsoft.com/office/drawing/2014/main" id="{512DF852-A4B4-DE10-DFC1-7BCF1BD3E6E9}"/>
              </a:ext>
            </a:extLst>
          </p:cNvPr>
          <p:cNvSpPr txBox="1"/>
          <p:nvPr/>
        </p:nvSpPr>
        <p:spPr>
          <a:xfrm>
            <a:off x="3766930" y="1936674"/>
            <a:ext cx="4473027"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Prioridades del Programa FSE+ 21-27 CM</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 xmlns:a16="http://schemas.microsoft.com/office/drawing/2014/main" id="{E6E6950D-4044-DE8C-2726-151FE0B65B11}"/>
              </a:ext>
            </a:extLst>
          </p:cNvPr>
          <p:cNvGrpSpPr/>
          <p:nvPr/>
        </p:nvGrpSpPr>
        <p:grpSpPr>
          <a:xfrm>
            <a:off x="2639309" y="2121340"/>
            <a:ext cx="6728268" cy="4006257"/>
            <a:chOff x="2639309" y="2121340"/>
            <a:chExt cx="6728268" cy="4006257"/>
          </a:xfrm>
        </p:grpSpPr>
        <p:pic>
          <p:nvPicPr>
            <p:cNvPr id="3" name="Picture 2">
              <a:extLst>
                <a:ext uri="{FF2B5EF4-FFF2-40B4-BE49-F238E27FC236}">
                  <a16:creationId xmlns="" xmlns:a16="http://schemas.microsoft.com/office/drawing/2014/main" id="{7CB3D604-93CB-E474-FDE6-47010FE7E94B}"/>
                </a:ext>
              </a:extLst>
            </p:cNvPr>
            <p:cNvPicPr>
              <a:picLocks noChangeAspect="1"/>
            </p:cNvPicPr>
            <p:nvPr/>
          </p:nvPicPr>
          <p:blipFill>
            <a:blip r:embed="rId3"/>
            <a:stretch>
              <a:fillRect/>
            </a:stretch>
          </p:blipFill>
          <p:spPr>
            <a:xfrm>
              <a:off x="2639309" y="2121340"/>
              <a:ext cx="6728268" cy="3726336"/>
            </a:xfrm>
            <a:prstGeom prst="rect">
              <a:avLst/>
            </a:prstGeom>
          </p:spPr>
        </p:pic>
        <p:pic>
          <p:nvPicPr>
            <p:cNvPr id="6" name="Picture 5">
              <a:extLst>
                <a:ext uri="{FF2B5EF4-FFF2-40B4-BE49-F238E27FC236}">
                  <a16:creationId xmlns="" xmlns:a16="http://schemas.microsoft.com/office/drawing/2014/main" id="{722BE45B-0767-45A2-1482-CE6EB0ACD302}"/>
                </a:ext>
              </a:extLst>
            </p:cNvPr>
            <p:cNvPicPr>
              <a:picLocks noChangeAspect="1"/>
            </p:cNvPicPr>
            <p:nvPr/>
          </p:nvPicPr>
          <p:blipFill>
            <a:blip r:embed="rId4"/>
            <a:stretch>
              <a:fillRect/>
            </a:stretch>
          </p:blipFill>
          <p:spPr>
            <a:xfrm>
              <a:off x="5247754" y="5937087"/>
              <a:ext cx="1511378" cy="190510"/>
            </a:xfrm>
            <a:prstGeom prst="rect">
              <a:avLst/>
            </a:prstGeom>
          </p:spPr>
        </p:pic>
      </p:grpSp>
    </p:spTree>
    <p:extLst>
      <p:ext uri="{BB962C8B-B14F-4D97-AF65-F5344CB8AC3E}">
        <p14:creationId xmlns:p14="http://schemas.microsoft.com/office/powerpoint/2010/main" val="128005676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5.3.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430887"/>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para la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kumimoji="0" lang="es-ES" sz="14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rioridad</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1 - Empleo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desagregados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situación laboral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y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edad</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9.347</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participantes para esta Prioridad.</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 xmlns:a16="http://schemas.microsoft.com/office/drawing/2014/main" id="{512DF852-A4B4-DE10-DFC1-7BCF1BD3E6E9}"/>
              </a:ext>
            </a:extLst>
          </p:cNvPr>
          <p:cNvSpPr txBox="1"/>
          <p:nvPr/>
        </p:nvSpPr>
        <p:spPr>
          <a:xfrm>
            <a:off x="2040985" y="1936674"/>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situación laboral</a:t>
            </a:r>
            <a:endParaRPr lang="en-GB" sz="1200" b="1" noProof="0"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 xmlns:a16="http://schemas.microsoft.com/office/drawing/2014/main" id="{A0049B31-E763-1C4F-9A2E-E41F4D06876B}"/>
              </a:ext>
            </a:extLst>
          </p:cNvPr>
          <p:cNvSpPr txBox="1"/>
          <p:nvPr/>
        </p:nvSpPr>
        <p:spPr>
          <a:xfrm>
            <a:off x="7496485" y="1936674"/>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edad</a:t>
            </a:r>
            <a:endParaRPr lang="en-GB" sz="1200" b="1" noProof="0"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 xmlns:a16="http://schemas.microsoft.com/office/drawing/2014/main" id="{2B87C6F7-6FC2-63C7-DD33-3DFE851496C6}"/>
              </a:ext>
            </a:extLst>
          </p:cNvPr>
          <p:cNvPicPr>
            <a:picLocks noChangeAspect="1"/>
          </p:cNvPicPr>
          <p:nvPr/>
        </p:nvPicPr>
        <p:blipFill>
          <a:blip r:embed="rId3"/>
          <a:stretch>
            <a:fillRect/>
          </a:stretch>
        </p:blipFill>
        <p:spPr>
          <a:xfrm>
            <a:off x="666019" y="2218342"/>
            <a:ext cx="5570189" cy="3154012"/>
          </a:xfrm>
          <a:prstGeom prst="rect">
            <a:avLst/>
          </a:prstGeom>
        </p:spPr>
      </p:pic>
      <p:pic>
        <p:nvPicPr>
          <p:cNvPr id="9" name="Picture 8">
            <a:extLst>
              <a:ext uri="{FF2B5EF4-FFF2-40B4-BE49-F238E27FC236}">
                <a16:creationId xmlns="" xmlns:a16="http://schemas.microsoft.com/office/drawing/2014/main" id="{F9D4CFF5-347D-0C22-4293-9BD64244D9E9}"/>
              </a:ext>
            </a:extLst>
          </p:cNvPr>
          <p:cNvPicPr>
            <a:picLocks noChangeAspect="1"/>
          </p:cNvPicPr>
          <p:nvPr/>
        </p:nvPicPr>
        <p:blipFill>
          <a:blip r:embed="rId4"/>
          <a:stretch>
            <a:fillRect/>
          </a:stretch>
        </p:blipFill>
        <p:spPr>
          <a:xfrm>
            <a:off x="6096001" y="2121340"/>
            <a:ext cx="5827776" cy="3247059"/>
          </a:xfrm>
          <a:prstGeom prst="rect">
            <a:avLst/>
          </a:prstGeom>
        </p:spPr>
      </p:pic>
    </p:spTree>
    <p:extLst>
      <p:ext uri="{BB962C8B-B14F-4D97-AF65-F5344CB8AC3E}">
        <p14:creationId xmlns:p14="http://schemas.microsoft.com/office/powerpoint/2010/main" val="20069083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5.4.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430887"/>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para la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kumimoji="0" lang="es-ES" sz="14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rioridad</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1 - Empleo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desagregados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por nivel educativo</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9,347</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participantes para esta Prioridad.</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 xmlns:a16="http://schemas.microsoft.com/office/drawing/2014/main" id="{4D7772B1-2E97-C7C3-DF1A-D6324797EB9B}"/>
              </a:ext>
            </a:extLst>
          </p:cNvPr>
          <p:cNvSpPr txBox="1"/>
          <p:nvPr/>
        </p:nvSpPr>
        <p:spPr>
          <a:xfrm>
            <a:off x="4759911" y="1883993"/>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nivel educativo</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 xmlns:a16="http://schemas.microsoft.com/office/drawing/2014/main" id="{F566FB25-232C-B6D1-A6A3-E1A405A0E925}"/>
              </a:ext>
            </a:extLst>
          </p:cNvPr>
          <p:cNvPicPr>
            <a:picLocks noChangeAspect="1"/>
          </p:cNvPicPr>
          <p:nvPr/>
        </p:nvPicPr>
        <p:blipFill>
          <a:blip r:embed="rId3"/>
          <a:stretch>
            <a:fillRect/>
          </a:stretch>
        </p:blipFill>
        <p:spPr>
          <a:xfrm>
            <a:off x="2403657" y="2117262"/>
            <a:ext cx="7455283" cy="3965040"/>
          </a:xfrm>
          <a:prstGeom prst="rect">
            <a:avLst/>
          </a:prstGeom>
        </p:spPr>
      </p:pic>
    </p:spTree>
    <p:extLst>
      <p:ext uri="{BB962C8B-B14F-4D97-AF65-F5344CB8AC3E}">
        <p14:creationId xmlns:p14="http://schemas.microsoft.com/office/powerpoint/2010/main" val="13343118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5.5.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430887"/>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para la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kumimoji="0" lang="es-ES" sz="14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rioridad</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2 – Inclusión Social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desagregados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situación laboral y edad</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76.328</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participantes para esta Prioridad.</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 xmlns:a16="http://schemas.microsoft.com/office/drawing/2014/main" id="{512DF852-A4B4-DE10-DFC1-7BCF1BD3E6E9}"/>
              </a:ext>
            </a:extLst>
          </p:cNvPr>
          <p:cNvSpPr txBox="1"/>
          <p:nvPr/>
        </p:nvSpPr>
        <p:spPr>
          <a:xfrm>
            <a:off x="2040985" y="1936674"/>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situación laboral</a:t>
            </a:r>
            <a:endParaRPr lang="en-GB" sz="1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 xmlns:a16="http://schemas.microsoft.com/office/drawing/2014/main" id="{A0049B31-E763-1C4F-9A2E-E41F4D06876B}"/>
              </a:ext>
            </a:extLst>
          </p:cNvPr>
          <p:cNvSpPr txBox="1"/>
          <p:nvPr/>
        </p:nvSpPr>
        <p:spPr>
          <a:xfrm>
            <a:off x="7496485" y="1936674"/>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edad</a:t>
            </a:r>
            <a:endParaRPr lang="en-GB" sz="1200" b="1" noProof="0"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 xmlns:a16="http://schemas.microsoft.com/office/drawing/2014/main" id="{93DD065A-0CAB-3A06-697E-F155AD5B0512}"/>
              </a:ext>
            </a:extLst>
          </p:cNvPr>
          <p:cNvSpPr/>
          <p:nvPr/>
        </p:nvSpPr>
        <p:spPr>
          <a:xfrm>
            <a:off x="658151" y="5893601"/>
            <a:ext cx="10875698" cy="184666"/>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20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Sin desagregación para los participantes del Objetivo Específico L (ESO4.12) </a:t>
            </a:r>
          </a:p>
        </p:txBody>
      </p:sp>
      <p:pic>
        <p:nvPicPr>
          <p:cNvPr id="4" name="Picture 3">
            <a:extLst>
              <a:ext uri="{FF2B5EF4-FFF2-40B4-BE49-F238E27FC236}">
                <a16:creationId xmlns="" xmlns:a16="http://schemas.microsoft.com/office/drawing/2014/main" id="{38A55F11-E45D-6B09-A020-4EE22695CB80}"/>
              </a:ext>
            </a:extLst>
          </p:cNvPr>
          <p:cNvPicPr>
            <a:picLocks noChangeAspect="1"/>
          </p:cNvPicPr>
          <p:nvPr/>
        </p:nvPicPr>
        <p:blipFill>
          <a:blip r:embed="rId3"/>
          <a:stretch>
            <a:fillRect/>
          </a:stretch>
        </p:blipFill>
        <p:spPr>
          <a:xfrm>
            <a:off x="340311" y="2210413"/>
            <a:ext cx="5755689" cy="3404004"/>
          </a:xfrm>
          <a:prstGeom prst="rect">
            <a:avLst/>
          </a:prstGeom>
        </p:spPr>
      </p:pic>
      <p:pic>
        <p:nvPicPr>
          <p:cNvPr id="10" name="Picture 9">
            <a:extLst>
              <a:ext uri="{FF2B5EF4-FFF2-40B4-BE49-F238E27FC236}">
                <a16:creationId xmlns="" xmlns:a16="http://schemas.microsoft.com/office/drawing/2014/main" id="{DC5FD9F2-3255-DE5D-A146-0164F23B32E5}"/>
              </a:ext>
            </a:extLst>
          </p:cNvPr>
          <p:cNvPicPr>
            <a:picLocks noChangeAspect="1"/>
          </p:cNvPicPr>
          <p:nvPr/>
        </p:nvPicPr>
        <p:blipFill>
          <a:blip r:embed="rId4"/>
          <a:stretch>
            <a:fillRect/>
          </a:stretch>
        </p:blipFill>
        <p:spPr>
          <a:xfrm>
            <a:off x="6096001" y="2210413"/>
            <a:ext cx="5974080" cy="3404004"/>
          </a:xfrm>
          <a:prstGeom prst="rect">
            <a:avLst/>
          </a:prstGeom>
        </p:spPr>
      </p:pic>
    </p:spTree>
    <p:extLst>
      <p:ext uri="{BB962C8B-B14F-4D97-AF65-F5344CB8AC3E}">
        <p14:creationId xmlns:p14="http://schemas.microsoft.com/office/powerpoint/2010/main" val="3319329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5.6.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58149" y="1457436"/>
            <a:ext cx="10875698" cy="430887"/>
          </a:xfrm>
          <a:prstGeom prst="rect">
            <a:avLst/>
          </a:prstGeom>
        </p:spPr>
        <p:txBody>
          <a:bodyPr wrap="square" lIns="0" tIns="0" rIns="0" bIns="0">
            <a:spAutoFit/>
          </a:bodyPr>
          <a:lstStyle/>
          <a:p>
            <a:pPr lvl="0" algn="ju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para la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kumimoji="0" lang="es-ES" sz="14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rioridad</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2 – Inclusión Social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desagregados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nivel educativo y situación de vulnerabilidad</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76.328</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participantes para esta Prioridad.</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 xmlns:a16="http://schemas.microsoft.com/office/drawing/2014/main" id="{4D7772B1-2E97-C7C3-DF1A-D6324797EB9B}"/>
              </a:ext>
            </a:extLst>
          </p:cNvPr>
          <p:cNvSpPr txBox="1"/>
          <p:nvPr/>
        </p:nvSpPr>
        <p:spPr>
          <a:xfrm>
            <a:off x="2040985" y="2109252"/>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nivel educativo</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 xmlns:a16="http://schemas.microsoft.com/office/drawing/2014/main" id="{8FA0D169-1254-738A-C00C-0B79B72556F2}"/>
              </a:ext>
            </a:extLst>
          </p:cNvPr>
          <p:cNvSpPr txBox="1"/>
          <p:nvPr/>
        </p:nvSpPr>
        <p:spPr>
          <a:xfrm>
            <a:off x="7214689" y="2115681"/>
            <a:ext cx="3663907"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situación de vulnerabilidad</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 xmlns:a16="http://schemas.microsoft.com/office/drawing/2014/main" id="{441AABC3-2556-57A1-1248-E5915BDDB63F}"/>
              </a:ext>
            </a:extLst>
          </p:cNvPr>
          <p:cNvSpPr/>
          <p:nvPr/>
        </p:nvSpPr>
        <p:spPr>
          <a:xfrm>
            <a:off x="658151" y="5822579"/>
            <a:ext cx="10875698" cy="184666"/>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20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Sin desagregación para los participantes del Objetivo Específico L </a:t>
            </a:r>
          </a:p>
        </p:txBody>
      </p:sp>
      <p:pic>
        <p:nvPicPr>
          <p:cNvPr id="6" name="Picture 5">
            <a:extLst>
              <a:ext uri="{FF2B5EF4-FFF2-40B4-BE49-F238E27FC236}">
                <a16:creationId xmlns="" xmlns:a16="http://schemas.microsoft.com/office/drawing/2014/main" id="{807D3F5A-BDF5-0EAD-42B2-7206EA2CE379}"/>
              </a:ext>
            </a:extLst>
          </p:cNvPr>
          <p:cNvPicPr>
            <a:picLocks noChangeAspect="1"/>
          </p:cNvPicPr>
          <p:nvPr/>
        </p:nvPicPr>
        <p:blipFill>
          <a:blip r:embed="rId3"/>
          <a:stretch>
            <a:fillRect/>
          </a:stretch>
        </p:blipFill>
        <p:spPr>
          <a:xfrm>
            <a:off x="194711" y="2293918"/>
            <a:ext cx="5901287" cy="3528661"/>
          </a:xfrm>
          <a:prstGeom prst="rect">
            <a:avLst/>
          </a:prstGeom>
        </p:spPr>
      </p:pic>
      <p:pic>
        <p:nvPicPr>
          <p:cNvPr id="10" name="Picture 9">
            <a:extLst>
              <a:ext uri="{FF2B5EF4-FFF2-40B4-BE49-F238E27FC236}">
                <a16:creationId xmlns="" xmlns:a16="http://schemas.microsoft.com/office/drawing/2014/main" id="{5058396D-82ED-F07F-2230-5D4CCA3FF4E2}"/>
              </a:ext>
            </a:extLst>
          </p:cNvPr>
          <p:cNvPicPr>
            <a:picLocks noChangeAspect="1"/>
          </p:cNvPicPr>
          <p:nvPr/>
        </p:nvPicPr>
        <p:blipFill>
          <a:blip r:embed="rId4"/>
          <a:stretch>
            <a:fillRect/>
          </a:stretch>
        </p:blipFill>
        <p:spPr>
          <a:xfrm>
            <a:off x="6332658" y="2293918"/>
            <a:ext cx="5764854" cy="3528661"/>
          </a:xfrm>
          <a:prstGeom prst="rect">
            <a:avLst/>
          </a:prstGeom>
        </p:spPr>
      </p:pic>
    </p:spTree>
    <p:extLst>
      <p:ext uri="{BB962C8B-B14F-4D97-AF65-F5344CB8AC3E}">
        <p14:creationId xmlns:p14="http://schemas.microsoft.com/office/powerpoint/2010/main" val="3328413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5.7.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430887"/>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para la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kumimoji="0" lang="es-ES" sz="14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rioridad</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3 – Educación y Formación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desagregados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situación laboral y edad</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18.487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participantes para esta Prioridad.</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 xmlns:a16="http://schemas.microsoft.com/office/drawing/2014/main" id="{512DF852-A4B4-DE10-DFC1-7BCF1BD3E6E9}"/>
              </a:ext>
            </a:extLst>
          </p:cNvPr>
          <p:cNvSpPr txBox="1"/>
          <p:nvPr/>
        </p:nvSpPr>
        <p:spPr>
          <a:xfrm>
            <a:off x="2040985" y="1936674"/>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situación laboral</a:t>
            </a:r>
            <a:endParaRPr lang="en-GB" sz="1200" b="1" noProof="0"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 xmlns:a16="http://schemas.microsoft.com/office/drawing/2014/main" id="{A0049B31-E763-1C4F-9A2E-E41F4D06876B}"/>
              </a:ext>
            </a:extLst>
          </p:cNvPr>
          <p:cNvSpPr txBox="1"/>
          <p:nvPr/>
        </p:nvSpPr>
        <p:spPr>
          <a:xfrm>
            <a:off x="7496485" y="1936674"/>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edad</a:t>
            </a:r>
            <a:endParaRPr lang="en-GB" sz="1200" b="1" noProof="0"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 xmlns:a16="http://schemas.microsoft.com/office/drawing/2014/main" id="{789600CE-2071-93DD-FD61-D4A29F119ED5}"/>
              </a:ext>
            </a:extLst>
          </p:cNvPr>
          <p:cNvPicPr>
            <a:picLocks noChangeAspect="1"/>
          </p:cNvPicPr>
          <p:nvPr/>
        </p:nvPicPr>
        <p:blipFill>
          <a:blip r:embed="rId3"/>
          <a:stretch>
            <a:fillRect/>
          </a:stretch>
        </p:blipFill>
        <p:spPr>
          <a:xfrm>
            <a:off x="136458" y="2121341"/>
            <a:ext cx="5656350" cy="3214140"/>
          </a:xfrm>
          <a:prstGeom prst="rect">
            <a:avLst/>
          </a:prstGeom>
        </p:spPr>
      </p:pic>
      <p:pic>
        <p:nvPicPr>
          <p:cNvPr id="11" name="Picture 10">
            <a:extLst>
              <a:ext uri="{FF2B5EF4-FFF2-40B4-BE49-F238E27FC236}">
                <a16:creationId xmlns="" xmlns:a16="http://schemas.microsoft.com/office/drawing/2014/main" id="{0FCF4EA2-E30C-DCD4-3725-C08C61E7D5C4}"/>
              </a:ext>
            </a:extLst>
          </p:cNvPr>
          <p:cNvPicPr>
            <a:picLocks noChangeAspect="1"/>
          </p:cNvPicPr>
          <p:nvPr/>
        </p:nvPicPr>
        <p:blipFill>
          <a:blip r:embed="rId4"/>
          <a:stretch>
            <a:fillRect/>
          </a:stretch>
        </p:blipFill>
        <p:spPr>
          <a:xfrm>
            <a:off x="6096001" y="2121341"/>
            <a:ext cx="5959542" cy="3214140"/>
          </a:xfrm>
          <a:prstGeom prst="rect">
            <a:avLst/>
          </a:prstGeom>
        </p:spPr>
      </p:pic>
    </p:spTree>
    <p:extLst>
      <p:ext uri="{BB962C8B-B14F-4D97-AF65-F5344CB8AC3E}">
        <p14:creationId xmlns:p14="http://schemas.microsoft.com/office/powerpoint/2010/main" val="41799352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5.8.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430887"/>
          </a:xfrm>
          <a:prstGeom prst="rect">
            <a:avLst/>
          </a:prstGeom>
        </p:spPr>
        <p:txBody>
          <a:bodyPr wrap="square" lIns="0" tIns="0" rIns="0" bIns="0">
            <a:spAutoFit/>
          </a:bodyPr>
          <a:lstStyle/>
          <a:p>
            <a:pPr lvl="0" algn="ju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para la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kumimoji="0" lang="es-ES" sz="14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rioridad</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3 – Educación y Formación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desagregados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nivel educativo</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18.487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participantes para esta Prioridad.</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 xmlns:a16="http://schemas.microsoft.com/office/drawing/2014/main" id="{4D7772B1-2E97-C7C3-DF1A-D6324797EB9B}"/>
              </a:ext>
            </a:extLst>
          </p:cNvPr>
          <p:cNvSpPr txBox="1"/>
          <p:nvPr/>
        </p:nvSpPr>
        <p:spPr>
          <a:xfrm>
            <a:off x="4860494" y="1937261"/>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nivel educativo</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 xmlns:a16="http://schemas.microsoft.com/office/drawing/2014/main" id="{019548C3-A2BA-479B-D6E0-A68A66E3E8DC}"/>
              </a:ext>
            </a:extLst>
          </p:cNvPr>
          <p:cNvPicPr>
            <a:picLocks noChangeAspect="1"/>
          </p:cNvPicPr>
          <p:nvPr/>
        </p:nvPicPr>
        <p:blipFill>
          <a:blip r:embed="rId3"/>
          <a:stretch>
            <a:fillRect/>
          </a:stretch>
        </p:blipFill>
        <p:spPr>
          <a:xfrm>
            <a:off x="2564197" y="2230489"/>
            <a:ext cx="7264773" cy="3988005"/>
          </a:xfrm>
          <a:prstGeom prst="rect">
            <a:avLst/>
          </a:prstGeom>
        </p:spPr>
      </p:pic>
    </p:spTree>
    <p:extLst>
      <p:ext uri="{BB962C8B-B14F-4D97-AF65-F5344CB8AC3E}">
        <p14:creationId xmlns:p14="http://schemas.microsoft.com/office/powerpoint/2010/main" val="11399021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50DB-E7A5-42AC-1575-84732C8A7CB9}"/>
              </a:ext>
            </a:extLst>
          </p:cNvPr>
          <p:cNvSpPr txBox="1">
            <a:spLocks/>
          </p:cNvSpPr>
          <p:nvPr/>
        </p:nvSpPr>
        <p:spPr bwMode="gray">
          <a:xfrm>
            <a:off x="658151" y="792607"/>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a:solidFill>
                  <a:srgbClr val="C00000"/>
                </a:solidFill>
                <a:latin typeface="Open Sans" panose="020B0606030504020204" pitchFamily="34" charset="0"/>
              </a:rPr>
              <a:t>Índice</a:t>
            </a:r>
            <a:endParaRPr lang="es-ES" sz="1400">
              <a:solidFill>
                <a:srgbClr val="C00000"/>
              </a:solidFill>
              <a:latin typeface="Open Sans" panose="020B0606030504020204" pitchFamily="34" charset="0"/>
            </a:endParaRPr>
          </a:p>
        </p:txBody>
      </p:sp>
      <p:sp>
        <p:nvSpPr>
          <p:cNvPr id="5" name="TextBox 4">
            <a:extLst>
              <a:ext uri="{FF2B5EF4-FFF2-40B4-BE49-F238E27FC236}">
                <a16:creationId xmlns="" xmlns:a16="http://schemas.microsoft.com/office/drawing/2014/main" id="{8F0A5650-047B-9ADB-C75A-8FC5FC8B709D}"/>
              </a:ext>
            </a:extLst>
          </p:cNvPr>
          <p:cNvSpPr txBox="1"/>
          <p:nvPr/>
        </p:nvSpPr>
        <p:spPr>
          <a:xfrm>
            <a:off x="1158844" y="1468895"/>
            <a:ext cx="8509138" cy="4314001"/>
          </a:xfrm>
          <a:prstGeom prst="rect">
            <a:avLst/>
          </a:prstGeom>
          <a:noFill/>
        </p:spPr>
        <p:txBody>
          <a:bodyPr wrap="square" lIns="0" tIns="0" rIns="0" bIns="0" rtlCol="0">
            <a:spAutoFit/>
          </a:bodyPr>
          <a:lstStyle/>
          <a:p>
            <a:pPr>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1. Distribución financiera del Programa FSE+ 2021-2027 de la Comunidad de Madrid</a:t>
            </a:r>
          </a:p>
          <a:p>
            <a:pPr>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2.  Reprogramaciones efectuadas</a:t>
            </a:r>
          </a:p>
          <a:p>
            <a:pPr>
              <a:spcBef>
                <a:spcPts val="0"/>
              </a:spcBef>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3.  Operaciones seleccionadas (datos a 30/06/2025)</a:t>
            </a:r>
          </a:p>
          <a:p>
            <a:pPr>
              <a:spcBef>
                <a:spcPts val="0"/>
              </a:spcBef>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4.  Ejecución financiera a 30/06/2025</a:t>
            </a:r>
          </a:p>
          <a:p>
            <a:pPr>
              <a:spcBef>
                <a:spcPts val="0"/>
              </a:spcBef>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5.  Ejecución física alcanzada a 30/06/2025: indicadores de realización</a:t>
            </a:r>
          </a:p>
          <a:p>
            <a:pPr>
              <a:spcBef>
                <a:spcPts val="0"/>
              </a:spcBef>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6.  Operaciones de Importancia Estratégica</a:t>
            </a:r>
          </a:p>
          <a:p>
            <a:pPr>
              <a:spcBef>
                <a:spcPts val="0"/>
              </a:spcBef>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7.  Previsión de convocatorias</a:t>
            </a:r>
          </a:p>
          <a:p>
            <a:pPr>
              <a:spcBef>
                <a:spcPts val="0"/>
              </a:spcBef>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8.  Previsión de certificación a octubre 2025</a:t>
            </a:r>
          </a:p>
          <a:p>
            <a:pPr>
              <a:spcBef>
                <a:spcPts val="0"/>
              </a:spcBef>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9.  Cumplimiento de la regla n+3</a:t>
            </a:r>
          </a:p>
          <a:p>
            <a:pPr>
              <a:spcBef>
                <a:spcPts val="0"/>
              </a:spcBef>
              <a:spcAft>
                <a:spcPts val="1333"/>
              </a:spcAft>
              <a:buSzPct val="100000"/>
            </a:pP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10. Actividades de comunicación y visibilidad</a:t>
            </a:r>
          </a:p>
          <a:p>
            <a:pPr>
              <a:spcBef>
                <a:spcPts val="0"/>
              </a:spcBef>
              <a:spcAft>
                <a:spcPts val="1333"/>
              </a:spcAft>
              <a:buSzPct val="100000"/>
            </a:pPr>
            <a:endPar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370035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5.9.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430887"/>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para la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kumimoji="0" lang="es-ES" sz="14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rioridad</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5 – Empleo Juvenil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desagregados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situación laboral y edad</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alcanzando un total de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24.379</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participantes para esta prioridad.</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 xmlns:a16="http://schemas.microsoft.com/office/drawing/2014/main" id="{512DF852-A4B4-DE10-DFC1-7BCF1BD3E6E9}"/>
              </a:ext>
            </a:extLst>
          </p:cNvPr>
          <p:cNvSpPr txBox="1"/>
          <p:nvPr/>
        </p:nvSpPr>
        <p:spPr>
          <a:xfrm>
            <a:off x="2040985" y="1936674"/>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situación laboral</a:t>
            </a:r>
            <a:endParaRPr lang="en-GB" sz="1200" b="1" noProof="0"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 xmlns:a16="http://schemas.microsoft.com/office/drawing/2014/main" id="{A0049B31-E763-1C4F-9A2E-E41F4D06876B}"/>
              </a:ext>
            </a:extLst>
          </p:cNvPr>
          <p:cNvSpPr txBox="1"/>
          <p:nvPr/>
        </p:nvSpPr>
        <p:spPr>
          <a:xfrm>
            <a:off x="7496485" y="1936674"/>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edad</a:t>
            </a:r>
            <a:endParaRPr lang="en-GB" sz="1200" b="1" noProof="0"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 xmlns:a16="http://schemas.microsoft.com/office/drawing/2014/main" id="{1ADBCA96-1AB9-7A8C-7E7F-AB217BCB9FF3}"/>
              </a:ext>
            </a:extLst>
          </p:cNvPr>
          <p:cNvSpPr/>
          <p:nvPr/>
        </p:nvSpPr>
        <p:spPr>
          <a:xfrm>
            <a:off x="693450" y="5877265"/>
            <a:ext cx="10875698" cy="184666"/>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20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Sin desagregación para los participantes del Objetivo Específico L (ESO4.12) </a:t>
            </a:r>
          </a:p>
        </p:txBody>
      </p:sp>
      <p:pic>
        <p:nvPicPr>
          <p:cNvPr id="5" name="Picture 4">
            <a:extLst>
              <a:ext uri="{FF2B5EF4-FFF2-40B4-BE49-F238E27FC236}">
                <a16:creationId xmlns="" xmlns:a16="http://schemas.microsoft.com/office/drawing/2014/main" id="{8AA813E4-A5BF-9A9D-AAC5-60C3B7355D6A}"/>
              </a:ext>
            </a:extLst>
          </p:cNvPr>
          <p:cNvPicPr>
            <a:picLocks noChangeAspect="1"/>
          </p:cNvPicPr>
          <p:nvPr/>
        </p:nvPicPr>
        <p:blipFill>
          <a:blip r:embed="rId3"/>
          <a:stretch>
            <a:fillRect/>
          </a:stretch>
        </p:blipFill>
        <p:spPr>
          <a:xfrm>
            <a:off x="408503" y="2115614"/>
            <a:ext cx="5532050" cy="3645087"/>
          </a:xfrm>
          <a:prstGeom prst="rect">
            <a:avLst/>
          </a:prstGeom>
        </p:spPr>
      </p:pic>
      <p:pic>
        <p:nvPicPr>
          <p:cNvPr id="9" name="Picture 8">
            <a:extLst>
              <a:ext uri="{FF2B5EF4-FFF2-40B4-BE49-F238E27FC236}">
                <a16:creationId xmlns="" xmlns:a16="http://schemas.microsoft.com/office/drawing/2014/main" id="{AE487BDD-1743-6E13-A734-3E252468DA88}"/>
              </a:ext>
            </a:extLst>
          </p:cNvPr>
          <p:cNvPicPr>
            <a:picLocks noChangeAspect="1"/>
          </p:cNvPicPr>
          <p:nvPr/>
        </p:nvPicPr>
        <p:blipFill>
          <a:blip r:embed="rId4"/>
          <a:stretch>
            <a:fillRect/>
          </a:stretch>
        </p:blipFill>
        <p:spPr>
          <a:xfrm>
            <a:off x="6096000" y="2115614"/>
            <a:ext cx="5919216" cy="3676839"/>
          </a:xfrm>
          <a:prstGeom prst="rect">
            <a:avLst/>
          </a:prstGeom>
        </p:spPr>
      </p:pic>
    </p:spTree>
    <p:extLst>
      <p:ext uri="{BB962C8B-B14F-4D97-AF65-F5344CB8AC3E}">
        <p14:creationId xmlns:p14="http://schemas.microsoft.com/office/powerpoint/2010/main" val="42103973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5.10. 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646331"/>
          </a:xfrm>
          <a:prstGeom prst="rect">
            <a:avLst/>
          </a:prstGeom>
        </p:spPr>
        <p:txBody>
          <a:bodyPr wrap="square" lIns="0" tIns="0" rIns="0" bIns="0">
            <a:spAutoFit/>
          </a:bodyPr>
          <a:lstStyle/>
          <a:p>
            <a:pPr lvl="0" algn="just">
              <a:defRPr/>
            </a:pPr>
            <a:r>
              <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D</a:t>
            </a:r>
            <a:r>
              <a:rPr kumimoji="0" lang="es-ES" sz="140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esglose</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para la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kumimoji="0" lang="es-ES" sz="14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rioridad</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5 – Empleo juvenil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desagregados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nivel educativo y situación de vulnerabilidad</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alcanzando un total de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24.379</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participantes para esta Prioridad.</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 xmlns:a16="http://schemas.microsoft.com/office/drawing/2014/main" id="{4D7772B1-2E97-C7C3-DF1A-D6324797EB9B}"/>
              </a:ext>
            </a:extLst>
          </p:cNvPr>
          <p:cNvSpPr txBox="1"/>
          <p:nvPr/>
        </p:nvSpPr>
        <p:spPr>
          <a:xfrm>
            <a:off x="2005686" y="2122532"/>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nivel educativo</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 xmlns:a16="http://schemas.microsoft.com/office/drawing/2014/main" id="{8FA0D169-1254-738A-C00C-0B79B72556F2}"/>
              </a:ext>
            </a:extLst>
          </p:cNvPr>
          <p:cNvSpPr txBox="1"/>
          <p:nvPr/>
        </p:nvSpPr>
        <p:spPr>
          <a:xfrm>
            <a:off x="7211146" y="2122532"/>
            <a:ext cx="353469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situación de vulnerabilidad</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 xmlns:a16="http://schemas.microsoft.com/office/drawing/2014/main" id="{31F1868C-9CF7-5703-C645-380401F9F64A}"/>
              </a:ext>
            </a:extLst>
          </p:cNvPr>
          <p:cNvPicPr>
            <a:picLocks noChangeAspect="1"/>
          </p:cNvPicPr>
          <p:nvPr/>
        </p:nvPicPr>
        <p:blipFill>
          <a:blip r:embed="rId3"/>
          <a:stretch>
            <a:fillRect/>
          </a:stretch>
        </p:blipFill>
        <p:spPr>
          <a:xfrm>
            <a:off x="406583" y="2307199"/>
            <a:ext cx="5654119" cy="3430994"/>
          </a:xfrm>
          <a:prstGeom prst="rect">
            <a:avLst/>
          </a:prstGeom>
        </p:spPr>
      </p:pic>
      <p:pic>
        <p:nvPicPr>
          <p:cNvPr id="10" name="Picture 9">
            <a:extLst>
              <a:ext uri="{FF2B5EF4-FFF2-40B4-BE49-F238E27FC236}">
                <a16:creationId xmlns="" xmlns:a16="http://schemas.microsoft.com/office/drawing/2014/main" id="{D05D1360-EA56-4F2C-8D5D-02106C342E25}"/>
              </a:ext>
            </a:extLst>
          </p:cNvPr>
          <p:cNvPicPr>
            <a:picLocks noChangeAspect="1"/>
          </p:cNvPicPr>
          <p:nvPr/>
        </p:nvPicPr>
        <p:blipFill>
          <a:blip r:embed="rId4"/>
          <a:stretch>
            <a:fillRect/>
          </a:stretch>
        </p:blipFill>
        <p:spPr>
          <a:xfrm>
            <a:off x="5982311" y="2307198"/>
            <a:ext cx="5992368" cy="3576854"/>
          </a:xfrm>
          <a:prstGeom prst="rect">
            <a:avLst/>
          </a:prstGeom>
        </p:spPr>
      </p:pic>
    </p:spTree>
    <p:extLst>
      <p:ext uri="{BB962C8B-B14F-4D97-AF65-F5344CB8AC3E}">
        <p14:creationId xmlns:p14="http://schemas.microsoft.com/office/powerpoint/2010/main" val="274167679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5.11.Ejecución física alcanzada a 30/06/2025: indicadores de realización</a:t>
            </a:r>
            <a:endParaRPr lang="es-ES" sz="1400" dirty="0">
              <a:solidFill>
                <a:srgbClr val="C00000"/>
              </a:solidFill>
              <a:latin typeface="Open Sans" panose="020B0606030504020204" pitchFamily="34" charset="0"/>
            </a:endParaRPr>
          </a:p>
        </p:txBody>
      </p:sp>
      <p:sp>
        <p:nvSpPr>
          <p:cNvPr id="79" name="Rectangle 78">
            <a:extLst>
              <a:ext uri="{FF2B5EF4-FFF2-40B4-BE49-F238E27FC236}">
                <a16:creationId xmlns="" xmlns:a16="http://schemas.microsoft.com/office/drawing/2014/main" id="{CC969BA9-7631-42D3-B5E2-753D3839928A}"/>
              </a:ext>
            </a:extLst>
          </p:cNvPr>
          <p:cNvSpPr/>
          <p:nvPr/>
        </p:nvSpPr>
        <p:spPr>
          <a:xfrm>
            <a:off x="693450" y="1404503"/>
            <a:ext cx="10875698" cy="430887"/>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Desglose para la </a:t>
            </a:r>
            <a:r>
              <a:rPr lang="es-E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kumimoji="0" lang="es-ES" sz="1400" b="1"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rioridad</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7 – Garantía Infantil  </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 los participantes del Programa FSE+ 21-27 de la Comunidad de Madrid desagregados por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edad y situación de vulnerabilidad,</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alcanzando un total de </a:t>
            </a:r>
            <a:r>
              <a:rPr kumimoji="0" lang="es-E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2.601</a:t>
            </a:r>
            <a:r>
              <a:rPr kumimoji="0" lang="es-E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participantes para esta Prioridad.</a:t>
            </a:r>
            <a:endParaRPr kumimoji="0" lang="es-ES" sz="14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 xmlns:a16="http://schemas.microsoft.com/office/drawing/2014/main" id="{4D7772B1-2E97-C7C3-DF1A-D6324797EB9B}"/>
              </a:ext>
            </a:extLst>
          </p:cNvPr>
          <p:cNvSpPr txBox="1"/>
          <p:nvPr/>
        </p:nvSpPr>
        <p:spPr>
          <a:xfrm>
            <a:off x="2040985" y="1883993"/>
            <a:ext cx="2672179"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edad</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 xmlns:a16="http://schemas.microsoft.com/office/drawing/2014/main" id="{8FA0D169-1254-738A-C00C-0B79B72556F2}"/>
              </a:ext>
            </a:extLst>
          </p:cNvPr>
          <p:cNvSpPr txBox="1"/>
          <p:nvPr/>
        </p:nvSpPr>
        <p:spPr>
          <a:xfrm>
            <a:off x="7101625" y="1883993"/>
            <a:ext cx="3859847" cy="184666"/>
          </a:xfrm>
          <a:prstGeom prst="rect">
            <a:avLst/>
          </a:prstGeom>
          <a:noFill/>
        </p:spPr>
        <p:txBody>
          <a:bodyPr wrap="square" lIns="0" tIns="0" rIns="0" bIns="0" rtlCol="0">
            <a:spAutoFit/>
          </a:bodyPr>
          <a:lstStyle/>
          <a:p>
            <a:pPr algn="ctr">
              <a:spcBef>
                <a:spcPts val="0"/>
              </a:spcBef>
              <a:spcAft>
                <a:spcPts val="1333"/>
              </a:spcAft>
              <a:buSzPct val="100000"/>
            </a:pPr>
            <a:r>
              <a:rPr lang="es-ES"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por situación de vulnerabilidad</a:t>
            </a:r>
            <a:endParaRPr lang="en-GB"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19">
            <a:extLst>
              <a:ext uri="{FF2B5EF4-FFF2-40B4-BE49-F238E27FC236}">
                <a16:creationId xmlns="" xmlns:a16="http://schemas.microsoft.com/office/drawing/2014/main" id="{B00B20FC-9D2B-88EB-619E-C328DF1231FD}"/>
              </a:ext>
            </a:extLst>
          </p:cNvPr>
          <p:cNvPicPr>
            <a:picLocks noChangeAspect="1"/>
          </p:cNvPicPr>
          <p:nvPr/>
        </p:nvPicPr>
        <p:blipFill>
          <a:blip r:embed="rId3"/>
          <a:stretch>
            <a:fillRect/>
          </a:stretch>
        </p:blipFill>
        <p:spPr>
          <a:xfrm>
            <a:off x="212543" y="2068659"/>
            <a:ext cx="5883458" cy="3664138"/>
          </a:xfrm>
          <a:prstGeom prst="rect">
            <a:avLst/>
          </a:prstGeom>
        </p:spPr>
      </p:pic>
      <p:pic>
        <p:nvPicPr>
          <p:cNvPr id="22" name="Picture 21">
            <a:extLst>
              <a:ext uri="{FF2B5EF4-FFF2-40B4-BE49-F238E27FC236}">
                <a16:creationId xmlns="" xmlns:a16="http://schemas.microsoft.com/office/drawing/2014/main" id="{B6BB4B61-EC62-521A-4FAC-93D530AC0047}"/>
              </a:ext>
            </a:extLst>
          </p:cNvPr>
          <p:cNvPicPr>
            <a:picLocks noChangeAspect="1"/>
          </p:cNvPicPr>
          <p:nvPr/>
        </p:nvPicPr>
        <p:blipFill>
          <a:blip r:embed="rId4"/>
          <a:stretch>
            <a:fillRect/>
          </a:stretch>
        </p:blipFill>
        <p:spPr>
          <a:xfrm>
            <a:off x="6131300" y="2068659"/>
            <a:ext cx="5848158" cy="3664138"/>
          </a:xfrm>
          <a:prstGeom prst="rect">
            <a:avLst/>
          </a:prstGeom>
        </p:spPr>
      </p:pic>
    </p:spTree>
    <p:extLst>
      <p:ext uri="{BB962C8B-B14F-4D97-AF65-F5344CB8AC3E}">
        <p14:creationId xmlns:p14="http://schemas.microsoft.com/office/powerpoint/2010/main" val="15211715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63026"/>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endParaRPr lang="es-ES" sz="1400">
              <a:solidFill>
                <a:srgbClr val="C00000"/>
              </a:solidFill>
              <a:latin typeface="Open Sans" panose="020B0606030504020204" pitchFamily="34" charset="0"/>
            </a:endParaRPr>
          </a:p>
        </p:txBody>
      </p:sp>
      <p:sp>
        <p:nvSpPr>
          <p:cNvPr id="7" name="Title 1">
            <a:extLst>
              <a:ext uri="{FF2B5EF4-FFF2-40B4-BE49-F238E27FC236}">
                <a16:creationId xmlns="" xmlns:a16="http://schemas.microsoft.com/office/drawing/2014/main" id="{5C0D11F6-5D0D-4C85-8A0A-1FAB16948EDC}"/>
              </a:ext>
            </a:extLst>
          </p:cNvPr>
          <p:cNvSpPr txBox="1">
            <a:spLocks/>
          </p:cNvSpPr>
          <p:nvPr/>
        </p:nvSpPr>
        <p:spPr bwMode="gray">
          <a:xfrm>
            <a:off x="798652" y="863027"/>
            <a:ext cx="1103613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6. Operaciones de Importancia Estratégica </a:t>
            </a:r>
            <a:endParaRPr lang="es-ES" sz="2400" dirty="0">
              <a:solidFill>
                <a:srgbClr val="C00000"/>
              </a:solidFill>
              <a:latin typeface="Open Sans" panose="020B0606030504020204" pitchFamily="34" charset="0"/>
            </a:endParaRPr>
          </a:p>
        </p:txBody>
      </p:sp>
      <p:graphicFrame>
        <p:nvGraphicFramePr>
          <p:cNvPr id="2" name="Marcador de contenido 7">
            <a:extLst>
              <a:ext uri="{FF2B5EF4-FFF2-40B4-BE49-F238E27FC236}">
                <a16:creationId xmlns="" xmlns:a16="http://schemas.microsoft.com/office/drawing/2014/main" id="{78E2CEEB-E4EB-93CC-7378-6E6C99D414B9}"/>
              </a:ext>
            </a:extLst>
          </p:cNvPr>
          <p:cNvGraphicFramePr>
            <a:graphicFrameLocks/>
          </p:cNvGraphicFramePr>
          <p:nvPr>
            <p:extLst>
              <p:ext uri="{D42A27DB-BD31-4B8C-83A1-F6EECF244321}">
                <p14:modId xmlns:p14="http://schemas.microsoft.com/office/powerpoint/2010/main" val="4129864556"/>
              </p:ext>
            </p:extLst>
          </p:nvPr>
        </p:nvGraphicFramePr>
        <p:xfrm>
          <a:off x="984816" y="1232835"/>
          <a:ext cx="10222367" cy="5003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046838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774106"/>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endParaRPr lang="es-ES" sz="1400">
              <a:solidFill>
                <a:srgbClr val="C00000"/>
              </a:solidFill>
              <a:latin typeface="Open Sans" panose="020B0606030504020204" pitchFamily="34" charset="0"/>
            </a:endParaRPr>
          </a:p>
        </p:txBody>
      </p:sp>
      <p:sp>
        <p:nvSpPr>
          <p:cNvPr id="7" name="Title 1">
            <a:extLst>
              <a:ext uri="{FF2B5EF4-FFF2-40B4-BE49-F238E27FC236}">
                <a16:creationId xmlns="" xmlns:a16="http://schemas.microsoft.com/office/drawing/2014/main" id="{5C0D11F6-5D0D-4C85-8A0A-1FAB16948EDC}"/>
              </a:ext>
            </a:extLst>
          </p:cNvPr>
          <p:cNvSpPr txBox="1">
            <a:spLocks/>
          </p:cNvSpPr>
          <p:nvPr/>
        </p:nvSpPr>
        <p:spPr bwMode="gray">
          <a:xfrm>
            <a:off x="798652" y="863027"/>
            <a:ext cx="1103613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6. Operaciones de Importancia Estratégica (I) </a:t>
            </a:r>
            <a:endParaRPr lang="es-ES" sz="2400" dirty="0">
              <a:solidFill>
                <a:srgbClr val="C00000"/>
              </a:solidFill>
              <a:latin typeface="Open Sans" panose="020B0606030504020204" pitchFamily="34" charset="0"/>
            </a:endParaRPr>
          </a:p>
        </p:txBody>
      </p:sp>
      <p:sp>
        <p:nvSpPr>
          <p:cNvPr id="9" name="Rectángulo 8"/>
          <p:cNvSpPr/>
          <p:nvPr/>
        </p:nvSpPr>
        <p:spPr>
          <a:xfrm>
            <a:off x="3048000" y="-12016767"/>
            <a:ext cx="6096000" cy="4299639"/>
          </a:xfrm>
          <a:prstGeom prst="rect">
            <a:avLst/>
          </a:prstGeom>
        </p:spPr>
        <p:txBody>
          <a:bodyPr>
            <a:spAutoFit/>
          </a:bodyPr>
          <a:lstStyle/>
          <a:p>
            <a:pPr marL="228600" lvl="0" indent="-228600" defTabSz="914400">
              <a:lnSpc>
                <a:spcPct val="90000"/>
              </a:lnSpc>
              <a:spcBef>
                <a:spcPts val="1000"/>
              </a:spcBef>
              <a:buFont typeface="Wingdings" panose="05000000000000000000" pitchFamily="2" charset="2"/>
              <a:buChar char="Ø"/>
            </a:pPr>
            <a:r>
              <a:rPr lang="es-ES" sz="1200" b="1">
                <a:solidFill>
                  <a:prstClr val="black"/>
                </a:solidFill>
                <a:latin typeface="SansSerif" panose="00000400000000000000" pitchFamily="2" charset="2"/>
                <a:cs typeface="Calibri" panose="020F0502020204030204" pitchFamily="34" charset="0"/>
              </a:rPr>
              <a:t>Acuerdo Marco para la concertación de plazas en Centros de Rehabilitación Laboral para personas con enfermedad mental grave y duradera en la Comunidad de Madrid para el periodo 2022-2026 </a:t>
            </a:r>
            <a:r>
              <a:rPr lang="es-ES" sz="1200">
                <a:solidFill>
                  <a:prstClr val="black"/>
                </a:solidFill>
                <a:latin typeface="SansSerif" panose="00000400000000000000" pitchFamily="2" charset="2"/>
                <a:cs typeface="Calibri" panose="020F0502020204030204" pitchFamily="34" charset="0"/>
              </a:rPr>
              <a:t>(código operación5901231A2226AMARCOCRL).</a:t>
            </a:r>
          </a:p>
          <a:p>
            <a:pPr marL="457200" lvl="1" defTabSz="914400">
              <a:lnSpc>
                <a:spcPct val="90000"/>
              </a:lnSpc>
              <a:spcBef>
                <a:spcPts val="500"/>
              </a:spcBef>
            </a:pPr>
            <a:endParaRPr lang="es-ES" sz="1200">
              <a:solidFill>
                <a:prstClr val="black"/>
              </a:solidFill>
              <a:latin typeface="SansSerif" panose="00000400000000000000" pitchFamily="2" charset="2"/>
              <a:cs typeface="Calibri" panose="020F0502020204030204" pitchFamily="34" charset="0"/>
            </a:endParaRPr>
          </a:p>
          <a:p>
            <a:pPr marL="457200" lvl="1" defTabSz="914400">
              <a:lnSpc>
                <a:spcPct val="90000"/>
              </a:lnSpc>
              <a:spcBef>
                <a:spcPts val="500"/>
              </a:spcBef>
            </a:pPr>
            <a:r>
              <a:rPr lang="es-ES" sz="1200">
                <a:solidFill>
                  <a:prstClr val="black"/>
                </a:solidFill>
                <a:latin typeface="SansSerif" panose="00000400000000000000" pitchFamily="2" charset="2"/>
                <a:cs typeface="Calibri" panose="020F0502020204030204" pitchFamily="34" charset="0"/>
              </a:rPr>
              <a:t>Desarrollada por la DG de Atención a Personas con Discapacidad de la CM se considera que contribuye significativamente a la consecución del objetivo específico ESO4.8, fomentando la inclusión activa y promoviendo la igualdad de oportunidades, la no discriminación y la participación activa y mejora de la empleabilidad de colectivos desfavorecidos, por atender directamente a personas con discapacidad derivada de enfermedades mentales graves y duraderas. </a:t>
            </a:r>
          </a:p>
          <a:p>
            <a:pPr marL="457200" lvl="1" defTabSz="914400">
              <a:lnSpc>
                <a:spcPct val="90000"/>
              </a:lnSpc>
              <a:spcBef>
                <a:spcPts val="500"/>
              </a:spcBef>
            </a:pPr>
            <a:r>
              <a:rPr lang="es-ES" sz="1200">
                <a:solidFill>
                  <a:prstClr val="black"/>
                </a:solidFill>
                <a:latin typeface="SansSerif" panose="00000400000000000000" pitchFamily="2" charset="2"/>
                <a:cs typeface="Calibri" panose="020F0502020204030204" pitchFamily="34" charset="0"/>
              </a:rPr>
              <a:t>La atención a este colectivo en los Centros de Rehabilitación Laboral (</a:t>
            </a:r>
            <a:r>
              <a:rPr lang="es-ES" sz="1200" err="1">
                <a:solidFill>
                  <a:prstClr val="black"/>
                </a:solidFill>
                <a:latin typeface="SansSerif" panose="00000400000000000000" pitchFamily="2" charset="2"/>
                <a:cs typeface="Calibri" panose="020F0502020204030204" pitchFamily="34" charset="0"/>
              </a:rPr>
              <a:t>CRLs</a:t>
            </a:r>
            <a:r>
              <a:rPr lang="es-ES" sz="1200">
                <a:solidFill>
                  <a:prstClr val="black"/>
                </a:solidFill>
                <a:latin typeface="SansSerif" panose="00000400000000000000" pitchFamily="2" charset="2"/>
                <a:cs typeface="Calibri" panose="020F0502020204030204" pitchFamily="34" charset="0"/>
              </a:rPr>
              <a:t>) favorece la rehabilitación vocacional-laboral de las personas con trastornos psiquiátricos crónicos que se encuentran viviendo en la CM propiciando su integración laboral en la empresa ordinaria, o bien en fórmulas de empleo protegido (Centros Especiales de Empleo), o en su caso, mediante el autoempleo.</a:t>
            </a:r>
          </a:p>
          <a:p>
            <a:pPr marL="457200" lvl="1" defTabSz="914400">
              <a:lnSpc>
                <a:spcPct val="90000"/>
              </a:lnSpc>
              <a:spcBef>
                <a:spcPts val="500"/>
              </a:spcBef>
            </a:pPr>
            <a:endParaRPr lang="es-ES" sz="1200">
              <a:solidFill>
                <a:prstClr val="black"/>
              </a:solidFill>
              <a:latin typeface="SansSerif" panose="00000400000000000000" pitchFamily="2" charset="2"/>
              <a:cs typeface="Calibri" panose="020F0502020204030204" pitchFamily="34" charset="0"/>
            </a:endParaRPr>
          </a:p>
          <a:p>
            <a:pPr marL="457200" lvl="1" defTabSz="914400">
              <a:lnSpc>
                <a:spcPct val="90000"/>
              </a:lnSpc>
              <a:spcBef>
                <a:spcPts val="500"/>
              </a:spcBef>
            </a:pPr>
            <a:r>
              <a:rPr lang="es-ES" sz="1200">
                <a:solidFill>
                  <a:prstClr val="black"/>
                </a:solidFill>
                <a:latin typeface="SansSerif" panose="00000400000000000000" pitchFamily="2" charset="2"/>
                <a:cs typeface="Calibri" panose="020F0502020204030204" pitchFamily="34" charset="0"/>
              </a:rPr>
              <a:t>Su coste total previsto es de 45.76 M€  y el periodo de ejecución  abarca desde el 01/05/2022 hasta el 30/04/2026. </a:t>
            </a:r>
          </a:p>
          <a:p>
            <a:pPr marL="457200" lvl="1" defTabSz="914400">
              <a:lnSpc>
                <a:spcPct val="90000"/>
              </a:lnSpc>
              <a:spcBef>
                <a:spcPts val="500"/>
              </a:spcBef>
            </a:pPr>
            <a:r>
              <a:rPr lang="es-ES" sz="1200">
                <a:solidFill>
                  <a:prstClr val="black"/>
                </a:solidFill>
                <a:latin typeface="SansSerif" panose="00000400000000000000" pitchFamily="2" charset="2"/>
                <a:cs typeface="Calibri" panose="020F0502020204030204" pitchFamily="34" charset="0"/>
              </a:rPr>
              <a:t>A fecha 30 de junio 2024, hay un gasto liquidado para esta operación por valor de 23,72M€.</a:t>
            </a:r>
          </a:p>
        </p:txBody>
      </p:sp>
      <p:sp>
        <p:nvSpPr>
          <p:cNvPr id="10" name="Rectángulo 9"/>
          <p:cNvSpPr/>
          <p:nvPr/>
        </p:nvSpPr>
        <p:spPr>
          <a:xfrm>
            <a:off x="3048000" y="-12016767"/>
            <a:ext cx="6096000" cy="3524042"/>
          </a:xfrm>
          <a:prstGeom prst="rect">
            <a:avLst/>
          </a:prstGeom>
        </p:spPr>
        <p:txBody>
          <a:bodyPr>
            <a:spAutoFit/>
          </a:bodyPr>
          <a:lstStyle/>
          <a:p>
            <a:pPr marL="228600" lvl="0" indent="-228600" defTabSz="914400">
              <a:lnSpc>
                <a:spcPct val="90000"/>
              </a:lnSpc>
              <a:spcBef>
                <a:spcPts val="1000"/>
              </a:spcBef>
              <a:buFont typeface="Wingdings" panose="05000000000000000000" pitchFamily="2" charset="2"/>
              <a:buChar char="Ø"/>
            </a:pPr>
            <a:r>
              <a:rPr lang="es-ES" sz="1100" b="1">
                <a:solidFill>
                  <a:prstClr val="black"/>
                </a:solidFill>
                <a:latin typeface="SansSerif" panose="00000400000000000000" pitchFamily="2" charset="2"/>
                <a:cs typeface="Calibri" panose="020F0502020204030204" pitchFamily="34" charset="0"/>
              </a:rPr>
              <a:t>Acuerdo Marco para la concertación de plazas en Centros de Rehabilitación Laboral para personas con enfermedad mental grave y duradera en la Comunidad de Madrid para el periodo 2022-2026 </a:t>
            </a:r>
            <a:r>
              <a:rPr lang="es-ES" sz="1100">
                <a:solidFill>
                  <a:prstClr val="black"/>
                </a:solidFill>
                <a:latin typeface="SansSerif" panose="00000400000000000000" pitchFamily="2" charset="2"/>
                <a:cs typeface="Calibri" panose="020F0502020204030204" pitchFamily="34" charset="0"/>
              </a:rPr>
              <a:t>(código operación5901231A2226AMARCOCRL).</a:t>
            </a:r>
          </a:p>
          <a:p>
            <a:pPr marL="457200" lvl="1" defTabSz="914400">
              <a:lnSpc>
                <a:spcPct val="90000"/>
              </a:lnSpc>
              <a:spcBef>
                <a:spcPts val="500"/>
              </a:spcBef>
            </a:pPr>
            <a:endParaRPr lang="es-ES" sz="1100">
              <a:solidFill>
                <a:prstClr val="black"/>
              </a:solidFill>
              <a:latin typeface="SansSerif" panose="00000400000000000000" pitchFamily="2" charset="2"/>
              <a:cs typeface="Calibri" panose="020F0502020204030204" pitchFamily="34" charset="0"/>
            </a:endParaRPr>
          </a:p>
          <a:p>
            <a:pPr marL="457200" lvl="1" defTabSz="914400">
              <a:lnSpc>
                <a:spcPct val="90000"/>
              </a:lnSpc>
              <a:spcBef>
                <a:spcPts val="500"/>
              </a:spcBef>
            </a:pPr>
            <a:r>
              <a:rPr lang="es-ES" sz="1100">
                <a:solidFill>
                  <a:prstClr val="black"/>
                </a:solidFill>
                <a:latin typeface="SansSerif" panose="00000400000000000000" pitchFamily="2" charset="2"/>
                <a:cs typeface="Calibri" panose="020F0502020204030204" pitchFamily="34" charset="0"/>
              </a:rPr>
              <a:t>Desarrollada por la DG de Atención a Personas con Discapacidad de la CM se considera que contribuye significativamente a la consecución del objetivo específico ESO4.8, fomentando la inclusión activa y promoviendo la igualdad de oportunidades, la no discriminación y la participación activa y mejora de la empleabilidad de colectivos desfavorecidos, por atender directamente a personas con discapacidad derivada de enfermedades mentales graves y duraderas. </a:t>
            </a:r>
          </a:p>
          <a:p>
            <a:pPr marL="457200" lvl="1" defTabSz="914400">
              <a:lnSpc>
                <a:spcPct val="90000"/>
              </a:lnSpc>
              <a:spcBef>
                <a:spcPts val="500"/>
              </a:spcBef>
            </a:pPr>
            <a:r>
              <a:rPr lang="es-ES" sz="1100">
                <a:solidFill>
                  <a:prstClr val="black"/>
                </a:solidFill>
                <a:latin typeface="SansSerif" panose="00000400000000000000" pitchFamily="2" charset="2"/>
                <a:cs typeface="Calibri" panose="020F0502020204030204" pitchFamily="34" charset="0"/>
              </a:rPr>
              <a:t>La atención a este colectivo en los Centros de Rehabilitación Laboral (</a:t>
            </a:r>
            <a:r>
              <a:rPr lang="es-ES" sz="1100" err="1">
                <a:solidFill>
                  <a:prstClr val="black"/>
                </a:solidFill>
                <a:latin typeface="SansSerif" panose="00000400000000000000" pitchFamily="2" charset="2"/>
                <a:cs typeface="Calibri" panose="020F0502020204030204" pitchFamily="34" charset="0"/>
              </a:rPr>
              <a:t>CRLs</a:t>
            </a:r>
            <a:r>
              <a:rPr lang="es-ES" sz="1100">
                <a:solidFill>
                  <a:prstClr val="black"/>
                </a:solidFill>
                <a:latin typeface="SansSerif" panose="00000400000000000000" pitchFamily="2" charset="2"/>
                <a:cs typeface="Calibri" panose="020F0502020204030204" pitchFamily="34" charset="0"/>
              </a:rPr>
              <a:t>) favorece la rehabilitación vocacional-laboral de las personas con trastornos psiquiátricos crónicos que se encuentran viviendo en la CM propiciando su integración laboral en la empresa ordinaria, o bien en fórmulas de empleo protegido (Centros Especiales de Empleo), o en su caso, mediante el autoempleo.</a:t>
            </a:r>
          </a:p>
          <a:p>
            <a:pPr marL="457200" lvl="1" defTabSz="914400">
              <a:lnSpc>
                <a:spcPct val="90000"/>
              </a:lnSpc>
              <a:spcBef>
                <a:spcPts val="500"/>
              </a:spcBef>
            </a:pPr>
            <a:endParaRPr lang="es-ES" sz="1100">
              <a:solidFill>
                <a:prstClr val="black"/>
              </a:solidFill>
              <a:latin typeface="SansSerif" panose="00000400000000000000" pitchFamily="2" charset="2"/>
              <a:cs typeface="Calibri" panose="020F0502020204030204" pitchFamily="34" charset="0"/>
            </a:endParaRPr>
          </a:p>
          <a:p>
            <a:pPr marL="457200" lvl="1" defTabSz="914400">
              <a:lnSpc>
                <a:spcPct val="90000"/>
              </a:lnSpc>
              <a:spcBef>
                <a:spcPts val="500"/>
              </a:spcBef>
            </a:pPr>
            <a:r>
              <a:rPr lang="es-ES" sz="1100">
                <a:solidFill>
                  <a:prstClr val="black"/>
                </a:solidFill>
                <a:latin typeface="SansSerif" panose="00000400000000000000" pitchFamily="2" charset="2"/>
                <a:cs typeface="Calibri" panose="020F0502020204030204" pitchFamily="34" charset="0"/>
              </a:rPr>
              <a:t>Su coste total previsto es de 45.76 M€  y el periodo de ejecución  abarca desde el 01/05/2022 hasta el 30/04/2026. </a:t>
            </a:r>
          </a:p>
          <a:p>
            <a:pPr marL="457200" lvl="1" defTabSz="914400">
              <a:lnSpc>
                <a:spcPct val="90000"/>
              </a:lnSpc>
              <a:spcBef>
                <a:spcPts val="500"/>
              </a:spcBef>
            </a:pPr>
            <a:r>
              <a:rPr lang="es-ES" sz="1100">
                <a:solidFill>
                  <a:prstClr val="black"/>
                </a:solidFill>
                <a:latin typeface="SansSerif" panose="00000400000000000000" pitchFamily="2" charset="2"/>
                <a:cs typeface="Calibri" panose="020F0502020204030204" pitchFamily="34" charset="0"/>
              </a:rPr>
              <a:t>A fecha 30 de junio 2024, hay un gasto liquidado para esta operación por valor de 23,72M€.</a:t>
            </a:r>
          </a:p>
        </p:txBody>
      </p:sp>
      <p:sp>
        <p:nvSpPr>
          <p:cNvPr id="11" name="Rectángulo 10"/>
          <p:cNvSpPr/>
          <p:nvPr/>
        </p:nvSpPr>
        <p:spPr>
          <a:xfrm>
            <a:off x="562952" y="1457235"/>
            <a:ext cx="10875698" cy="4720780"/>
          </a:xfrm>
          <a:prstGeom prst="rect">
            <a:avLst/>
          </a:prstGeom>
        </p:spPr>
        <p:txBody>
          <a:bodyPr wrap="square">
            <a:spAutoFit/>
          </a:bodyPr>
          <a:lstStyle/>
          <a:p>
            <a:pPr marL="342900" lvl="0" indent="-342900" algn="just" defTabSz="914400">
              <a:spcBef>
                <a:spcPts val="1000"/>
              </a:spcBef>
              <a:buFont typeface="+mj-lt"/>
              <a:buAutoNum type="alphaUcPeriod"/>
            </a:pP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Acuerdo Marco para la concertación de plazas en Centros de Rehabilitación Laboral (</a:t>
            </a:r>
            <a:r>
              <a:rPr lang="es-ES" sz="14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CRLs</a:t>
            </a: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para personas con enfermedad mental grave y duradera en la Comunidad de Madrid para el periodo 2022-2026 </a:t>
            </a:r>
          </a:p>
          <a:p>
            <a:pPr lvl="0" algn="just" defTabSz="914400">
              <a:spcBef>
                <a:spcPts val="1000"/>
              </a:spcBef>
            </a:pPr>
            <a:r>
              <a:rPr lang="es-E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(Código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Operación: 5901231A2226AMARCOCRL)</a:t>
            </a:r>
          </a:p>
          <a:p>
            <a:pPr marL="457200" lvl="1" algn="just" defTabSz="914400">
              <a:spcBef>
                <a:spcPts val="500"/>
              </a:spcBef>
            </a:pPr>
            <a:endPar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indent="-152385" algn="just" defTabSz="914400">
              <a:spcBef>
                <a:spcPts val="500"/>
              </a:spcBef>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Desarrollada por la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D.G. de Atención a Personas con Discapacidad de la CM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contribuye significativamente a la consecución del objetivo específico ESO4.8, fomentando la inclusión activa y promoviendo la igualdad de oportunidades, la no discriminación y la participación activa y mejora de la empleabilidad de colectivos desfavorecidos, por atender directamente a personas con discapacidad derivada de enfermedades mentales graves y duraderas.</a:t>
            </a:r>
          </a:p>
          <a:p>
            <a:pPr indent="-152385" algn="just" defTabSz="914400">
              <a:spcBef>
                <a:spcPts val="500"/>
              </a:spcBef>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La atención a este colectivo en los Centros de Rehabilitación Laboral (</a:t>
            </a:r>
            <a:r>
              <a:rPr lang="es-E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CRLs</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favorece la rehabilitación vocacional-laboral de las personas con trastornos psiquiátricos crónicos que se encuentran viviendo en la CM propiciando su integración laboral en la empresa ordinaria, o bien en fórmulas de empleo protegido (Centros Especiales de Empleo), o en su caso, mediante el autoempleo.</a:t>
            </a:r>
          </a:p>
          <a:p>
            <a:pPr indent="-152385" algn="just" defTabSz="914400">
              <a:spcBef>
                <a:spcPts val="500"/>
              </a:spcBef>
            </a:pPr>
            <a:endPar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indent="-152385" algn="just" defTabSz="914400">
              <a:spcBef>
                <a:spcPts val="500"/>
              </a:spcBef>
            </a:pPr>
            <a:r>
              <a:rPr lang="es-ES" sz="14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Coste total previsto </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49,60M€</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s-ES" sz="14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Periodo de ejecución previsto </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desde </a:t>
            </a:r>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el 01/05/2022 hasta el 30/04/2026</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indent="-152385" algn="just" defTabSz="914400">
              <a:spcBef>
                <a:spcPts val="500"/>
              </a:spcBef>
            </a:pPr>
            <a:r>
              <a:rPr lang="es-ES" sz="14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A fecha 30/06/2025</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742950" lvl="1" indent="-285750" algn="just" defTabSz="914400">
              <a:spcBef>
                <a:spcPts val="500"/>
              </a:spcBef>
              <a:buFont typeface="Wingdings" panose="05000000000000000000" pitchFamily="2" charset="2"/>
              <a:buChar char="Ø"/>
            </a:pP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Gasto comprometido </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49,54M€</a:t>
            </a:r>
          </a:p>
          <a:p>
            <a:pPr marL="742950" lvl="1" indent="-285750" algn="just" defTabSz="914400">
              <a:spcBef>
                <a:spcPts val="500"/>
              </a:spcBef>
              <a:buFont typeface="Wingdings" panose="05000000000000000000" pitchFamily="2" charset="2"/>
              <a:buChar char="Ø"/>
            </a:pP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Gasto liquidado  37 M€</a:t>
            </a:r>
          </a:p>
          <a:p>
            <a:pPr marL="742950" lvl="1" indent="-285750" algn="just" defTabSz="914400">
              <a:spcBef>
                <a:spcPts val="500"/>
              </a:spcBef>
              <a:buFont typeface="Wingdings" panose="05000000000000000000" pitchFamily="2" charset="2"/>
              <a:buChar char="Ø"/>
            </a:pP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Gasto declarado para su próxima certificación  18,10 M€.</a:t>
            </a:r>
          </a:p>
          <a:p>
            <a:pPr marL="742950" lvl="1" indent="-285750" algn="just" defTabSz="914400">
              <a:spcBef>
                <a:spcPts val="500"/>
              </a:spcBef>
              <a:buFont typeface="Wingdings" panose="05000000000000000000" pitchFamily="2" charset="2"/>
              <a:buChar char="Ø"/>
            </a:pP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Total de participantes  3.142 (971 desempleados, 756 inactivos y 1.415 ocupados</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lvl="1" defTabSz="914400">
              <a:lnSpc>
                <a:spcPct val="90000"/>
              </a:lnSpc>
              <a:spcBef>
                <a:spcPts val="500"/>
              </a:spcBef>
            </a:pPr>
            <a:endParaRPr lang="es-ES" sz="1400" dirty="0">
              <a:solidFill>
                <a:prstClr val="black"/>
              </a:solidFill>
              <a:latin typeface="SansSerif" panose="00000400000000000000" pitchFamily="2" charset="2"/>
              <a:cs typeface="Calibri" panose="020F0502020204030204" pitchFamily="34" charset="0"/>
            </a:endParaRPr>
          </a:p>
        </p:txBody>
      </p:sp>
    </p:spTree>
    <p:extLst>
      <p:ext uri="{BB962C8B-B14F-4D97-AF65-F5344CB8AC3E}">
        <p14:creationId xmlns:p14="http://schemas.microsoft.com/office/powerpoint/2010/main" val="2685062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572568" y="774106"/>
            <a:ext cx="10961281" cy="463508"/>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endParaRPr lang="es-ES" sz="1400">
              <a:solidFill>
                <a:srgbClr val="C00000"/>
              </a:solidFill>
              <a:latin typeface="Open Sans" panose="020B0606030504020204" pitchFamily="34" charset="0"/>
            </a:endParaRPr>
          </a:p>
        </p:txBody>
      </p:sp>
      <p:sp>
        <p:nvSpPr>
          <p:cNvPr id="7" name="Title 1">
            <a:extLst>
              <a:ext uri="{FF2B5EF4-FFF2-40B4-BE49-F238E27FC236}">
                <a16:creationId xmlns="" xmlns:a16="http://schemas.microsoft.com/office/drawing/2014/main" id="{5C0D11F6-5D0D-4C85-8A0A-1FAB16948EDC}"/>
              </a:ext>
            </a:extLst>
          </p:cNvPr>
          <p:cNvSpPr txBox="1">
            <a:spLocks/>
          </p:cNvSpPr>
          <p:nvPr/>
        </p:nvSpPr>
        <p:spPr bwMode="gray">
          <a:xfrm>
            <a:off x="798652" y="863027"/>
            <a:ext cx="1103613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6. Operaciones de Importancia Estratégica (II) </a:t>
            </a:r>
            <a:endParaRPr lang="es-ES" sz="2400" dirty="0">
              <a:solidFill>
                <a:srgbClr val="C00000"/>
              </a:solidFill>
              <a:latin typeface="Open Sans" panose="020B0606030504020204" pitchFamily="34" charset="0"/>
            </a:endParaRPr>
          </a:p>
        </p:txBody>
      </p:sp>
      <p:sp>
        <p:nvSpPr>
          <p:cNvPr id="3" name="Rectángulo 2"/>
          <p:cNvSpPr/>
          <p:nvPr/>
        </p:nvSpPr>
        <p:spPr>
          <a:xfrm>
            <a:off x="798652" y="1326536"/>
            <a:ext cx="9123016" cy="4773102"/>
          </a:xfrm>
          <a:prstGeom prst="rect">
            <a:avLst/>
          </a:prstGeom>
        </p:spPr>
        <p:txBody>
          <a:bodyPr wrap="square">
            <a:spAutoFit/>
          </a:bodyPr>
          <a:lstStyle/>
          <a:p>
            <a:pPr marL="342900" lvl="0" indent="-342900" algn="just" defTabSz="914400">
              <a:spcBef>
                <a:spcPts val="1000"/>
              </a:spcBef>
              <a:buFont typeface="+mj-lt"/>
              <a:buAutoNum type="alphaUcPeriod" startAt="2"/>
            </a:pP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Ordenes de la Consejería de Economía, Hacienda y Empleo, para la concesión directa de subvenciones (años 2024 y 2025), para el Programa para el fomento de la contratación de jóvenes en el ámbito de la Comunidad de Madrid: 2- Contratación Estable, 3- Impulso al Contrato Formativo para la obtención de la práctica profesional adecuada, y 4- Impulso al contrato de formación en Alternancia.</a:t>
            </a:r>
          </a:p>
          <a:p>
            <a:pPr lvl="0" algn="just" defTabSz="914400">
              <a:spcBef>
                <a:spcPts val="1000"/>
              </a:spcBef>
            </a:pPr>
            <a:r>
              <a:rPr lang="es-E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(Códigos Operaciones : 5908241M2024SBESTIMULO y 5908241M2025SBESTIMULO) </a:t>
            </a:r>
          </a:p>
          <a:p>
            <a:pPr lvl="0" algn="just" defTabSz="914400">
              <a:spcBef>
                <a:spcPts val="1000"/>
              </a:spcBef>
            </a:pP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Desarrolladas por la </a:t>
            </a:r>
            <a:r>
              <a:rPr lang="es-ES"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D.G. de Servicio Público de Empleo  </a:t>
            </a:r>
            <a:r>
              <a:rPr lang="es-ES" sz="1200" b="1"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su finalidad es mejorar el acceso al empleo y las medidas de activación de los desempleados, en particular de las personas jóvenes. En particular, se pretende favorecer la contratación de los jóvenes de la CM mediante el establecimiento de incentivos a la contratación por cuenta ajena, potenciar y estimular la contratación indefinida de jóvenes desempleados, así como el acceso a un empleo acorde a su titulación o formación o bien se fomentará la cualificación profesional desde el entorno laboral de los que carezcan de ella. </a:t>
            </a:r>
          </a:p>
          <a:p>
            <a:pPr lvl="0" algn="just" defTabSz="914400">
              <a:spcBef>
                <a:spcPts val="1000"/>
              </a:spcBef>
            </a:pPr>
            <a:endPar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indent="-152385" algn="just" defTabSz="914400">
              <a:spcBef>
                <a:spcPts val="500"/>
              </a:spcBef>
            </a:pP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Cada operación se corresponde con una convocatoria anual. </a:t>
            </a:r>
          </a:p>
          <a:p>
            <a:pPr indent="-152385" algn="just" defTabSz="914400">
              <a:spcBef>
                <a:spcPts val="500"/>
              </a:spcBef>
            </a:pPr>
            <a:r>
              <a:rPr lang="es-ES" sz="12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Coste total previsto entre ambas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34,52M€</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s-ES" sz="12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Periodo de ejecución previsto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Año 2024 (1ª operación) y año 2025 (2ª operación). </a:t>
            </a:r>
          </a:p>
          <a:p>
            <a:pPr indent="-152385" algn="just" defTabSz="914400">
              <a:spcBef>
                <a:spcPts val="500"/>
              </a:spcBef>
            </a:pPr>
            <a:r>
              <a:rPr lang="es-ES" sz="12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A fecha 30/06/2025</a:t>
            </a:r>
            <a:r>
              <a:rPr lang="es-E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628650" lvl="1" indent="-171450" algn="just" defTabSz="914400">
              <a:spcBef>
                <a:spcPts val="500"/>
              </a:spcBef>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Gasto comprometido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29,90M€</a:t>
            </a:r>
          </a:p>
          <a:p>
            <a:pPr marL="628650" lvl="1" indent="-171450" algn="just" defTabSz="914400">
              <a:spcBef>
                <a:spcPts val="500"/>
              </a:spcBef>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Gasto liquidado  13,03 M€</a:t>
            </a:r>
          </a:p>
          <a:p>
            <a:pPr marL="628650" lvl="1" indent="-171450" algn="just" defTabSz="914400">
              <a:spcBef>
                <a:spcPts val="500"/>
              </a:spcBef>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Gasto declarado para su próxima certificación </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0,45 M€</a:t>
            </a:r>
            <a:endPar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628650" lvl="1" indent="-171450" algn="just" defTabSz="914400">
              <a:spcBef>
                <a:spcPts val="500"/>
              </a:spcBef>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Total de participantes  4.231 jóvenes menores de 30 años.</a:t>
            </a:r>
            <a:endPar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548451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7EC5EE96-C594-39E8-FC87-8B2A7AE7977A}"/>
              </a:ext>
            </a:extLst>
          </p:cNvPr>
          <p:cNvGrpSpPr/>
          <p:nvPr/>
        </p:nvGrpSpPr>
        <p:grpSpPr>
          <a:xfrm>
            <a:off x="896809" y="1982336"/>
            <a:ext cx="10398381" cy="971287"/>
            <a:chOff x="1031619" y="2155371"/>
            <a:chExt cx="10398381" cy="971287"/>
          </a:xfrm>
        </p:grpSpPr>
        <p:sp>
          <p:nvSpPr>
            <p:cNvPr id="15" name="Rectangle: Rounded Corners 14">
              <a:extLst>
                <a:ext uri="{FF2B5EF4-FFF2-40B4-BE49-F238E27FC236}">
                  <a16:creationId xmlns="" xmlns:a16="http://schemas.microsoft.com/office/drawing/2014/main" id="{85B3D1EA-09E9-7DF2-61A2-5A253FFCA1C7}"/>
                </a:ext>
              </a:extLst>
            </p:cNvPr>
            <p:cNvSpPr/>
            <p:nvPr/>
          </p:nvSpPr>
          <p:spPr bwMode="gray">
            <a:xfrm>
              <a:off x="1349336" y="2155371"/>
              <a:ext cx="10080664" cy="971287"/>
            </a:xfrm>
            <a:prstGeom prst="roundRect">
              <a:avLst/>
            </a:prstGeom>
            <a:solidFill>
              <a:schemeClr val="tx1">
                <a:lumMod val="95000"/>
              </a:schemeClr>
            </a:solidFill>
            <a:ln w="19050" algn="ctr">
              <a:solidFill>
                <a:schemeClr val="tx1">
                  <a:lumMod val="9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ES" sz="1600" b="1" noProof="0" err="1">
                <a:solidFill>
                  <a:schemeClr val="bg1"/>
                </a:solidFill>
              </a:endParaRPr>
            </a:p>
          </p:txBody>
        </p:sp>
        <p:grpSp>
          <p:nvGrpSpPr>
            <p:cNvPr id="13" name="Group 12">
              <a:extLst>
                <a:ext uri="{FF2B5EF4-FFF2-40B4-BE49-F238E27FC236}">
                  <a16:creationId xmlns="" xmlns:a16="http://schemas.microsoft.com/office/drawing/2014/main" id="{A65F4906-2FD9-D8E4-E655-5EE25DD56F24}"/>
                </a:ext>
              </a:extLst>
            </p:cNvPr>
            <p:cNvGrpSpPr/>
            <p:nvPr/>
          </p:nvGrpSpPr>
          <p:grpSpPr>
            <a:xfrm>
              <a:off x="1031619" y="2311233"/>
              <a:ext cx="635433" cy="629121"/>
              <a:chOff x="1296488" y="1894114"/>
              <a:chExt cx="775063" cy="777240"/>
            </a:xfrm>
          </p:grpSpPr>
          <p:sp>
            <p:nvSpPr>
              <p:cNvPr id="8" name="Oval 7">
                <a:extLst>
                  <a:ext uri="{FF2B5EF4-FFF2-40B4-BE49-F238E27FC236}">
                    <a16:creationId xmlns="" xmlns:a16="http://schemas.microsoft.com/office/drawing/2014/main" id="{14708E65-11DC-656D-100E-5DCE0CEAE946}"/>
                  </a:ext>
                </a:extLst>
              </p:cNvPr>
              <p:cNvSpPr/>
              <p:nvPr/>
            </p:nvSpPr>
            <p:spPr bwMode="gray">
              <a:xfrm>
                <a:off x="1296488" y="1894114"/>
                <a:ext cx="775063" cy="777240"/>
              </a:xfrm>
              <a:prstGeom prst="ellipse">
                <a:avLst/>
              </a:prstGeom>
              <a:solidFill>
                <a:schemeClr val="tx1"/>
              </a:solidFill>
              <a:ln w="19050" algn="ctr">
                <a:solidFill>
                  <a:srgbClr val="C0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ES" sz="1600" b="1" noProof="0" err="1">
                  <a:solidFill>
                    <a:schemeClr val="bg1"/>
                  </a:solidFill>
                </a:endParaRPr>
              </a:p>
            </p:txBody>
          </p:sp>
          <p:pic>
            <p:nvPicPr>
              <p:cNvPr id="7" name="Graphic 6" descr="Daily calendar with solid fill">
                <a:extLst>
                  <a:ext uri="{FF2B5EF4-FFF2-40B4-BE49-F238E27FC236}">
                    <a16:creationId xmlns="" xmlns:a16="http://schemas.microsoft.com/office/drawing/2014/main" id="{E062BBC9-A4CB-DF1C-EB38-5270B88109D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402078" y="2000793"/>
                <a:ext cx="563881" cy="563881"/>
              </a:xfrm>
              <a:prstGeom prst="rect">
                <a:avLst/>
              </a:prstGeom>
            </p:spPr>
          </p:pic>
        </p:grpSp>
        <p:sp>
          <p:nvSpPr>
            <p:cNvPr id="16" name="TextBox 15">
              <a:extLst>
                <a:ext uri="{FF2B5EF4-FFF2-40B4-BE49-F238E27FC236}">
                  <a16:creationId xmlns="" xmlns:a16="http://schemas.microsoft.com/office/drawing/2014/main" id="{0DD66017-F247-CF58-3D30-06504CE3F3CE}"/>
                </a:ext>
              </a:extLst>
            </p:cNvPr>
            <p:cNvSpPr txBox="1"/>
            <p:nvPr/>
          </p:nvSpPr>
          <p:spPr>
            <a:xfrm>
              <a:off x="1811632" y="2441128"/>
              <a:ext cx="9308075" cy="369332"/>
            </a:xfrm>
            <a:prstGeom prst="rect">
              <a:avLst/>
            </a:prstGeom>
            <a:noFill/>
          </p:spPr>
          <p:txBody>
            <a:bodyPr wrap="square" lIns="0" tIns="0" rIns="0" bIns="0" rtlCol="0">
              <a:spAutoFit/>
            </a:bodyPr>
            <a:lstStyle/>
            <a:p>
              <a:pPr>
                <a:spcBef>
                  <a:spcPts val="0"/>
                </a:spcBef>
                <a:spcAft>
                  <a:spcPts val="1333"/>
                </a:spcAft>
                <a:buSzPct val="100000"/>
              </a:pPr>
              <a:r>
                <a:rPr lang="es-ES" sz="1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El Organismo Intermedio recaba la información por parte de los Organismos Gestores, actualizando el listado de previsión de convocatorias en </a:t>
              </a:r>
              <a:r>
                <a:rPr lang="es-ES" sz="1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3 ocasiones al año</a:t>
              </a:r>
              <a:r>
                <a:rPr lang="es-ES" sz="1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La última actualización se ha realizado a fecha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30 de junio de 2025</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s-ES" sz="1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 xmlns:a16="http://schemas.microsoft.com/office/drawing/2014/main" id="{5C8AB81F-4A73-2222-978C-6870EE9D8381}"/>
              </a:ext>
            </a:extLst>
          </p:cNvPr>
          <p:cNvSpPr/>
          <p:nvPr/>
        </p:nvSpPr>
        <p:spPr>
          <a:xfrm>
            <a:off x="961806" y="1444259"/>
            <a:ext cx="10206937" cy="369332"/>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La </a:t>
            </a:r>
            <a:r>
              <a:rPr lang="es-ES" sz="1200">
                <a:solidFill>
                  <a:srgbClr val="000000"/>
                </a:solidFill>
                <a:latin typeface="Open Sans" panose="020B0606030504020204" pitchFamily="34" charset="0"/>
                <a:ea typeface="Open Sans" panose="020B0606030504020204" pitchFamily="34" charset="0"/>
                <a:cs typeface="Open Sans" panose="020B0606030504020204" pitchFamily="34" charset="0"/>
              </a:rPr>
              <a:t>previsión de nuevas convocatorias de subvenciones o procesos de licitación se va actualizando periódicamente, por parte del Organismo Intermedio, conforme a las instrucciones recibidas desde la Autoridad de Gestión, y acorde a lo requerido bajo el art. 49 del RDC.</a:t>
            </a:r>
            <a:endParaRPr kumimoji="0" lang="es-E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46">
            <a:extLst>
              <a:ext uri="{FF2B5EF4-FFF2-40B4-BE49-F238E27FC236}">
                <a16:creationId xmlns="" xmlns:a16="http://schemas.microsoft.com/office/drawing/2014/main" id="{A881B57D-2B61-D20C-9040-4DEFD01D5F45}"/>
              </a:ext>
            </a:extLst>
          </p:cNvPr>
          <p:cNvSpPr/>
          <p:nvPr/>
        </p:nvSpPr>
        <p:spPr>
          <a:xfrm>
            <a:off x="961806" y="1446026"/>
            <a:ext cx="10206937" cy="369332"/>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La </a:t>
            </a:r>
            <a:r>
              <a:rPr lang="es-ES" sz="1200">
                <a:solidFill>
                  <a:srgbClr val="000000"/>
                </a:solidFill>
                <a:latin typeface="Open Sans" panose="020B0606030504020204" pitchFamily="34" charset="0"/>
                <a:ea typeface="Open Sans" panose="020B0606030504020204" pitchFamily="34" charset="0"/>
                <a:cs typeface="Open Sans" panose="020B0606030504020204" pitchFamily="34" charset="0"/>
              </a:rPr>
              <a:t>previsión de nuevas convocatorias de subvenciones o procesos de licitación se va actualizando periódicamente, por parte del Organismo Intermedio, conforme a las instrucciones recibidas desde la Autoridad de Gestión, y acorde a lo requerido bajo el art. 49 del RDC.</a:t>
            </a:r>
            <a:endParaRPr kumimoji="0" lang="es-E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a:extLst>
              <a:ext uri="{FF2B5EF4-FFF2-40B4-BE49-F238E27FC236}">
                <a16:creationId xmlns="" xmlns:a16="http://schemas.microsoft.com/office/drawing/2014/main" id="{4C1C8A78-AF20-DE66-5A5A-F9E20B7B6038}"/>
              </a:ext>
            </a:extLst>
          </p:cNvPr>
          <p:cNvSpPr/>
          <p:nvPr/>
        </p:nvSpPr>
        <p:spPr>
          <a:xfrm>
            <a:off x="961805" y="3233440"/>
            <a:ext cx="10206937" cy="184666"/>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s-ES" sz="1200">
                <a:solidFill>
                  <a:srgbClr val="000000"/>
                </a:solidFill>
                <a:latin typeface="Open Sans" panose="020B0606030504020204" pitchFamily="34" charset="0"/>
                <a:ea typeface="Open Sans" panose="020B0606030504020204" pitchFamily="34" charset="0"/>
                <a:cs typeface="Open Sans" panose="020B0606030504020204" pitchFamily="34" charset="0"/>
              </a:rPr>
              <a:t>El listado se publica tanto en la página web de la Autoridad de Gestión, como en la página web del Organismo Intermedio:</a:t>
            </a:r>
            <a:endParaRPr kumimoji="0" lang="es-ES" sz="120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 xmlns:a16="http://schemas.microsoft.com/office/drawing/2014/main" id="{4357725C-3CB8-DC3B-7FCE-83DBF9546144}"/>
              </a:ext>
            </a:extLst>
          </p:cNvPr>
          <p:cNvGrpSpPr/>
          <p:nvPr/>
        </p:nvGrpSpPr>
        <p:grpSpPr>
          <a:xfrm>
            <a:off x="1779285" y="3514298"/>
            <a:ext cx="8571976" cy="2741828"/>
            <a:chOff x="1852961" y="3540177"/>
            <a:chExt cx="8571976" cy="2741828"/>
          </a:xfrm>
        </p:grpSpPr>
        <p:pic>
          <p:nvPicPr>
            <p:cNvPr id="50" name="Picture 49">
              <a:extLst>
                <a:ext uri="{FF2B5EF4-FFF2-40B4-BE49-F238E27FC236}">
                  <a16:creationId xmlns="" xmlns:a16="http://schemas.microsoft.com/office/drawing/2014/main" id="{364F6604-6FC5-42DF-C2EF-AE5AE1DC4CBA}"/>
                </a:ext>
              </a:extLst>
            </p:cNvPr>
            <p:cNvPicPr>
              <a:picLocks noChangeAspect="1"/>
            </p:cNvPicPr>
            <p:nvPr/>
          </p:nvPicPr>
          <p:blipFill>
            <a:blip r:embed="rId5"/>
            <a:stretch>
              <a:fillRect/>
            </a:stretch>
          </p:blipFill>
          <p:spPr>
            <a:xfrm>
              <a:off x="2106591" y="3729120"/>
              <a:ext cx="3064275" cy="1793215"/>
            </a:xfrm>
            <a:prstGeom prst="rect">
              <a:avLst/>
            </a:prstGeom>
          </p:spPr>
        </p:pic>
        <p:sp>
          <p:nvSpPr>
            <p:cNvPr id="52" name="TextBox 51">
              <a:extLst>
                <a:ext uri="{FF2B5EF4-FFF2-40B4-BE49-F238E27FC236}">
                  <a16:creationId xmlns="" xmlns:a16="http://schemas.microsoft.com/office/drawing/2014/main" id="{7432649D-8A7B-4124-BB6D-6CC9E9379623}"/>
                </a:ext>
              </a:extLst>
            </p:cNvPr>
            <p:cNvSpPr txBox="1"/>
            <p:nvPr/>
          </p:nvSpPr>
          <p:spPr>
            <a:xfrm>
              <a:off x="1852961" y="5635674"/>
              <a:ext cx="3586642" cy="461665"/>
            </a:xfrm>
            <a:prstGeom prst="rect">
              <a:avLst/>
            </a:prstGeom>
            <a:noFill/>
          </p:spPr>
          <p:txBody>
            <a:bodyPr wrap="square">
              <a:spAutoFit/>
            </a:bodyPr>
            <a:lstStyle/>
            <a:p>
              <a:pPr algn="ctr"/>
              <a:r>
                <a:rPr lang="es-ES" sz="120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 xmlns:ahyp="http://schemas.microsoft.com/office/drawing/2018/hyperlinkcolor" val="tx"/>
                      </a:ext>
                    </a:extLst>
                  </a:hlinkClick>
                </a:rPr>
                <a:t>https://www.mites.gob.es/UAFSE/es/FSE21_27/calendario_conv/index.htm</a:t>
              </a:r>
              <a:endParaRPr lang="es-ES"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5" name="Group 54">
              <a:extLst>
                <a:ext uri="{FF2B5EF4-FFF2-40B4-BE49-F238E27FC236}">
                  <a16:creationId xmlns="" xmlns:a16="http://schemas.microsoft.com/office/drawing/2014/main" id="{9EFD1403-E786-C379-421F-458BB1E1441B}"/>
                </a:ext>
              </a:extLst>
            </p:cNvPr>
            <p:cNvGrpSpPr/>
            <p:nvPr/>
          </p:nvGrpSpPr>
          <p:grpSpPr>
            <a:xfrm>
              <a:off x="4874960" y="3540177"/>
              <a:ext cx="635433" cy="629121"/>
              <a:chOff x="6359484" y="3409444"/>
              <a:chExt cx="635433" cy="629121"/>
            </a:xfrm>
          </p:grpSpPr>
          <p:sp>
            <p:nvSpPr>
              <p:cNvPr id="56" name="Oval 55">
                <a:extLst>
                  <a:ext uri="{FF2B5EF4-FFF2-40B4-BE49-F238E27FC236}">
                    <a16:creationId xmlns="" xmlns:a16="http://schemas.microsoft.com/office/drawing/2014/main" id="{78651D45-0238-EA01-520F-2E91472561A7}"/>
                  </a:ext>
                </a:extLst>
              </p:cNvPr>
              <p:cNvSpPr/>
              <p:nvPr/>
            </p:nvSpPr>
            <p:spPr bwMode="gray">
              <a:xfrm>
                <a:off x="6359484" y="3409444"/>
                <a:ext cx="635433" cy="629121"/>
              </a:xfrm>
              <a:prstGeom prst="ellipse">
                <a:avLst/>
              </a:prstGeom>
              <a:solidFill>
                <a:schemeClr val="tx1"/>
              </a:solidFill>
              <a:ln w="19050" algn="ctr">
                <a:solidFill>
                  <a:srgbClr val="C0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ES" sz="1600" b="1" noProof="0" err="1">
                  <a:solidFill>
                    <a:schemeClr val="bg1"/>
                  </a:solidFill>
                </a:endParaRPr>
              </a:p>
            </p:txBody>
          </p:sp>
          <p:pic>
            <p:nvPicPr>
              <p:cNvPr id="57" name="Graphic 56" descr="Internet with solid fill">
                <a:extLst>
                  <a:ext uri="{FF2B5EF4-FFF2-40B4-BE49-F238E27FC236}">
                    <a16:creationId xmlns="" xmlns:a16="http://schemas.microsoft.com/office/drawing/2014/main" id="{591B5884-DA39-218E-4A97-B1D9FB8A6AF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430273" y="3477077"/>
                <a:ext cx="493854" cy="493854"/>
              </a:xfrm>
              <a:prstGeom prst="rect">
                <a:avLst/>
              </a:prstGeom>
            </p:spPr>
          </p:pic>
        </p:grpSp>
        <p:pic>
          <p:nvPicPr>
            <p:cNvPr id="34" name="Picture 33">
              <a:extLst>
                <a:ext uri="{FF2B5EF4-FFF2-40B4-BE49-F238E27FC236}">
                  <a16:creationId xmlns="" xmlns:a16="http://schemas.microsoft.com/office/drawing/2014/main" id="{4367766E-31AC-D6DF-F4ED-9A5A91BF4D06}"/>
                </a:ext>
              </a:extLst>
            </p:cNvPr>
            <p:cNvPicPr>
              <a:picLocks noChangeAspect="1"/>
            </p:cNvPicPr>
            <p:nvPr/>
          </p:nvPicPr>
          <p:blipFill>
            <a:blip r:embed="rId9"/>
            <a:stretch>
              <a:fillRect/>
            </a:stretch>
          </p:blipFill>
          <p:spPr>
            <a:xfrm>
              <a:off x="6330859" y="3728470"/>
              <a:ext cx="3898169" cy="1907204"/>
            </a:xfrm>
            <a:prstGeom prst="rect">
              <a:avLst/>
            </a:prstGeom>
          </p:spPr>
        </p:pic>
        <p:sp>
          <p:nvSpPr>
            <p:cNvPr id="36" name="TextBox 35">
              <a:extLst>
                <a:ext uri="{FF2B5EF4-FFF2-40B4-BE49-F238E27FC236}">
                  <a16:creationId xmlns="" xmlns:a16="http://schemas.microsoft.com/office/drawing/2014/main" id="{DBBA54A5-FF85-3445-FB0C-C05F11177774}"/>
                </a:ext>
              </a:extLst>
            </p:cNvPr>
            <p:cNvSpPr txBox="1"/>
            <p:nvPr/>
          </p:nvSpPr>
          <p:spPr>
            <a:xfrm>
              <a:off x="6134949" y="5635674"/>
              <a:ext cx="4289988" cy="646331"/>
            </a:xfrm>
            <a:prstGeom prst="rect">
              <a:avLst/>
            </a:prstGeom>
            <a:noFill/>
          </p:spPr>
          <p:txBody>
            <a:bodyPr wrap="square">
              <a:spAutoFit/>
            </a:bodyPr>
            <a:lstStyle/>
            <a:p>
              <a:pPr algn="ctr"/>
              <a:r>
                <a:rPr lang="es-ES" sz="120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 xmlns:ahyp="http://schemas.microsoft.com/office/drawing/2018/hyperlinkcolor" val="tx"/>
                      </a:ext>
                    </a:extLst>
                  </a:hlinkClick>
                </a:rPr>
                <a:t>https://www.comunidad.madrid/servicios/madrid-mundo/fondos-europeos-comunidad-madrid#panel-411368</a:t>
              </a:r>
              <a:endParaRPr lang="es-ES"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8" name="Group 57">
              <a:extLst>
                <a:ext uri="{FF2B5EF4-FFF2-40B4-BE49-F238E27FC236}">
                  <a16:creationId xmlns="" xmlns:a16="http://schemas.microsoft.com/office/drawing/2014/main" id="{8EF2BD1F-9D85-231F-FDE3-66E11963B019}"/>
                </a:ext>
              </a:extLst>
            </p:cNvPr>
            <p:cNvGrpSpPr/>
            <p:nvPr/>
          </p:nvGrpSpPr>
          <p:grpSpPr>
            <a:xfrm>
              <a:off x="9789504" y="3540177"/>
              <a:ext cx="635433" cy="629121"/>
              <a:chOff x="6339678" y="3477077"/>
              <a:chExt cx="635433" cy="629121"/>
            </a:xfrm>
          </p:grpSpPr>
          <p:sp>
            <p:nvSpPr>
              <p:cNvPr id="59" name="Oval 58">
                <a:extLst>
                  <a:ext uri="{FF2B5EF4-FFF2-40B4-BE49-F238E27FC236}">
                    <a16:creationId xmlns="" xmlns:a16="http://schemas.microsoft.com/office/drawing/2014/main" id="{0A0CEB68-3BB2-9C39-D303-10D7FCF9A816}"/>
                  </a:ext>
                </a:extLst>
              </p:cNvPr>
              <p:cNvSpPr/>
              <p:nvPr/>
            </p:nvSpPr>
            <p:spPr bwMode="gray">
              <a:xfrm>
                <a:off x="6339678" y="3477077"/>
                <a:ext cx="635433" cy="629121"/>
              </a:xfrm>
              <a:prstGeom prst="ellipse">
                <a:avLst/>
              </a:prstGeom>
              <a:solidFill>
                <a:schemeClr val="tx1"/>
              </a:solidFill>
              <a:ln w="19050" algn="ctr">
                <a:solidFill>
                  <a:srgbClr val="C0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s-ES" sz="1600" b="1" noProof="0" err="1">
                  <a:solidFill>
                    <a:schemeClr val="bg1"/>
                  </a:solidFill>
                </a:endParaRPr>
              </a:p>
            </p:txBody>
          </p:sp>
          <p:pic>
            <p:nvPicPr>
              <p:cNvPr id="60" name="Graphic 59" descr="Internet with solid fill">
                <a:extLst>
                  <a:ext uri="{FF2B5EF4-FFF2-40B4-BE49-F238E27FC236}">
                    <a16:creationId xmlns="" xmlns:a16="http://schemas.microsoft.com/office/drawing/2014/main" id="{91B0DD7D-43E1-30A1-7F94-780B6C15C42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410467" y="3544677"/>
                <a:ext cx="493854" cy="493854"/>
              </a:xfrm>
              <a:prstGeom prst="rect">
                <a:avLst/>
              </a:prstGeom>
            </p:spPr>
          </p:pic>
        </p:grpSp>
      </p:grpSp>
      <p:sp>
        <p:nvSpPr>
          <p:cNvPr id="4" name="Title 1">
            <a:extLst>
              <a:ext uri="{FF2B5EF4-FFF2-40B4-BE49-F238E27FC236}">
                <a16:creationId xmlns="" xmlns:a16="http://schemas.microsoft.com/office/drawing/2014/main" id="{F7231352-A0B7-934D-260D-0F95A783A77D}"/>
              </a:ext>
            </a:extLst>
          </p:cNvPr>
          <p:cNvSpPr txBox="1">
            <a:spLocks/>
          </p:cNvSpPr>
          <p:nvPr/>
        </p:nvSpPr>
        <p:spPr bwMode="gray">
          <a:xfrm>
            <a:off x="658150" y="888403"/>
            <a:ext cx="10910997" cy="421652"/>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lgn="just">
              <a:spcBef>
                <a:spcPts val="1200"/>
              </a:spcBef>
              <a:spcAft>
                <a:spcPts val="1200"/>
              </a:spcAft>
            </a:pPr>
            <a:r>
              <a:rPr lang="es-ES_tradnl" sz="2400" dirty="0">
                <a:solidFill>
                  <a:srgbClr val="C00000"/>
                </a:solidFill>
                <a:latin typeface="Open Sans" panose="020B0606030504020204" pitchFamily="34" charset="0"/>
              </a:rPr>
              <a:t>7. Previsión de convocatorias  </a:t>
            </a:r>
            <a:endParaRPr lang="es-ES" sz="1400" dirty="0">
              <a:solidFill>
                <a:srgbClr val="C00000"/>
              </a:solidFill>
              <a:latin typeface="Open Sans" panose="020B0606030504020204" pitchFamily="34" charset="0"/>
            </a:endParaRPr>
          </a:p>
        </p:txBody>
      </p:sp>
    </p:spTree>
    <p:extLst>
      <p:ext uri="{BB962C8B-B14F-4D97-AF65-F5344CB8AC3E}">
        <p14:creationId xmlns:p14="http://schemas.microsoft.com/office/powerpoint/2010/main" val="421551534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994299" y="815063"/>
            <a:ext cx="6880194" cy="722315"/>
          </a:xfrm>
        </p:spPr>
        <p:txBody>
          <a:bodyPr/>
          <a:lstStyle/>
          <a:p>
            <a:r>
              <a:rPr lang="es-ES" dirty="0"/>
              <a:t>888</a:t>
            </a:r>
          </a:p>
        </p:txBody>
      </p:sp>
      <p:sp>
        <p:nvSpPr>
          <p:cNvPr id="10" name="Rectángulo 9"/>
          <p:cNvSpPr/>
          <p:nvPr/>
        </p:nvSpPr>
        <p:spPr>
          <a:xfrm>
            <a:off x="931817" y="815063"/>
            <a:ext cx="9270421" cy="461665"/>
          </a:xfrm>
          <a:prstGeom prst="rect">
            <a:avLst/>
          </a:prstGeom>
        </p:spPr>
        <p:txBody>
          <a:bodyPr wrap="square">
            <a:spAutoFit/>
          </a:bodyPr>
          <a:lstStyle/>
          <a:p>
            <a:pPr>
              <a:spcBef>
                <a:spcPts val="1200"/>
              </a:spcBef>
              <a:spcAft>
                <a:spcPts val="1200"/>
              </a:spcAft>
            </a:pPr>
            <a:r>
              <a:rPr lang="es-ES_tradnl" b="1" dirty="0">
                <a:solidFill>
                  <a:srgbClr val="C00000"/>
                </a:solidFill>
                <a:latin typeface="Open Sans" panose="020B0606030504020204" pitchFamily="34" charset="0"/>
              </a:rPr>
              <a:t>8. Previsión de certificación a octubre 2025 </a:t>
            </a:r>
            <a:endParaRPr lang="es-ES" b="1" dirty="0">
              <a:solidFill>
                <a:srgbClr val="C00000"/>
              </a:solidFill>
              <a:latin typeface="Open Sans" panose="020B0606030504020204" pitchFamily="34" charset="0"/>
            </a:endParaRPr>
          </a:p>
        </p:txBody>
      </p:sp>
      <p:sp>
        <p:nvSpPr>
          <p:cNvPr id="2" name="Rectángulo 1"/>
          <p:cNvSpPr/>
          <p:nvPr/>
        </p:nvSpPr>
        <p:spPr>
          <a:xfrm>
            <a:off x="851918" y="1452142"/>
            <a:ext cx="10547010" cy="1231106"/>
          </a:xfrm>
          <a:prstGeom prst="rect">
            <a:avLst/>
          </a:prstGeom>
        </p:spPr>
        <p:txBody>
          <a:bodyPr wrap="square">
            <a:spAutoFit/>
          </a:bodyPr>
          <a:lstStyle/>
          <a:p>
            <a:r>
              <a:rPr lang="es-ES" sz="12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A 31 de octubre de 2025</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está previsto efectuar una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Presentación de Proyectos para su cofinanciación</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ante la Autoridad de Gestión por un importe de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135,30M€ (coste total)</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Comprende las declaraciones de gastos de proyectos pertenecientes a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31</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operaciones, aportadas por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de las Direcciones Generales participantes en el Programa. A ese importe, se le sumará el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Asistencia Técnica, previsto en el Programa. </a:t>
            </a:r>
          </a:p>
          <a:p>
            <a:endPar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El </a:t>
            </a:r>
            <a:r>
              <a:rPr lang="es-ES" sz="12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desglose</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de esta presentación, a falta todavía de finalizar las verificaciones,  es el siguiente: </a:t>
            </a:r>
          </a:p>
          <a:p>
            <a:endParaRPr lang="es-ES" sz="1400" dirty="0">
              <a:solidFill>
                <a:schemeClr val="bg1"/>
              </a:solidFill>
            </a:endParaRPr>
          </a:p>
        </p:txBody>
      </p:sp>
      <p:pic>
        <p:nvPicPr>
          <p:cNvPr id="5" name="Imagen 4"/>
          <p:cNvPicPr>
            <a:picLocks noChangeAspect="1"/>
          </p:cNvPicPr>
          <p:nvPr/>
        </p:nvPicPr>
        <p:blipFill>
          <a:blip r:embed="rId2"/>
          <a:stretch>
            <a:fillRect/>
          </a:stretch>
        </p:blipFill>
        <p:spPr>
          <a:xfrm>
            <a:off x="1062182" y="2683249"/>
            <a:ext cx="9550400" cy="3191078"/>
          </a:xfrm>
          <a:prstGeom prst="rect">
            <a:avLst/>
          </a:prstGeom>
        </p:spPr>
      </p:pic>
    </p:spTree>
    <p:extLst>
      <p:ext uri="{BB962C8B-B14F-4D97-AF65-F5344CB8AC3E}">
        <p14:creationId xmlns:p14="http://schemas.microsoft.com/office/powerpoint/2010/main" val="246896053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ctrTitle"/>
          </p:nvPr>
        </p:nvSpPr>
        <p:spPr>
          <a:xfrm>
            <a:off x="834502" y="878889"/>
            <a:ext cx="9809824" cy="665827"/>
          </a:xfrm>
        </p:spPr>
        <p:txBody>
          <a:bodyPr/>
          <a:lstStyle/>
          <a:p>
            <a:pPr lvl="0">
              <a:spcBef>
                <a:spcPts val="0"/>
              </a:spcBef>
            </a:pPr>
            <a:r>
              <a:rPr lang="es-ES_tradnl" sz="2400" dirty="0">
                <a:solidFill>
                  <a:srgbClr val="C00000"/>
                </a:solidFill>
                <a:latin typeface="Open Sans" panose="020B0606030504020204" pitchFamily="34" charset="0"/>
                <a:ea typeface="+mn-ea"/>
                <a:cs typeface="+mn-cs"/>
              </a:rPr>
              <a:t>9. Cumplimiento 1ª regla n+3 a 31 diciembre 2025 (I)</a:t>
            </a:r>
            <a:r>
              <a:rPr lang="es-ES_tradnl" sz="2400" b="0" dirty="0">
                <a:solidFill>
                  <a:srgbClr val="C00000"/>
                </a:solidFill>
                <a:latin typeface="Open Sans" panose="020B0606030504020204" pitchFamily="34" charset="0"/>
                <a:ea typeface="+mn-ea"/>
                <a:cs typeface="+mn-cs"/>
              </a:rPr>
              <a:t/>
            </a:r>
            <a:br>
              <a:rPr lang="es-ES_tradnl" sz="2400" b="0" dirty="0">
                <a:solidFill>
                  <a:srgbClr val="C00000"/>
                </a:solidFill>
                <a:latin typeface="Open Sans" panose="020B0606030504020204" pitchFamily="34" charset="0"/>
                <a:ea typeface="+mn-ea"/>
                <a:cs typeface="+mn-cs"/>
              </a:rPr>
            </a:br>
            <a:endParaRPr lang="es-ES" dirty="0"/>
          </a:p>
        </p:txBody>
      </p:sp>
      <p:sp>
        <p:nvSpPr>
          <p:cNvPr id="12" name="Rectángulo 11"/>
          <p:cNvSpPr/>
          <p:nvPr/>
        </p:nvSpPr>
        <p:spPr>
          <a:xfrm>
            <a:off x="994299" y="1846555"/>
            <a:ext cx="9969623" cy="580544"/>
          </a:xfrm>
          <a:prstGeom prst="rect">
            <a:avLst/>
          </a:prstGeom>
        </p:spPr>
        <p:txBody>
          <a:bodyPr wrap="square">
            <a:spAutoFit/>
          </a:bodyPr>
          <a:lstStyle/>
          <a:p>
            <a:pPr lvl="0" algn="just">
              <a:lnSpc>
                <a:spcPct val="107000"/>
              </a:lnSpc>
              <a:spcAft>
                <a:spcPts val="800"/>
              </a:spcAft>
            </a:pPr>
            <a:endParaRPr lang="es-ES" sz="1200" dirty="0">
              <a:solidFill>
                <a:prstClr val="black"/>
              </a:solidFill>
              <a:latin typeface="Open Sans" panose="020B0606030504020204" pitchFamily="34" charset="0"/>
            </a:endParaRPr>
          </a:p>
          <a:p>
            <a:pPr lvl="0" algn="just">
              <a:lnSpc>
                <a:spcPct val="107000"/>
              </a:lnSpc>
              <a:spcAft>
                <a:spcPts val="800"/>
              </a:spcAft>
            </a:pPr>
            <a:endParaRPr lang="es-ES" sz="1200" dirty="0">
              <a:solidFill>
                <a:prstClr val="black"/>
              </a:solidFill>
              <a:latin typeface="Open Sans" panose="020B0606030504020204" pitchFamily="34" charset="0"/>
            </a:endParaRPr>
          </a:p>
        </p:txBody>
      </p:sp>
      <p:sp>
        <p:nvSpPr>
          <p:cNvPr id="5" name="Rectángulo: esquinas redondeadas 4">
            <a:extLst>
              <a:ext uri="{FF2B5EF4-FFF2-40B4-BE49-F238E27FC236}">
                <a16:creationId xmlns="" xmlns:a16="http://schemas.microsoft.com/office/drawing/2014/main" id="{0BE9148F-39B5-4A2F-9A1A-20159227C646}"/>
              </a:ext>
            </a:extLst>
          </p:cNvPr>
          <p:cNvSpPr/>
          <p:nvPr/>
        </p:nvSpPr>
        <p:spPr>
          <a:xfrm>
            <a:off x="544530" y="1633592"/>
            <a:ext cx="10653171" cy="3791164"/>
          </a:xfrm>
          <a:prstGeom prst="roundRect">
            <a:avLst/>
          </a:prstGeom>
          <a:gradFill flip="none" rotWithShape="1">
            <a:gsLst>
              <a:gs pos="0">
                <a:srgbClr val="BBBCBC">
                  <a:tint val="66000"/>
                  <a:satMod val="160000"/>
                </a:srgbClr>
              </a:gs>
              <a:gs pos="50000">
                <a:srgbClr val="BBBCBC">
                  <a:tint val="44500"/>
                  <a:satMod val="160000"/>
                </a:srgbClr>
              </a:gs>
              <a:gs pos="100000">
                <a:srgbClr val="BBBCBC">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ES" sz="1600" dirty="0">
                <a:solidFill>
                  <a:prstClr val="black"/>
                </a:solidFill>
                <a:latin typeface="Open Sans" panose="020B0606030504020204" pitchFamily="34" charset="0"/>
              </a:rPr>
              <a:t>El </a:t>
            </a:r>
            <a:r>
              <a:rPr lang="es-ES" sz="1600" b="1" dirty="0">
                <a:solidFill>
                  <a:prstClr val="black"/>
                </a:solidFill>
                <a:latin typeface="Open Sans" panose="020B0606030504020204" pitchFamily="34" charset="0"/>
              </a:rPr>
              <a:t>cumplimiento</a:t>
            </a:r>
            <a:r>
              <a:rPr lang="es-ES" sz="1600" dirty="0">
                <a:solidFill>
                  <a:prstClr val="black"/>
                </a:solidFill>
                <a:latin typeface="Open Sans" panose="020B0606030504020204" pitchFamily="34" charset="0"/>
              </a:rPr>
              <a:t> de la </a:t>
            </a:r>
            <a:r>
              <a:rPr lang="es-ES" sz="1600" b="1" dirty="0">
                <a:solidFill>
                  <a:prstClr val="black"/>
                </a:solidFill>
                <a:latin typeface="Open Sans" panose="020B0606030504020204" pitchFamily="34" charset="0"/>
              </a:rPr>
              <a:t>“regla n+3” </a:t>
            </a:r>
            <a:r>
              <a:rPr lang="es-ES" sz="1600" dirty="0">
                <a:solidFill>
                  <a:prstClr val="black"/>
                </a:solidFill>
                <a:latin typeface="Open Sans" panose="020B0606030504020204" pitchFamily="34" charset="0"/>
              </a:rPr>
              <a:t>(artículo 105 del </a:t>
            </a:r>
            <a:r>
              <a:rPr lang="es-ES" sz="1600" dirty="0" err="1">
                <a:solidFill>
                  <a:prstClr val="black"/>
                </a:solidFill>
                <a:latin typeface="Open Sans" panose="020B0606030504020204" pitchFamily="34" charset="0"/>
              </a:rPr>
              <a:t>Rgto</a:t>
            </a:r>
            <a:r>
              <a:rPr lang="es-ES" sz="1600" dirty="0">
                <a:solidFill>
                  <a:prstClr val="black"/>
                </a:solidFill>
                <a:latin typeface="Open Sans" panose="020B0606030504020204" pitchFamily="34" charset="0"/>
              </a:rPr>
              <a:t>. (UE) 2021/1060) </a:t>
            </a:r>
            <a:r>
              <a:rPr lang="es-ES" sz="1600" b="1" dirty="0">
                <a:solidFill>
                  <a:prstClr val="black"/>
                </a:solidFill>
                <a:latin typeface="Open Sans" panose="020B0606030504020204" pitchFamily="34" charset="0"/>
              </a:rPr>
              <a:t>implica que </a:t>
            </a: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600" b="1" dirty="0">
                <a:solidFill>
                  <a:srgbClr val="DA291C"/>
                </a:solidFill>
                <a:ea typeface="Open Sans" panose="020B0606030504020204" pitchFamily="34" charset="0"/>
                <a:cs typeface="Open Sans" panose="020B0606030504020204" pitchFamily="34" charset="0"/>
                <a:sym typeface="Wingdings" panose="05000000000000000000" pitchFamily="2" charset="2"/>
              </a:rPr>
              <a:t>                </a:t>
            </a:r>
          </a:p>
          <a:p>
            <a:pPr algn="just">
              <a:lnSpc>
                <a:spcPct val="107000"/>
              </a:lnSpc>
              <a:spcAft>
                <a:spcPts val="800"/>
              </a:spcAft>
            </a:pPr>
            <a:r>
              <a:rPr lang="es-ES" sz="1600" b="1" dirty="0">
                <a:solidFill>
                  <a:prstClr val="black"/>
                </a:solidFill>
                <a:latin typeface="Open Sans" panose="020B0606030504020204" pitchFamily="34" charset="0"/>
              </a:rPr>
              <a:t>a 31/12/año N+3 </a:t>
            </a:r>
            <a:r>
              <a:rPr lang="es-ES" sz="1600" dirty="0">
                <a:solidFill>
                  <a:prstClr val="black"/>
                </a:solidFill>
                <a:latin typeface="Open Sans" panose="020B0606030504020204" pitchFamily="34" charset="0"/>
              </a:rPr>
              <a:t>se tiene que haber tramitado ante la Comisión Europea solicitudes de reembolso acumuladas que supongan </a:t>
            </a:r>
            <a:r>
              <a:rPr lang="es-ES" sz="1600" b="1" dirty="0">
                <a:solidFill>
                  <a:prstClr val="black"/>
                </a:solidFill>
                <a:latin typeface="Open Sans" panose="020B0606030504020204" pitchFamily="34" charset="0"/>
              </a:rPr>
              <a:t>al menos la ayuda FSE+ </a:t>
            </a:r>
            <a:r>
              <a:rPr lang="es-ES" sz="1600" dirty="0">
                <a:solidFill>
                  <a:prstClr val="black"/>
                </a:solidFill>
                <a:latin typeface="Open Sans" panose="020B0606030504020204" pitchFamily="34" charset="0"/>
              </a:rPr>
              <a:t>programada </a:t>
            </a:r>
            <a:r>
              <a:rPr lang="es-ES" sz="1600" b="1" dirty="0">
                <a:solidFill>
                  <a:prstClr val="black"/>
                </a:solidFill>
                <a:latin typeface="Open Sans" panose="020B0606030504020204" pitchFamily="34" charset="0"/>
              </a:rPr>
              <a:t>hasta la anualidad año N.</a:t>
            </a:r>
          </a:p>
          <a:p>
            <a:pPr algn="just">
              <a:lnSpc>
                <a:spcPct val="107000"/>
              </a:lnSpc>
              <a:spcAft>
                <a:spcPts val="800"/>
              </a:spcAft>
            </a:pPr>
            <a:endParaRPr lang="es-ES" sz="1600" b="1" dirty="0">
              <a:solidFill>
                <a:prstClr val="black"/>
              </a:solidFill>
              <a:latin typeface="Open Sans" panose="020B0606030504020204" pitchFamily="34" charset="0"/>
            </a:endParaRPr>
          </a:p>
          <a:p>
            <a:pPr marL="285750" lvl="0" indent="-285750" algn="just">
              <a:lnSpc>
                <a:spcPct val="107000"/>
              </a:lnSpc>
              <a:spcBef>
                <a:spcPts val="0"/>
              </a:spcBef>
              <a:spcAft>
                <a:spcPts val="800"/>
              </a:spcAft>
              <a:buFont typeface="Wingdings" panose="05000000000000000000" pitchFamily="2" charset="2"/>
              <a:buChar char="Ø"/>
            </a:pPr>
            <a:r>
              <a:rPr lang="es-ES" sz="1600" b="1" dirty="0">
                <a:solidFill>
                  <a:prstClr val="black"/>
                </a:solidFill>
                <a:latin typeface="Open Sans" panose="020B0606030504020204" pitchFamily="34" charset="0"/>
                <a:ea typeface="+mn-ea"/>
                <a:cs typeface="+mn-cs"/>
              </a:rPr>
              <a:t>Elementos a tener en cuenta </a:t>
            </a:r>
            <a:r>
              <a:rPr lang="es-ES" sz="1600" dirty="0">
                <a:solidFill>
                  <a:prstClr val="black"/>
                </a:solidFill>
                <a:latin typeface="Open Sans" panose="020B0606030504020204" pitchFamily="34" charset="0"/>
                <a:ea typeface="+mn-ea"/>
                <a:cs typeface="+mn-cs"/>
              </a:rPr>
              <a:t>para el cálculo :</a:t>
            </a:r>
            <a:endParaRPr lang="es-ES" sz="1600" b="0" dirty="0">
              <a:solidFill>
                <a:prstClr val="black"/>
              </a:solidFill>
              <a:latin typeface="Open Sans" panose="020B0606030504020204" pitchFamily="34" charset="0"/>
              <a:ea typeface="+mn-ea"/>
              <a:cs typeface="+mn-cs"/>
            </a:endParaRPr>
          </a:p>
          <a:p>
            <a:pPr lvl="0" algn="just">
              <a:lnSpc>
                <a:spcPct val="107000"/>
              </a:lnSpc>
              <a:spcBef>
                <a:spcPts val="0"/>
              </a:spcBef>
              <a:spcAft>
                <a:spcPts val="800"/>
              </a:spcAft>
            </a:pPr>
            <a:r>
              <a:rPr lang="es-ES" sz="1600" b="0" dirty="0">
                <a:solidFill>
                  <a:prstClr val="black"/>
                </a:solidFill>
                <a:latin typeface="Open Sans" panose="020B0606030504020204" pitchFamily="34" charset="0"/>
                <a:ea typeface="+mn-ea"/>
                <a:cs typeface="+mn-cs"/>
              </a:rPr>
              <a:t>                  a)  Ayuda FSE+ programada hasta la anualidad N. </a:t>
            </a:r>
          </a:p>
          <a:p>
            <a:pPr lvl="0" algn="just">
              <a:lnSpc>
                <a:spcPct val="107000"/>
              </a:lnSpc>
              <a:spcBef>
                <a:spcPts val="0"/>
              </a:spcBef>
              <a:spcAft>
                <a:spcPts val="800"/>
              </a:spcAft>
            </a:pPr>
            <a:r>
              <a:rPr lang="es-ES" sz="1600" b="0" dirty="0">
                <a:solidFill>
                  <a:prstClr val="black"/>
                </a:solidFill>
                <a:latin typeface="Open Sans" panose="020B0606030504020204" pitchFamily="34" charset="0"/>
                <a:ea typeface="+mn-ea"/>
                <a:cs typeface="+mn-cs"/>
              </a:rPr>
              <a:t>                   b) Prefinanciaciones previstas en los Reglamentos hasta el año N+3.</a:t>
            </a:r>
          </a:p>
          <a:p>
            <a:pPr lvl="0" algn="just">
              <a:lnSpc>
                <a:spcPct val="107000"/>
              </a:lnSpc>
              <a:spcBef>
                <a:spcPts val="0"/>
              </a:spcBef>
              <a:spcAft>
                <a:spcPts val="800"/>
              </a:spcAft>
            </a:pPr>
            <a:r>
              <a:rPr lang="es-ES" sz="1600" b="0" dirty="0">
                <a:solidFill>
                  <a:prstClr val="black"/>
                </a:solidFill>
                <a:latin typeface="Open Sans" panose="020B0606030504020204" pitchFamily="34" charset="0"/>
                <a:ea typeface="+mn-ea"/>
                <a:cs typeface="+mn-cs"/>
              </a:rPr>
              <a:t>                   c) Importe de las solicitudes acumuladas de reembolso a la CE que , a fecha 31/12/año N +3, 	estén tramitadas.</a:t>
            </a:r>
          </a:p>
          <a:p>
            <a:pPr algn="just">
              <a:lnSpc>
                <a:spcPct val="107000"/>
              </a:lnSpc>
              <a:spcAft>
                <a:spcPts val="800"/>
              </a:spcAft>
            </a:pPr>
            <a:endParaRPr lang="es-ES" sz="1600" b="1" dirty="0">
              <a:solidFill>
                <a:prstClr val="black"/>
              </a:solidFill>
              <a:latin typeface="Open Sans" panose="020B0606030504020204" pitchFamily="34" charset="0"/>
            </a:endParaRPr>
          </a:p>
          <a:p>
            <a:pPr algn="just">
              <a:lnSpc>
                <a:spcPct val="107000"/>
              </a:lnSpc>
              <a:spcAft>
                <a:spcPts val="800"/>
              </a:spcAft>
            </a:pPr>
            <a:endParaRPr lang="es-ES" sz="1600" b="1" dirty="0">
              <a:solidFill>
                <a:prstClr val="black"/>
              </a:solidFill>
              <a:latin typeface="Open Sans" panose="020B0606030504020204" pitchFamily="34" charset="0"/>
            </a:endParaRPr>
          </a:p>
        </p:txBody>
      </p:sp>
    </p:spTree>
    <p:extLst>
      <p:ext uri="{BB962C8B-B14F-4D97-AF65-F5344CB8AC3E}">
        <p14:creationId xmlns:p14="http://schemas.microsoft.com/office/powerpoint/2010/main" val="16546059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E8A0CFB8-492F-589D-715D-B92A0254684A}"/>
              </a:ext>
            </a:extLst>
          </p:cNvPr>
          <p:cNvSpPr txBox="1">
            <a:spLocks/>
          </p:cNvSpPr>
          <p:nvPr/>
        </p:nvSpPr>
        <p:spPr bwMode="gray">
          <a:xfrm>
            <a:off x="887768" y="976544"/>
            <a:ext cx="10680978" cy="41814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r>
              <a:rPr lang="es-ES_tradnl" sz="2400" dirty="0">
                <a:solidFill>
                  <a:srgbClr val="C00000"/>
                </a:solidFill>
                <a:latin typeface="Open Sans" panose="020B0606030504020204" pitchFamily="34" charset="0"/>
              </a:rPr>
              <a:t>9. Cumplimiento 1ª regla n+3 a 31 diciembre 2025 </a:t>
            </a:r>
            <a:r>
              <a:rPr lang="es-ES_tradnl" sz="2400" dirty="0">
                <a:solidFill>
                  <a:srgbClr val="C00000"/>
                </a:solidFill>
                <a:latin typeface="Open Sans" panose="020B0606030504020204" pitchFamily="34" charset="0"/>
                <a:ea typeface="+mn-ea"/>
                <a:cs typeface="+mn-cs"/>
              </a:rPr>
              <a:t>(II)</a:t>
            </a:r>
            <a:endParaRPr lang="es-ES_tradnl" sz="2400" dirty="0">
              <a:solidFill>
                <a:srgbClr val="C00000"/>
              </a:solidFill>
              <a:latin typeface="Open Sans" panose="020B0606030504020204" pitchFamily="34" charset="0"/>
            </a:endParaRPr>
          </a:p>
          <a:p>
            <a:endParaRPr lang="es-ES_tradnl" sz="2400" dirty="0">
              <a:solidFill>
                <a:srgbClr val="C00000"/>
              </a:solidFill>
              <a:latin typeface="Open Sans" panose="020B0606030504020204" pitchFamily="34" charset="0"/>
            </a:endParaRPr>
          </a:p>
          <a:p>
            <a:pPr marL="285750" lvl="0" indent="-285750" algn="just">
              <a:lnSpc>
                <a:spcPct val="107000"/>
              </a:lnSpc>
              <a:spcBef>
                <a:spcPts val="0"/>
              </a:spcBef>
              <a:spcAft>
                <a:spcPts val="800"/>
              </a:spcAft>
              <a:buSzPct val="100000"/>
              <a:buFont typeface="Wingdings" panose="05000000000000000000" pitchFamily="2" charset="2"/>
              <a:buChar char="Ø"/>
            </a:pPr>
            <a:r>
              <a:rPr lang="es-ES" sz="1600" u="sng" dirty="0">
                <a:solidFill>
                  <a:srgbClr val="0076A8"/>
                </a:solidFill>
                <a:latin typeface="Open Sans" panose="020B0606030504020204" pitchFamily="34" charset="0"/>
                <a:ea typeface="+mn-ea"/>
                <a:cs typeface="+mn-cs"/>
              </a:rPr>
              <a:t>1er. cumplimiento regla N+3 </a:t>
            </a:r>
            <a:r>
              <a:rPr lang="es-ES" sz="1600" u="sng" dirty="0">
                <a:solidFill>
                  <a:srgbClr val="0076A8"/>
                </a:solidFill>
                <a:latin typeface="Open Sans" panose="020B0606030504020204" pitchFamily="34" charset="0"/>
                <a:ea typeface="+mn-ea"/>
                <a:cs typeface="+mn-cs"/>
                <a:sym typeface="Wingdings" panose="05000000000000000000" pitchFamily="2" charset="2"/>
              </a:rPr>
              <a:t></a:t>
            </a:r>
            <a:r>
              <a:rPr lang="es-ES" sz="1600" u="sng" dirty="0">
                <a:solidFill>
                  <a:srgbClr val="0076A8"/>
                </a:solidFill>
                <a:latin typeface="Open Sans" panose="020B0606030504020204" pitchFamily="34" charset="0"/>
                <a:ea typeface="+mn-ea"/>
                <a:cs typeface="+mn-cs"/>
              </a:rPr>
              <a:t> a 31 de diciembre de 2025 </a:t>
            </a:r>
            <a:r>
              <a:rPr lang="es-ES" sz="1400" dirty="0">
                <a:solidFill>
                  <a:schemeClr val="bg1"/>
                </a:solidFill>
                <a:latin typeface="Open Sans" panose="020B0606030504020204" pitchFamily="34" charset="0"/>
                <a:ea typeface="+mn-ea"/>
                <a:cs typeface="+mn-cs"/>
                <a:sym typeface="Wingdings" panose="05000000000000000000" pitchFamily="2" charset="2"/>
              </a:rPr>
              <a:t> </a:t>
            </a:r>
          </a:p>
          <a:p>
            <a:pPr lvl="0" algn="just">
              <a:lnSpc>
                <a:spcPct val="107000"/>
              </a:lnSpc>
              <a:spcBef>
                <a:spcPts val="0"/>
              </a:spcBef>
              <a:spcAft>
                <a:spcPts val="800"/>
              </a:spcAft>
              <a:buSzPct val="100000"/>
            </a:pPr>
            <a:endParaRPr lang="es-ES" sz="1400" dirty="0">
              <a:solidFill>
                <a:schemeClr val="bg1"/>
              </a:solidFill>
              <a:latin typeface="Open Sans" panose="020B0606030504020204" pitchFamily="34" charset="0"/>
              <a:ea typeface="+mn-ea"/>
              <a:cs typeface="+mn-cs"/>
              <a:sym typeface="Wingdings" panose="05000000000000000000" pitchFamily="2" charset="2"/>
            </a:endParaRPr>
          </a:p>
          <a:p>
            <a:pPr lvl="0" algn="just">
              <a:lnSpc>
                <a:spcPct val="107000"/>
              </a:lnSpc>
              <a:spcBef>
                <a:spcPts val="0"/>
              </a:spcBef>
              <a:spcAft>
                <a:spcPts val="800"/>
              </a:spcAft>
              <a:buSzPct val="100000"/>
            </a:pPr>
            <a:r>
              <a:rPr lang="es-ES" sz="1400" b="0" dirty="0">
                <a:solidFill>
                  <a:prstClr val="black"/>
                </a:solidFill>
                <a:latin typeface="Open Sans" panose="020B0606030504020204" pitchFamily="34" charset="0"/>
                <a:ea typeface="+mn-ea"/>
                <a:cs typeface="+mn-cs"/>
                <a:sym typeface="Wingdings" panose="05000000000000000000" pitchFamily="2" charset="2"/>
              </a:rPr>
              <a:t>           a) </a:t>
            </a:r>
            <a:r>
              <a:rPr lang="es-ES" sz="1600" dirty="0">
                <a:solidFill>
                  <a:prstClr val="black"/>
                </a:solidFill>
                <a:latin typeface="Open Sans" panose="020B0606030504020204" pitchFamily="34" charset="0"/>
                <a:ea typeface="+mn-ea"/>
                <a:cs typeface="+mn-cs"/>
                <a:sym typeface="Wingdings" panose="05000000000000000000" pitchFamily="2" charset="2"/>
              </a:rPr>
              <a:t>Ayuda FSE+ </a:t>
            </a:r>
            <a:r>
              <a:rPr lang="es-ES" sz="1600" b="0" dirty="0">
                <a:solidFill>
                  <a:prstClr val="black"/>
                </a:solidFill>
                <a:latin typeface="Open Sans" panose="020B0606030504020204" pitchFamily="34" charset="0"/>
                <a:ea typeface="+mn-ea"/>
                <a:cs typeface="+mn-cs"/>
                <a:sym typeface="Wingdings" panose="05000000000000000000" pitchFamily="2" charset="2"/>
              </a:rPr>
              <a:t>programada hasta la </a:t>
            </a:r>
            <a:r>
              <a:rPr lang="es-ES" sz="1600" dirty="0">
                <a:solidFill>
                  <a:prstClr val="black"/>
                </a:solidFill>
                <a:latin typeface="Open Sans" panose="020B0606030504020204" pitchFamily="34" charset="0"/>
                <a:ea typeface="+mn-ea"/>
                <a:cs typeface="+mn-cs"/>
                <a:sym typeface="Wingdings" panose="05000000000000000000" pitchFamily="2" charset="2"/>
              </a:rPr>
              <a:t>anualidad 2022  69,88M€  </a:t>
            </a:r>
          </a:p>
          <a:p>
            <a:pPr lvl="0" algn="just">
              <a:lnSpc>
                <a:spcPct val="107000"/>
              </a:lnSpc>
              <a:spcBef>
                <a:spcPts val="0"/>
              </a:spcBef>
              <a:spcAft>
                <a:spcPts val="800"/>
              </a:spcAft>
              <a:buSzPct val="100000"/>
            </a:pPr>
            <a:r>
              <a:rPr lang="es-ES" sz="1600" b="0" dirty="0">
                <a:solidFill>
                  <a:prstClr val="black"/>
                </a:solidFill>
                <a:latin typeface="Open Sans" panose="020B0606030504020204" pitchFamily="34" charset="0"/>
                <a:ea typeface="+mn-ea"/>
                <a:cs typeface="+mn-cs"/>
                <a:sym typeface="Wingdings" panose="05000000000000000000" pitchFamily="2" charset="2"/>
              </a:rPr>
              <a:t>           b) </a:t>
            </a:r>
            <a:r>
              <a:rPr lang="es-ES" sz="1600" dirty="0">
                <a:solidFill>
                  <a:prstClr val="black"/>
                </a:solidFill>
                <a:latin typeface="Open Sans" panose="020B0606030504020204" pitchFamily="34" charset="0"/>
                <a:ea typeface="+mn-ea"/>
                <a:cs typeface="+mn-cs"/>
                <a:sym typeface="Wingdings" panose="05000000000000000000" pitchFamily="2" charset="2"/>
              </a:rPr>
              <a:t>Prefinanciaciones</a:t>
            </a:r>
            <a:r>
              <a:rPr lang="es-ES" sz="1600" b="0" dirty="0">
                <a:solidFill>
                  <a:prstClr val="black"/>
                </a:solidFill>
                <a:latin typeface="Open Sans" panose="020B0606030504020204" pitchFamily="34" charset="0"/>
                <a:ea typeface="+mn-ea"/>
                <a:cs typeface="+mn-cs"/>
                <a:sym typeface="Wingdings" panose="05000000000000000000" pitchFamily="2" charset="2"/>
              </a:rPr>
              <a:t> previstas en los Reglamentos : </a:t>
            </a:r>
          </a:p>
          <a:p>
            <a:pPr lvl="0" algn="just">
              <a:lnSpc>
                <a:spcPct val="107000"/>
              </a:lnSpc>
              <a:spcBef>
                <a:spcPts val="0"/>
              </a:spcBef>
              <a:spcAft>
                <a:spcPts val="800"/>
              </a:spcAft>
              <a:buSzPct val="100000"/>
            </a:pPr>
            <a:r>
              <a:rPr lang="es-ES" sz="1600" b="0" dirty="0">
                <a:solidFill>
                  <a:prstClr val="black"/>
                </a:solidFill>
                <a:latin typeface="Open Sans" panose="020B0606030504020204" pitchFamily="34" charset="0"/>
                <a:ea typeface="+mn-ea"/>
                <a:cs typeface="+mn-cs"/>
                <a:sym typeface="Wingdings" panose="05000000000000000000" pitchFamily="2" charset="2"/>
              </a:rPr>
              <a:t>                            </a:t>
            </a:r>
            <a:r>
              <a:rPr lang="es-ES" sz="1600" b="0" u="sng" dirty="0">
                <a:solidFill>
                  <a:prstClr val="black"/>
                </a:solidFill>
                <a:latin typeface="Open Sans" panose="020B0606030504020204" pitchFamily="34" charset="0"/>
                <a:ea typeface="+mn-ea"/>
                <a:cs typeface="+mn-cs"/>
                <a:sym typeface="Wingdings" panose="05000000000000000000" pitchFamily="2" charset="2"/>
              </a:rPr>
              <a:t>Anuales </a:t>
            </a:r>
            <a:r>
              <a:rPr lang="es-ES" sz="1600" b="0" dirty="0">
                <a:solidFill>
                  <a:prstClr val="black"/>
                </a:solidFill>
                <a:latin typeface="Open Sans" panose="020B0606030504020204" pitchFamily="34" charset="0"/>
                <a:ea typeface="+mn-ea"/>
                <a:cs typeface="+mn-cs"/>
                <a:sym typeface="Wingdings" panose="05000000000000000000" pitchFamily="2" charset="2"/>
              </a:rPr>
              <a:t>(art. 90.2 </a:t>
            </a:r>
            <a:r>
              <a:rPr lang="es-ES" sz="1600" b="0" dirty="0" err="1">
                <a:solidFill>
                  <a:prstClr val="black"/>
                </a:solidFill>
                <a:latin typeface="Open Sans" panose="020B0606030504020204" pitchFamily="34" charset="0"/>
                <a:ea typeface="+mn-ea"/>
                <a:cs typeface="+mn-cs"/>
                <a:sym typeface="Wingdings" panose="05000000000000000000" pitchFamily="2" charset="2"/>
              </a:rPr>
              <a:t>Rgto</a:t>
            </a:r>
            <a:r>
              <a:rPr lang="es-ES" sz="1600" b="0" dirty="0">
                <a:solidFill>
                  <a:prstClr val="black"/>
                </a:solidFill>
                <a:latin typeface="Open Sans" panose="020B0606030504020204" pitchFamily="34" charset="0"/>
                <a:ea typeface="+mn-ea"/>
                <a:cs typeface="+mn-cs"/>
                <a:sym typeface="Wingdings" panose="05000000000000000000" pitchFamily="2" charset="2"/>
              </a:rPr>
              <a:t>. (UE) 2021/1060), desde el 2021 hasta el 2025  </a:t>
            </a:r>
            <a:r>
              <a:rPr lang="es-ES" sz="1600" dirty="0">
                <a:solidFill>
                  <a:prstClr val="black"/>
                </a:solidFill>
                <a:latin typeface="Open Sans" panose="020B0606030504020204" pitchFamily="34" charset="0"/>
                <a:ea typeface="+mn-ea"/>
                <a:cs typeface="+mn-cs"/>
                <a:sym typeface="Wingdings" panose="05000000000000000000" pitchFamily="2" charset="2"/>
              </a:rPr>
              <a:t>10,22M€ </a:t>
            </a:r>
            <a:r>
              <a:rPr lang="es-ES" sz="1600" b="0" dirty="0">
                <a:solidFill>
                  <a:prstClr val="black"/>
                </a:solidFill>
                <a:latin typeface="Open Sans" panose="020B0606030504020204" pitchFamily="34" charset="0"/>
                <a:ea typeface="+mn-ea"/>
                <a:cs typeface="+mn-cs"/>
                <a:sym typeface="Wingdings" panose="05000000000000000000" pitchFamily="2" charset="2"/>
              </a:rPr>
              <a:t>(0,5%, para 	cada año, de la ayuda FSE+ programada). </a:t>
            </a:r>
          </a:p>
          <a:p>
            <a:pPr lvl="0" algn="just">
              <a:lnSpc>
                <a:spcPct val="107000"/>
              </a:lnSpc>
              <a:spcBef>
                <a:spcPts val="0"/>
              </a:spcBef>
              <a:spcAft>
                <a:spcPts val="800"/>
              </a:spcAft>
              <a:buSzPct val="100000"/>
            </a:pPr>
            <a:r>
              <a:rPr lang="es-ES" sz="1600" b="0" dirty="0">
                <a:solidFill>
                  <a:prstClr val="black"/>
                </a:solidFill>
                <a:latin typeface="Open Sans" panose="020B0606030504020204" pitchFamily="34" charset="0"/>
                <a:ea typeface="+mn-ea"/>
                <a:cs typeface="+mn-cs"/>
                <a:sym typeface="Wingdings" panose="05000000000000000000" pitchFamily="2" charset="2"/>
              </a:rPr>
              <a:t>                            </a:t>
            </a:r>
            <a:r>
              <a:rPr lang="es-ES" sz="1600" b="0" u="sng" dirty="0">
                <a:solidFill>
                  <a:prstClr val="black"/>
                </a:solidFill>
                <a:latin typeface="Open Sans" panose="020B0606030504020204" pitchFamily="34" charset="0"/>
                <a:ea typeface="+mn-ea"/>
                <a:cs typeface="+mn-cs"/>
                <a:sym typeface="Wingdings" panose="05000000000000000000" pitchFamily="2" charset="2"/>
              </a:rPr>
              <a:t>Adicionales</a:t>
            </a:r>
            <a:r>
              <a:rPr lang="es-ES" sz="1600" b="0" dirty="0">
                <a:solidFill>
                  <a:prstClr val="black"/>
                </a:solidFill>
                <a:latin typeface="Open Sans" panose="020B0606030504020204" pitchFamily="34" charset="0"/>
                <a:ea typeface="+mn-ea"/>
                <a:cs typeface="+mn-cs"/>
                <a:sym typeface="Wingdings" panose="05000000000000000000" pitchFamily="2" charset="2"/>
              </a:rPr>
              <a:t> (art. 2 </a:t>
            </a:r>
            <a:r>
              <a:rPr lang="es-ES" sz="1600" b="0" dirty="0" err="1">
                <a:solidFill>
                  <a:prstClr val="black"/>
                </a:solidFill>
                <a:latin typeface="Open Sans" panose="020B0606030504020204" pitchFamily="34" charset="0"/>
                <a:ea typeface="+mn-ea"/>
                <a:cs typeface="+mn-cs"/>
                <a:sym typeface="Wingdings" panose="05000000000000000000" pitchFamily="2" charset="2"/>
              </a:rPr>
              <a:t>Rgto</a:t>
            </a:r>
            <a:r>
              <a:rPr lang="es-ES" sz="1600" b="0" dirty="0">
                <a:solidFill>
                  <a:prstClr val="black"/>
                </a:solidFill>
                <a:latin typeface="Open Sans" panose="020B0606030504020204" pitchFamily="34" charset="0"/>
                <a:ea typeface="+mn-ea"/>
                <a:cs typeface="+mn-cs"/>
                <a:sym typeface="Wingdings" panose="05000000000000000000" pitchFamily="2" charset="2"/>
              </a:rPr>
              <a:t>. (UE) 2022/2039), para los años 2022 y 2023  </a:t>
            </a:r>
            <a:r>
              <a:rPr lang="es-ES" sz="1600" dirty="0">
                <a:solidFill>
                  <a:prstClr val="black"/>
                </a:solidFill>
                <a:latin typeface="Open Sans" panose="020B0606030504020204" pitchFamily="34" charset="0"/>
                <a:ea typeface="+mn-ea"/>
                <a:cs typeface="+mn-cs"/>
                <a:sym typeface="Wingdings" panose="05000000000000000000" pitchFamily="2" charset="2"/>
              </a:rPr>
              <a:t>4,09M€ </a:t>
            </a:r>
            <a:r>
              <a:rPr lang="es-ES" sz="1600" b="0" dirty="0">
                <a:solidFill>
                  <a:prstClr val="black"/>
                </a:solidFill>
                <a:latin typeface="Open Sans" panose="020B0606030504020204" pitchFamily="34" charset="0"/>
                <a:ea typeface="+mn-ea"/>
                <a:cs typeface="+mn-cs"/>
                <a:sym typeface="Wingdings" panose="05000000000000000000" pitchFamily="2" charset="2"/>
              </a:rPr>
              <a:t>(0,5%, para cada 	uno de esos dos años, de la ayuda FSE+ programada).</a:t>
            </a:r>
          </a:p>
          <a:p>
            <a:pPr lvl="0" algn="just">
              <a:lnSpc>
                <a:spcPct val="107000"/>
              </a:lnSpc>
              <a:spcBef>
                <a:spcPts val="0"/>
              </a:spcBef>
              <a:spcAft>
                <a:spcPts val="800"/>
              </a:spcAft>
              <a:buSzPct val="100000"/>
            </a:pPr>
            <a:r>
              <a:rPr lang="es-ES" sz="1600" b="0" dirty="0">
                <a:solidFill>
                  <a:prstClr val="black"/>
                </a:solidFill>
                <a:latin typeface="Open Sans" panose="020B0606030504020204" pitchFamily="34" charset="0"/>
                <a:ea typeface="+mn-ea"/>
                <a:cs typeface="+mn-cs"/>
                <a:sym typeface="Wingdings" panose="05000000000000000000" pitchFamily="2" charset="2"/>
              </a:rPr>
              <a:t>                           </a:t>
            </a:r>
            <a:r>
              <a:rPr lang="es-ES" sz="1600" b="0" u="sng" dirty="0">
                <a:solidFill>
                  <a:prstClr val="black"/>
                </a:solidFill>
                <a:latin typeface="Open Sans" panose="020B0606030504020204" pitchFamily="34" charset="0"/>
                <a:ea typeface="+mn-ea"/>
                <a:cs typeface="+mn-cs"/>
                <a:sym typeface="Wingdings" panose="05000000000000000000" pitchFamily="2" charset="2"/>
              </a:rPr>
              <a:t>Excepcional</a:t>
            </a:r>
            <a:r>
              <a:rPr lang="es-ES" sz="1600" b="0" dirty="0">
                <a:solidFill>
                  <a:prstClr val="black"/>
                </a:solidFill>
                <a:latin typeface="Open Sans" panose="020B0606030504020204" pitchFamily="34" charset="0"/>
                <a:ea typeface="+mn-ea"/>
                <a:cs typeface="+mn-cs"/>
                <a:sym typeface="Wingdings" panose="05000000000000000000" pitchFamily="2" charset="2"/>
              </a:rPr>
              <a:t> (art. 12 </a:t>
            </a:r>
            <a:r>
              <a:rPr lang="es-ES" sz="1600" b="0" dirty="0" err="1">
                <a:solidFill>
                  <a:prstClr val="black"/>
                </a:solidFill>
                <a:latin typeface="Open Sans" panose="020B0606030504020204" pitchFamily="34" charset="0"/>
                <a:ea typeface="+mn-ea"/>
                <a:cs typeface="+mn-cs"/>
                <a:sym typeface="Wingdings" panose="05000000000000000000" pitchFamily="2" charset="2"/>
              </a:rPr>
              <a:t>Rgto</a:t>
            </a:r>
            <a:r>
              <a:rPr lang="es-ES" sz="1600" b="0" dirty="0">
                <a:solidFill>
                  <a:prstClr val="black"/>
                </a:solidFill>
                <a:latin typeface="Open Sans" panose="020B0606030504020204" pitchFamily="34" charset="0"/>
                <a:ea typeface="+mn-ea"/>
                <a:cs typeface="+mn-cs"/>
                <a:sym typeface="Wingdings" panose="05000000000000000000" pitchFamily="2" charset="2"/>
              </a:rPr>
              <a:t>. (UE) 2024/795) por la incorporación de la Prioridad STEP al Programa 	FSE+ antes del 31/03/2025  </a:t>
            </a:r>
            <a:r>
              <a:rPr lang="es-ES" sz="1600" dirty="0">
                <a:solidFill>
                  <a:prstClr val="black"/>
                </a:solidFill>
                <a:latin typeface="Open Sans" panose="020B0606030504020204" pitchFamily="34" charset="0"/>
                <a:ea typeface="+mn-ea"/>
                <a:cs typeface="+mn-cs"/>
                <a:sym typeface="Wingdings" panose="05000000000000000000" pitchFamily="2" charset="2"/>
              </a:rPr>
              <a:t>19,14M€ </a:t>
            </a:r>
            <a:r>
              <a:rPr lang="es-ES" sz="1600" b="0" dirty="0">
                <a:solidFill>
                  <a:prstClr val="black"/>
                </a:solidFill>
                <a:latin typeface="Open Sans" panose="020B0606030504020204" pitchFamily="34" charset="0"/>
                <a:ea typeface="+mn-ea"/>
                <a:cs typeface="+mn-cs"/>
                <a:sym typeface="Wingdings" panose="05000000000000000000" pitchFamily="2" charset="2"/>
              </a:rPr>
              <a:t>(30% de la ayuda FSE+ asignada a la  Prioridad STEP).</a:t>
            </a:r>
          </a:p>
          <a:p>
            <a:pPr lvl="1" algn="just">
              <a:lnSpc>
                <a:spcPct val="107000"/>
              </a:lnSpc>
              <a:spcAft>
                <a:spcPts val="800"/>
              </a:spcAft>
              <a:buSzPct val="100000"/>
            </a:pPr>
            <a:r>
              <a:rPr lang="es-ES" sz="1600" b="0" dirty="0">
                <a:solidFill>
                  <a:prstClr val="black"/>
                </a:solidFill>
                <a:latin typeface="Open Sans" panose="020B0606030504020204" pitchFamily="34" charset="0"/>
                <a:ea typeface="+mn-ea"/>
                <a:cs typeface="+mn-cs"/>
                <a:sym typeface="Wingdings" panose="05000000000000000000" pitchFamily="2" charset="2"/>
              </a:rPr>
              <a:t>c) </a:t>
            </a:r>
            <a:r>
              <a:rPr lang="es-ES" sz="1600" b="1" dirty="0">
                <a:solidFill>
                  <a:prstClr val="black"/>
                </a:solidFill>
                <a:latin typeface="Open Sans" panose="020B0606030504020204" pitchFamily="34" charset="0"/>
                <a:ea typeface="+mn-ea"/>
                <a:cs typeface="+mn-cs"/>
                <a:sym typeface="Wingdings" panose="05000000000000000000" pitchFamily="2" charset="2"/>
              </a:rPr>
              <a:t>Importe de las solicitudes de reembolso previstas </a:t>
            </a:r>
            <a:r>
              <a:rPr lang="es-ES" sz="1600" b="0" dirty="0">
                <a:solidFill>
                  <a:prstClr val="black"/>
                </a:solidFill>
                <a:latin typeface="Open Sans" panose="020B0606030504020204" pitchFamily="34" charset="0"/>
                <a:ea typeface="+mn-ea"/>
                <a:cs typeface="+mn-cs"/>
                <a:sym typeface="Wingdings" panose="05000000000000000000" pitchFamily="2" charset="2"/>
              </a:rPr>
              <a:t>efectuar ante la CE antes del 31/12/2025  </a:t>
            </a:r>
            <a:r>
              <a:rPr lang="es-ES" sz="1600" b="1" dirty="0">
                <a:solidFill>
                  <a:prstClr val="black"/>
                </a:solidFill>
                <a:latin typeface="Open Sans" panose="020B0606030504020204" pitchFamily="34" charset="0"/>
                <a:ea typeface="+mn-ea"/>
                <a:cs typeface="+mn-cs"/>
                <a:sym typeface="Wingdings" panose="05000000000000000000" pitchFamily="2" charset="2"/>
              </a:rPr>
              <a:t>56,28M€ ayuda FSE+ </a:t>
            </a:r>
            <a:r>
              <a:rPr lang="es-ES" sz="1600" b="0" dirty="0">
                <a:solidFill>
                  <a:prstClr val="black"/>
                </a:solidFill>
                <a:latin typeface="Open Sans" panose="020B0606030504020204" pitchFamily="34" charset="0"/>
                <a:ea typeface="+mn-ea"/>
                <a:cs typeface="+mn-cs"/>
                <a:sym typeface="Wingdings" panose="05000000000000000000" pitchFamily="2" charset="2"/>
              </a:rPr>
              <a:t>(el 40% del importe previsto a certificar antes de fin de año, 140,71M€).</a:t>
            </a:r>
            <a:endParaRPr lang="es-ES" sz="1600" b="0" dirty="0">
              <a:solidFill>
                <a:schemeClr val="bg1"/>
              </a:solidFill>
              <a:latin typeface="Open Sans" panose="020B0606030504020204" pitchFamily="34" charset="0"/>
              <a:ea typeface="+mn-ea"/>
              <a:cs typeface="+mn-cs"/>
            </a:endParaRPr>
          </a:p>
          <a:p>
            <a:pPr lvl="0" algn="just">
              <a:lnSpc>
                <a:spcPct val="107000"/>
              </a:lnSpc>
              <a:spcBef>
                <a:spcPts val="0"/>
              </a:spcBef>
              <a:spcAft>
                <a:spcPts val="800"/>
              </a:spcAft>
              <a:buSzPct val="100000"/>
            </a:pPr>
            <a:endParaRPr lang="es-ES" sz="1200" b="0" dirty="0">
              <a:solidFill>
                <a:schemeClr val="bg1"/>
              </a:solidFill>
              <a:latin typeface="Open Sans" panose="020B0606030504020204" pitchFamily="34" charset="0"/>
            </a:endParaRPr>
          </a:p>
          <a:p>
            <a:pPr algn="just">
              <a:spcBef>
                <a:spcPts val="1200"/>
              </a:spcBef>
              <a:spcAft>
                <a:spcPts val="1200"/>
              </a:spcAft>
            </a:pPr>
            <a:endParaRPr lang="es-ES_tradnl" sz="2400" dirty="0">
              <a:solidFill>
                <a:schemeClr val="bg1"/>
              </a:solidFill>
              <a:latin typeface="Open Sans" panose="020B0606030504020204" pitchFamily="34" charset="0"/>
            </a:endParaRPr>
          </a:p>
          <a:p>
            <a:pPr algn="just">
              <a:spcBef>
                <a:spcPts val="1200"/>
              </a:spcBef>
              <a:spcAft>
                <a:spcPts val="1200"/>
              </a:spcAft>
            </a:pPr>
            <a:r>
              <a:rPr lang="es-ES_tradnl" sz="2400" dirty="0">
                <a:solidFill>
                  <a:srgbClr val="43B02A"/>
                </a:solidFill>
                <a:latin typeface="Open Sans" panose="020B0606030504020204" pitchFamily="34" charset="0"/>
              </a:rPr>
              <a:t> </a:t>
            </a:r>
          </a:p>
          <a:p>
            <a:pPr algn="just">
              <a:spcBef>
                <a:spcPts val="1200"/>
              </a:spcBef>
              <a:spcAft>
                <a:spcPts val="1200"/>
              </a:spcAft>
            </a:pPr>
            <a:r>
              <a:rPr lang="es-ES_tradnl" sz="2400" dirty="0">
                <a:solidFill>
                  <a:srgbClr val="43B02A"/>
                </a:solidFill>
                <a:latin typeface="Open Sans" panose="020B0606030504020204" pitchFamily="34" charset="0"/>
              </a:rPr>
              <a:t> </a:t>
            </a:r>
            <a:endParaRPr lang="es-ES" sz="1400" dirty="0">
              <a:solidFill>
                <a:srgbClr val="43B02A"/>
              </a:solidFill>
              <a:latin typeface="Open Sans" panose="020B0606030504020204" pitchFamily="34" charset="0"/>
            </a:endParaRPr>
          </a:p>
        </p:txBody>
      </p:sp>
    </p:spTree>
    <p:extLst>
      <p:ext uri="{BB962C8B-B14F-4D97-AF65-F5344CB8AC3E}">
        <p14:creationId xmlns:p14="http://schemas.microsoft.com/office/powerpoint/2010/main" val="2602931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lgn="just">
              <a:spcBef>
                <a:spcPts val="1200"/>
              </a:spcBef>
              <a:spcAft>
                <a:spcPts val="1200"/>
              </a:spcAft>
            </a:pPr>
            <a:r>
              <a:rPr lang="es-ES_tradnl" sz="2400" dirty="0">
                <a:solidFill>
                  <a:srgbClr val="C00000"/>
                </a:solidFill>
                <a:latin typeface="Open Sans" panose="020B0606030504020204" pitchFamily="34" charset="0"/>
              </a:rPr>
              <a:t>1. Distribución Financiera del Programa FSE+ 2021-2027 de la Comunidad de Madrid</a:t>
            </a:r>
            <a:endParaRPr lang="es-ES" sz="1400" dirty="0">
              <a:solidFill>
                <a:srgbClr val="C00000"/>
              </a:solidFill>
              <a:latin typeface="Open Sans" panose="020B0606030504020204" pitchFamily="34" charset="0"/>
            </a:endParaRPr>
          </a:p>
        </p:txBody>
      </p:sp>
      <p:graphicFrame>
        <p:nvGraphicFramePr>
          <p:cNvPr id="6" name="Marcador de contenido 17"/>
          <p:cNvGraphicFramePr>
            <a:graphicFrameLocks/>
          </p:cNvGraphicFramePr>
          <p:nvPr>
            <p:extLst>
              <p:ext uri="{D42A27DB-BD31-4B8C-83A1-F6EECF244321}">
                <p14:modId xmlns:p14="http://schemas.microsoft.com/office/powerpoint/2010/main" val="742363385"/>
              </p:ext>
            </p:extLst>
          </p:nvPr>
        </p:nvGraphicFramePr>
        <p:xfrm>
          <a:off x="-4221126" y="1887862"/>
          <a:ext cx="10566285" cy="5204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 xmlns:a16="http://schemas.microsoft.com/office/drawing/2014/main" id="{3E897AFA-A130-1F93-D75E-4A3A50091560}"/>
              </a:ext>
            </a:extLst>
          </p:cNvPr>
          <p:cNvSpPr txBox="1"/>
          <p:nvPr/>
        </p:nvSpPr>
        <p:spPr>
          <a:xfrm>
            <a:off x="3543300" y="3087025"/>
            <a:ext cx="4738362" cy="184666"/>
          </a:xfrm>
          <a:prstGeom prst="rect">
            <a:avLst/>
          </a:prstGeom>
          <a:noFill/>
        </p:spPr>
        <p:txBody>
          <a:bodyPr wrap="square" lIns="0" tIns="0" rIns="0" bIns="0" rtlCol="0">
            <a:spAutoFit/>
          </a:bodyPr>
          <a:lstStyle/>
          <a:p>
            <a:pPr algn="ctr">
              <a:spcBef>
                <a:spcPts val="0"/>
              </a:spcBef>
              <a:spcAft>
                <a:spcPts val="1333"/>
              </a:spcAft>
              <a:buSzPct val="100000"/>
            </a:pPr>
            <a:r>
              <a:rPr lang="es-ES_tradnl" sz="1200" i="1">
                <a:solidFill>
                  <a:srgbClr val="C00000"/>
                </a:solidFill>
                <a:latin typeface="Open Sans" panose="020B0606030504020204" pitchFamily="34" charset="0"/>
                <a:ea typeface="Open Sans" panose="020B0606030504020204" pitchFamily="34" charset="0"/>
                <a:cs typeface="Open Sans" panose="020B0606030504020204" pitchFamily="34" charset="0"/>
              </a:rPr>
              <a:t>Distribución entre Prioridades:</a:t>
            </a:r>
            <a:endParaRPr lang="es-ES" sz="1200" i="1" noProof="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087537830"/>
              </p:ext>
            </p:extLst>
          </p:nvPr>
        </p:nvGraphicFramePr>
        <p:xfrm>
          <a:off x="3923414" y="1970872"/>
          <a:ext cx="7610435" cy="4028036"/>
        </p:xfrm>
        <a:graphic>
          <a:graphicData uri="http://schemas.openxmlformats.org/drawingml/2006/table">
            <a:tbl>
              <a:tblPr firstRow="1" bandRow="1">
                <a:tableStyleId>{5C22544A-7EE6-4342-B048-85BDC9FD1C3A}</a:tableStyleId>
              </a:tblPr>
              <a:tblGrid>
                <a:gridCol w="2563158">
                  <a:extLst>
                    <a:ext uri="{9D8B030D-6E8A-4147-A177-3AD203B41FA5}">
                      <a16:colId xmlns="" xmlns:a16="http://schemas.microsoft.com/office/drawing/2014/main" val="1049240586"/>
                    </a:ext>
                  </a:extLst>
                </a:gridCol>
                <a:gridCol w="1771157">
                  <a:extLst>
                    <a:ext uri="{9D8B030D-6E8A-4147-A177-3AD203B41FA5}">
                      <a16:colId xmlns="" xmlns:a16="http://schemas.microsoft.com/office/drawing/2014/main" val="1689844116"/>
                    </a:ext>
                  </a:extLst>
                </a:gridCol>
                <a:gridCol w="1684026">
                  <a:extLst>
                    <a:ext uri="{9D8B030D-6E8A-4147-A177-3AD203B41FA5}">
                      <a16:colId xmlns="" xmlns:a16="http://schemas.microsoft.com/office/drawing/2014/main" val="3217541413"/>
                    </a:ext>
                  </a:extLst>
                </a:gridCol>
                <a:gridCol w="1592094">
                  <a:extLst>
                    <a:ext uri="{9D8B030D-6E8A-4147-A177-3AD203B41FA5}">
                      <a16:colId xmlns="" xmlns:a16="http://schemas.microsoft.com/office/drawing/2014/main" val="500572156"/>
                    </a:ext>
                  </a:extLst>
                </a:gridCol>
              </a:tblGrid>
              <a:tr h="583454">
                <a:tc>
                  <a:txBody>
                    <a:bodyPr/>
                    <a:lstStyle/>
                    <a:p>
                      <a:pPr algn="ctr"/>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Distribución por Prioridad</a:t>
                      </a:r>
                    </a:p>
                  </a:txBody>
                  <a:tcPr/>
                </a:tc>
                <a:tc>
                  <a:txBody>
                    <a:bodyPr/>
                    <a:lstStyle/>
                    <a:p>
                      <a:pPr algn="ctr"/>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Coste (M€)</a:t>
                      </a:r>
                    </a:p>
                  </a:txBody>
                  <a:tcPr/>
                </a:tc>
                <a:tc>
                  <a:txBody>
                    <a:bodyPr/>
                    <a:lstStyle/>
                    <a:p>
                      <a:pPr algn="ctr"/>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Ayuda FSE+ (M€)</a:t>
                      </a:r>
                    </a:p>
                  </a:txBody>
                  <a:tcPr/>
                </a:tc>
                <a:tc>
                  <a:txBody>
                    <a:bodyPr/>
                    <a:lstStyle/>
                    <a:p>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 sobre ayuda programada</a:t>
                      </a:r>
                    </a:p>
                  </a:txBody>
                  <a:tcPr/>
                </a:tc>
                <a:extLst>
                  <a:ext uri="{0D108BD9-81ED-4DB2-BD59-A6C34878D82A}">
                    <a16:rowId xmlns="" xmlns:a16="http://schemas.microsoft.com/office/drawing/2014/main" val="2434132305"/>
                  </a:ext>
                </a:extLst>
              </a:tr>
              <a:tr h="384918">
                <a:tc>
                  <a:txBody>
                    <a:bodyPr/>
                    <a:lstStyle/>
                    <a:p>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1. Empleo</a:t>
                      </a:r>
                    </a:p>
                  </a:txBody>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15,48</a:t>
                      </a:r>
                    </a:p>
                  </a:txBody>
                  <a:tcPr/>
                </a:tc>
                <a:tc>
                  <a:txBody>
                    <a:bodyPr/>
                    <a:lstStyle/>
                    <a:p>
                      <a:pPr algn="ctr"/>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46,19</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11,74%</a:t>
                      </a:r>
                    </a:p>
                  </a:txBody>
                  <a:tcPr/>
                </a:tc>
                <a:extLst>
                  <a:ext uri="{0D108BD9-81ED-4DB2-BD59-A6C34878D82A}">
                    <a16:rowId xmlns="" xmlns:a16="http://schemas.microsoft.com/office/drawing/2014/main" val="3686479079"/>
                  </a:ext>
                </a:extLst>
              </a:tr>
              <a:tr h="384918">
                <a:tc>
                  <a:txBody>
                    <a:bodyPr/>
                    <a:lstStyle/>
                    <a:p>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2. Inclusión Social</a:t>
                      </a:r>
                    </a:p>
                  </a:txBody>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63,66</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105,46</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26,81%</a:t>
                      </a:r>
                    </a:p>
                  </a:txBody>
                  <a:tcPr/>
                </a:tc>
                <a:extLst>
                  <a:ext uri="{0D108BD9-81ED-4DB2-BD59-A6C34878D82A}">
                    <a16:rowId xmlns="" xmlns:a16="http://schemas.microsoft.com/office/drawing/2014/main" val="305216056"/>
                  </a:ext>
                </a:extLst>
              </a:tr>
              <a:tr h="384918">
                <a:tc>
                  <a:txBody>
                    <a:bodyPr/>
                    <a:lstStyle/>
                    <a:p>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3. Educación y</a:t>
                      </a:r>
                      <a:r>
                        <a:rPr lang="es-ES" sz="1400" baseline="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Formación</a:t>
                      </a:r>
                    </a:p>
                  </a:txBody>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76,5</a:t>
                      </a:r>
                    </a:p>
                  </a:txBody>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7</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0,6</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17,95%</a:t>
                      </a:r>
                    </a:p>
                  </a:txBody>
                  <a:tcPr/>
                </a:tc>
                <a:extLst>
                  <a:ext uri="{0D108BD9-81ED-4DB2-BD59-A6C34878D82A}">
                    <a16:rowId xmlns="" xmlns:a16="http://schemas.microsoft.com/office/drawing/2014/main" val="2038548731"/>
                  </a:ext>
                </a:extLst>
              </a:tr>
              <a:tr h="384918">
                <a:tc>
                  <a:txBody>
                    <a:bodyPr/>
                    <a:lstStyle/>
                    <a:p>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5. Empleo Juvenil</a:t>
                      </a:r>
                    </a:p>
                  </a:txBody>
                  <a:tcPr/>
                </a:tc>
                <a:tc>
                  <a:txBody>
                    <a:bodyPr/>
                    <a:lstStyle/>
                    <a:p>
                      <a:pPr algn="ctr"/>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223,8</a:t>
                      </a:r>
                    </a:p>
                  </a:txBody>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8</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9,5</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22,75%</a:t>
                      </a:r>
                    </a:p>
                  </a:txBody>
                  <a:tcPr/>
                </a:tc>
                <a:extLst>
                  <a:ext uri="{0D108BD9-81ED-4DB2-BD59-A6C34878D82A}">
                    <a16:rowId xmlns="" xmlns:a16="http://schemas.microsoft.com/office/drawing/2014/main" val="531557632"/>
                  </a:ext>
                </a:extLst>
              </a:tr>
              <a:tr h="384918">
                <a:tc>
                  <a:txBody>
                    <a:bodyPr/>
                    <a:lstStyle/>
                    <a:p>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7. Garantía Infantil</a:t>
                      </a:r>
                    </a:p>
                  </a:txBody>
                  <a:tcPr/>
                </a:tc>
                <a:tc>
                  <a:txBody>
                    <a:bodyPr/>
                    <a:lstStyle/>
                    <a:p>
                      <a:pPr algn="ctr"/>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50,50</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20,20</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5,14%</a:t>
                      </a:r>
                    </a:p>
                  </a:txBody>
                  <a:tcPr/>
                </a:tc>
                <a:extLst>
                  <a:ext uri="{0D108BD9-81ED-4DB2-BD59-A6C34878D82A}">
                    <a16:rowId xmlns="" xmlns:a16="http://schemas.microsoft.com/office/drawing/2014/main" val="3716504712"/>
                  </a:ext>
                </a:extLst>
              </a:tr>
              <a:tr h="384918">
                <a:tc>
                  <a:txBody>
                    <a:bodyPr/>
                    <a:lstStyle/>
                    <a:p>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9. STEP</a:t>
                      </a:r>
                    </a:p>
                  </a:txBody>
                  <a:tcPr/>
                </a:tc>
                <a:tc>
                  <a:txBody>
                    <a:bodyPr/>
                    <a:lstStyle/>
                    <a:p>
                      <a:pPr algn="ctr"/>
                      <a:r>
                        <a:rPr lang="en-GB" sz="1400">
                          <a:solidFill>
                            <a:schemeClr val="bg1"/>
                          </a:solidFill>
                          <a:latin typeface="Open Sans" panose="020B0606030504020204" pitchFamily="34" charset="0"/>
                          <a:ea typeface="Open Sans" panose="020B0606030504020204" pitchFamily="34" charset="0"/>
                          <a:cs typeface="Open Sans" panose="020B0606030504020204" pitchFamily="34" charset="0"/>
                        </a:rPr>
                        <a:t>61,4</a:t>
                      </a:r>
                      <a:endPar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61,4</a:t>
                      </a:r>
                      <a:endPar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15,61%</a:t>
                      </a:r>
                      <a:endPar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 xmlns:a16="http://schemas.microsoft.com/office/drawing/2014/main" val="144881260"/>
                  </a:ext>
                </a:extLst>
              </a:tr>
              <a:tr h="375078">
                <a:tc>
                  <a:txBody>
                    <a:bodyPr/>
                    <a:lstStyle/>
                    <a:p>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TOTAL</a:t>
                      </a:r>
                    </a:p>
                  </a:txBody>
                  <a:tcPr/>
                </a:tc>
                <a:tc>
                  <a:txBody>
                    <a:bodyPr/>
                    <a:lstStyle/>
                    <a:p>
                      <a:pPr algn="ctr"/>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891,342</a:t>
                      </a:r>
                      <a:endPar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393,356</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100%</a:t>
                      </a:r>
                    </a:p>
                  </a:txBody>
                  <a:tcPr/>
                </a:tc>
                <a:extLst>
                  <a:ext uri="{0D108BD9-81ED-4DB2-BD59-A6C34878D82A}">
                    <a16:rowId xmlns="" xmlns:a16="http://schemas.microsoft.com/office/drawing/2014/main" val="2703999779"/>
                  </a:ext>
                </a:extLst>
              </a:tr>
              <a:tr h="375078">
                <a:tc>
                  <a:txBody>
                    <a:bodyPr/>
                    <a:lstStyle/>
                    <a:p>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Asistencia Técnica</a:t>
                      </a:r>
                    </a:p>
                  </a:txBody>
                  <a:tcPr/>
                </a:tc>
                <a:tc>
                  <a:txBody>
                    <a:bodyPr/>
                    <a:lstStyle/>
                    <a:p>
                      <a:pPr algn="ctr"/>
                      <a:r>
                        <a:rPr lang="en-GB" sz="1400">
                          <a:solidFill>
                            <a:schemeClr val="bg1"/>
                          </a:solidFill>
                          <a:latin typeface="Open Sans" panose="020B0606030504020204" pitchFamily="34" charset="0"/>
                          <a:ea typeface="Open Sans" panose="020B0606030504020204" pitchFamily="34" charset="0"/>
                          <a:cs typeface="Open Sans" panose="020B0606030504020204" pitchFamily="34" charset="0"/>
                        </a:rPr>
                        <a:t>3</a:t>
                      </a:r>
                      <a:r>
                        <a:rPr lang="es-ES" sz="1400">
                          <a:solidFill>
                            <a:schemeClr val="bg1"/>
                          </a:solidFill>
                          <a:latin typeface="Open Sans" panose="020B0606030504020204" pitchFamily="34" charset="0"/>
                          <a:ea typeface="Open Sans" panose="020B0606030504020204" pitchFamily="34" charset="0"/>
                          <a:cs typeface="Open Sans" panose="020B0606030504020204" pitchFamily="34" charset="0"/>
                        </a:rPr>
                        <a:t>5,7</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15,7</a:t>
                      </a:r>
                    </a:p>
                  </a:txBody>
                  <a:tcPr/>
                </a:tc>
                <a:tc>
                  <a:txBody>
                    <a:bodyPr/>
                    <a:lstStyle/>
                    <a:p>
                      <a:pPr algn="ct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a:txBody>
                  <a:tcPr/>
                </a:tc>
                <a:extLst>
                  <a:ext uri="{0D108BD9-81ED-4DB2-BD59-A6C34878D82A}">
                    <a16:rowId xmlns="" xmlns:a16="http://schemas.microsoft.com/office/drawing/2014/main" val="2141412694"/>
                  </a:ext>
                </a:extLst>
              </a:tr>
              <a:tr h="384918">
                <a:tc>
                  <a:txBody>
                    <a:bodyPr/>
                    <a:lstStyle/>
                    <a:p>
                      <a:pPr algn="l"/>
                      <a:r>
                        <a:rPr lang="es-ES" sz="1400" b="1">
                          <a:solidFill>
                            <a:schemeClr val="bg1"/>
                          </a:solidFill>
                          <a:latin typeface="Open Sans" panose="020B0606030504020204" pitchFamily="34" charset="0"/>
                          <a:ea typeface="Open Sans" panose="020B0606030504020204" pitchFamily="34" charset="0"/>
                          <a:cs typeface="Open Sans" panose="020B0606030504020204" pitchFamily="34" charset="0"/>
                        </a:rPr>
                        <a:t>SUMA total</a:t>
                      </a:r>
                    </a:p>
                  </a:txBody>
                  <a:tcPr>
                    <a:solidFill>
                      <a:schemeClr val="accent1">
                        <a:lumMod val="90000"/>
                      </a:schemeClr>
                    </a:solidFill>
                  </a:tcPr>
                </a:tc>
                <a:tc>
                  <a:txBody>
                    <a:bodyPr/>
                    <a:lstStyle/>
                    <a:p>
                      <a:pPr algn="ctr"/>
                      <a:r>
                        <a:rPr lang="es-ES" sz="1400" b="1">
                          <a:solidFill>
                            <a:schemeClr val="bg1"/>
                          </a:solidFill>
                          <a:latin typeface="Open Sans" panose="020B0606030504020204" pitchFamily="34" charset="0"/>
                          <a:ea typeface="Open Sans" panose="020B0606030504020204" pitchFamily="34" charset="0"/>
                          <a:cs typeface="Open Sans" panose="020B0606030504020204" pitchFamily="34" charset="0"/>
                        </a:rPr>
                        <a:t>926,996 M€</a:t>
                      </a:r>
                      <a:endPar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1">
                        <a:lumMod val="90000"/>
                      </a:schemeClr>
                    </a:solidFill>
                  </a:tcPr>
                </a:tc>
                <a:tc>
                  <a:txBody>
                    <a:bodyPr/>
                    <a:lstStyle/>
                    <a:p>
                      <a:pPr algn="ctr"/>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409,09 M€</a:t>
                      </a:r>
                    </a:p>
                  </a:txBody>
                  <a:tcPr>
                    <a:solidFill>
                      <a:schemeClr val="accent1">
                        <a:lumMod val="90000"/>
                      </a:schemeClr>
                    </a:solidFill>
                  </a:tcPr>
                </a:tc>
                <a:tc>
                  <a:txBody>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100</a:t>
                      </a:r>
                      <a:r>
                        <a:rPr lang="es-E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1">
                        <a:lumMod val="90000"/>
                      </a:schemeClr>
                    </a:solidFill>
                  </a:tcPr>
                </a:tc>
                <a:extLst>
                  <a:ext uri="{0D108BD9-81ED-4DB2-BD59-A6C34878D82A}">
                    <a16:rowId xmlns="" xmlns:a16="http://schemas.microsoft.com/office/drawing/2014/main" val="904051232"/>
                  </a:ext>
                </a:extLst>
              </a:tr>
            </a:tbl>
          </a:graphicData>
        </a:graphic>
      </p:graphicFrame>
    </p:spTree>
    <p:extLst>
      <p:ext uri="{BB962C8B-B14F-4D97-AF65-F5344CB8AC3E}">
        <p14:creationId xmlns:p14="http://schemas.microsoft.com/office/powerpoint/2010/main" val="260782382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4C771EA3-A0F7-CD52-039D-F4A25FD6EEBD}"/>
              </a:ext>
            </a:extLst>
          </p:cNvPr>
          <p:cNvSpPr txBox="1">
            <a:spLocks/>
          </p:cNvSpPr>
          <p:nvPr/>
        </p:nvSpPr>
        <p:spPr bwMode="gray">
          <a:xfrm>
            <a:off x="658150" y="862766"/>
            <a:ext cx="10910997" cy="421652"/>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lgn="just">
              <a:spcBef>
                <a:spcPts val="1200"/>
              </a:spcBef>
              <a:spcAft>
                <a:spcPts val="1200"/>
              </a:spcAft>
            </a:pPr>
            <a:r>
              <a:rPr lang="es-ES_tradnl" sz="2400" dirty="0">
                <a:solidFill>
                  <a:srgbClr val="C00000"/>
                </a:solidFill>
                <a:latin typeface="Open Sans" panose="020B0606030504020204" pitchFamily="34" charset="0"/>
              </a:rPr>
              <a:t>9. Cumplimiento de la regla n+3  a 31 de diciembre de 2025 </a:t>
            </a:r>
            <a:r>
              <a:rPr lang="es-ES_tradnl" sz="2400" dirty="0">
                <a:solidFill>
                  <a:srgbClr val="C00000"/>
                </a:solidFill>
                <a:latin typeface="Open Sans" panose="020B0606030504020204" pitchFamily="34" charset="0"/>
                <a:ea typeface="+mn-ea"/>
                <a:cs typeface="+mn-cs"/>
              </a:rPr>
              <a:t>(III)</a:t>
            </a:r>
            <a:endParaRPr lang="es-ES_tradnl" sz="2400" dirty="0">
              <a:solidFill>
                <a:srgbClr val="C00000"/>
              </a:solidFill>
              <a:latin typeface="Open Sans" panose="020B0606030504020204" pitchFamily="34" charset="0"/>
            </a:endParaRPr>
          </a:p>
          <a:p>
            <a:pPr algn="just">
              <a:spcBef>
                <a:spcPts val="1200"/>
              </a:spcBef>
              <a:spcAft>
                <a:spcPts val="1200"/>
              </a:spcAft>
            </a:pPr>
            <a:endParaRPr lang="es-ES" sz="1400" dirty="0">
              <a:solidFill>
                <a:srgbClr val="C00000"/>
              </a:solidFill>
              <a:latin typeface="Open Sans" panose="020B0606030504020204" pitchFamily="34" charset="0"/>
            </a:endParaRPr>
          </a:p>
        </p:txBody>
      </p:sp>
      <p:sp>
        <p:nvSpPr>
          <p:cNvPr id="4" name="Rectángulo 3"/>
          <p:cNvSpPr/>
          <p:nvPr/>
        </p:nvSpPr>
        <p:spPr>
          <a:xfrm>
            <a:off x="658150" y="2247324"/>
            <a:ext cx="10537372" cy="3201261"/>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wrap="square">
            <a:spAutoFit/>
          </a:bodyPr>
          <a:lstStyle/>
          <a:p>
            <a:pPr marL="285750" lvl="0" indent="-285750" algn="just">
              <a:lnSpc>
                <a:spcPct val="107000"/>
              </a:lnSpc>
              <a:spcAft>
                <a:spcPts val="800"/>
              </a:spcAft>
              <a:buFont typeface="Wingdings" panose="05000000000000000000" pitchFamily="2" charset="2"/>
              <a:buChar char="Ø"/>
            </a:pPr>
            <a:r>
              <a:rPr lang="es-ES" sz="1600" b="1" dirty="0">
                <a:solidFill>
                  <a:prstClr val="black"/>
                </a:solidFill>
                <a:latin typeface="Open Sans" panose="020B0606030504020204" pitchFamily="34" charset="0"/>
              </a:rPr>
              <a:t>Cálculo de la regla N +3 </a:t>
            </a: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600" b="1" dirty="0">
                <a:solidFill>
                  <a:prstClr val="black"/>
                </a:solidFill>
                <a:latin typeface="Open Sans" panose="020B0606030504020204" pitchFamily="34" charset="0"/>
              </a:rPr>
              <a:t> </a:t>
            </a:r>
            <a:r>
              <a:rPr lang="es-ES" sz="1600" dirty="0">
                <a:solidFill>
                  <a:prstClr val="black"/>
                </a:solidFill>
                <a:latin typeface="Open Sans" panose="020B0606030504020204" pitchFamily="34" charset="0"/>
              </a:rPr>
              <a:t>Para cumplir con la regla n+3 y evitar liberación de ayuda FSE+ del Programa, la suma del total de las prefinanciaciones previstas más el importe de las solicitudes de reembolso efectuadas ha de ser igual o superior a la ayuda FSE+ programada:</a:t>
            </a:r>
          </a:p>
          <a:p>
            <a:pPr marL="895335" lvl="1" indent="-285750" algn="just">
              <a:lnSpc>
                <a:spcPct val="107000"/>
              </a:lnSpc>
              <a:spcAft>
                <a:spcPts val="800"/>
              </a:spcAft>
              <a:buFont typeface="Wingdings" panose="05000000000000000000" pitchFamily="2" charset="2"/>
              <a:buChar char="§"/>
            </a:pPr>
            <a:r>
              <a:rPr lang="es-ES" sz="1600" dirty="0">
                <a:solidFill>
                  <a:prstClr val="black"/>
                </a:solidFill>
                <a:latin typeface="Open Sans" panose="020B0606030504020204" pitchFamily="34" charset="0"/>
              </a:rPr>
              <a:t>Suma prefinanciaciones más importes solicitudes de reembolso </a:t>
            </a: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pPr marL="1504920" lvl="2" indent="-285750" algn="just">
              <a:lnSpc>
                <a:spcPct val="107000"/>
              </a:lnSpc>
              <a:spcAft>
                <a:spcPts val="800"/>
              </a:spcAft>
              <a:buFont typeface="Wingdings" panose="05000000000000000000" pitchFamily="2" charset="2"/>
              <a:buChar char="ü"/>
            </a:pPr>
            <a:r>
              <a:rPr lang="es-ES" sz="1600" dirty="0">
                <a:solidFill>
                  <a:srgbClr val="0076A8"/>
                </a:solidFill>
                <a:latin typeface="Open Sans" panose="020B0606030504020204" pitchFamily="34" charset="0"/>
              </a:rPr>
              <a:t>[10,22M€ +4,09M€ +19,14M] + 56,28M€ </a:t>
            </a:r>
            <a:r>
              <a:rPr lang="es-ES" sz="1600" dirty="0">
                <a:solidFill>
                  <a:prstClr val="black"/>
                </a:solidFill>
                <a:latin typeface="Open Sans" panose="020B0606030504020204" pitchFamily="34" charset="0"/>
              </a:rPr>
              <a:t>= </a:t>
            </a:r>
            <a:r>
              <a:rPr lang="es-ES" sz="1600" b="1" dirty="0">
                <a:solidFill>
                  <a:prstClr val="black"/>
                </a:solidFill>
                <a:latin typeface="Open Sans" panose="020B0606030504020204" pitchFamily="34" charset="0"/>
              </a:rPr>
              <a:t>89,73 M€</a:t>
            </a:r>
          </a:p>
          <a:p>
            <a:pPr marL="895335" lvl="1" indent="-285750" algn="just">
              <a:lnSpc>
                <a:spcPct val="107000"/>
              </a:lnSpc>
              <a:spcAft>
                <a:spcPts val="800"/>
              </a:spcAft>
              <a:buFont typeface="Wingdings" panose="05000000000000000000" pitchFamily="2" charset="2"/>
              <a:buChar char="§"/>
            </a:pPr>
            <a:r>
              <a:rPr lang="es-ES" sz="1600" dirty="0">
                <a:solidFill>
                  <a:prstClr val="black"/>
                </a:solidFill>
                <a:latin typeface="Open Sans" panose="020B0606030504020204" pitchFamily="34" charset="0"/>
              </a:rPr>
              <a:t>Esta suma </a:t>
            </a:r>
            <a:r>
              <a:rPr lang="es-ES" sz="1600" b="1" u="sng" dirty="0">
                <a:solidFill>
                  <a:prstClr val="black"/>
                </a:solidFill>
                <a:latin typeface="Open Sans" panose="020B0606030504020204" pitchFamily="34" charset="0"/>
              </a:rPr>
              <a:t>es superior </a:t>
            </a:r>
            <a:r>
              <a:rPr lang="es-ES" sz="1600" dirty="0">
                <a:solidFill>
                  <a:prstClr val="black"/>
                </a:solidFill>
                <a:latin typeface="Open Sans" panose="020B0606030504020204" pitchFamily="34" charset="0"/>
              </a:rPr>
              <a:t>a la ayuda FSE+ programada: </a:t>
            </a:r>
            <a:r>
              <a:rPr lang="es-ES" sz="1600" dirty="0">
                <a:solidFill>
                  <a:srgbClr val="0076A8"/>
                </a:solidFill>
                <a:latin typeface="Open Sans" panose="020B0606030504020204" pitchFamily="34" charset="0"/>
              </a:rPr>
              <a:t>89,73M€  </a:t>
            </a:r>
            <a:r>
              <a:rPr lang="es-ES" sz="1600" b="1" dirty="0">
                <a:solidFill>
                  <a:srgbClr val="0076A8"/>
                </a:solidFill>
                <a:latin typeface="Open Sans" panose="020B0606030504020204" pitchFamily="34" charset="0"/>
              </a:rPr>
              <a:t>&gt;</a:t>
            </a:r>
            <a:r>
              <a:rPr lang="es-ES" sz="1600" dirty="0">
                <a:solidFill>
                  <a:srgbClr val="0076A8"/>
                </a:solidFill>
                <a:latin typeface="Open Sans" panose="020B0606030504020204" pitchFamily="34" charset="0"/>
              </a:rPr>
              <a:t> 69,88M€ </a:t>
            </a:r>
            <a:r>
              <a:rPr lang="es-ES" sz="16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600" dirty="0">
                <a:solidFill>
                  <a:prstClr val="black"/>
                </a:solidFill>
                <a:latin typeface="Open Sans" panose="020B0606030504020204" pitchFamily="34" charset="0"/>
              </a:rPr>
              <a:t> </a:t>
            </a:r>
            <a:r>
              <a:rPr lang="es-ES" sz="1600" b="1" dirty="0">
                <a:solidFill>
                  <a:srgbClr val="007680"/>
                </a:solidFill>
                <a:latin typeface="Open Sans" panose="020B0606030504020204" pitchFamily="34" charset="0"/>
              </a:rPr>
              <a:t>SE CUMPLE  </a:t>
            </a:r>
            <a:r>
              <a:rPr lang="es-ES" sz="1600" dirty="0">
                <a:solidFill>
                  <a:prstClr val="black"/>
                </a:solidFill>
                <a:latin typeface="Open Sans" panose="020B0606030504020204" pitchFamily="34" charset="0"/>
              </a:rPr>
              <a:t>la regla N+3 a 31/12/25</a:t>
            </a:r>
          </a:p>
          <a:p>
            <a:pPr marL="895335" lvl="1" indent="-285750" algn="just">
              <a:lnSpc>
                <a:spcPct val="107000"/>
              </a:lnSpc>
              <a:spcAft>
                <a:spcPts val="800"/>
              </a:spcAft>
              <a:buFont typeface="Wingdings" panose="05000000000000000000" pitchFamily="2" charset="2"/>
              <a:buChar char="§"/>
            </a:pPr>
            <a:r>
              <a:rPr lang="es-ES" sz="1600" b="1" dirty="0">
                <a:solidFill>
                  <a:schemeClr val="bg1"/>
                </a:solidFill>
                <a:latin typeface="Open Sans" panose="020B0606030504020204" pitchFamily="34" charset="0"/>
              </a:rPr>
              <a:t>Grado de cumplimiento </a:t>
            </a:r>
            <a:r>
              <a:rPr lang="es-ES"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600" b="1" dirty="0">
                <a:solidFill>
                  <a:schemeClr val="bg1"/>
                </a:solidFill>
                <a:latin typeface="Open Sans" panose="020B0606030504020204" pitchFamily="34" charset="0"/>
              </a:rPr>
              <a:t> </a:t>
            </a:r>
            <a:r>
              <a:rPr lang="es-ES" sz="1600" b="1" dirty="0">
                <a:solidFill>
                  <a:srgbClr val="007680"/>
                </a:solidFill>
                <a:latin typeface="Open Sans" panose="020B0606030504020204" pitchFamily="34" charset="0"/>
              </a:rPr>
              <a:t>156,54%</a:t>
            </a:r>
            <a:endParaRPr lang="es-ES" sz="1600" dirty="0">
              <a:solidFill>
                <a:srgbClr val="007680"/>
              </a:solidFill>
              <a:latin typeface="Open Sans" panose="020B0606030504020204" pitchFamily="34" charset="0"/>
            </a:endParaRPr>
          </a:p>
          <a:p>
            <a:pPr lvl="0" algn="just">
              <a:lnSpc>
                <a:spcPct val="107000"/>
              </a:lnSpc>
              <a:spcAft>
                <a:spcPts val="800"/>
              </a:spcAft>
            </a:pPr>
            <a:endParaRPr lang="es-ES" sz="1200" dirty="0">
              <a:solidFill>
                <a:prstClr val="black"/>
              </a:solidFill>
              <a:latin typeface="Open Sans" panose="020B0606030504020204" pitchFamily="34" charset="0"/>
              <a:sym typeface="Wingdings" panose="05000000000000000000" pitchFamily="2" charset="2"/>
            </a:endParaRPr>
          </a:p>
          <a:p>
            <a:pPr lvl="0" algn="just">
              <a:lnSpc>
                <a:spcPct val="107000"/>
              </a:lnSpc>
              <a:spcAft>
                <a:spcPts val="800"/>
              </a:spcAft>
              <a:buSzPct val="100000"/>
            </a:pPr>
            <a:r>
              <a:rPr lang="es-ES" sz="1200" dirty="0">
                <a:solidFill>
                  <a:prstClr val="black"/>
                </a:solidFill>
                <a:latin typeface="Open Sans" panose="020B0606030504020204" pitchFamily="34" charset="0"/>
                <a:sym typeface="Wingdings" panose="05000000000000000000" pitchFamily="2" charset="2"/>
              </a:rPr>
              <a:t>         </a:t>
            </a:r>
            <a:endParaRPr lang="es-ES" sz="1200" dirty="0">
              <a:solidFill>
                <a:prstClr val="black"/>
              </a:solidFill>
              <a:latin typeface="Open Sans" panose="020B0606030504020204" pitchFamily="34" charset="0"/>
            </a:endParaRPr>
          </a:p>
        </p:txBody>
      </p:sp>
    </p:spTree>
    <p:extLst>
      <p:ext uri="{BB962C8B-B14F-4D97-AF65-F5344CB8AC3E}">
        <p14:creationId xmlns:p14="http://schemas.microsoft.com/office/powerpoint/2010/main" val="226829093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 xmlns:a16="http://schemas.microsoft.com/office/drawing/2014/main" id="{CC969BA9-7631-42D3-B5E2-753D3839928A}"/>
              </a:ext>
            </a:extLst>
          </p:cNvPr>
          <p:cNvSpPr/>
          <p:nvPr/>
        </p:nvSpPr>
        <p:spPr>
          <a:xfrm>
            <a:off x="658151" y="1257174"/>
            <a:ext cx="10802546" cy="374803"/>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Acciones de comunicación y visibilidad llevadas a cabo por el Organismo Intermedio y los Organismos Gestores del Programa FSE+ Comunidad de Madrid, de acuerdo en lo dispuesto en los artículos  46 a 50 y anexo IX del Reglamento (UE) 2021/1060    </a:t>
            </a:r>
            <a:endParaRPr kumimoji="0" lang="es-ES" sz="120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 xmlns:a16="http://schemas.microsoft.com/office/drawing/2014/main" id="{ADBB50DB-E7A5-42AC-1575-84732C8A7CB9}"/>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10. Actividades de comunicación y visibilidad (I) </a:t>
            </a:r>
            <a:endParaRPr lang="es-ES" sz="1400" dirty="0">
              <a:solidFill>
                <a:srgbClr val="C00000"/>
              </a:solidFill>
              <a:latin typeface="Open Sans" panose="020B0606030504020204" pitchFamily="34" charset="0"/>
            </a:endParaRPr>
          </a:p>
        </p:txBody>
      </p:sp>
      <p:sp>
        <p:nvSpPr>
          <p:cNvPr id="4" name="CuadroTexto 3"/>
          <p:cNvSpPr txBox="1"/>
          <p:nvPr/>
        </p:nvSpPr>
        <p:spPr>
          <a:xfrm>
            <a:off x="505689" y="1895911"/>
            <a:ext cx="11028160" cy="4185761"/>
          </a:xfrm>
          <a:prstGeom prst="rect">
            <a:avLst/>
          </a:prstGeom>
          <a:noFill/>
        </p:spPr>
        <p:txBody>
          <a:bodyPr wrap="square" lIns="0" tIns="0" rIns="0" bIns="0" rtlCol="0">
            <a:spAutoFit/>
          </a:bodyPr>
          <a:lstStyle/>
          <a:p>
            <a:pPr algn="just">
              <a:spcAft>
                <a:spcPts val="800"/>
              </a:spcAft>
            </a:pPr>
            <a:r>
              <a:rPr lang="es-ES" sz="1200" i="1" dirty="0">
                <a:solidFill>
                  <a:srgbClr val="041E42"/>
                </a:solidFill>
                <a:latin typeface="Open Sans" panose="020B0606030504020204" pitchFamily="34" charset="0"/>
                <a:ea typeface="Open Sans" panose="020B0606030504020204" pitchFamily="34" charset="0"/>
                <a:cs typeface="Open Sans" panose="020B0606030504020204" pitchFamily="34" charset="0"/>
              </a:rPr>
              <a:t>     A titulo ilustrativo se anotan los enlaces en los que pueden visualizarse algunas actuaciones de comunicación del PFSE+ en la CM en este periodo.</a:t>
            </a:r>
          </a:p>
          <a:p>
            <a:pPr marL="171450" indent="-171450" algn="just">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Publicación en páginas web del Organismo Intermedio y Autoridad de Gestión del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listado de operaciones seleccionadas</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y del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listado de previsión de convocatorias</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(art. 49 RDC). </a:t>
            </a:r>
          </a:p>
          <a:p>
            <a:pPr marL="800100" lvl="1" indent="-342900" algn="just">
              <a:buFont typeface="Arial" panose="020B0604020202020204" pitchFamily="34" charset="0"/>
              <a:buChar char="•"/>
            </a:pPr>
            <a:r>
              <a:rPr lang="es-ES" sz="1000" dirty="0">
                <a:solidFill>
                  <a:schemeClr val="bg1"/>
                </a:solidFill>
                <a:latin typeface="Segoe UI" panose="020B0502040204020203" pitchFamily="34" charset="0"/>
                <a:cs typeface="Segoe UI" panose="020B0502040204020203" pitchFamily="34" charset="0"/>
                <a:hlinkClick r:id="rId3"/>
              </a:rPr>
              <a:t>https://www.comunidad.madrid/servicios/madrid-mundo/fondos-europeos-comunidad-madrid</a:t>
            </a:r>
            <a:endParaRPr lang="es-ES" sz="1000" dirty="0">
              <a:solidFill>
                <a:schemeClr val="bg1"/>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r>
              <a:rPr lang="es-ES" sz="1000" dirty="0">
                <a:solidFill>
                  <a:schemeClr val="bg1"/>
                </a:solidFill>
                <a:latin typeface="Segoe UI" panose="020B0502040204020203" pitchFamily="34" charset="0"/>
                <a:cs typeface="Segoe UI" panose="020B0502040204020203" pitchFamily="34" charset="0"/>
                <a:hlinkClick r:id="rId4"/>
              </a:rPr>
              <a:t>https://www.mites.gob.es/UAFSE/es/FSE21_27/listado_operaciones/index.htm</a:t>
            </a:r>
            <a:endParaRPr lang="es-ES" sz="1000" dirty="0">
              <a:solidFill>
                <a:schemeClr val="bg1"/>
              </a:solidFill>
              <a:latin typeface="Segoe UI" panose="020B0502040204020203" pitchFamily="34" charset="0"/>
              <a:cs typeface="Segoe UI" panose="020B0502040204020203" pitchFamily="34" charset="0"/>
            </a:endParaRPr>
          </a:p>
          <a:p>
            <a:pPr marL="457200" lvl="1" algn="just"/>
            <a:endPar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spcAft>
                <a:spcPts val="800"/>
              </a:spcAft>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Publicación en boletines oficiales y páginas web de los OOGG, de la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convocatorias y licitaciones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 las actuaciones cofinanciadas.</a:t>
            </a:r>
          </a:p>
          <a:p>
            <a:pPr marL="800100" lvl="1" indent="-34290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5"/>
              </a:rPr>
              <a:t>https://sede.comunidad.madrid/sites/default/files/ADEL/ckeditor/ayudas%20becas%20y%20subvenciones/A718/itinerarios_ta_2025_orden_firmada_20241113_anonimizada.pdf</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rPr>
              <a:t>https://sede.comunidad.madrid/ayudas-becas-subvenciones/ayudas-itinerarios-insercion-2</a:t>
            </a:r>
          </a:p>
          <a:p>
            <a:pPr marL="800100" lvl="1" indent="-34290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6"/>
              </a:rPr>
              <a:t>Acuerdo Marco par la gestión del servicio de "Acompañamiento educativo y alojamiento para jóvenes de 18 a 25 años en situación o grave riesgo de exclusión social” Susceptible de ser Financiado por el Fondo Social Europeo Plus 2021-2027.</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7"/>
              </a:rPr>
              <a:t>Oficina de Vida Independiente de la Comunidad de Madrid, Cofinanciado al 50% por el Fondo Social Europeo</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endParaRPr lang="es-ES" sz="1000" dirty="0">
              <a:solidFill>
                <a:schemeClr val="bg1"/>
              </a:solidFill>
              <a:latin typeface="Segoe UI" panose="020B0502040204020203" pitchFamily="34" charset="0"/>
              <a:cs typeface="Segoe UI" panose="020B0502040204020203" pitchFamily="34" charset="0"/>
            </a:endParaRPr>
          </a:p>
          <a:p>
            <a:pPr marL="285750" indent="-285750" algn="just">
              <a:spcAft>
                <a:spcPts val="800"/>
              </a:spcAft>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Publicación en páginas web del Organismo Intermedio, Organismos Gestores y otras entidades beneficiarias de </a:t>
            </a:r>
            <a:r>
              <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actuaciones</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800100" lvl="1" indent="-342900" algn="just">
              <a:spcAft>
                <a:spcPts val="800"/>
              </a:spcAf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3">
                  <a:extLst>
                    <a:ext uri="{A12FA001-AC4F-418D-AE19-62706E023703}">
                      <ahyp:hlinkClr xmlns="" xmlns:ahyp="http://schemas.microsoft.com/office/drawing/2018/hyperlinkcolor" val="tx"/>
                    </a:ext>
                  </a:extLst>
                </a:hlinkClick>
              </a:rPr>
              <a:t>https://www.comunidad.madrid/servicios/madrid-mundo/fondos-europeos-comunidad-madrid</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spcAft>
                <a:spcPts val="800"/>
              </a:spcAf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8">
                  <a:extLst>
                    <a:ext uri="{A12FA001-AC4F-418D-AE19-62706E023703}">
                      <ahyp:hlinkClr xmlns="" xmlns:ahyp="http://schemas.microsoft.com/office/drawing/2018/hyperlinkcolor" val="tx"/>
                    </a:ext>
                  </a:extLst>
                </a:hlinkClick>
              </a:rPr>
              <a:t>Programa "Emplea tu capacidad" | Comunidad de Madrid</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spcAft>
                <a:spcPts val="800"/>
              </a:spcAf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9">
                  <a:extLst>
                    <a:ext uri="{A12FA001-AC4F-418D-AE19-62706E023703}">
                      <ahyp:hlinkClr xmlns="" xmlns:ahyp="http://schemas.microsoft.com/office/drawing/2018/hyperlinkcolor" val="tx"/>
                    </a:ext>
                  </a:extLst>
                </a:hlinkClick>
              </a:rPr>
              <a:t>https://www.comunidad.madrid/servicios/servicios-sociales/servicio-psicopedagogico-intervencion-especializada-adicciones-nuevas-tecnologias-adolescentes-familias</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10">
                  <a:extLst>
                    <a:ext uri="{A12FA001-AC4F-418D-AE19-62706E023703}">
                      <ahyp:hlinkClr xmlns="" xmlns:ahyp="http://schemas.microsoft.com/office/drawing/2018/hyperlinkcolor" val="tx"/>
                    </a:ext>
                  </a:extLst>
                </a:hlinkClick>
              </a:rPr>
              <a:t>https://www.comunidad.madrid/centros/cepi-alcala-henares</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11">
                  <a:extLst>
                    <a:ext uri="{A12FA001-AC4F-418D-AE19-62706E023703}">
                      <ahyp:hlinkClr xmlns="" xmlns:ahyp="http://schemas.microsoft.com/office/drawing/2018/hyperlinkcolor" val="tx"/>
                    </a:ext>
                  </a:extLst>
                </a:hlinkClick>
              </a:rPr>
              <a:t>https://coslada.es/igualdad-y-diversidad/wp-content/uploads/sites/3/2023/09/triptico-ACCIONES_Abril-Junio-25_WEB.pdf</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rPr>
              <a:t>https://www.pinardi.com/menores-inimputables/ </a:t>
            </a:r>
          </a:p>
          <a:p>
            <a:pPr marL="800100" lvl="1" indent="-342900" algn="just">
              <a:buFont typeface="Arial" panose="020B0604020202020204" pitchFamily="34" charset="0"/>
              <a:buChar char="•"/>
            </a:pP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956323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97280" y="1541417"/>
            <a:ext cx="10348819" cy="4229363"/>
          </a:xfrm>
          <a:prstGeom prst="rect">
            <a:avLst/>
          </a:prstGeom>
        </p:spPr>
        <p:txBody>
          <a:bodyPr wrap="square">
            <a:spAutoFit/>
          </a:bodyPr>
          <a:lstStyle/>
          <a:p>
            <a:pPr marL="19065" indent="-171450" algn="just">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Eventos: </a:t>
            </a:r>
          </a:p>
          <a:p>
            <a:pPr marL="781035" lvl="1" indent="-17145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rPr>
              <a:t>https://igualdad.ayto-alcaladehenares.es/inscripcion-talleres-igualdad-2/ </a:t>
            </a:r>
          </a:p>
          <a:p>
            <a:pPr marL="781035" lvl="1" indent="-17145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rPr>
              <a:t>https://fundacionjuanjotorrejon.org/fundacion-juanjo-torrejon-impartira-las-formaciones-del-servicio-de-apoyo-al-empleo-en-igualdad-del-ayuntamiento-de-aranjuez/ </a:t>
            </a:r>
          </a:p>
          <a:p>
            <a:pPr marL="781035" lvl="1" indent="-17145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rPr>
              <a:t>https://www.alcobendas.org/es/actividad/certamen-de-empresas-por-la-igualdad-ii-edicion</a:t>
            </a:r>
          </a:p>
          <a:p>
            <a:pPr marL="781035" lvl="1" indent="-171450" algn="just">
              <a:buFont typeface="Arial" panose="020B0604020202020204" pitchFamily="34" charset="0"/>
              <a:buChar char="•"/>
            </a:pPr>
            <a:endParaRPr lang="es-ES" sz="1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Operaciones de importancia estratégica o de importe superiores de 10 M€:</a:t>
            </a:r>
          </a:p>
          <a:p>
            <a:pPr marL="781035" lvl="1" indent="-171450" algn="just">
              <a:lnSpc>
                <a:spcPct val="107000"/>
              </a:lnSpc>
              <a:spcAft>
                <a:spcPts val="800"/>
              </a:spcAf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rPr>
              <a:t>Presentaciones en la última reunión del Comité de seguimiento (octubre 2024) </a:t>
            </a: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2">
                  <a:extLst>
                    <a:ext uri="{A12FA001-AC4F-418D-AE19-62706E023703}">
                      <ahyp:hlinkClr xmlns="" xmlns:ahyp="http://schemas.microsoft.com/office/drawing/2018/hyperlinkcolor" val="tx"/>
                    </a:ext>
                  </a:extLst>
                </a:hlinkClick>
              </a:rPr>
              <a:t>https://www.comunidad.madrid/sites/default/files/informacion_cepa_241022_comite_seguimiento_fse21-27.pdf</a:t>
            </a:r>
            <a:r>
              <a:rPr lang="es-ES" sz="1000" dirty="0">
                <a:solidFill>
                  <a:schemeClr val="bg1">
                    <a:lumMod val="65000"/>
                    <a:lumOff val="35000"/>
                  </a:schemeClr>
                </a:solidFill>
                <a:latin typeface="Segoe UI" panose="020B0502040204020203" pitchFamily="34" charset="0"/>
                <a:cs typeface="Segoe UI" panose="020B0502040204020203" pitchFamily="34" charset="0"/>
              </a:rPr>
              <a:t> y </a:t>
            </a: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3">
                  <a:extLst>
                    <a:ext uri="{A12FA001-AC4F-418D-AE19-62706E023703}">
                      <ahyp:hlinkClr xmlns="" xmlns:ahyp="http://schemas.microsoft.com/office/drawing/2018/hyperlinkcolor" val="tx"/>
                    </a:ext>
                  </a:extLst>
                </a:hlinkClick>
              </a:rPr>
              <a:t>https://www.comunidad.madrid/sites/default/files/informacion_ciclos_fp_comite_seguimiento_fse21-27.pdf</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781035" lvl="1" indent="-171450" algn="just">
              <a:lnSpc>
                <a:spcPct val="107000"/>
              </a:lnSpc>
              <a:spcAft>
                <a:spcPts val="800"/>
              </a:spcAf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rPr>
              <a:t>Presentaciones/seminarios en la XV Feria de Empleo para personas con Discapacidad (nov. 2024): COFOIL y </a:t>
            </a:r>
            <a:r>
              <a:rPr lang="es-ES" sz="1000" dirty="0" err="1">
                <a:solidFill>
                  <a:schemeClr val="bg1">
                    <a:lumMod val="65000"/>
                    <a:lumOff val="35000"/>
                  </a:schemeClr>
                </a:solidFill>
                <a:latin typeface="Segoe UI" panose="020B0502040204020203" pitchFamily="34" charset="0"/>
                <a:cs typeface="Segoe UI" panose="020B0502040204020203" pitchFamily="34" charset="0"/>
              </a:rPr>
              <a:t>CRLs</a:t>
            </a:r>
            <a:r>
              <a:rPr lang="es-ES" sz="1000" dirty="0">
                <a:solidFill>
                  <a:schemeClr val="bg1">
                    <a:lumMod val="65000"/>
                    <a:lumOff val="35000"/>
                  </a:schemeClr>
                </a:solidFill>
                <a:latin typeface="Segoe UI" panose="020B0502040204020203" pitchFamily="34" charset="0"/>
                <a:cs typeface="Segoe UI" panose="020B0502040204020203" pitchFamily="34" charset="0"/>
              </a:rPr>
              <a:t>, retransmitidos vía </a:t>
            </a:r>
            <a:r>
              <a:rPr lang="es-ES" sz="1000" dirty="0" err="1">
                <a:solidFill>
                  <a:schemeClr val="bg1">
                    <a:lumMod val="65000"/>
                    <a:lumOff val="35000"/>
                  </a:schemeClr>
                </a:solidFill>
                <a:latin typeface="Segoe UI" panose="020B0502040204020203" pitchFamily="34" charset="0"/>
                <a:cs typeface="Segoe UI" panose="020B0502040204020203" pitchFamily="34" charset="0"/>
              </a:rPr>
              <a:t>streaming</a:t>
            </a:r>
            <a:r>
              <a:rPr lang="es-ES" sz="1000" dirty="0">
                <a:solidFill>
                  <a:schemeClr val="bg1">
                    <a:lumMod val="65000"/>
                    <a:lumOff val="35000"/>
                  </a:schemeClr>
                </a:solidFill>
                <a:latin typeface="Segoe UI" panose="020B0502040204020203" pitchFamily="34" charset="0"/>
                <a:cs typeface="Segoe UI" panose="020B0502040204020203" pitchFamily="34" charset="0"/>
              </a:rPr>
              <a:t> (</a:t>
            </a: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4">
                  <a:extLst>
                    <a:ext uri="{A12FA001-AC4F-418D-AE19-62706E023703}">
                      <ahyp:hlinkClr xmlns="" xmlns:ahyp="http://schemas.microsoft.com/office/drawing/2018/hyperlinkcolor" val="tx"/>
                    </a:ext>
                  </a:extLst>
                </a:hlinkClick>
              </a:rPr>
              <a:t>https://www.comunidad.madrid/servicios/servicios-sociales/programa-emplea-tu-capacidad</a:t>
            </a:r>
            <a:r>
              <a:rPr lang="es-ES" sz="1000" dirty="0">
                <a:solidFill>
                  <a:schemeClr val="bg1">
                    <a:lumMod val="65000"/>
                    <a:lumOff val="35000"/>
                  </a:schemeClr>
                </a:solidFill>
                <a:latin typeface="Segoe UI" panose="020B0502040204020203" pitchFamily="34" charset="0"/>
                <a:cs typeface="Segoe UI" panose="020B0502040204020203" pitchFamily="34" charset="0"/>
              </a:rPr>
              <a:t> </a:t>
            </a:r>
            <a:endPar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just">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Carteles informativos:</a:t>
            </a:r>
          </a:p>
          <a:p>
            <a:pPr marL="781035" lvl="1" indent="-17145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rPr>
              <a:t>https://www.comunidad.madrid/sites/default/files/doc/servicios-sociales/saat_diptico.itinerante.pdf </a:t>
            </a:r>
          </a:p>
          <a:p>
            <a:pPr marL="781035" lvl="1" indent="-171450" algn="just">
              <a:buFont typeface="Arial" panose="020B0604020202020204" pitchFamily="34" charset="0"/>
              <a:buChar char="•"/>
            </a:pPr>
            <a:r>
              <a:rPr lang="es-ES" sz="1000" dirty="0">
                <a:solidFill>
                  <a:schemeClr val="bg1">
                    <a:lumMod val="65000"/>
                    <a:lumOff val="35000"/>
                  </a:schemeClr>
                </a:solidFill>
                <a:latin typeface="Segoe UI" panose="020B0502040204020203" pitchFamily="34" charset="0"/>
                <a:cs typeface="Segoe UI" panose="020B0502040204020203" pitchFamily="34" charset="0"/>
                <a:hlinkClick r:id="rId5"/>
              </a:rPr>
              <a:t>https://desarrolloeconomico.ayto-alcaladehenares.es/wp-content/uploads/2025/01/Cartel-Programa-Activacion-profesional-2024.pdf</a:t>
            </a:r>
            <a:endParaRPr lang="es-ES" sz="1000" dirty="0">
              <a:solidFill>
                <a:schemeClr val="bg1">
                  <a:lumMod val="65000"/>
                  <a:lumOff val="35000"/>
                </a:schemeClr>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endParaRPr lang="es-ES" sz="1200" dirty="0">
              <a:solidFill>
                <a:schemeClr val="bg1"/>
              </a:solidFill>
              <a:latin typeface="Segoe UI" panose="020B0502040204020203" pitchFamily="34" charset="0"/>
              <a:cs typeface="Segoe UI" panose="020B0502040204020203" pitchFamily="34" charset="0"/>
            </a:endParaRPr>
          </a:p>
          <a:p>
            <a:pPr marL="171450" indent="-171450" algn="just">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Notas de prensa y  visibilidad en TV:</a:t>
            </a:r>
          </a:p>
          <a:p>
            <a:pPr marL="800100" lvl="1" indent="-342900" algn="just">
              <a:buFont typeface="Arial" panose="020B0604020202020204" pitchFamily="34" charset="0"/>
              <a:buChar char="•"/>
            </a:pPr>
            <a:r>
              <a:rPr lang="es-ES" sz="1000" dirty="0">
                <a:solidFill>
                  <a:schemeClr val="bg1"/>
                </a:solidFill>
                <a:latin typeface="Segoe UI" panose="020B0502040204020203" pitchFamily="34" charset="0"/>
                <a:cs typeface="Segoe UI" panose="020B0502040204020203" pitchFamily="34" charset="0"/>
                <a:hlinkClick r:id="rId6"/>
              </a:rPr>
              <a:t>https://apascovifundacion.org/wp-content/uploads/2016/03/NOTADEPRENSAFINDEJORNADA.pdf</a:t>
            </a:r>
            <a:endParaRPr lang="es-ES" sz="1000" dirty="0">
              <a:solidFill>
                <a:schemeClr val="bg1"/>
              </a:solidFill>
              <a:latin typeface="Segoe UI" panose="020B0502040204020203" pitchFamily="34" charset="0"/>
              <a:cs typeface="Segoe UI" panose="020B0502040204020203" pitchFamily="34" charset="0"/>
              <a:hlinkClick r:id="rId7"/>
            </a:endParaRPr>
          </a:p>
          <a:p>
            <a:pPr marL="800100" lvl="1" indent="-342900" algn="just">
              <a:buFont typeface="Arial" panose="020B0604020202020204" pitchFamily="34" charset="0"/>
              <a:buChar char="•"/>
            </a:pPr>
            <a:r>
              <a:rPr lang="es-ES" sz="1000" dirty="0">
                <a:solidFill>
                  <a:schemeClr val="bg1"/>
                </a:solidFill>
                <a:latin typeface="Segoe UI" panose="020B0502040204020203" pitchFamily="34" charset="0"/>
                <a:cs typeface="Segoe UI" panose="020B0502040204020203" pitchFamily="34" charset="0"/>
                <a:hlinkClick r:id="rId7"/>
              </a:rPr>
              <a:t>https://www.telemadrid.es/programas/telenoticias-1/Europa-se-interesa-por-la-Formacion-Profesional-madrilena-2-2777442256--20250508024001.html</a:t>
            </a:r>
            <a:endParaRPr lang="es-ES" sz="1000" dirty="0">
              <a:solidFill>
                <a:schemeClr val="bg1"/>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r>
              <a:rPr lang="es-ES" sz="1000" dirty="0">
                <a:solidFill>
                  <a:schemeClr val="bg1"/>
                </a:solidFill>
                <a:latin typeface="Segoe UI" panose="020B0502040204020203" pitchFamily="34" charset="0"/>
                <a:cs typeface="Segoe UI" panose="020B0502040204020203" pitchFamily="34" charset="0"/>
                <a:hlinkClick r:id="rId8">
                  <a:extLst>
                    <a:ext uri="{A12FA001-AC4F-418D-AE19-62706E023703}">
                      <ahyp:hlinkClr xmlns="" xmlns:ahyp="http://schemas.microsoft.com/office/drawing/2018/hyperlinkcolor" val="tx"/>
                    </a:ext>
                  </a:extLst>
                </a:hlinkClick>
              </a:rPr>
              <a:t>La Comunidad destina un millón y medio de euros a proyectos de inserción sociolaboral de personas con discapacidad | Comunidad de Madrid</a:t>
            </a:r>
            <a:endParaRPr lang="es-ES" sz="1000" dirty="0">
              <a:solidFill>
                <a:schemeClr val="bg1"/>
              </a:solidFill>
              <a:latin typeface="Segoe UI" panose="020B0502040204020203" pitchFamily="34" charset="0"/>
              <a:cs typeface="Segoe UI" panose="020B0502040204020203" pitchFamily="34" charset="0"/>
            </a:endParaRPr>
          </a:p>
          <a:p>
            <a:pPr marL="800100" lvl="1" indent="-342900" algn="just">
              <a:buFont typeface="Arial" panose="020B0604020202020204" pitchFamily="34" charset="0"/>
              <a:buChar char="•"/>
            </a:pPr>
            <a:r>
              <a:rPr lang="es-ES" sz="1000" dirty="0">
                <a:solidFill>
                  <a:schemeClr val="bg1"/>
                </a:solidFill>
                <a:latin typeface="Segoe UI" panose="020B0502040204020203" pitchFamily="34" charset="0"/>
                <a:cs typeface="Segoe UI" panose="020B0502040204020203" pitchFamily="34" charset="0"/>
              </a:rPr>
              <a:t>https://www.rtve.es/play/audios/madrid-informativos-rne/cronica-madrid-informativo-cronica-madrid-25-01-24/15934446/ </a:t>
            </a:r>
          </a:p>
          <a:p>
            <a:pPr marL="800100" lvl="1" indent="-342900" algn="just">
              <a:buFont typeface="Arial" panose="020B0604020202020204" pitchFamily="34" charset="0"/>
              <a:buChar char="•"/>
            </a:pPr>
            <a:endParaRPr lang="es-ES" sz="1000" dirty="0">
              <a:solidFill>
                <a:schemeClr val="bg1"/>
              </a:solidFill>
              <a:latin typeface="Segoe UI" panose="020B0502040204020203" pitchFamily="34" charset="0"/>
              <a:cs typeface="Segoe UI" panose="020B0502040204020203" pitchFamily="34" charset="0"/>
            </a:endParaRPr>
          </a:p>
          <a:p>
            <a:pPr marL="171450" indent="-171450" algn="just">
              <a:buFont typeface="Wingdings" panose="05000000000000000000" pitchFamily="2" charset="2"/>
              <a:buChar char="Ø"/>
            </a:pP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Participación en la Campaña la Europa de las Personas. (aportaciones de dos OOGG, D.G. Secundaria, FP Y Régimen Especial y D.G. Servicios Sociales e Integración).</a:t>
            </a:r>
          </a:p>
          <a:p>
            <a:pPr marL="781035" marR="0" lvl="1" indent="-171450" algn="just"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0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endParaRPr>
          </a:p>
        </p:txBody>
      </p:sp>
      <p:sp>
        <p:nvSpPr>
          <p:cNvPr id="9" name="Título 2"/>
          <p:cNvSpPr txBox="1">
            <a:spLocks/>
          </p:cNvSpPr>
          <p:nvPr/>
        </p:nvSpPr>
        <p:spPr bwMode="gray">
          <a:xfrm>
            <a:off x="912588" y="1602769"/>
            <a:ext cx="10183502" cy="107159"/>
          </a:xfrm>
          <a:prstGeom prst="rect">
            <a:avLst/>
          </a:prstGeom>
        </p:spPr>
        <p:txBody>
          <a:bodyPr vert="horz" lIns="0" tIns="0" rIns="0" bIns="0" rtlCol="0" anchor="b"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marL="0" marR="0" lvl="0" indent="0" algn="l" defTabSz="1219170" rtl="0" eaLnBrk="1" fontAlgn="auto" latinLnBrk="0" hangingPunct="1">
              <a:lnSpc>
                <a:spcPct val="100000"/>
              </a:lnSpc>
              <a:spcBef>
                <a:spcPts val="1200"/>
              </a:spcBef>
              <a:spcAft>
                <a:spcPts val="1200"/>
              </a:spcAft>
              <a:buClrTx/>
              <a:buSzTx/>
              <a:buFontTx/>
              <a:buNone/>
              <a:tabLst/>
              <a:defRPr/>
            </a:pPr>
            <a:r>
              <a:rPr lang="es-ES_tradnl" sz="2400" dirty="0">
                <a:solidFill>
                  <a:srgbClr val="C00000"/>
                </a:solidFill>
                <a:latin typeface="Open Sans" panose="020B0606030504020204" pitchFamily="34" charset="0"/>
              </a:rPr>
              <a:t>10</a:t>
            </a:r>
            <a:r>
              <a:rPr kumimoji="0" lang="es-ES_tradnl" sz="24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Actividades de comunicación y visibilidad </a:t>
            </a:r>
            <a:r>
              <a:rPr lang="es-ES_tradnl" sz="2400" dirty="0">
                <a:solidFill>
                  <a:srgbClr val="C00000"/>
                </a:solidFill>
                <a:latin typeface="Open Sans" panose="020B0606030504020204" pitchFamily="34" charset="0"/>
              </a:rPr>
              <a:t>(II)</a:t>
            </a:r>
            <a:r>
              <a:rPr kumimoji="0" lang="es-ES_tradnl" sz="24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s-ES" sz="24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s-ES" sz="24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s-ES" sz="24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593245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50DB-E7A5-42AC-1575-84732C8A7CB9}"/>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10. Actividades de comunicación y visibilidad (III) </a:t>
            </a:r>
            <a:endParaRPr lang="es-ES" sz="2400" dirty="0">
              <a:solidFill>
                <a:srgbClr val="C00000"/>
              </a:solidFill>
              <a:latin typeface="Open Sans" panose="020B0606030504020204" pitchFamily="34" charset="0"/>
            </a:endParaRPr>
          </a:p>
        </p:txBody>
      </p:sp>
      <p:pic>
        <p:nvPicPr>
          <p:cNvPr id="4" name="Imagen 3">
            <a:extLst>
              <a:ext uri="{FF2B5EF4-FFF2-40B4-BE49-F238E27FC236}">
                <a16:creationId xmlns="" xmlns:a16="http://schemas.microsoft.com/office/drawing/2014/main" id="{EC81E502-7FE3-4D59-B1E9-50A17CD54A37}"/>
              </a:ext>
            </a:extLst>
          </p:cNvPr>
          <p:cNvPicPr>
            <a:picLocks noChangeAspect="1"/>
          </p:cNvPicPr>
          <p:nvPr/>
        </p:nvPicPr>
        <p:blipFill rotWithShape="1">
          <a:blip r:embed="rId4"/>
          <a:srcRect l="-310" t="-914" r="310" b="4116"/>
          <a:stretch/>
        </p:blipFill>
        <p:spPr>
          <a:xfrm>
            <a:off x="2152073" y="1634837"/>
            <a:ext cx="7860145" cy="4239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4856193"/>
      </p:ext>
    </p:extLst>
  </p:cSld>
  <p:clrMapOvr>
    <a:overrideClrMapping bg1="dk1" tx1="lt1" bg2="dk2" tx2="lt2" accent1="accent1" accent2="accent2" accent3="accent3" accent4="accent4" accent5="accent5" accent6="accent6" hlink="hlink" folHlink="folHlink"/>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50DB-E7A5-42AC-1575-84732C8A7CB9}"/>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10. Actividades de comunicación y visibilidad (IV)</a:t>
            </a:r>
            <a:endParaRPr lang="es-ES" sz="1400" dirty="0">
              <a:solidFill>
                <a:srgbClr val="C00000"/>
              </a:solidFill>
              <a:latin typeface="Open Sans" panose="020B0606030504020204" pitchFamily="34" charset="0"/>
            </a:endParaRPr>
          </a:p>
        </p:txBody>
      </p:sp>
      <p:pic>
        <p:nvPicPr>
          <p:cNvPr id="4" name="Imagen 3">
            <a:extLst>
              <a:ext uri="{FF2B5EF4-FFF2-40B4-BE49-F238E27FC236}">
                <a16:creationId xmlns="" xmlns:a16="http://schemas.microsoft.com/office/drawing/2014/main" id="{2F129415-E3AF-412E-877F-F933F8E5DEE6}"/>
              </a:ext>
            </a:extLst>
          </p:cNvPr>
          <p:cNvPicPr>
            <a:picLocks noChangeAspect="1"/>
          </p:cNvPicPr>
          <p:nvPr/>
        </p:nvPicPr>
        <p:blipFill rotWithShape="1">
          <a:blip r:embed="rId3"/>
          <a:srcRect t="3636" b="3638"/>
          <a:stretch/>
        </p:blipFill>
        <p:spPr>
          <a:xfrm>
            <a:off x="1930400" y="2078183"/>
            <a:ext cx="8192655" cy="3297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20316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50DB-E7A5-42AC-1575-84732C8A7CB9}"/>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10. Actividades de comunicación y visibilidad (V)</a:t>
            </a:r>
            <a:endParaRPr lang="es-ES" sz="1400" dirty="0">
              <a:solidFill>
                <a:srgbClr val="C00000"/>
              </a:solidFill>
              <a:latin typeface="Open Sans" panose="020B0606030504020204" pitchFamily="34" charset="0"/>
            </a:endParaRPr>
          </a:p>
        </p:txBody>
      </p:sp>
      <p:pic>
        <p:nvPicPr>
          <p:cNvPr id="5" name="Imagen 4">
            <a:extLst>
              <a:ext uri="{FF2B5EF4-FFF2-40B4-BE49-F238E27FC236}">
                <a16:creationId xmlns="" xmlns:a16="http://schemas.microsoft.com/office/drawing/2014/main" id="{F0363AA1-5775-423F-881E-50ADDC21A791}"/>
              </a:ext>
            </a:extLst>
          </p:cNvPr>
          <p:cNvPicPr>
            <a:picLocks noChangeAspect="1"/>
          </p:cNvPicPr>
          <p:nvPr/>
        </p:nvPicPr>
        <p:blipFill rotWithShape="1">
          <a:blip r:embed="rId3"/>
          <a:srcRect l="11101" t="16458" r="10916" b="3516"/>
          <a:stretch/>
        </p:blipFill>
        <p:spPr>
          <a:xfrm>
            <a:off x="1874982" y="1505527"/>
            <a:ext cx="8229601" cy="4627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222732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B50DB-E7A5-42AC-1575-84732C8A7CB9}"/>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10. Actividades de comunicación y visibilidad (VI)</a:t>
            </a:r>
            <a:endParaRPr lang="es-ES" sz="1400" dirty="0">
              <a:solidFill>
                <a:srgbClr val="C00000"/>
              </a:solidFill>
              <a:latin typeface="Open Sans" panose="020B0606030504020204" pitchFamily="34" charset="0"/>
            </a:endParaRPr>
          </a:p>
        </p:txBody>
      </p:sp>
      <p:pic>
        <p:nvPicPr>
          <p:cNvPr id="5" name="Imagen 4">
            <a:extLst>
              <a:ext uri="{FF2B5EF4-FFF2-40B4-BE49-F238E27FC236}">
                <a16:creationId xmlns="" xmlns:a16="http://schemas.microsoft.com/office/drawing/2014/main" id="{462768DC-23E2-4318-B115-D01A81426265}"/>
              </a:ext>
            </a:extLst>
          </p:cNvPr>
          <p:cNvPicPr>
            <a:picLocks noChangeAspect="1"/>
          </p:cNvPicPr>
          <p:nvPr/>
        </p:nvPicPr>
        <p:blipFill rotWithShape="1">
          <a:blip r:embed="rId3"/>
          <a:srcRect t="4033" b="3016"/>
          <a:stretch/>
        </p:blipFill>
        <p:spPr>
          <a:xfrm>
            <a:off x="1911927" y="1717964"/>
            <a:ext cx="8349673" cy="4110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099346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 xmlns:a16="http://schemas.microsoft.com/office/drawing/2014/main" id="{CC969BA9-7631-42D3-B5E2-753D3839928A}"/>
              </a:ext>
            </a:extLst>
          </p:cNvPr>
          <p:cNvSpPr/>
          <p:nvPr/>
        </p:nvSpPr>
        <p:spPr>
          <a:xfrm>
            <a:off x="658151" y="1416506"/>
            <a:ext cx="10875698" cy="215444"/>
          </a:xfrm>
          <a:prstGeom prst="rect">
            <a:avLst/>
          </a:prstGeom>
        </p:spPr>
        <p:txBody>
          <a:bodyPr wrap="square" lIns="0" tIns="0" rIns="0" bIns="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s-ES" sz="1400" dirty="0">
                <a:solidFill>
                  <a:srgbClr val="C00000"/>
                </a:solidFill>
                <a:latin typeface="Open Sans" panose="020B0606030504020204" pitchFamily="34" charset="0"/>
                <a:ea typeface="Open Sans" panose="020B0606030504020204" pitchFamily="34" charset="0"/>
                <a:cs typeface="Open Sans" panose="020B0606030504020204" pitchFamily="34" charset="0"/>
              </a:rPr>
              <a:t>Código  QR página Web Organismo Intermedio</a:t>
            </a:r>
            <a:endParaRPr kumimoji="0" lang="es-ES" sz="140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 xmlns:a16="http://schemas.microsoft.com/office/drawing/2014/main" id="{ADBB50DB-E7A5-42AC-1575-84732C8A7CB9}"/>
              </a:ext>
            </a:extLst>
          </p:cNvPr>
          <p:cNvSpPr txBox="1">
            <a:spLocks/>
          </p:cNvSpPr>
          <p:nvPr/>
        </p:nvSpPr>
        <p:spPr bwMode="gray">
          <a:xfrm>
            <a:off x="658151" y="888402"/>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8. Actividades de comunicación y visibilidad (VII)</a:t>
            </a:r>
            <a:endParaRPr lang="es-ES" sz="1400" dirty="0">
              <a:solidFill>
                <a:srgbClr val="C00000"/>
              </a:solidFill>
              <a:latin typeface="Open Sans" panose="020B0606030504020204" pitchFamily="34" charset="0"/>
            </a:endParaRPr>
          </a:p>
        </p:txBody>
      </p:sp>
      <p:pic>
        <p:nvPicPr>
          <p:cNvPr id="4" name="Imagen 3"/>
          <p:cNvPicPr>
            <a:picLocks noChangeAspect="1"/>
          </p:cNvPicPr>
          <p:nvPr/>
        </p:nvPicPr>
        <p:blipFill>
          <a:blip r:embed="rId3"/>
          <a:stretch>
            <a:fillRect/>
          </a:stretch>
        </p:blipFill>
        <p:spPr>
          <a:xfrm>
            <a:off x="4342490" y="2383064"/>
            <a:ext cx="2341339" cy="2341339"/>
          </a:xfrm>
          <a:prstGeom prst="rect">
            <a:avLst/>
          </a:prstGeom>
        </p:spPr>
      </p:pic>
    </p:spTree>
    <p:extLst>
      <p:ext uri="{BB962C8B-B14F-4D97-AF65-F5344CB8AC3E}">
        <p14:creationId xmlns:p14="http://schemas.microsoft.com/office/powerpoint/2010/main" val="2448668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ctrTitle"/>
          </p:nvPr>
        </p:nvSpPr>
        <p:spPr>
          <a:xfrm>
            <a:off x="1010194" y="888274"/>
            <a:ext cx="9884229" cy="548640"/>
          </a:xfrm>
        </p:spPr>
        <p:txBody>
          <a:bodyPr/>
          <a:lstStyle/>
          <a:p>
            <a:r>
              <a:rPr lang="es-ES_tradnl" sz="2400" dirty="0">
                <a:solidFill>
                  <a:srgbClr val="C00000"/>
                </a:solidFill>
                <a:latin typeface="Open Sans" panose="020B0606030504020204" pitchFamily="34" charset="0"/>
              </a:rPr>
              <a:t>2. REPROGRAMACIONES EFECTUADAS (I)</a:t>
            </a:r>
            <a:endParaRPr lang="es-ES" sz="2400" dirty="0"/>
          </a:p>
        </p:txBody>
      </p:sp>
      <p:sp>
        <p:nvSpPr>
          <p:cNvPr id="15" name="Subtítulo 14"/>
          <p:cNvSpPr>
            <a:spLocks noGrp="1"/>
          </p:cNvSpPr>
          <p:nvPr>
            <p:ph type="subTitle" idx="1"/>
          </p:nvPr>
        </p:nvSpPr>
        <p:spPr>
          <a:xfrm>
            <a:off x="1010194" y="1750423"/>
            <a:ext cx="8395063" cy="3553097"/>
          </a:xfrm>
        </p:spPr>
        <p:txBody>
          <a:bodyPr/>
          <a:lstStyle/>
          <a:p>
            <a:r>
              <a:rPr lang="es-ES" dirty="0"/>
              <a:t>LLLLLLLKKK</a:t>
            </a:r>
          </a:p>
        </p:txBody>
      </p:sp>
      <p:sp>
        <p:nvSpPr>
          <p:cNvPr id="6" name="Rectángulo 5"/>
          <p:cNvSpPr/>
          <p:nvPr/>
        </p:nvSpPr>
        <p:spPr>
          <a:xfrm>
            <a:off x="1087831" y="1500997"/>
            <a:ext cx="8823919" cy="4144724"/>
          </a:xfrm>
          <a:prstGeom prst="rect">
            <a:avLst/>
          </a:prstGeom>
        </p:spPr>
        <p:txBody>
          <a:bodyPr wrap="square">
            <a:spAutoFit/>
          </a:bodyPr>
          <a:lstStyle/>
          <a:p>
            <a:pPr lvl="0" algn="just"/>
            <a:r>
              <a:rPr lang="es-ES" sz="1400" b="1" u="sng" dirty="0">
                <a:solidFill>
                  <a:srgbClr val="012169"/>
                </a:solidFill>
                <a:latin typeface="Open Sans" panose="020B0606030504020204" pitchFamily="34" charset="0"/>
                <a:ea typeface="Open Sans" panose="020B0606030504020204" pitchFamily="34" charset="0"/>
                <a:cs typeface="Open Sans" panose="020B0606030504020204" pitchFamily="34" charset="0"/>
              </a:rPr>
              <a:t>Reprogramación efectuada en 2024 (Decisión C (2024) 9187, de 17/12/24)</a:t>
            </a:r>
            <a:endParaRPr lang="es-ES" sz="1400" b="1" u="sng" dirty="0">
              <a:solidFill>
                <a:srgbClr val="012169"/>
              </a:solidFill>
              <a:latin typeface="Segoe UI" panose="020B0502040204020203" pitchFamily="34" charset="0"/>
              <a:cs typeface="Segoe UI" panose="020B0502040204020203" pitchFamily="34" charset="0"/>
            </a:endParaRPr>
          </a:p>
          <a:p>
            <a:pPr marL="457200" lvl="1" algn="just"/>
            <a:endPar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lgn="just">
              <a:spcAft>
                <a:spcPts val="800"/>
              </a:spcAft>
              <a:buFont typeface="Wingdings" panose="05000000000000000000" pitchFamily="2" charset="2"/>
              <a:buChar char="Ø"/>
            </a:pP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Se incorpora al Programa una </a:t>
            </a: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nueva Prioridad, </a:t>
            </a:r>
            <a:r>
              <a:rPr lang="es-ES" sz="1400" dirty="0">
                <a:solidFill>
                  <a:srgbClr val="012169"/>
                </a:solidFill>
                <a:latin typeface="Open Sans" panose="020B0606030504020204" pitchFamily="34" charset="0"/>
                <a:ea typeface="Open Sans" panose="020B0606030504020204" pitchFamily="34" charset="0"/>
                <a:cs typeface="Open Sans" panose="020B0606030504020204" pitchFamily="34" charset="0"/>
              </a:rPr>
              <a:t>9</a:t>
            </a:r>
            <a:r>
              <a:rPr lang="es-ES" sz="14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-Desarrollo de capacidades y cualificaciones relacionadas con la Plataforma de Tecnologías Estratégicas para Europa (STEP), </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4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  </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comprendiendo cinco nuevas líneas de actuación en dos Objetivos Específicos (ESO4.1 y ESO4.5), acordes a los objetivos del </a:t>
            </a: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Reglamento (UE) 2024/795 </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por el que se creó la Plataforma de Tecnologías Estratégicas para Europa (STEP). </a:t>
            </a:r>
          </a:p>
          <a:p>
            <a:pPr marL="285750" lvl="0" indent="-285750" algn="just">
              <a:spcAft>
                <a:spcPts val="800"/>
              </a:spcAft>
              <a:buFont typeface="Wingdings" panose="05000000000000000000" pitchFamily="2" charset="2"/>
              <a:buChar char="Ø"/>
            </a:pP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Líneas de actuación incorporadas :</a:t>
            </a:r>
          </a:p>
          <a:p>
            <a:pPr marL="285750" lvl="0" indent="-285750" algn="just">
              <a:spcAft>
                <a:spcPts val="800"/>
              </a:spcAft>
              <a:buFont typeface="Wingdings" panose="05000000000000000000" pitchFamily="2" charset="2"/>
              <a:buChar char="§"/>
            </a:pPr>
            <a:r>
              <a:rPr lang="es-ES" sz="14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OE ESO4.1:</a:t>
            </a:r>
          </a:p>
          <a:p>
            <a:pPr marL="285750" lvl="0" indent="-285750" algn="just">
              <a:spcAft>
                <a:spcPts val="800"/>
              </a:spcAft>
              <a:buFontTx/>
              <a:buChar char="-"/>
            </a:pP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9.A.01  </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Formación en Biotecnología. Digitalización y Tecnologías Limpias (DG Formación)</a:t>
            </a:r>
          </a:p>
          <a:p>
            <a:pPr marL="285750" lvl="0" indent="-285750" algn="just">
              <a:spcAft>
                <a:spcPts val="800"/>
              </a:spcAft>
              <a:buFontTx/>
              <a:buChar char="-"/>
            </a:pP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9.A.02</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Programa de Promoción de la Independencia Tecnológica de Digitalización y </a:t>
            </a:r>
            <a:r>
              <a:rPr lang="es-E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TICs</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(DG Formación)</a:t>
            </a:r>
          </a:p>
          <a:p>
            <a:pPr marL="285750" lvl="0" indent="-285750" algn="just">
              <a:spcAft>
                <a:spcPts val="800"/>
              </a:spcAft>
              <a:buFontTx/>
              <a:buChar char="-"/>
            </a:pP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9.A.03</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Programa de Jóvenes Investigadores (DG SPE)</a:t>
            </a:r>
          </a:p>
          <a:p>
            <a:pPr marL="285750" lvl="0" indent="-285750" algn="just">
              <a:spcAft>
                <a:spcPts val="800"/>
              </a:spcAft>
              <a:buFontTx/>
              <a:buChar char="-"/>
            </a:pP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9.A.04  </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Programa de Cualificación en tecnologías estratégicas (DG SPE)</a:t>
            </a:r>
          </a:p>
          <a:p>
            <a:pPr marL="285750" lvl="0" indent="-285750" algn="just">
              <a:spcAft>
                <a:spcPts val="800"/>
              </a:spcAft>
              <a:buFont typeface="Wingdings" panose="05000000000000000000" pitchFamily="2" charset="2"/>
              <a:buChar char="§"/>
            </a:pP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ES" sz="14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OE ESO4.5:</a:t>
            </a:r>
          </a:p>
          <a:p>
            <a:pPr lvl="0" algn="just">
              <a:spcAft>
                <a:spcPts val="800"/>
              </a:spcAft>
            </a:pP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9.E.01  </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Cofinanciación de determinados ciclos de Formación Profesional de Grado Superior y Cursos de Especialización (DG </a:t>
            </a:r>
            <a:r>
              <a:rPr lang="es-E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Educ</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E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Secud</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FP y RE)</a:t>
            </a:r>
          </a:p>
        </p:txBody>
      </p:sp>
    </p:spTree>
    <p:extLst>
      <p:ext uri="{BB962C8B-B14F-4D97-AF65-F5344CB8AC3E}">
        <p14:creationId xmlns:p14="http://schemas.microsoft.com/office/powerpoint/2010/main" val="20122703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029810" y="851481"/>
            <a:ext cx="8682234" cy="577824"/>
          </a:xfrm>
        </p:spPr>
        <p:txBody>
          <a:bodyPr/>
          <a:lstStyle/>
          <a:p>
            <a:r>
              <a:rPr lang="es-ES_tradnl" sz="2400" dirty="0">
                <a:solidFill>
                  <a:srgbClr val="C00000"/>
                </a:solidFill>
                <a:latin typeface="Open Sans" panose="020B0606030504020204" pitchFamily="34" charset="0"/>
              </a:rPr>
              <a:t>2. REPROGRAMACIONES EFECTUADAS </a:t>
            </a:r>
            <a:r>
              <a:rPr lang="es-ES_tradnl" sz="1800" dirty="0">
                <a:solidFill>
                  <a:srgbClr val="C00000"/>
                </a:solidFill>
                <a:latin typeface="Open Sans" panose="020B0606030504020204" pitchFamily="34" charset="0"/>
              </a:rPr>
              <a:t> </a:t>
            </a:r>
            <a:r>
              <a:rPr lang="es-ES_tradnl" sz="2400" dirty="0">
                <a:solidFill>
                  <a:srgbClr val="C00000"/>
                </a:solidFill>
                <a:latin typeface="Open Sans" panose="020B0606030504020204" pitchFamily="34" charset="0"/>
              </a:rPr>
              <a:t>(II)</a:t>
            </a:r>
            <a:endParaRPr lang="es-ES" sz="2400" dirty="0"/>
          </a:p>
        </p:txBody>
      </p:sp>
      <p:sp>
        <p:nvSpPr>
          <p:cNvPr id="9" name="Rectángulo 8"/>
          <p:cNvSpPr/>
          <p:nvPr/>
        </p:nvSpPr>
        <p:spPr>
          <a:xfrm>
            <a:off x="832919" y="2110506"/>
            <a:ext cx="9747564" cy="3293209"/>
          </a:xfrm>
          <a:prstGeom prst="rect">
            <a:avLst/>
          </a:prstGeom>
          <a:ln w="28575">
            <a:solidFill>
              <a:srgbClr val="44546A"/>
            </a:solidFill>
            <a:tailEnd type="triangle"/>
          </a:ln>
        </p:spPr>
        <p:style>
          <a:lnRef idx="1">
            <a:schemeClr val="accent1"/>
          </a:lnRef>
          <a:fillRef idx="0">
            <a:schemeClr val="accent1"/>
          </a:fillRef>
          <a:effectRef idx="0">
            <a:schemeClr val="accent1"/>
          </a:effectRef>
          <a:fontRef idx="minor">
            <a:schemeClr val="tx1"/>
          </a:fontRef>
        </p:style>
        <p:txBody>
          <a:bodyPr wrap="square">
            <a:spAutoFit/>
          </a:bodyPr>
          <a:lstStyle/>
          <a:p>
            <a:pPr marL="171450" lvl="0" indent="-171450" algn="just">
              <a:buFont typeface="Wingdings" panose="05000000000000000000" pitchFamily="2" charset="2"/>
              <a:buChar char="Ø"/>
            </a:pP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Esta reprogramación no supuso mayor dotación de ayuda FSE+, sino una reasignación financiera entre las prioridades ya existentes, para dotar de contenido económico a la </a:t>
            </a: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Prioridad 9 </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61,36M€ de ayuda FSE+ </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(tasa de cofinanciación del 100%.)</a:t>
            </a:r>
          </a:p>
          <a:p>
            <a:pPr marL="171450" lvl="0" indent="-171450" algn="just">
              <a:buFont typeface="Wingdings" panose="05000000000000000000" pitchFamily="2" charset="2"/>
              <a:buChar char="Ø"/>
            </a:pPr>
            <a:endParaRPr lang="es-ES" sz="1400" dirty="0">
              <a:solidFill>
                <a:prstClr val="black"/>
              </a:solidFill>
              <a:latin typeface="Open Sans" panose="020B0606030504020204" pitchFamily="34" charset="0"/>
              <a:cs typeface="Segoe UI" panose="020B0502040204020203" pitchFamily="34" charset="0"/>
            </a:endParaRPr>
          </a:p>
          <a:p>
            <a:pPr marL="171450" lvl="0" indent="-171450" algn="just">
              <a:buFont typeface="Wingdings" panose="05000000000000000000" pitchFamily="2" charset="2"/>
              <a:buChar char="Ø"/>
            </a:pPr>
            <a:r>
              <a:rPr lang="es-ES" sz="1400" dirty="0">
                <a:solidFill>
                  <a:prstClr val="black"/>
                </a:solidFill>
                <a:latin typeface="Open Sans" panose="020B0606030504020204" pitchFamily="34" charset="0"/>
                <a:cs typeface="Segoe UI" panose="020B0502040204020203" pitchFamily="34" charset="0"/>
              </a:rPr>
              <a:t>La asignación financiera Prioridad 9, </a:t>
            </a:r>
            <a:r>
              <a:rPr lang="es-ES" sz="1400" u="sng" dirty="0">
                <a:solidFill>
                  <a:prstClr val="black"/>
                </a:solidFill>
                <a:latin typeface="Open Sans" panose="020B0606030504020204" pitchFamily="34" charset="0"/>
                <a:cs typeface="Segoe UI" panose="020B0502040204020203" pitchFamily="34" charset="0"/>
              </a:rPr>
              <a:t>superior</a:t>
            </a:r>
            <a:r>
              <a:rPr lang="es-ES" sz="1400" dirty="0">
                <a:solidFill>
                  <a:prstClr val="black"/>
                </a:solidFill>
                <a:latin typeface="Open Sans" panose="020B0606030504020204" pitchFamily="34" charset="0"/>
                <a:cs typeface="Segoe UI" panose="020B0502040204020203" pitchFamily="34" charset="0"/>
              </a:rPr>
              <a:t> al importe de flexibilidad previsto para los años 2026 y 2027 </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400" dirty="0">
                <a:solidFill>
                  <a:prstClr val="black"/>
                </a:solidFill>
                <a:latin typeface="Open Sans" panose="020B0606030504020204" pitchFamily="34" charset="0"/>
                <a:cs typeface="Segoe UI" panose="020B0502040204020203" pitchFamily="34" charset="0"/>
              </a:rPr>
              <a:t>el Programa FSE+ 21/27 de la Comunidad de Madrid, exento de llevar a cabo la revisión intermedia prevista en artículo 18 del </a:t>
            </a:r>
            <a:r>
              <a:rPr lang="es-ES" sz="1400" dirty="0" err="1">
                <a:solidFill>
                  <a:prstClr val="black"/>
                </a:solidFill>
                <a:latin typeface="Open Sans" panose="020B0606030504020204" pitchFamily="34" charset="0"/>
                <a:cs typeface="Segoe UI" panose="020B0502040204020203" pitchFamily="34" charset="0"/>
              </a:rPr>
              <a:t>Rgto</a:t>
            </a:r>
            <a:r>
              <a:rPr lang="es-ES" sz="1400" dirty="0">
                <a:solidFill>
                  <a:prstClr val="black"/>
                </a:solidFill>
                <a:latin typeface="Open Sans" panose="020B0606030504020204" pitchFamily="34" charset="0"/>
                <a:cs typeface="Segoe UI" panose="020B0502040204020203" pitchFamily="34" charset="0"/>
              </a:rPr>
              <a:t>. (UE) 2021/1060 (art. 13.punto 5, del </a:t>
            </a:r>
            <a:r>
              <a:rPr lang="es-ES" sz="1400" dirty="0" err="1">
                <a:solidFill>
                  <a:prstClr val="black"/>
                </a:solidFill>
                <a:latin typeface="Open Sans" panose="020B0606030504020204" pitchFamily="34" charset="0"/>
                <a:cs typeface="Segoe UI" panose="020B0502040204020203" pitchFamily="34" charset="0"/>
              </a:rPr>
              <a:t>Rgto</a:t>
            </a:r>
            <a:r>
              <a:rPr lang="es-ES" sz="1400" dirty="0">
                <a:solidFill>
                  <a:prstClr val="black"/>
                </a:solidFill>
                <a:latin typeface="Open Sans" panose="020B0606030504020204" pitchFamily="34" charset="0"/>
                <a:cs typeface="Segoe UI" panose="020B0502040204020203" pitchFamily="34" charset="0"/>
              </a:rPr>
              <a:t>. (UE) 2024/795).</a:t>
            </a:r>
            <a:endParaRPr lang="es-ES" sz="1400" dirty="0">
              <a:solidFill>
                <a:prstClr val="black"/>
              </a:solidFill>
              <a:latin typeface="Segoe UI" panose="020B0502040204020203" pitchFamily="34" charset="0"/>
              <a:cs typeface="Segoe UI" panose="020B0502040204020203" pitchFamily="34" charset="0"/>
            </a:endParaRPr>
          </a:p>
          <a:p>
            <a:pPr marL="171450" lvl="0" indent="-171450" algn="just">
              <a:buFont typeface="Wingdings" panose="05000000000000000000" pitchFamily="2" charset="2"/>
              <a:buChar char="Ø"/>
            </a:pPr>
            <a:endParaRPr lang="es-ES" sz="1400" dirty="0">
              <a:solidFill>
                <a:prstClr val="black"/>
              </a:solidFill>
              <a:latin typeface="Segoe UI" panose="020B0502040204020203" pitchFamily="34" charset="0"/>
              <a:cs typeface="Segoe UI" panose="020B0502040204020203" pitchFamily="34" charset="0"/>
            </a:endParaRPr>
          </a:p>
          <a:p>
            <a:pPr marL="171450" lvl="0" indent="-171450" algn="just">
              <a:buFont typeface="Wingdings" panose="05000000000000000000" pitchFamily="2" charset="2"/>
              <a:buChar char="Ø"/>
            </a:pPr>
            <a:r>
              <a:rPr lang="es-ES" sz="1400" dirty="0">
                <a:solidFill>
                  <a:prstClr val="black"/>
                </a:solidFill>
                <a:latin typeface="Open Sans" panose="020B0606030504020204" pitchFamily="34" charset="0"/>
                <a:cs typeface="Segoe UI" panose="020B0502040204020203" pitchFamily="34" charset="0"/>
              </a:rPr>
              <a:t>Al haberse presentado a la CE la reprogramación STEP antes del 31 de marzo de 2025 </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e</a:t>
            </a:r>
            <a:r>
              <a:rPr lang="es-ES" sz="1400" dirty="0">
                <a:solidFill>
                  <a:prstClr val="black"/>
                </a:solidFill>
                <a:latin typeface="Open Sans" panose="020B0606030504020204" pitchFamily="34" charset="0"/>
                <a:cs typeface="Segoe UI" panose="020B0502040204020203" pitchFamily="34" charset="0"/>
              </a:rPr>
              <a:t>l Programa FSE+ 21/27 CM ha recibido </a:t>
            </a:r>
            <a:r>
              <a:rPr lang="es-ES" sz="1400" u="sng" dirty="0">
                <a:solidFill>
                  <a:prstClr val="black"/>
                </a:solidFill>
                <a:latin typeface="Open Sans" panose="020B0606030504020204" pitchFamily="34" charset="0"/>
                <a:cs typeface="Segoe UI" panose="020B0502040204020203" pitchFamily="34" charset="0"/>
              </a:rPr>
              <a:t>una prefinanciación excepcional del 30%  </a:t>
            </a:r>
            <a:r>
              <a:rPr lang="es-ES" sz="1400" dirty="0">
                <a:solidFill>
                  <a:prstClr val="black"/>
                </a:solidFill>
                <a:latin typeface="Open Sans" panose="020B0606030504020204" pitchFamily="34" charset="0"/>
                <a:cs typeface="Segoe UI" panose="020B0502040204020203" pitchFamily="34" charset="0"/>
              </a:rPr>
              <a:t>(19,14M€) de la ayuda FSE+ programada para la Prioridad 9 (art.12 del </a:t>
            </a:r>
            <a:r>
              <a:rPr lang="es-ES" sz="1400" dirty="0" err="1">
                <a:solidFill>
                  <a:prstClr val="black"/>
                </a:solidFill>
                <a:latin typeface="Open Sans" panose="020B0606030504020204" pitchFamily="34" charset="0"/>
                <a:cs typeface="Segoe UI" panose="020B0502040204020203" pitchFamily="34" charset="0"/>
              </a:rPr>
              <a:t>Rgto</a:t>
            </a:r>
            <a:r>
              <a:rPr lang="es-ES" sz="1400" dirty="0">
                <a:solidFill>
                  <a:prstClr val="black"/>
                </a:solidFill>
                <a:latin typeface="Open Sans" panose="020B0606030504020204" pitchFamily="34" charset="0"/>
                <a:cs typeface="Segoe UI" panose="020B0502040204020203" pitchFamily="34" charset="0"/>
              </a:rPr>
              <a:t>. (UE) 2024/795).</a:t>
            </a:r>
            <a:endParaRPr lang="es-ES" sz="1400" dirty="0">
              <a:solidFill>
                <a:prstClr val="black"/>
              </a:solidFill>
              <a:latin typeface="Segoe UI" panose="020B0502040204020203" pitchFamily="34" charset="0"/>
              <a:cs typeface="Segoe UI" panose="020B0502040204020203" pitchFamily="34" charset="0"/>
            </a:endParaRPr>
          </a:p>
          <a:p>
            <a:pPr marL="171450" lvl="0" indent="-171450" algn="just">
              <a:buFont typeface="Wingdings" panose="05000000000000000000" pitchFamily="2" charset="2"/>
              <a:buChar char="Ø"/>
            </a:pPr>
            <a:endParaRPr lang="es-ES" sz="1400" dirty="0">
              <a:solidFill>
                <a:prstClr val="black"/>
              </a:solidFill>
              <a:latin typeface="Segoe UI" panose="020B0502040204020203" pitchFamily="34" charset="0"/>
              <a:ea typeface="Open Sans" panose="020B0606030504020204" pitchFamily="34" charset="0"/>
              <a:cs typeface="Segoe UI" panose="020B0502040204020203" pitchFamily="34" charset="0"/>
            </a:endParaRPr>
          </a:p>
          <a:p>
            <a:pPr marL="171450" lvl="0" indent="-171450" algn="just">
              <a:buFont typeface="Wingdings" panose="05000000000000000000" pitchFamily="2" charset="2"/>
              <a:buChar char="Ø"/>
            </a:pP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A fecha 30 de junio de 2025 </a:t>
            </a:r>
            <a:r>
              <a:rPr lang="es-ES" sz="1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1 operación seleccionada (OE </a:t>
            </a:r>
            <a:r>
              <a:rPr lang="es-ES" sz="1400" dirty="0">
                <a:solidFill>
                  <a:prstClr val="black"/>
                </a:solidFill>
                <a:latin typeface="Open Sans" panose="020B0606030504020204" pitchFamily="34" charset="0"/>
                <a:cs typeface="Segoe UI" panose="020B0502040204020203" pitchFamily="34" charset="0"/>
              </a:rPr>
              <a:t>ESO4.5), por importe de 15M€ (24,44% del total programado para la Prioridad 9). </a:t>
            </a:r>
            <a:endPar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gn="just">
              <a:spcAft>
                <a:spcPts val="800"/>
              </a:spcAft>
            </a:pPr>
            <a:endPar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 name="Conector recto de flecha 2"/>
          <p:cNvCxnSpPr/>
          <p:nvPr/>
        </p:nvCxnSpPr>
        <p:spPr>
          <a:xfrm flipV="1">
            <a:off x="9898602" y="2139518"/>
            <a:ext cx="62144" cy="35511"/>
          </a:xfrm>
          <a:prstGeom prst="straightConnector1">
            <a:avLst/>
          </a:prstGeom>
          <a:ln>
            <a:solidFill>
              <a:srgbClr val="4454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0772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091953" y="785148"/>
            <a:ext cx="6658674" cy="409909"/>
          </a:xfrm>
        </p:spPr>
        <p:txBody>
          <a:bodyPr/>
          <a:lstStyle/>
          <a:p>
            <a:r>
              <a:rPr lang="es-ES_tradnl" sz="2400" dirty="0">
                <a:solidFill>
                  <a:srgbClr val="C00000"/>
                </a:solidFill>
                <a:latin typeface="Open Sans" panose="020B0606030504020204" pitchFamily="34" charset="0"/>
              </a:rPr>
              <a:t>2. REPROGRAMACIONES EFECTUADAS (III)</a:t>
            </a:r>
            <a:endParaRPr lang="es-ES" sz="2400" dirty="0"/>
          </a:p>
        </p:txBody>
      </p:sp>
      <p:sp>
        <p:nvSpPr>
          <p:cNvPr id="2" name="Rectángulo 1"/>
          <p:cNvSpPr/>
          <p:nvPr/>
        </p:nvSpPr>
        <p:spPr>
          <a:xfrm>
            <a:off x="706170" y="1286828"/>
            <a:ext cx="10565394" cy="4852610"/>
          </a:xfrm>
          <a:prstGeom prst="rect">
            <a:avLst/>
          </a:prstGeom>
        </p:spPr>
        <p:txBody>
          <a:bodyPr wrap="square">
            <a:spAutoFit/>
          </a:bodyPr>
          <a:lstStyle/>
          <a:p>
            <a:pPr algn="just"/>
            <a:r>
              <a:rPr lang="es-ES" sz="1400" b="1" u="sng" dirty="0">
                <a:solidFill>
                  <a:srgbClr val="012169"/>
                </a:solidFill>
                <a:latin typeface="Open Sans" panose="020B0606030504020204" pitchFamily="34" charset="0"/>
                <a:ea typeface="Open Sans" panose="020B0606030504020204" pitchFamily="34" charset="0"/>
                <a:cs typeface="Open Sans" panose="020B0606030504020204" pitchFamily="34" charset="0"/>
              </a:rPr>
              <a:t>Reprogramación efectuada en 2025 (Decisión C (2025) 5116, de 17/07/25) </a:t>
            </a:r>
          </a:p>
          <a:p>
            <a:pPr marL="457200" lvl="1" algn="just"/>
            <a:endParaRPr lang="es-E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lgn="just">
              <a:spcAft>
                <a:spcPts val="800"/>
              </a:spcAft>
              <a:buFont typeface="Wingdings" panose="05000000000000000000" pitchFamily="2" charset="2"/>
              <a:buChar char="Ø"/>
            </a:pP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Reasignación de la línea de actuación </a:t>
            </a:r>
            <a:r>
              <a:rPr lang="es-ES" sz="1200" dirty="0">
                <a:solidFill>
                  <a:srgbClr val="012169"/>
                </a:solidFill>
                <a:latin typeface="Open Sans" panose="020B0606030504020204" pitchFamily="34" charset="0"/>
                <a:ea typeface="Open Sans" panose="020B0606030504020204" pitchFamily="34" charset="0"/>
                <a:cs typeface="Open Sans" panose="020B0606030504020204" pitchFamily="34" charset="0"/>
              </a:rPr>
              <a:t>“</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2.K.01 Oficina de Vida Independiente” al Objetivo Específico H (ESO4.8), de la Prioridad 2 “Inclusión Social”</a:t>
            </a:r>
            <a:r>
              <a:rPr lang="es-ES" sz="1200" dirty="0">
                <a:solidFill>
                  <a:srgbClr val="012169"/>
                </a:solidFill>
                <a:latin typeface="Open Sans" panose="020B0606030504020204" pitchFamily="34" charset="0"/>
                <a:ea typeface="Open Sans" panose="020B0606030504020204" pitchFamily="34" charset="0"/>
                <a:cs typeface="Open Sans" panose="020B0606030504020204" pitchFamily="34" charset="0"/>
              </a:rPr>
              <a:t>.</a:t>
            </a:r>
            <a:r>
              <a:rPr lang="es-ES" sz="12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Supresión del Objetivo Específico ESO4.11. de la Prioridad 2 “Inclusión Social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la </a:t>
            </a:r>
            <a:r>
              <a:rPr lang="es-ES" sz="1200" dirty="0">
                <a:solidFill>
                  <a:srgbClr val="012169"/>
                </a:solidFill>
                <a:latin typeface="Open Sans" panose="020B0606030504020204" pitchFamily="34" charset="0"/>
                <a:ea typeface="Open Sans" panose="020B0606030504020204" pitchFamily="34" charset="0"/>
                <a:cs typeface="Open Sans" panose="020B0606030504020204" pitchFamily="34" charset="0"/>
              </a:rPr>
              <a:t>línea de actuación de la OVI pasa a codificarse como “2.H.08 Oficina de Vida Independiente”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Sin alteración ni en su contenido ni en su importe financiero previsto. </a:t>
            </a:r>
          </a:p>
          <a:p>
            <a:pPr marL="285750" lvl="0" indent="-285750" algn="just">
              <a:spcAft>
                <a:spcPts val="800"/>
              </a:spcAft>
              <a:buFont typeface="Wingdings" panose="05000000000000000000" pitchFamily="2" charset="2"/>
              <a:buChar char="Ø"/>
            </a:pP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Mejoras y modificaciones en la denominación y/o redacción de líneas de actuación concretas, sin alterar los importes financieros ni los indicadores previstos: </a:t>
            </a:r>
          </a:p>
          <a:p>
            <a:pPr marL="838185" lvl="1" indent="-228600" algn="just">
              <a:spcAft>
                <a:spcPts val="800"/>
              </a:spcAft>
              <a:buFont typeface="+mj-lt"/>
              <a:buAutoNum type="alphaLcPeriod"/>
            </a:pP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Medida 2.H.05 Servicios de Provisión de Apoyo para la inserción socio-laboral de personas con discapacidad intelectual ( SERPAIS)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ES" sz="1200" dirty="0">
                <a:latin typeface="Open Sans" panose="020B0606030504020204" pitchFamily="34" charset="0"/>
                <a:ea typeface="Open Sans" panose="020B0606030504020204" pitchFamily="34" charset="0"/>
                <a:cs typeface="Open Sans" panose="020B0606030504020204" pitchFamily="34" charset="0"/>
              </a:rPr>
              <a:t>P        </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Pasa a denominarse </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 2.H.05” Servicios de Provisión de Apoyo para la inserción socio-laboral de personas con discapacidad ( SERPAIS)”.</a:t>
            </a:r>
          </a:p>
          <a:p>
            <a:pPr marL="838185" lvl="1" indent="-228600" algn="just">
              <a:spcAft>
                <a:spcPts val="800"/>
              </a:spcAft>
              <a:buFont typeface="+mj-lt"/>
              <a:buAutoNum type="alphaLcPeriod"/>
            </a:pP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Medida 2.H.07 Subvenciones a entidades de iniciativa social sin ánimo de lucro para acciones dirigidas a la realización de Proyectos de Integración definidos en la Ley 15/2001, de Renta Mínima de Inserción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Pasa a denominarse </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“2.H.07. Subvenciones a entidades de iniciativa social sin ánimo de lucro para acciones dirigidas a la realización de Proyectos de Inserción socio-laboral a través de itinerarios destinados a personas en riesgo o en situación de vulnerabilidad y exclusión social”. </a:t>
            </a:r>
          </a:p>
          <a:p>
            <a:pPr marL="838185" lvl="1" indent="-228600" algn="just">
              <a:spcAft>
                <a:spcPts val="800"/>
              </a:spcAft>
              <a:buFont typeface="+mj-lt"/>
              <a:buAutoNum type="alphaLcPeriod"/>
            </a:pP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Medida 2.L.01: Programa de acceso inmediato a la vivienda y soporte para personas sin hogar a través del modelo </a:t>
            </a:r>
            <a:r>
              <a:rPr lang="es-ES" sz="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Housing</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ES" sz="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First</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ES" sz="1200" dirty="0">
                <a:latin typeface="Open Sans" panose="020B0606030504020204" pitchFamily="34" charset="0"/>
                <a:ea typeface="Open Sans" panose="020B0606030504020204" pitchFamily="34" charset="0"/>
                <a:cs typeface="Open Sans" panose="020B0606030504020204" pitchFamily="34" charset="0"/>
              </a:rPr>
              <a:t>p      </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pasa a denominarse </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“2.L.01: Programa de acceso inmediato a la vivienda y soporte para personas sin hogar a través del modelo </a:t>
            </a:r>
            <a:r>
              <a:rPr lang="es-ES" sz="1200" i="1" dirty="0" err="1">
                <a:solidFill>
                  <a:srgbClr val="012169"/>
                </a:solidFill>
                <a:latin typeface="Open Sans" panose="020B0606030504020204" pitchFamily="34" charset="0"/>
                <a:ea typeface="Open Sans" panose="020B0606030504020204" pitchFamily="34" charset="0"/>
                <a:cs typeface="Open Sans" panose="020B0606030504020204" pitchFamily="34" charset="0"/>
              </a:rPr>
              <a:t>Housing</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 </a:t>
            </a:r>
            <a:r>
              <a:rPr lang="es-ES" sz="1200" i="1" dirty="0" err="1">
                <a:solidFill>
                  <a:srgbClr val="012169"/>
                </a:solidFill>
                <a:latin typeface="Open Sans" panose="020B0606030504020204" pitchFamily="34" charset="0"/>
                <a:ea typeface="Open Sans" panose="020B0606030504020204" pitchFamily="34" charset="0"/>
                <a:cs typeface="Open Sans" panose="020B0606030504020204" pitchFamily="34" charset="0"/>
              </a:rPr>
              <a:t>First</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 incluido el </a:t>
            </a:r>
            <a:r>
              <a:rPr lang="es-ES" sz="1200" i="1" dirty="0" err="1">
                <a:solidFill>
                  <a:srgbClr val="012169"/>
                </a:solidFill>
                <a:latin typeface="Open Sans" panose="020B0606030504020204" pitchFamily="34" charset="0"/>
                <a:ea typeface="Open Sans" panose="020B0606030504020204" pitchFamily="34" charset="0"/>
                <a:cs typeface="Open Sans" panose="020B0606030504020204" pitchFamily="34" charset="0"/>
              </a:rPr>
              <a:t>Housing</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 </a:t>
            </a:r>
            <a:r>
              <a:rPr lang="es-ES" sz="1200" i="1" dirty="0" err="1">
                <a:solidFill>
                  <a:srgbClr val="012169"/>
                </a:solidFill>
                <a:latin typeface="Open Sans" panose="020B0606030504020204" pitchFamily="34" charset="0"/>
                <a:ea typeface="Open Sans" panose="020B0606030504020204" pitchFamily="34" charset="0"/>
                <a:cs typeface="Open Sans" panose="020B0606030504020204" pitchFamily="34" charset="0"/>
              </a:rPr>
              <a:t>First</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 </a:t>
            </a:r>
            <a:r>
              <a:rPr lang="es-ES" sz="1200" i="1" dirty="0" err="1">
                <a:solidFill>
                  <a:srgbClr val="012169"/>
                </a:solidFill>
                <a:latin typeface="Open Sans" panose="020B0606030504020204" pitchFamily="34" charset="0"/>
                <a:ea typeface="Open Sans" panose="020B0606030504020204" pitchFamily="34" charset="0"/>
                <a:cs typeface="Open Sans" panose="020B0606030504020204" pitchFamily="34" charset="0"/>
              </a:rPr>
              <a:t>for</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 </a:t>
            </a:r>
            <a:r>
              <a:rPr lang="es-ES" sz="1200" i="1" dirty="0" err="1">
                <a:solidFill>
                  <a:srgbClr val="012169"/>
                </a:solidFill>
                <a:latin typeface="Open Sans" panose="020B0606030504020204" pitchFamily="34" charset="0"/>
                <a:ea typeface="Open Sans" panose="020B0606030504020204" pitchFamily="34" charset="0"/>
                <a:cs typeface="Open Sans" panose="020B0606030504020204" pitchFamily="34" charset="0"/>
              </a:rPr>
              <a:t>Youth</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a:t>
            </a:r>
          </a:p>
          <a:p>
            <a:pPr marL="838185" lvl="1" indent="-228600" algn="just">
              <a:spcAft>
                <a:spcPts val="800"/>
              </a:spcAft>
              <a:buFont typeface="+mj-lt"/>
              <a:buAutoNum type="alphaLcPeriod"/>
            </a:pP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Medida 5.L.01: Atención a jóvenes </a:t>
            </a:r>
            <a:r>
              <a:rPr lang="es-ES" sz="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extutelados</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en riesgo de exclusión para evitar situación de calle </a:t>
            </a:r>
            <a:r>
              <a:rPr lang="es-ES" sz="1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s-ES"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se mejoró la descripción del contenido de la línea de actuación, para mejorar su adecuación a los objetivos que se pretenden conseguir con ella.</a:t>
            </a:r>
          </a:p>
          <a:p>
            <a:pPr marL="838185" lvl="1" indent="-228600" algn="just">
              <a:spcAft>
                <a:spcPts val="800"/>
              </a:spcAft>
              <a:buFont typeface="+mj-lt"/>
              <a:buAutoNum type="alphaLcPeriod"/>
            </a:pPr>
            <a:endPar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endParaRPr>
          </a:p>
          <a:p>
            <a:pPr lvl="1" algn="just">
              <a:spcAft>
                <a:spcPts val="800"/>
              </a:spcAft>
            </a:pPr>
            <a:endParaRPr lang="es-ES" sz="1200" i="1" dirty="0">
              <a:solidFill>
                <a:srgbClr val="012169"/>
              </a:solidFill>
              <a:latin typeface="Open Sans" panose="020B0606030504020204" pitchFamily="34" charset="0"/>
              <a:ea typeface="Open Sans" panose="020B0606030504020204" pitchFamily="34" charset="0"/>
              <a:cs typeface="Open Sans" panose="020B0606030504020204" pitchFamily="34" charset="0"/>
            </a:endParaRPr>
          </a:p>
          <a:p>
            <a:pPr lvl="0" algn="just">
              <a:spcAft>
                <a:spcPts val="800"/>
              </a:spcAft>
            </a:pPr>
            <a:endParaRPr lang="es-ES" sz="12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ángulo: esquinas redondeadas 19">
            <a:extLst>
              <a:ext uri="{FF2B5EF4-FFF2-40B4-BE49-F238E27FC236}">
                <a16:creationId xmlns="" xmlns:a16="http://schemas.microsoft.com/office/drawing/2014/main" id="{A64499F3-C0FB-4663-A314-A039FDE7AD69}"/>
              </a:ext>
            </a:extLst>
          </p:cNvPr>
          <p:cNvSpPr/>
          <p:nvPr/>
        </p:nvSpPr>
        <p:spPr>
          <a:xfrm>
            <a:off x="920436" y="5345218"/>
            <a:ext cx="10197219" cy="727634"/>
          </a:xfrm>
          <a:prstGeom prst="roundRect">
            <a:avLst/>
          </a:prstGeom>
          <a:gradFill flip="none" rotWithShape="1">
            <a:gsLst>
              <a:gs pos="0">
                <a:srgbClr val="BBBCBC">
                  <a:tint val="66000"/>
                  <a:satMod val="160000"/>
                </a:srgbClr>
              </a:gs>
              <a:gs pos="50000">
                <a:srgbClr val="BBBCBC">
                  <a:tint val="44500"/>
                  <a:satMod val="160000"/>
                </a:srgbClr>
              </a:gs>
              <a:gs pos="100000">
                <a:srgbClr val="BBBCBC">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b="1" dirty="0">
                <a:solidFill>
                  <a:srgbClr val="012169"/>
                </a:solidFill>
                <a:effectLst/>
                <a:ea typeface="Calibri" panose="020F0502020204030204" pitchFamily="34" charset="0"/>
                <a:cs typeface="Times New Roman" panose="02020603050405020304" pitchFamily="18" charset="0"/>
              </a:rPr>
              <a:t>Esta segunda reprogramación no modificó los importes financieros asignados a las Prioridades, ni el cumplimiento de las concentraciones temáticas exigidas</a:t>
            </a:r>
          </a:p>
        </p:txBody>
      </p:sp>
    </p:spTree>
    <p:extLst>
      <p:ext uri="{BB962C8B-B14F-4D97-AF65-F5344CB8AC3E}">
        <p14:creationId xmlns:p14="http://schemas.microsoft.com/office/powerpoint/2010/main" val="37624463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740780" y="883042"/>
            <a:ext cx="8050235" cy="379760"/>
          </a:xfrm>
        </p:spPr>
        <p:txBody>
          <a:bodyPr/>
          <a:lstStyle/>
          <a:p>
            <a:r>
              <a:rPr lang="es-ES_tradnl"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3. Operaciones Seleccionadas (datos a 30/06/2025)</a:t>
            </a:r>
            <a:endParaRPr lang="es-ES" sz="24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Marcador de contenido 2"/>
          <p:cNvSpPr txBox="1">
            <a:spLocks/>
          </p:cNvSpPr>
          <p:nvPr/>
        </p:nvSpPr>
        <p:spPr bwMode="gray">
          <a:xfrm>
            <a:off x="628073" y="1262802"/>
            <a:ext cx="10215419" cy="1083234"/>
          </a:xfrm>
          <a:prstGeom prst="rect">
            <a:avLst/>
          </a:prstGeom>
        </p:spPr>
        <p:txBody>
          <a:bodyPr vert="horz" lIns="0" tIns="0" rIns="0" bIns="0" rtlCol="0">
            <a:normAutofit fontScale="25000" lnSpcReduction="20000"/>
          </a:bodyPr>
          <a:lstStyle>
            <a:lvl1pPr marL="0" indent="0" algn="l" defTabSz="1219170" rtl="0" eaLnBrk="1" latinLnBrk="0" hangingPunct="1">
              <a:lnSpc>
                <a:spcPct val="100000"/>
              </a:lnSpc>
              <a:spcBef>
                <a:spcPts val="0"/>
              </a:spcBef>
              <a:spcAft>
                <a:spcPts val="0"/>
              </a:spcAft>
              <a:buClrTx/>
              <a:buSzPct val="100000"/>
              <a:buFont typeface="Arial" panose="020B0604020202020204" pitchFamily="34" charset="0"/>
              <a:buNone/>
              <a:defRPr sz="1600" b="0" kern="1200">
                <a:solidFill>
                  <a:schemeClr val="tx1"/>
                </a:solidFill>
                <a:latin typeface="+mn-lt"/>
                <a:ea typeface="+mn-ea"/>
                <a:cs typeface="+mn-cs"/>
              </a:defRPr>
            </a:lvl1pPr>
            <a:lvl2pPr marL="609585" indent="0" algn="ctr" defTabSz="1219170" rtl="0" eaLnBrk="1" latinLnBrk="0" hangingPunct="1">
              <a:spcBef>
                <a:spcPts val="0"/>
              </a:spcBef>
              <a:spcAft>
                <a:spcPts val="1333"/>
              </a:spcAft>
              <a:buClrTx/>
              <a:buSzPct val="100000"/>
              <a:buFont typeface="Arial" panose="020B0604020202020204" pitchFamily="34" charset="0"/>
              <a:buNone/>
              <a:defRPr lang="en-US" sz="2667" b="1" kern="1200">
                <a:solidFill>
                  <a:schemeClr val="tx1"/>
                </a:solidFill>
                <a:latin typeface="+mn-lt"/>
                <a:ea typeface="+mn-ea"/>
                <a:cs typeface="+mn-cs"/>
              </a:defRPr>
            </a:lvl2pPr>
            <a:lvl3pPr marL="1219170" indent="0" algn="ctr"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solidFill>
                <a:latin typeface="+mn-lt"/>
                <a:ea typeface="+mn-ea"/>
                <a:cs typeface="+mn-cs"/>
              </a:defRPr>
            </a:lvl3pPr>
            <a:lvl4pPr marL="1828754" indent="0" algn="ctr"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solidFill>
                <a:latin typeface="+mn-lt"/>
                <a:ea typeface="+mn-ea"/>
                <a:cs typeface="+mn-cs"/>
              </a:defRPr>
            </a:lvl4pPr>
            <a:lvl5pPr marL="2438339" indent="0" algn="ctr"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solidFill>
                <a:latin typeface="+mn-lt"/>
                <a:ea typeface="+mn-ea"/>
                <a:cs typeface="+mn-cs"/>
              </a:defRPr>
            </a:lvl5pPr>
            <a:lvl6pPr marL="3047924"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6pPr>
            <a:lvl7pPr marL="3657509" indent="0" algn="ctr" defTabSz="1219170" rtl="0" eaLnBrk="1" latinLnBrk="0" hangingPunct="1">
              <a:spcBef>
                <a:spcPts val="0"/>
              </a:spcBef>
              <a:spcAft>
                <a:spcPts val="1333"/>
              </a:spcAft>
              <a:buFont typeface="Verdana" panose="020B0604030504040204" pitchFamily="34" charset="0"/>
              <a:buNone/>
              <a:defRPr sz="2133" kern="1200">
                <a:solidFill>
                  <a:schemeClr val="tx1"/>
                </a:solidFill>
                <a:latin typeface="+mn-lt"/>
                <a:ea typeface="+mn-ea"/>
                <a:cs typeface="+mn-cs"/>
              </a:defRPr>
            </a:lvl7pPr>
            <a:lvl8pPr marL="4267093"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8pPr>
            <a:lvl9pPr marL="4876678"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9pPr>
          </a:lstStyle>
          <a:p>
            <a:r>
              <a:rPr lang="es-ES" sz="48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r>
              <a:rPr lang="es-ES" sz="7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Operaciones</a:t>
            </a:r>
            <a:r>
              <a:rPr lang="es-ES" sz="7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7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seleccionadas</a:t>
            </a:r>
            <a:r>
              <a:rPr lang="es-ES" sz="7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s-ES" sz="7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s-ES"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EL total de operaciones seleccionadas a fecha 30/06/2025, es de </a:t>
            </a:r>
            <a:r>
              <a:rPr lang="es-ES"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80 operaciones  </a:t>
            </a:r>
            <a:r>
              <a:rPr lang="es-E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con un </a:t>
            </a:r>
            <a:r>
              <a:rPr lang="es-ES"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coste total </a:t>
            </a:r>
            <a:r>
              <a:rPr lang="es-E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de </a:t>
            </a:r>
            <a:r>
              <a:rPr lang="es-ES"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658,22  M€, </a:t>
            </a:r>
            <a:r>
              <a:rPr lang="es-E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lo que representa el </a:t>
            </a:r>
            <a:r>
              <a:rPr lang="es-ES"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73,85%</a:t>
            </a:r>
            <a:r>
              <a:rPr lang="es-E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 de la asignación del programa, sin tener en cuenta la asistencia técnica. El listado de operaciones seleccionadas hasta 30 de junio fue remitido a la UAFSE en plazo,  para su remisión a la CE y su publicación en la pagina web.</a:t>
            </a:r>
          </a:p>
          <a:p>
            <a:pPr>
              <a:lnSpc>
                <a:spcPct val="120000"/>
              </a:lnSpc>
              <a:buFont typeface="SansSerif" panose="00000400000000000000" pitchFamily="2" charset="2"/>
              <a:buChar char="A"/>
            </a:pPr>
            <a:endParaRPr lang="es-ES" sz="5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fontAlgn="ctr"/>
            <a:r>
              <a:rPr lang="es-ES" sz="800" dirty="0"/>
              <a:t>Prioridad</a:t>
            </a:r>
          </a:p>
          <a:p>
            <a:pPr fontAlgn="ctr"/>
            <a:r>
              <a:rPr lang="es-ES" sz="800" dirty="0"/>
              <a:t>Nº operaciones</a:t>
            </a:r>
          </a:p>
          <a:p>
            <a:pPr fontAlgn="ctr"/>
            <a:r>
              <a:rPr lang="es-ES" sz="800" dirty="0"/>
              <a:t>Importe operaciones </a:t>
            </a:r>
            <a:br>
              <a:rPr lang="es-ES" sz="800" dirty="0"/>
            </a:br>
            <a:r>
              <a:rPr lang="es-ES" sz="800" dirty="0"/>
              <a:t>seleccionadas</a:t>
            </a:r>
          </a:p>
          <a:p>
            <a:pPr fontAlgn="ctr"/>
            <a:r>
              <a:rPr lang="es-ES" sz="800" dirty="0"/>
              <a:t>% sobre importe</a:t>
            </a:r>
            <a:br>
              <a:rPr lang="es-ES" sz="800" dirty="0"/>
            </a:br>
            <a:r>
              <a:rPr lang="es-ES" sz="800" dirty="0"/>
              <a:t>prioridad</a:t>
            </a:r>
          </a:p>
          <a:p>
            <a:pPr fontAlgn="ctr"/>
            <a:r>
              <a:rPr lang="es-ES" sz="800" dirty="0"/>
              <a:t>Prioridad 1: Empleo</a:t>
            </a:r>
          </a:p>
          <a:p>
            <a:pPr fontAlgn="b"/>
            <a:r>
              <a:rPr lang="es-ES" sz="800" dirty="0"/>
              <a:t>20</a:t>
            </a:r>
          </a:p>
          <a:p>
            <a:pPr fontAlgn="b"/>
            <a:r>
              <a:rPr lang="es-ES" sz="800" dirty="0"/>
              <a:t>97,12M€</a:t>
            </a:r>
          </a:p>
          <a:p>
            <a:pPr fontAlgn="b"/>
            <a:r>
              <a:rPr lang="es-ES" sz="800" dirty="0"/>
              <a:t/>
            </a:r>
            <a:br>
              <a:rPr lang="es-ES" sz="800" dirty="0"/>
            </a:br>
            <a:r>
              <a:rPr lang="es-ES" sz="800" dirty="0"/>
              <a:t>84,10%</a:t>
            </a:r>
          </a:p>
          <a:p>
            <a:pPr fontAlgn="ctr"/>
            <a:r>
              <a:rPr lang="es-ES" sz="800" dirty="0"/>
              <a:t>Prioridad 2: Inclusión Social</a:t>
            </a:r>
          </a:p>
          <a:p>
            <a:pPr fontAlgn="b"/>
            <a:r>
              <a:rPr lang="es-ES" sz="800" dirty="0"/>
              <a:t>25</a:t>
            </a:r>
          </a:p>
          <a:p>
            <a:pPr fontAlgn="b"/>
            <a:r>
              <a:rPr lang="es-ES" sz="800" dirty="0"/>
              <a:t>138,80M€</a:t>
            </a:r>
          </a:p>
          <a:p>
            <a:pPr fontAlgn="b"/>
            <a:r>
              <a:rPr lang="es-ES" sz="800" dirty="0"/>
              <a:t>52,65%</a:t>
            </a:r>
          </a:p>
          <a:p>
            <a:pPr fontAlgn="ctr"/>
            <a:r>
              <a:rPr lang="es-ES" sz="800" dirty="0"/>
              <a:t>Prioridad 3: Educación &amp; Formación</a:t>
            </a:r>
          </a:p>
          <a:p>
            <a:pPr fontAlgn="b"/>
            <a:r>
              <a:rPr lang="es-ES" sz="800" dirty="0"/>
              <a:t>6</a:t>
            </a:r>
          </a:p>
          <a:p>
            <a:pPr fontAlgn="b"/>
            <a:r>
              <a:rPr lang="es-ES" sz="800" dirty="0"/>
              <a:t>134,52M€</a:t>
            </a:r>
          </a:p>
          <a:p>
            <a:pPr fontAlgn="b"/>
            <a:r>
              <a:rPr lang="es-ES" sz="800" dirty="0"/>
              <a:t>76,43%</a:t>
            </a:r>
          </a:p>
          <a:p>
            <a:pPr fontAlgn="ctr"/>
            <a:r>
              <a:rPr lang="es-ES" sz="800" dirty="0"/>
              <a:t>Prioridad 5: Empleo Juvenil</a:t>
            </a:r>
          </a:p>
          <a:p>
            <a:pPr fontAlgn="b"/>
            <a:r>
              <a:rPr lang="es-ES" sz="800" dirty="0"/>
              <a:t>22</a:t>
            </a:r>
          </a:p>
          <a:p>
            <a:pPr fontAlgn="b"/>
            <a:r>
              <a:rPr lang="es-ES" sz="800" dirty="0"/>
              <a:t>229,99M€</a:t>
            </a:r>
          </a:p>
          <a:p>
            <a:pPr fontAlgn="b"/>
            <a:r>
              <a:rPr lang="es-ES" sz="800" dirty="0"/>
              <a:t>102,07%</a:t>
            </a:r>
          </a:p>
          <a:p>
            <a:pPr fontAlgn="ctr"/>
            <a:r>
              <a:rPr lang="es-ES" sz="800" dirty="0"/>
              <a:t>Prioridad 7: Garantía Infantil</a:t>
            </a:r>
          </a:p>
          <a:p>
            <a:pPr fontAlgn="b"/>
            <a:r>
              <a:rPr lang="es-ES" sz="800" dirty="0"/>
              <a:t>6</a:t>
            </a:r>
          </a:p>
          <a:p>
            <a:pPr fontAlgn="b"/>
            <a:r>
              <a:rPr lang="es-ES" sz="800" dirty="0"/>
              <a:t>42,77M€</a:t>
            </a:r>
          </a:p>
          <a:p>
            <a:pPr fontAlgn="b"/>
            <a:r>
              <a:rPr lang="es-ES" sz="800" dirty="0"/>
              <a:t>84,70%</a:t>
            </a:r>
          </a:p>
          <a:p>
            <a:pPr fontAlgn="ctr"/>
            <a:r>
              <a:rPr lang="es-ES" sz="800" dirty="0"/>
              <a:t>Prioridad 9: STEP</a:t>
            </a:r>
          </a:p>
          <a:p>
            <a:pPr fontAlgn="b"/>
            <a:r>
              <a:rPr lang="es-ES" sz="800" dirty="0"/>
              <a:t>1</a:t>
            </a:r>
          </a:p>
          <a:p>
            <a:pPr fontAlgn="b"/>
            <a:r>
              <a:rPr lang="es-ES" sz="800" dirty="0"/>
              <a:t>15,00M€</a:t>
            </a:r>
          </a:p>
          <a:p>
            <a:pPr fontAlgn="b"/>
            <a:r>
              <a:rPr lang="es-ES" sz="800" dirty="0"/>
              <a:t>24,44%</a:t>
            </a:r>
          </a:p>
          <a:p>
            <a:pPr fontAlgn="ctr"/>
            <a:r>
              <a:rPr lang="es-ES" sz="800" dirty="0"/>
              <a:t>TOTAL Operaciones</a:t>
            </a:r>
          </a:p>
          <a:p>
            <a:pPr fontAlgn="ctr"/>
            <a:r>
              <a:rPr lang="es-ES" sz="800" dirty="0"/>
              <a:t>80</a:t>
            </a:r>
          </a:p>
          <a:p>
            <a:pPr fontAlgn="ctr"/>
            <a:r>
              <a:rPr lang="es-ES" sz="800" dirty="0"/>
              <a:t>658,22 M€</a:t>
            </a:r>
          </a:p>
          <a:p>
            <a:pPr fontAlgn="b"/>
            <a:r>
              <a:rPr lang="es-ES" sz="800" dirty="0"/>
              <a:t>71,01%</a:t>
            </a:r>
          </a:p>
          <a:p>
            <a:pPr>
              <a:lnSpc>
                <a:spcPct val="120000"/>
              </a:lnSpc>
            </a:pPr>
            <a:r>
              <a:rPr lang="es-ES" sz="5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s-ES" sz="48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fontAlgn="ctr"/>
            <a:r>
              <a:rPr lang="es-ES" sz="5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800" dirty="0"/>
              <a:t>Prioridad</a:t>
            </a:r>
          </a:p>
          <a:p>
            <a:pPr fontAlgn="ctr"/>
            <a:r>
              <a:rPr lang="es-ES" sz="800" dirty="0"/>
              <a:t>Nº operaciones</a:t>
            </a:r>
          </a:p>
          <a:p>
            <a:pPr fontAlgn="ctr"/>
            <a:r>
              <a:rPr lang="es-ES" sz="800" dirty="0"/>
              <a:t>Importe operaciones </a:t>
            </a:r>
            <a:br>
              <a:rPr lang="es-ES" sz="800" dirty="0"/>
            </a:br>
            <a:r>
              <a:rPr lang="es-ES" sz="800" dirty="0"/>
              <a:t>seleccionadas</a:t>
            </a:r>
          </a:p>
          <a:p>
            <a:pPr fontAlgn="ctr"/>
            <a:r>
              <a:rPr lang="es-ES" sz="800" dirty="0"/>
              <a:t>% sobre importe</a:t>
            </a:r>
            <a:br>
              <a:rPr lang="es-ES" sz="800" dirty="0"/>
            </a:br>
            <a:r>
              <a:rPr lang="es-ES" sz="800" dirty="0"/>
              <a:t>prioridad</a:t>
            </a:r>
          </a:p>
          <a:p>
            <a:pPr fontAlgn="ctr"/>
            <a:r>
              <a:rPr lang="es-ES" sz="800" dirty="0"/>
              <a:t>Prioridad 1: Empleo</a:t>
            </a:r>
          </a:p>
          <a:p>
            <a:pPr fontAlgn="b"/>
            <a:r>
              <a:rPr lang="es-ES" sz="800" dirty="0"/>
              <a:t>20</a:t>
            </a:r>
          </a:p>
          <a:p>
            <a:pPr fontAlgn="b"/>
            <a:r>
              <a:rPr lang="es-ES" sz="800" dirty="0"/>
              <a:t>97,12M€</a:t>
            </a:r>
          </a:p>
          <a:p>
            <a:pPr fontAlgn="b"/>
            <a:r>
              <a:rPr lang="es-ES" sz="800" dirty="0"/>
              <a:t/>
            </a:r>
            <a:br>
              <a:rPr lang="es-ES" sz="800" dirty="0"/>
            </a:br>
            <a:r>
              <a:rPr lang="es-ES" sz="800" dirty="0"/>
              <a:t>84,10%</a:t>
            </a:r>
          </a:p>
          <a:p>
            <a:pPr fontAlgn="ctr"/>
            <a:r>
              <a:rPr lang="es-ES" sz="800" dirty="0"/>
              <a:t>Prioridad 2: Inclusión Social</a:t>
            </a:r>
          </a:p>
          <a:p>
            <a:pPr fontAlgn="b"/>
            <a:r>
              <a:rPr lang="es-ES" sz="800" dirty="0"/>
              <a:t>25</a:t>
            </a:r>
          </a:p>
          <a:p>
            <a:pPr fontAlgn="b"/>
            <a:r>
              <a:rPr lang="es-ES" sz="800" dirty="0"/>
              <a:t>138,80M€</a:t>
            </a:r>
          </a:p>
          <a:p>
            <a:pPr fontAlgn="b"/>
            <a:r>
              <a:rPr lang="es-ES" sz="800" dirty="0"/>
              <a:t>52,65%</a:t>
            </a:r>
          </a:p>
          <a:p>
            <a:pPr fontAlgn="ctr"/>
            <a:r>
              <a:rPr lang="es-ES" sz="800" dirty="0"/>
              <a:t>Prioridad 3: Educación &amp; Formación</a:t>
            </a:r>
          </a:p>
          <a:p>
            <a:pPr fontAlgn="b"/>
            <a:r>
              <a:rPr lang="es-ES" sz="800" dirty="0"/>
              <a:t>6</a:t>
            </a:r>
          </a:p>
          <a:p>
            <a:pPr fontAlgn="b"/>
            <a:r>
              <a:rPr lang="es-ES" sz="800" dirty="0"/>
              <a:t>134,52M€</a:t>
            </a:r>
          </a:p>
          <a:p>
            <a:pPr fontAlgn="b"/>
            <a:r>
              <a:rPr lang="es-ES" sz="800" dirty="0"/>
              <a:t>76,43%</a:t>
            </a:r>
          </a:p>
          <a:p>
            <a:pPr fontAlgn="ctr"/>
            <a:r>
              <a:rPr lang="es-ES" sz="800" dirty="0"/>
              <a:t>Prioridad 5: Empleo Juvenil</a:t>
            </a:r>
          </a:p>
          <a:p>
            <a:pPr fontAlgn="b"/>
            <a:r>
              <a:rPr lang="es-ES" sz="800" dirty="0"/>
              <a:t>22</a:t>
            </a:r>
          </a:p>
          <a:p>
            <a:pPr fontAlgn="b"/>
            <a:r>
              <a:rPr lang="es-ES" sz="800" dirty="0"/>
              <a:t>229,99M€</a:t>
            </a:r>
          </a:p>
          <a:p>
            <a:pPr fontAlgn="b"/>
            <a:r>
              <a:rPr lang="es-ES" sz="800" dirty="0"/>
              <a:t>102,07%</a:t>
            </a:r>
          </a:p>
          <a:p>
            <a:pPr fontAlgn="ctr"/>
            <a:r>
              <a:rPr lang="es-ES" sz="800" dirty="0"/>
              <a:t>Prioridad 7: Garantía Infantil</a:t>
            </a:r>
          </a:p>
          <a:p>
            <a:pPr fontAlgn="b"/>
            <a:r>
              <a:rPr lang="es-ES" sz="800" dirty="0"/>
              <a:t>6</a:t>
            </a:r>
          </a:p>
          <a:p>
            <a:pPr fontAlgn="b"/>
            <a:r>
              <a:rPr lang="es-ES" sz="800" dirty="0"/>
              <a:t>42,77M€</a:t>
            </a:r>
          </a:p>
          <a:p>
            <a:pPr fontAlgn="b"/>
            <a:r>
              <a:rPr lang="es-ES" sz="800" dirty="0"/>
              <a:t>84,70%</a:t>
            </a:r>
          </a:p>
          <a:p>
            <a:pPr fontAlgn="ctr"/>
            <a:r>
              <a:rPr lang="es-ES" sz="800" dirty="0"/>
              <a:t>Prioridad 9: STEP</a:t>
            </a:r>
          </a:p>
          <a:p>
            <a:pPr fontAlgn="b"/>
            <a:r>
              <a:rPr lang="es-ES" sz="800" dirty="0"/>
              <a:t>1</a:t>
            </a:r>
          </a:p>
          <a:p>
            <a:pPr fontAlgn="b"/>
            <a:r>
              <a:rPr lang="es-ES" sz="800" dirty="0"/>
              <a:t>15,00M€</a:t>
            </a:r>
          </a:p>
          <a:p>
            <a:pPr fontAlgn="b"/>
            <a:r>
              <a:rPr lang="es-ES" sz="800" dirty="0"/>
              <a:t>24,44%</a:t>
            </a:r>
          </a:p>
          <a:p>
            <a:pPr fontAlgn="ctr"/>
            <a:r>
              <a:rPr lang="es-ES" sz="800" dirty="0"/>
              <a:t>TOTAL Operaciones</a:t>
            </a:r>
          </a:p>
          <a:p>
            <a:pPr fontAlgn="ctr"/>
            <a:r>
              <a:rPr lang="es-ES" sz="800" dirty="0"/>
              <a:t>80</a:t>
            </a:r>
          </a:p>
          <a:p>
            <a:pPr fontAlgn="ctr"/>
            <a:r>
              <a:rPr lang="es-ES" sz="800" dirty="0"/>
              <a:t>658,22 M€</a:t>
            </a:r>
          </a:p>
          <a:p>
            <a:pPr fontAlgn="b"/>
            <a:r>
              <a:rPr lang="es-ES" sz="800" dirty="0"/>
              <a:t>71,01%</a:t>
            </a:r>
          </a:p>
          <a:p>
            <a:pPr>
              <a:lnSpc>
                <a:spcPct val="120000"/>
              </a:lnSpc>
            </a:pPr>
            <a:r>
              <a:rPr lang="es-ES" sz="5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a:lnSpc>
                <a:spcPct val="120000"/>
              </a:lnSpc>
            </a:pPr>
            <a:endParaRPr lang="es-ES" sz="800" dirty="0"/>
          </a:p>
          <a:p>
            <a:pPr>
              <a:lnSpc>
                <a:spcPct val="120000"/>
              </a:lnSpc>
            </a:pPr>
            <a:r>
              <a:rPr lang="es-ES" sz="56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a:lnSpc>
                <a:spcPct val="120000"/>
              </a:lnSpc>
            </a:pPr>
            <a:endParaRPr lang="es-ES" sz="4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s-ES" sz="4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20000"/>
              </a:lnSpc>
            </a:pPr>
            <a:r>
              <a:rPr lang="es-ES"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La relación de operaciones seleccionadas se publica periódicamente en la página web de la Autoridad de Gestión y del OI de CM:</a:t>
            </a:r>
          </a:p>
          <a:p>
            <a:pPr algn="just">
              <a:lnSpc>
                <a:spcPct val="120000"/>
              </a:lnSpc>
            </a:pPr>
            <a:endParaRPr lang="es-ES" sz="4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181085" lvl="1" indent="-571500" algn="just">
              <a:lnSpc>
                <a:spcPct val="120000"/>
              </a:lnSpc>
              <a:buFontTx/>
              <a:buChar char="-"/>
            </a:pPr>
            <a:r>
              <a:rPr lang="es-ES" sz="40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https://www.mites.gob.es/UAFSE/es/FSE21_27/listado_operaciones/index.htm</a:t>
            </a:r>
          </a:p>
          <a:p>
            <a:pPr marL="1181085" lvl="1" indent="-571500" algn="just">
              <a:lnSpc>
                <a:spcPts val="120"/>
              </a:lnSpc>
              <a:buFontTx/>
              <a:buChar char="-"/>
            </a:pPr>
            <a:r>
              <a:rPr lang="es-ES" sz="40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(https://www.comunidad.madrid/servicios/madrid-mundo/fondos-europeos-comunidad-madrid#panel-390700)</a:t>
            </a:r>
            <a:endParaRPr lang="es-ES"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s-ES" sz="4400" b="1" dirty="0">
              <a:solidFill>
                <a:srgbClr val="002060"/>
              </a:solidFill>
            </a:endParaRPr>
          </a:p>
        </p:txBody>
      </p:sp>
      <p:pic>
        <p:nvPicPr>
          <p:cNvPr id="2" name="Imagen 1"/>
          <p:cNvPicPr>
            <a:picLocks noChangeAspect="1"/>
          </p:cNvPicPr>
          <p:nvPr/>
        </p:nvPicPr>
        <p:blipFill>
          <a:blip r:embed="rId2"/>
          <a:stretch>
            <a:fillRect/>
          </a:stretch>
        </p:blipFill>
        <p:spPr>
          <a:xfrm>
            <a:off x="1228435" y="2529127"/>
            <a:ext cx="8654473" cy="2375382"/>
          </a:xfrm>
          <a:prstGeom prst="rect">
            <a:avLst/>
          </a:prstGeom>
        </p:spPr>
      </p:pic>
    </p:spTree>
    <p:extLst>
      <p:ext uri="{BB962C8B-B14F-4D97-AF65-F5344CB8AC3E}">
        <p14:creationId xmlns:p14="http://schemas.microsoft.com/office/powerpoint/2010/main" val="27858725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645529" y="731277"/>
            <a:ext cx="10234908" cy="636511"/>
          </a:xfrm>
        </p:spPr>
        <p:txBody>
          <a:bodyPr/>
          <a:lstStyle/>
          <a:p>
            <a:r>
              <a:rPr lang="es-ES_tradnl"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3. Operaciones Seleccionadas (datos a 30/06/2025</a:t>
            </a:r>
          </a:p>
          <a:p>
            <a:r>
              <a:rPr lang="es-ES_tradnl"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s-ES_tradnl"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Distribución porcentual del importe seleccionado por prioridad </a:t>
            </a:r>
            <a:endParaRPr lang="es-E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Marcador de contenido 2"/>
          <p:cNvSpPr txBox="1">
            <a:spLocks/>
          </p:cNvSpPr>
          <p:nvPr/>
        </p:nvSpPr>
        <p:spPr bwMode="gray">
          <a:xfrm>
            <a:off x="2623558" y="1529697"/>
            <a:ext cx="7178467" cy="4059253"/>
          </a:xfrm>
          <a:prstGeom prst="rect">
            <a:avLst/>
          </a:prstGeom>
        </p:spPr>
        <p:txBody>
          <a:bodyPr vert="horz" lIns="0" tIns="0" rIns="0" bIns="0" rtlCol="0">
            <a:normAutofit/>
          </a:bodyPr>
          <a:lstStyle>
            <a:lvl1pPr marL="0" indent="0" algn="l" defTabSz="1219170" rtl="0" eaLnBrk="1" latinLnBrk="0" hangingPunct="1">
              <a:lnSpc>
                <a:spcPct val="100000"/>
              </a:lnSpc>
              <a:spcBef>
                <a:spcPts val="0"/>
              </a:spcBef>
              <a:spcAft>
                <a:spcPts val="0"/>
              </a:spcAft>
              <a:buClrTx/>
              <a:buSzPct val="100000"/>
              <a:buFont typeface="Arial" panose="020B0604020202020204" pitchFamily="34" charset="0"/>
              <a:buNone/>
              <a:defRPr sz="1600" b="0" kern="1200">
                <a:solidFill>
                  <a:schemeClr val="tx1"/>
                </a:solidFill>
                <a:latin typeface="+mn-lt"/>
                <a:ea typeface="+mn-ea"/>
                <a:cs typeface="+mn-cs"/>
              </a:defRPr>
            </a:lvl1pPr>
            <a:lvl2pPr marL="609585" indent="0" algn="ctr" defTabSz="1219170" rtl="0" eaLnBrk="1" latinLnBrk="0" hangingPunct="1">
              <a:spcBef>
                <a:spcPts val="0"/>
              </a:spcBef>
              <a:spcAft>
                <a:spcPts val="1333"/>
              </a:spcAft>
              <a:buClrTx/>
              <a:buSzPct val="100000"/>
              <a:buFont typeface="Arial" panose="020B0604020202020204" pitchFamily="34" charset="0"/>
              <a:buNone/>
              <a:defRPr lang="en-US" sz="2667" b="1" kern="1200">
                <a:solidFill>
                  <a:schemeClr val="tx1"/>
                </a:solidFill>
                <a:latin typeface="+mn-lt"/>
                <a:ea typeface="+mn-ea"/>
                <a:cs typeface="+mn-cs"/>
              </a:defRPr>
            </a:lvl2pPr>
            <a:lvl3pPr marL="1219170" indent="0" algn="ctr" defTabSz="1219170" rtl="0" eaLnBrk="1" latinLnBrk="0" hangingPunct="1">
              <a:spcBef>
                <a:spcPts val="0"/>
              </a:spcBef>
              <a:spcAft>
                <a:spcPts val="1333"/>
              </a:spcAft>
              <a:buClrTx/>
              <a:buSzPct val="100000"/>
              <a:buFont typeface="Arial" panose="020B0604020202020204" pitchFamily="34" charset="0"/>
              <a:buNone/>
              <a:defRPr lang="en-US" sz="2400" kern="1200">
                <a:solidFill>
                  <a:schemeClr val="tx1"/>
                </a:solidFill>
                <a:latin typeface="+mn-lt"/>
                <a:ea typeface="+mn-ea"/>
                <a:cs typeface="+mn-cs"/>
              </a:defRPr>
            </a:lvl3pPr>
            <a:lvl4pPr marL="1828754" indent="0" algn="ctr" defTabSz="1219170" rtl="0" eaLnBrk="1" latinLnBrk="0" hangingPunct="1">
              <a:spcBef>
                <a:spcPts val="0"/>
              </a:spcBef>
              <a:spcAft>
                <a:spcPts val="1333"/>
              </a:spcAft>
              <a:buClrTx/>
              <a:buSzPct val="100000"/>
              <a:buFont typeface="Verdana" panose="020B0604030504040204" pitchFamily="34" charset="0"/>
              <a:buNone/>
              <a:defRPr lang="en-US" sz="2133" kern="1200" baseline="0">
                <a:solidFill>
                  <a:schemeClr val="tx1"/>
                </a:solidFill>
                <a:latin typeface="+mn-lt"/>
                <a:ea typeface="+mn-ea"/>
                <a:cs typeface="+mn-cs"/>
              </a:defRPr>
            </a:lvl4pPr>
            <a:lvl5pPr marL="2438339" indent="0" algn="ctr" defTabSz="1064657" rtl="0" eaLnBrk="1" latinLnBrk="0" hangingPunct="1">
              <a:spcBef>
                <a:spcPts val="0"/>
              </a:spcBef>
              <a:spcAft>
                <a:spcPts val="1333"/>
              </a:spcAft>
              <a:buClrTx/>
              <a:buSzPct val="100000"/>
              <a:buFont typeface="Verdana" panose="020B0604030504040204" pitchFamily="34" charset="0"/>
              <a:buNone/>
              <a:tabLst/>
              <a:defRPr lang="en-US" sz="2133" kern="1200" baseline="0">
                <a:solidFill>
                  <a:schemeClr val="tx1"/>
                </a:solidFill>
                <a:latin typeface="+mn-lt"/>
                <a:ea typeface="+mn-ea"/>
                <a:cs typeface="+mn-cs"/>
              </a:defRPr>
            </a:lvl5pPr>
            <a:lvl6pPr marL="3047924"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6pPr>
            <a:lvl7pPr marL="3657509" indent="0" algn="ctr" defTabSz="1219170" rtl="0" eaLnBrk="1" latinLnBrk="0" hangingPunct="1">
              <a:spcBef>
                <a:spcPts val="0"/>
              </a:spcBef>
              <a:spcAft>
                <a:spcPts val="1333"/>
              </a:spcAft>
              <a:buFont typeface="Verdana" panose="020B0604030504040204" pitchFamily="34" charset="0"/>
              <a:buNone/>
              <a:defRPr sz="2133" kern="1200">
                <a:solidFill>
                  <a:schemeClr val="tx1"/>
                </a:solidFill>
                <a:latin typeface="+mn-lt"/>
                <a:ea typeface="+mn-ea"/>
                <a:cs typeface="+mn-cs"/>
              </a:defRPr>
            </a:lvl7pPr>
            <a:lvl8pPr marL="4267093"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8pPr>
            <a:lvl9pPr marL="4876678" indent="0" algn="ctr" defTabSz="1219170" rtl="0" eaLnBrk="1" latinLnBrk="0" hangingPunct="1">
              <a:spcBef>
                <a:spcPts val="0"/>
              </a:spcBef>
              <a:spcAft>
                <a:spcPts val="1333"/>
              </a:spcAft>
              <a:buFont typeface="Verdana" panose="020B0604030504040204" pitchFamily="34" charset="0"/>
              <a:buNone/>
              <a:defRPr sz="2133" kern="1200" baseline="0">
                <a:solidFill>
                  <a:schemeClr val="tx1"/>
                </a:solidFill>
                <a:latin typeface="+mn-lt"/>
                <a:ea typeface="+mn-ea"/>
                <a:cs typeface="+mn-cs"/>
              </a:defRPr>
            </a:lvl9pPr>
          </a:lstStyle>
          <a:p>
            <a:endParaRPr lang="es-ES" sz="4400" b="1">
              <a:solidFill>
                <a:schemeClr val="accent5">
                  <a:lumMod val="50000"/>
                </a:schemeClr>
              </a:solidFill>
            </a:endParaRPr>
          </a:p>
        </p:txBody>
      </p:sp>
      <p:graphicFrame>
        <p:nvGraphicFramePr>
          <p:cNvPr id="9" name="Gráfico 8"/>
          <p:cNvGraphicFramePr>
            <a:graphicFrameLocks/>
          </p:cNvGraphicFramePr>
          <p:nvPr/>
        </p:nvGraphicFramePr>
        <p:xfrm>
          <a:off x="1605764" y="1643062"/>
          <a:ext cx="7357929" cy="42332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nvGraphicFramePr>
        <p:xfrm>
          <a:off x="2786062" y="1659731"/>
          <a:ext cx="6619875" cy="37924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1323631762"/>
              </p:ext>
            </p:extLst>
          </p:nvPr>
        </p:nvGraphicFramePr>
        <p:xfrm>
          <a:off x="2845592" y="1372685"/>
          <a:ext cx="6500813" cy="48112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49641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a:extLst>
              <a:ext uri="{FF2B5EF4-FFF2-40B4-BE49-F238E27FC236}">
                <a16:creationId xmlns="" xmlns:a16="http://schemas.microsoft.com/office/drawing/2014/main" id="{5C0D11F6-5D0D-4C85-8A0A-1FAB16948EDC}"/>
              </a:ext>
            </a:extLst>
          </p:cNvPr>
          <p:cNvSpPr txBox="1">
            <a:spLocks/>
          </p:cNvSpPr>
          <p:nvPr/>
        </p:nvSpPr>
        <p:spPr bwMode="gray">
          <a:xfrm>
            <a:off x="658151" y="774106"/>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endParaRPr lang="es-ES" sz="1400">
              <a:solidFill>
                <a:srgbClr val="C00000"/>
              </a:solidFill>
              <a:latin typeface="Open Sans" panose="020B0606030504020204" pitchFamily="34" charset="0"/>
            </a:endParaRPr>
          </a:p>
        </p:txBody>
      </p:sp>
      <p:sp>
        <p:nvSpPr>
          <p:cNvPr id="7" name="Title 1">
            <a:extLst>
              <a:ext uri="{FF2B5EF4-FFF2-40B4-BE49-F238E27FC236}">
                <a16:creationId xmlns="" xmlns:a16="http://schemas.microsoft.com/office/drawing/2014/main" id="{5C0D11F6-5D0D-4C85-8A0A-1FAB16948EDC}"/>
              </a:ext>
            </a:extLst>
          </p:cNvPr>
          <p:cNvSpPr txBox="1">
            <a:spLocks/>
          </p:cNvSpPr>
          <p:nvPr/>
        </p:nvSpPr>
        <p:spPr bwMode="gray">
          <a:xfrm>
            <a:off x="658151" y="774105"/>
            <a:ext cx="10875698" cy="374587"/>
          </a:xfrm>
          <a:prstGeom prst="rect">
            <a:avLst/>
          </a:prstGeom>
        </p:spPr>
        <p:txBody>
          <a:bodyPr vert="horz" lIns="0" tIns="0" rIns="0" bIns="0" rtlCol="0" anchor="t" anchorCtr="0">
            <a:noAutofit/>
          </a:bodyPr>
          <a:lstStyle>
            <a:lvl1pPr algn="l" defTabSz="1219170" rtl="0" eaLnBrk="1" latinLnBrk="0" hangingPunct="1">
              <a:lnSpc>
                <a:spcPct val="100000"/>
              </a:lnSpc>
              <a:spcBef>
                <a:spcPct val="0"/>
              </a:spcBef>
              <a:buNone/>
              <a:defRPr sz="1800" b="1" kern="1200">
                <a:solidFill>
                  <a:schemeClr val="tx1"/>
                </a:solidFill>
                <a:latin typeface="+mj-lt"/>
                <a:ea typeface="Open Sans" panose="020B0606030504020204" pitchFamily="34" charset="0"/>
                <a:cs typeface="Open Sans" panose="020B0606030504020204" pitchFamily="34" charset="0"/>
              </a:defRPr>
            </a:lvl1pPr>
          </a:lstStyle>
          <a:p>
            <a:pPr>
              <a:spcBef>
                <a:spcPts val="1200"/>
              </a:spcBef>
              <a:spcAft>
                <a:spcPts val="1200"/>
              </a:spcAft>
            </a:pPr>
            <a:r>
              <a:rPr lang="es-ES_tradnl" sz="2400" dirty="0">
                <a:solidFill>
                  <a:srgbClr val="C00000"/>
                </a:solidFill>
                <a:latin typeface="Open Sans" panose="020B0606030504020204" pitchFamily="34" charset="0"/>
              </a:rPr>
              <a:t>4. Ejecución Financiera a 30/06/2025</a:t>
            </a:r>
            <a:endParaRPr lang="es-ES" sz="2400" dirty="0">
              <a:solidFill>
                <a:srgbClr val="C00000"/>
              </a:solidFill>
              <a:latin typeface="Open Sans" panose="020B0606030504020204" pitchFamily="34" charset="0"/>
            </a:endParaRPr>
          </a:p>
        </p:txBody>
      </p:sp>
      <p:graphicFrame>
        <p:nvGraphicFramePr>
          <p:cNvPr id="6" name="Tabla 5">
            <a:extLst>
              <a:ext uri="{FF2B5EF4-FFF2-40B4-BE49-F238E27FC236}">
                <a16:creationId xmlns="" xmlns:a16="http://schemas.microsoft.com/office/drawing/2014/main" id="{56AFEC1A-D586-4EC9-9F1E-31A844A5351D}"/>
              </a:ext>
            </a:extLst>
          </p:cNvPr>
          <p:cNvGraphicFramePr>
            <a:graphicFrameLocks noGrp="1"/>
          </p:cNvGraphicFramePr>
          <p:nvPr>
            <p:extLst>
              <p:ext uri="{D42A27DB-BD31-4B8C-83A1-F6EECF244321}">
                <p14:modId xmlns:p14="http://schemas.microsoft.com/office/powerpoint/2010/main" val="2274780901"/>
              </p:ext>
            </p:extLst>
          </p:nvPr>
        </p:nvGraphicFramePr>
        <p:xfrm>
          <a:off x="1502875" y="1352721"/>
          <a:ext cx="7308616" cy="4643418"/>
        </p:xfrm>
        <a:graphic>
          <a:graphicData uri="http://schemas.openxmlformats.org/drawingml/2006/table">
            <a:tbl>
              <a:tblPr>
                <a:effectLst/>
              </a:tblPr>
              <a:tblGrid>
                <a:gridCol w="1072258">
                  <a:extLst>
                    <a:ext uri="{9D8B030D-6E8A-4147-A177-3AD203B41FA5}">
                      <a16:colId xmlns="" xmlns:a16="http://schemas.microsoft.com/office/drawing/2014/main" val="1986996210"/>
                    </a:ext>
                  </a:extLst>
                </a:gridCol>
                <a:gridCol w="765899">
                  <a:extLst>
                    <a:ext uri="{9D8B030D-6E8A-4147-A177-3AD203B41FA5}">
                      <a16:colId xmlns="" xmlns:a16="http://schemas.microsoft.com/office/drawing/2014/main" val="2637631141"/>
                    </a:ext>
                  </a:extLst>
                </a:gridCol>
                <a:gridCol w="768845">
                  <a:extLst>
                    <a:ext uri="{9D8B030D-6E8A-4147-A177-3AD203B41FA5}">
                      <a16:colId xmlns="" xmlns:a16="http://schemas.microsoft.com/office/drawing/2014/main" val="2864044650"/>
                    </a:ext>
                  </a:extLst>
                </a:gridCol>
                <a:gridCol w="765899">
                  <a:extLst>
                    <a:ext uri="{9D8B030D-6E8A-4147-A177-3AD203B41FA5}">
                      <a16:colId xmlns="" xmlns:a16="http://schemas.microsoft.com/office/drawing/2014/main" val="4040215796"/>
                    </a:ext>
                  </a:extLst>
                </a:gridCol>
                <a:gridCol w="768845">
                  <a:extLst>
                    <a:ext uri="{9D8B030D-6E8A-4147-A177-3AD203B41FA5}">
                      <a16:colId xmlns="" xmlns:a16="http://schemas.microsoft.com/office/drawing/2014/main" val="395519736"/>
                    </a:ext>
                  </a:extLst>
                </a:gridCol>
                <a:gridCol w="836597">
                  <a:extLst>
                    <a:ext uri="{9D8B030D-6E8A-4147-A177-3AD203B41FA5}">
                      <a16:colId xmlns="" xmlns:a16="http://schemas.microsoft.com/office/drawing/2014/main" val="3403455703"/>
                    </a:ext>
                  </a:extLst>
                </a:gridCol>
                <a:gridCol w="839542">
                  <a:extLst>
                    <a:ext uri="{9D8B030D-6E8A-4147-A177-3AD203B41FA5}">
                      <a16:colId xmlns="" xmlns:a16="http://schemas.microsoft.com/office/drawing/2014/main" val="1579176299"/>
                    </a:ext>
                  </a:extLst>
                </a:gridCol>
                <a:gridCol w="730550">
                  <a:extLst>
                    <a:ext uri="{9D8B030D-6E8A-4147-A177-3AD203B41FA5}">
                      <a16:colId xmlns="" xmlns:a16="http://schemas.microsoft.com/office/drawing/2014/main" val="2213043605"/>
                    </a:ext>
                  </a:extLst>
                </a:gridCol>
                <a:gridCol w="760181">
                  <a:extLst>
                    <a:ext uri="{9D8B030D-6E8A-4147-A177-3AD203B41FA5}">
                      <a16:colId xmlns="" xmlns:a16="http://schemas.microsoft.com/office/drawing/2014/main" val="3472435914"/>
                    </a:ext>
                  </a:extLst>
                </a:gridCol>
              </a:tblGrid>
              <a:tr h="133294">
                <a:tc gridSpan="9">
                  <a:txBody>
                    <a:bodyPr/>
                    <a:lstStyle/>
                    <a:p>
                      <a:pPr algn="ctr" fontAlgn="ctr"/>
                      <a:r>
                        <a:rPr lang="es-ES" sz="700" b="1" i="0" u="none" strike="noStrike">
                          <a:solidFill>
                            <a:srgbClr val="FFFFFF"/>
                          </a:solidFill>
                          <a:effectLst/>
                          <a:latin typeface="SansSerif" panose="00000400000000000000" pitchFamily="2" charset="2"/>
                        </a:rPr>
                        <a:t>SEGUIMIENTO FINANCIERO PROGRAMA FSE+ 2021-2027 COMUNIDAD DE MADRID A 30 DE JUNIO 2025</a:t>
                      </a:r>
                    </a:p>
                  </a:txBody>
                  <a:tcPr marL="7841" marR="7841" marT="784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2154374428"/>
                  </a:ext>
                </a:extLst>
              </a:tr>
              <a:tr h="509652">
                <a:tc>
                  <a:txBody>
                    <a:bodyPr/>
                    <a:lstStyle/>
                    <a:p>
                      <a:pPr algn="ctr" fontAlgn="ctr"/>
                      <a:r>
                        <a:rPr lang="es-ES" sz="700" b="1" i="0" u="none" strike="noStrike">
                          <a:solidFill>
                            <a:srgbClr val="000000"/>
                          </a:solidFill>
                          <a:effectLst/>
                          <a:latin typeface="SansSerif" panose="00000400000000000000" pitchFamily="2" charset="2"/>
                        </a:rPr>
                        <a:t>PRIORIDAD</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700" b="1" i="0" u="none" strike="noStrike">
                          <a:solidFill>
                            <a:srgbClr val="000000"/>
                          </a:solidFill>
                          <a:effectLst/>
                          <a:latin typeface="SansSerif" panose="00000400000000000000" pitchFamily="2" charset="2"/>
                        </a:rPr>
                        <a:t>OE</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700" b="1" i="0" u="none" strike="noStrike">
                          <a:solidFill>
                            <a:srgbClr val="000000"/>
                          </a:solidFill>
                          <a:effectLst/>
                          <a:latin typeface="SansSerif" panose="00000400000000000000" pitchFamily="2" charset="2"/>
                        </a:rPr>
                        <a:t>Asignación coste total programación 21/27 (€)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700" b="1" i="0" u="none" strike="noStrike">
                          <a:solidFill>
                            <a:srgbClr val="000000"/>
                          </a:solidFill>
                          <a:effectLst/>
                          <a:latin typeface="SansSerif" panose="00000400000000000000" pitchFamily="2" charset="2"/>
                        </a:rPr>
                        <a:t>Nº OP</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700" b="1" i="0" u="none" strike="noStrike">
                          <a:solidFill>
                            <a:srgbClr val="000000"/>
                          </a:solidFill>
                          <a:effectLst/>
                          <a:latin typeface="SansSerif" panose="00000400000000000000" pitchFamily="2" charset="2"/>
                        </a:rPr>
                        <a:t>Importe solicitud autorización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700" b="1" i="0" u="none" strike="noStrike">
                          <a:solidFill>
                            <a:srgbClr val="000000"/>
                          </a:solidFill>
                          <a:effectLst/>
                          <a:latin typeface="SansSerif" panose="00000400000000000000" pitchFamily="2" charset="2"/>
                        </a:rPr>
                        <a:t>% Solicitado Coste Total</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700" b="1" i="0" u="none" strike="noStrike">
                          <a:solidFill>
                            <a:srgbClr val="000000"/>
                          </a:solidFill>
                          <a:effectLst/>
                          <a:latin typeface="SansSerif" panose="00000400000000000000" pitchFamily="2" charset="2"/>
                        </a:rPr>
                        <a:t>Gasto comprometido a 30/06/2025 (€)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700" b="1" i="0" u="none" strike="noStrike">
                          <a:solidFill>
                            <a:srgbClr val="000000"/>
                          </a:solidFill>
                          <a:effectLst/>
                          <a:latin typeface="SansSerif" panose="00000400000000000000" pitchFamily="2" charset="2"/>
                        </a:rPr>
                        <a:t>Gasto liquidado a 30/06/2025 (€)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S" sz="700" b="1" i="0" u="none" strike="noStrike">
                          <a:solidFill>
                            <a:srgbClr val="000000"/>
                          </a:solidFill>
                          <a:effectLst/>
                          <a:latin typeface="SansSerif" panose="00000400000000000000" pitchFamily="2" charset="2"/>
                        </a:rPr>
                        <a:t>% Liquidado sobre solicitud</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831492502"/>
                  </a:ext>
                </a:extLst>
              </a:tr>
              <a:tr h="133294">
                <a:tc rowSpan="2">
                  <a:txBody>
                    <a:bodyPr/>
                    <a:lstStyle/>
                    <a:p>
                      <a:pPr algn="ctr" fontAlgn="ctr"/>
                      <a:r>
                        <a:rPr lang="es-ES" sz="700" b="0" i="0" u="none" strike="noStrike">
                          <a:solidFill>
                            <a:srgbClr val="000000"/>
                          </a:solidFill>
                          <a:effectLst/>
                          <a:latin typeface="Arial" panose="020B0604020202020204" pitchFamily="34" charset="0"/>
                        </a:rPr>
                        <a:t>1 - Empleo</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ESO4.1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97,00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3</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88,08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90,81%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58,00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30,48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34,61%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03476790"/>
                  </a:ext>
                </a:extLst>
              </a:tr>
              <a:tr h="133294">
                <a:tc vMerge="1">
                  <a:txBody>
                    <a:bodyPr/>
                    <a:lstStyle/>
                    <a:p>
                      <a:endParaRPr lang="es-ES"/>
                    </a:p>
                  </a:txBody>
                  <a:tcPr/>
                </a:tc>
                <a:tc>
                  <a:txBody>
                    <a:bodyPr/>
                    <a:lstStyle/>
                    <a:p>
                      <a:pPr algn="ctr" fontAlgn="ctr"/>
                      <a:r>
                        <a:rPr lang="es-ES" sz="700" b="0" i="0" u="none" strike="noStrike">
                          <a:solidFill>
                            <a:srgbClr val="000000"/>
                          </a:solidFill>
                          <a:effectLst/>
                          <a:latin typeface="Arial" panose="020B0604020202020204" pitchFamily="34" charset="0"/>
                        </a:rPr>
                        <a:t>ESO4.3</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18.48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17</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9,03</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48,91%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5,51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4,22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46,79%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39356555"/>
                  </a:ext>
                </a:extLst>
              </a:tr>
              <a:tr h="133294">
                <a:tc gridSpan="2">
                  <a:txBody>
                    <a:bodyPr/>
                    <a:lstStyle/>
                    <a:p>
                      <a:pPr algn="ctr" fontAlgn="ctr"/>
                      <a:r>
                        <a:rPr lang="es-ES" sz="700" b="1" i="0" u="none" strike="noStrike">
                          <a:solidFill>
                            <a:srgbClr val="000000"/>
                          </a:solidFill>
                          <a:effectLst/>
                          <a:latin typeface="Arial" panose="020B0604020202020204" pitchFamily="34" charset="0"/>
                        </a:rPr>
                        <a:t>TOTAL EMPLEO</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ES"/>
                    </a:p>
                  </a:txBody>
                  <a:tcPr/>
                </a:tc>
                <a:tc>
                  <a:txBody>
                    <a:bodyPr/>
                    <a:lstStyle/>
                    <a:p>
                      <a:pPr algn="ctr" fontAlgn="ctr"/>
                      <a:r>
                        <a:rPr lang="es-ES" sz="700" b="1" i="0" u="none" strike="noStrike">
                          <a:solidFill>
                            <a:srgbClr val="000000"/>
                          </a:solidFill>
                          <a:effectLst/>
                          <a:latin typeface="Arial" panose="020B0604020202020204" pitchFamily="34" charset="0"/>
                        </a:rPr>
                        <a:t>115,48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20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97,12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84.11%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63,51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34,71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 35,74%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572859727"/>
                  </a:ext>
                </a:extLst>
              </a:tr>
              <a:tr h="133294">
                <a:tc rowSpan="3">
                  <a:txBody>
                    <a:bodyPr/>
                    <a:lstStyle/>
                    <a:p>
                      <a:pPr algn="ctr" fontAlgn="ctr"/>
                      <a:r>
                        <a:rPr lang="es-ES" sz="700" b="0" i="0" u="none" strike="noStrike">
                          <a:solidFill>
                            <a:srgbClr val="000000"/>
                          </a:solidFill>
                          <a:effectLst/>
                          <a:latin typeface="Arial" panose="020B0604020202020204" pitchFamily="34" charset="0"/>
                        </a:rPr>
                        <a:t>2 - Inclusión Social</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ESO4.8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231,58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125,79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54,32%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103,91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80,35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63,88%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87960386"/>
                  </a:ext>
                </a:extLst>
              </a:tr>
              <a:tr h="133294">
                <a:tc vMerge="1">
                  <a:txBody>
                    <a:bodyPr/>
                    <a:lstStyle/>
                    <a:p>
                      <a:endParaRPr lang="es-ES"/>
                    </a:p>
                  </a:txBody>
                  <a:tcPr/>
                </a:tc>
                <a:tc>
                  <a:txBody>
                    <a:bodyPr/>
                    <a:lstStyle/>
                    <a:p>
                      <a:pPr algn="ctr" fontAlgn="ctr"/>
                      <a:r>
                        <a:rPr lang="es-ES" sz="700" b="0" i="0" u="none" strike="noStrike">
                          <a:solidFill>
                            <a:srgbClr val="000000"/>
                          </a:solidFill>
                          <a:effectLst/>
                          <a:latin typeface="Arial" panose="020B0604020202020204" pitchFamily="34" charset="0"/>
                        </a:rPr>
                        <a:t>ESO4.9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19;50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7,11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36,48%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7,12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5,73</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80,56%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17055054"/>
                  </a:ext>
                </a:extLst>
              </a:tr>
              <a:tr h="133294">
                <a:tc vMerge="1">
                  <a:txBody>
                    <a:bodyPr/>
                    <a:lstStyle/>
                    <a:p>
                      <a:endParaRPr lang="es-ES"/>
                    </a:p>
                  </a:txBody>
                  <a:tcPr/>
                </a:tc>
                <a:tc>
                  <a:txBody>
                    <a:bodyPr/>
                    <a:lstStyle/>
                    <a:p>
                      <a:pPr algn="ctr" fontAlgn="ctr"/>
                      <a:r>
                        <a:rPr lang="es-ES" sz="700" b="0" i="0" u="none" strike="noStrike">
                          <a:solidFill>
                            <a:srgbClr val="000000"/>
                          </a:solidFill>
                          <a:effectLst/>
                          <a:latin typeface="Arial" panose="020B0604020202020204" pitchFamily="34" charset="0"/>
                        </a:rPr>
                        <a:t>ESO4.12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12,58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5,89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46.88%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2,71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2,08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35,29%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25886799"/>
                  </a:ext>
                </a:extLst>
              </a:tr>
              <a:tr h="250906">
                <a:tc>
                  <a:txBody>
                    <a:bodyPr/>
                    <a:lstStyle/>
                    <a:p>
                      <a:pPr algn="ctr" fontAlgn="ctr"/>
                      <a:r>
                        <a:rPr lang="es-ES" sz="700" b="1" i="0" u="none" strike="noStrike">
                          <a:solidFill>
                            <a:srgbClr val="000000"/>
                          </a:solidFill>
                          <a:effectLst/>
                          <a:latin typeface="Arial" panose="020B0604020202020204" pitchFamily="34" charset="0"/>
                        </a:rPr>
                        <a:t>TOTAL INCLUSIÓN SOCIAL</a:t>
                      </a:r>
                    </a:p>
                  </a:txBody>
                  <a:tcPr marL="7841" marR="7841" marT="784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263,66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25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138,80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52,65%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113,75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88,16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63,52%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216804284"/>
                  </a:ext>
                </a:extLst>
              </a:tr>
              <a:tr h="243065">
                <a:tc>
                  <a:txBody>
                    <a:bodyPr/>
                    <a:lstStyle/>
                    <a:p>
                      <a:pPr algn="ctr" fontAlgn="ctr"/>
                      <a:r>
                        <a:rPr lang="es-ES" sz="700" b="0" i="0" u="none" strike="noStrike">
                          <a:solidFill>
                            <a:srgbClr val="000000"/>
                          </a:solidFill>
                          <a:effectLst/>
                          <a:latin typeface="Arial" panose="020B0604020202020204" pitchFamily="34" charset="0"/>
                        </a:rPr>
                        <a:t>3 - Educación y formación</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ESO4.5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176,50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134,52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76.22%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69,08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69,08 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dirty="0">
                          <a:solidFill>
                            <a:srgbClr val="000000"/>
                          </a:solidFill>
                          <a:effectLst/>
                          <a:latin typeface="Arial" panose="020B0604020202020204" pitchFamily="34" charset="0"/>
                        </a:rPr>
                        <a:t>51,36%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43357358"/>
                  </a:ext>
                </a:extLst>
              </a:tr>
              <a:tr h="211702">
                <a:tc gridSpan="2">
                  <a:txBody>
                    <a:bodyPr/>
                    <a:lstStyle/>
                    <a:p>
                      <a:pPr algn="ctr" fontAlgn="ctr"/>
                      <a:r>
                        <a:rPr lang="es-ES" sz="700" b="1" i="0" u="none" strike="noStrike">
                          <a:solidFill>
                            <a:srgbClr val="000000"/>
                          </a:solidFill>
                          <a:effectLst/>
                          <a:latin typeface="Arial" panose="020B0604020202020204" pitchFamily="34" charset="0"/>
                        </a:rPr>
                        <a:t>TOTAL EDUCACIÓN Y FORMACIÓN</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ES"/>
                    </a:p>
                  </a:txBody>
                  <a:tcPr/>
                </a:tc>
                <a:tc>
                  <a:txBody>
                    <a:bodyPr/>
                    <a:lstStyle/>
                    <a:p>
                      <a:pPr algn="ctr" fontAlgn="ctr"/>
                      <a:r>
                        <a:rPr lang="es-ES" sz="700" b="1" i="0" u="none" strike="noStrike">
                          <a:solidFill>
                            <a:srgbClr val="000000"/>
                          </a:solidFill>
                          <a:effectLst/>
                          <a:latin typeface="Arial" panose="020B0604020202020204" pitchFamily="34" charset="0"/>
                        </a:rPr>
                        <a:t>176,5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134,52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76,22%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69,08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69,08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51,36%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 xmlns:a16="http://schemas.microsoft.com/office/drawing/2014/main" val="1270318044"/>
                  </a:ext>
                </a:extLst>
              </a:tr>
              <a:tr h="133294">
                <a:tc rowSpan="3">
                  <a:txBody>
                    <a:bodyPr/>
                    <a:lstStyle/>
                    <a:p>
                      <a:pPr algn="ctr" fontAlgn="ctr"/>
                      <a:r>
                        <a:rPr lang="es-ES" sz="700" b="0" i="0" u="none" strike="noStrike">
                          <a:solidFill>
                            <a:srgbClr val="000000"/>
                          </a:solidFill>
                          <a:effectLst/>
                          <a:latin typeface="Arial" panose="020B0604020202020204" pitchFamily="34" charset="0"/>
                        </a:rPr>
                        <a:t>5 - Empleo Juvenil</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ESO4.1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94,00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4</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62,52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66,51%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51,44</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35,63</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56,99%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15694244"/>
                  </a:ext>
                </a:extLst>
              </a:tr>
              <a:tr h="133294">
                <a:tc vMerge="1">
                  <a:txBody>
                    <a:bodyPr/>
                    <a:lstStyle/>
                    <a:p>
                      <a:endParaRPr lang="es-ES"/>
                    </a:p>
                  </a:txBody>
                  <a:tcPr/>
                </a:tc>
                <a:tc>
                  <a:txBody>
                    <a:bodyPr/>
                    <a:lstStyle/>
                    <a:p>
                      <a:pPr algn="ctr" fontAlgn="ctr"/>
                      <a:r>
                        <a:rPr lang="es-ES" sz="700" b="0" i="0" u="none" strike="noStrike">
                          <a:solidFill>
                            <a:srgbClr val="000000"/>
                          </a:solidFill>
                          <a:effectLst/>
                          <a:latin typeface="Arial" panose="020B0604020202020204" pitchFamily="34" charset="0"/>
                        </a:rPr>
                        <a:t>ESO4.6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118,72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14</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149,00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125,50%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94,78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94,77</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63,60%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1531942"/>
                  </a:ext>
                </a:extLst>
              </a:tr>
              <a:tr h="133294">
                <a:tc vMerge="1">
                  <a:txBody>
                    <a:bodyPr/>
                    <a:lstStyle/>
                    <a:p>
                      <a:endParaRPr lang="es-ES"/>
                    </a:p>
                  </a:txBody>
                  <a:tcPr/>
                </a:tc>
                <a:tc>
                  <a:txBody>
                    <a:bodyPr/>
                    <a:lstStyle/>
                    <a:p>
                      <a:pPr algn="ctr" fontAlgn="ctr"/>
                      <a:r>
                        <a:rPr lang="es-ES" sz="700" b="0" i="0" u="none" strike="noStrike">
                          <a:solidFill>
                            <a:srgbClr val="000000"/>
                          </a:solidFill>
                          <a:effectLst/>
                          <a:latin typeface="Arial" panose="020B0604020202020204" pitchFamily="34" charset="0"/>
                        </a:rPr>
                        <a:t>ESO4.12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11,10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4</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18,46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166,37%</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6,41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4,39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23,78%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73030020"/>
                  </a:ext>
                </a:extLst>
              </a:tr>
              <a:tr h="211702">
                <a:tc>
                  <a:txBody>
                    <a:bodyPr/>
                    <a:lstStyle/>
                    <a:p>
                      <a:pPr algn="ctr" fontAlgn="ctr"/>
                      <a:r>
                        <a:rPr lang="es-ES" sz="700" b="1" i="0" u="none" strike="noStrike" dirty="0">
                          <a:solidFill>
                            <a:srgbClr val="000000"/>
                          </a:solidFill>
                          <a:effectLst/>
                          <a:latin typeface="Arial" panose="020B0604020202020204" pitchFamily="34" charset="0"/>
                        </a:rPr>
                        <a:t>TOTAL EMPLEO JUVENIL</a:t>
                      </a:r>
                    </a:p>
                  </a:txBody>
                  <a:tcPr marL="7841" marR="7841" marT="784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223,82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22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229,99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102,76%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152,64</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134,79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58,61%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3160089469"/>
                  </a:ext>
                </a:extLst>
              </a:tr>
              <a:tr h="219542">
                <a:tc>
                  <a:txBody>
                    <a:bodyPr/>
                    <a:lstStyle/>
                    <a:p>
                      <a:pPr algn="ctr" fontAlgn="ctr"/>
                      <a:r>
                        <a:rPr lang="es-ES" sz="700" b="0" i="0" u="none" strike="noStrike">
                          <a:solidFill>
                            <a:srgbClr val="000000"/>
                          </a:solidFill>
                          <a:effectLst/>
                          <a:latin typeface="Arial" panose="020B0604020202020204" pitchFamily="34" charset="0"/>
                        </a:rPr>
                        <a:t>7 - Garantía Infantil</a:t>
                      </a:r>
                    </a:p>
                  </a:txBody>
                  <a:tcPr marL="7841" marR="7841" marT="784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ESO4.12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50,50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42,77</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1" i="0" u="none" strike="noStrike">
                          <a:solidFill>
                            <a:srgbClr val="000000"/>
                          </a:solidFill>
                          <a:effectLst/>
                          <a:latin typeface="Arial" panose="020B0604020202020204" pitchFamily="34" charset="0"/>
                        </a:rPr>
                        <a:t>84,69%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700" b="0" i="0" u="none" strike="noStrike">
                          <a:solidFill>
                            <a:srgbClr val="000000"/>
                          </a:solidFill>
                          <a:effectLst/>
                          <a:latin typeface="Arial" panose="020B0604020202020204" pitchFamily="34" charset="0"/>
                        </a:rPr>
                        <a:t>17,39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8,80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20.58%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40363289"/>
                  </a:ext>
                </a:extLst>
              </a:tr>
              <a:tr h="250906">
                <a:tc gridSpan="2">
                  <a:txBody>
                    <a:bodyPr/>
                    <a:lstStyle/>
                    <a:p>
                      <a:pPr algn="ctr" fontAlgn="ctr"/>
                      <a:r>
                        <a:rPr lang="es-ES" sz="700" b="1" i="0" u="none" strike="noStrike">
                          <a:solidFill>
                            <a:srgbClr val="000000"/>
                          </a:solidFill>
                          <a:effectLst/>
                          <a:latin typeface="Arial" panose="020B0604020202020204" pitchFamily="34" charset="0"/>
                        </a:rPr>
                        <a:t>TOTAL GARANTIA INFANTIL</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ES"/>
                    </a:p>
                  </a:txBody>
                  <a:tcPr/>
                </a:tc>
                <a:tc>
                  <a:txBody>
                    <a:bodyPr/>
                    <a:lstStyle/>
                    <a:p>
                      <a:pPr algn="ctr" fontAlgn="ctr"/>
                      <a:r>
                        <a:rPr lang="es-ES" sz="700" b="1" i="0" u="none" strike="noStrike">
                          <a:solidFill>
                            <a:srgbClr val="000000"/>
                          </a:solidFill>
                          <a:effectLst/>
                          <a:latin typeface="Arial" panose="020B0604020202020204" pitchFamily="34" charset="0"/>
                        </a:rPr>
                        <a:t>50,5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42,77</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84,69%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17,39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8,80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20,58%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 xmlns:a16="http://schemas.microsoft.com/office/drawing/2014/main" val="1915648850"/>
                  </a:ext>
                </a:extLst>
              </a:tr>
              <a:tr h="133294">
                <a:tc rowSpan="2">
                  <a:txBody>
                    <a:bodyPr/>
                    <a:lstStyle/>
                    <a:p>
                      <a:pPr algn="ctr" fontAlgn="ctr"/>
                      <a:r>
                        <a:rPr lang="es-ES" sz="700" b="0" i="0" u="none" strike="noStrike">
                          <a:solidFill>
                            <a:srgbClr val="000000"/>
                          </a:solidFill>
                          <a:effectLst/>
                          <a:latin typeface="Arial" panose="020B0604020202020204" pitchFamily="34" charset="0"/>
                        </a:rPr>
                        <a:t>9-STEP</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ESO4.1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42,95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0,00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1" i="0" u="none" strike="noStrike">
                          <a:solidFill>
                            <a:srgbClr val="000000"/>
                          </a:solidFill>
                          <a:effectLst/>
                          <a:latin typeface="Arial" panose="020B0604020202020204" pitchFamily="34" charset="0"/>
                        </a:rPr>
                        <a:t>0,00%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0" i="0" u="none" strike="noStrike">
                          <a:solidFill>
                            <a:srgbClr val="000000"/>
                          </a:solidFill>
                          <a:effectLst/>
                          <a:latin typeface="Arial" panose="020B0604020202020204" pitchFamily="34" charset="0"/>
                        </a:rPr>
                        <a:t>0,00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0,00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0,00%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7948136"/>
                  </a:ext>
                </a:extLst>
              </a:tr>
              <a:tr h="133294">
                <a:tc vMerge="1">
                  <a:txBody>
                    <a:bodyPr/>
                    <a:lstStyle/>
                    <a:p>
                      <a:endParaRPr lang="es-ES"/>
                    </a:p>
                  </a:txBody>
                  <a:tcPr/>
                </a:tc>
                <a:tc>
                  <a:txBody>
                    <a:bodyPr/>
                    <a:lstStyle/>
                    <a:p>
                      <a:pPr algn="ctr" fontAlgn="ctr"/>
                      <a:r>
                        <a:rPr lang="es-ES" sz="700" b="0" i="0" u="none" strike="noStrike">
                          <a:solidFill>
                            <a:srgbClr val="000000"/>
                          </a:solidFill>
                          <a:effectLst/>
                          <a:latin typeface="Arial" panose="020B0604020202020204" pitchFamily="34" charset="0"/>
                        </a:rPr>
                        <a:t>ESO4.5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18,40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15,00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1" i="0" u="none" strike="noStrike">
                          <a:solidFill>
                            <a:srgbClr val="000000"/>
                          </a:solidFill>
                          <a:effectLst/>
                          <a:latin typeface="Arial" panose="020B0604020202020204" pitchFamily="34" charset="0"/>
                        </a:rPr>
                        <a:t>81,48%</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0" i="0" u="none" strike="noStrike">
                          <a:solidFill>
                            <a:srgbClr val="000000"/>
                          </a:solidFill>
                          <a:effectLst/>
                          <a:latin typeface="Arial" panose="020B0604020202020204" pitchFamily="34" charset="0"/>
                        </a:rPr>
                        <a:t>15,00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15,00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effectLst/>
                          <a:latin typeface="Arial" panose="020B0604020202020204" pitchFamily="34" charset="0"/>
                        </a:rPr>
                        <a:t> 100%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03477848"/>
                  </a:ext>
                </a:extLst>
              </a:tr>
              <a:tr h="133294">
                <a:tc>
                  <a:txBody>
                    <a:bodyPr/>
                    <a:lstStyle/>
                    <a:p>
                      <a:pPr algn="ctr" fontAlgn="t"/>
                      <a:r>
                        <a:rPr lang="es-ES" sz="700" b="1" i="0" u="none" strike="noStrike">
                          <a:solidFill>
                            <a:srgbClr val="000000"/>
                          </a:solidFill>
                          <a:effectLst/>
                          <a:latin typeface="Arial" panose="020B0604020202020204" pitchFamily="34" charset="0"/>
                        </a:rPr>
                        <a:t>TOTAL STEP</a:t>
                      </a:r>
                    </a:p>
                  </a:txBody>
                  <a:tcPr marL="7841" marR="7841" marT="7841"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61,36</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15,00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24,44%</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15,00 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15,00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100%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1225199966"/>
                  </a:ext>
                </a:extLst>
              </a:tr>
              <a:tr h="376358">
                <a:tc gridSpan="2">
                  <a:txBody>
                    <a:bodyPr/>
                    <a:lstStyle/>
                    <a:p>
                      <a:pPr algn="ctr" fontAlgn="ctr"/>
                      <a:r>
                        <a:rPr lang="es-ES" sz="700" b="1" i="0" u="none" strike="noStrike">
                          <a:solidFill>
                            <a:srgbClr val="000000"/>
                          </a:solidFill>
                          <a:effectLst/>
                          <a:latin typeface="Arial" panose="020B0604020202020204" pitchFamily="34" charset="0"/>
                        </a:rPr>
                        <a:t>TOTAL PROGRAMA FSE+ 2021/2027 SIN ASISTENCIA TÉCNICA</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ES"/>
                    </a:p>
                  </a:txBody>
                  <a:tcPr/>
                </a:tc>
                <a:tc>
                  <a:txBody>
                    <a:bodyPr/>
                    <a:lstStyle/>
                    <a:p>
                      <a:pPr algn="ctr" fontAlgn="ctr"/>
                      <a:r>
                        <a:rPr lang="es-ES" sz="700" b="1" i="0" u="none" strike="noStrike">
                          <a:solidFill>
                            <a:srgbClr val="000000"/>
                          </a:solidFill>
                          <a:effectLst/>
                          <a:latin typeface="Arial" panose="020B0604020202020204" pitchFamily="34" charset="0"/>
                        </a:rPr>
                        <a:t>891,34</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80</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658,22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73,85%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431,39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350,57</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       53,26%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82652841"/>
                  </a:ext>
                </a:extLst>
              </a:tr>
              <a:tr h="250906">
                <a:tc gridSpan="2">
                  <a:txBody>
                    <a:bodyPr/>
                    <a:lstStyle/>
                    <a:p>
                      <a:pPr algn="ctr" fontAlgn="ctr"/>
                      <a:r>
                        <a:rPr lang="es-ES" sz="700" b="1" i="0" u="none" strike="noStrike">
                          <a:solidFill>
                            <a:srgbClr val="000000"/>
                          </a:solidFill>
                          <a:effectLst/>
                          <a:latin typeface="Arial" panose="020B0604020202020204" pitchFamily="34" charset="0"/>
                        </a:rPr>
                        <a:t>ASISTENCIA TÉCNICA (con  4%, tasa fija)</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ES"/>
                    </a:p>
                  </a:txBody>
                  <a:tcPr/>
                </a:tc>
                <a:tc>
                  <a:txBody>
                    <a:bodyPr/>
                    <a:lstStyle/>
                    <a:p>
                      <a:pPr algn="ctr" fontAlgn="ctr"/>
                      <a:r>
                        <a:rPr lang="es-ES" sz="700" b="1" i="0" u="none" strike="noStrike">
                          <a:solidFill>
                            <a:srgbClr val="000000"/>
                          </a:solidFill>
                          <a:effectLst/>
                          <a:latin typeface="Arial" panose="020B0604020202020204" pitchFamily="34" charset="0"/>
                        </a:rPr>
                        <a:t>35,65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26,32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73,85%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17,25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14,02</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       53,26%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4050522384"/>
                  </a:ext>
                </a:extLst>
              </a:tr>
              <a:tr h="376358">
                <a:tc gridSpan="2">
                  <a:txBody>
                    <a:bodyPr/>
                    <a:lstStyle/>
                    <a:p>
                      <a:pPr algn="ctr" fontAlgn="ctr"/>
                      <a:r>
                        <a:rPr lang="es-ES" sz="700" b="1" i="0" u="none" strike="noStrike">
                          <a:solidFill>
                            <a:srgbClr val="000000"/>
                          </a:solidFill>
                          <a:effectLst/>
                          <a:latin typeface="Arial" panose="020B0604020202020204" pitchFamily="34" charset="0"/>
                        </a:rPr>
                        <a:t>TOTAL PROGRAMA FSE+ 2021/2027 CON ASISTENCIA TÉCNICA</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ES"/>
                    </a:p>
                  </a:txBody>
                  <a:tcPr/>
                </a:tc>
                <a:tc>
                  <a:txBody>
                    <a:bodyPr/>
                    <a:lstStyle/>
                    <a:p>
                      <a:pPr algn="ctr" fontAlgn="ctr"/>
                      <a:r>
                        <a:rPr lang="es-ES" sz="700" b="1" i="0" u="none" strike="noStrike">
                          <a:solidFill>
                            <a:srgbClr val="000000"/>
                          </a:solidFill>
                          <a:effectLst/>
                          <a:latin typeface="Arial" panose="020B0604020202020204" pitchFamily="34" charset="0"/>
                        </a:rPr>
                        <a:t>926,99</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684,55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73,85%</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448,64 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a:solidFill>
                            <a:srgbClr val="000000"/>
                          </a:solidFill>
                          <a:effectLst/>
                          <a:latin typeface="Arial" panose="020B0604020202020204" pitchFamily="34" charset="0"/>
                        </a:rPr>
                        <a:t>364,59 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700" b="1" i="0" u="none" strike="noStrike" dirty="0">
                          <a:solidFill>
                            <a:srgbClr val="000000"/>
                          </a:solidFill>
                          <a:effectLst/>
                          <a:latin typeface="Arial" panose="020B0604020202020204" pitchFamily="34" charset="0"/>
                        </a:rPr>
                        <a:t>       53,26% </a:t>
                      </a:r>
                    </a:p>
                  </a:txBody>
                  <a:tcPr marL="7841" marR="7841" marT="78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4150698955"/>
                  </a:ext>
                </a:extLst>
              </a:tr>
            </a:tbl>
          </a:graphicData>
        </a:graphic>
      </p:graphicFrame>
    </p:spTree>
    <p:extLst>
      <p:ext uri="{BB962C8B-B14F-4D97-AF65-F5344CB8AC3E}">
        <p14:creationId xmlns:p14="http://schemas.microsoft.com/office/powerpoint/2010/main" val="361397177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K_Onscree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solidFill>
            <a:schemeClr val="accent3"/>
          </a:solidFill>
          <a:miter lim="800000"/>
          <a:headEnd/>
          <a:tailEnd/>
        </a:ln>
      </a:spPr>
      <a:bodyPr wrap="square" lIns="88900" tIns="88900" rIns="88900" bIns="88900" rtlCol="0" anchor="ctr"/>
      <a:lstStyle>
        <a:defPPr algn="ctr">
          <a:lnSpc>
            <a:spcPct val="106000"/>
          </a:lnSpc>
          <a:buFont typeface="Wingdings 2" pitchFamily="18" charset="2"/>
          <a:buNone/>
          <a:defRPr sz="1600" b="1" noProof="0" dirty="0" err="1">
            <a:solidFill>
              <a:schemeClr val="bg1"/>
            </a:solidFill>
          </a:defRPr>
        </a:defPPr>
      </a:lstStyle>
    </a:spDef>
    <a:lnDef>
      <a:spPr>
        <a:ln>
          <a:solidFill>
            <a:srgbClr val="4454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4000" indent="-234000">
          <a:spcBef>
            <a:spcPts val="0"/>
          </a:spcBef>
          <a:spcAft>
            <a:spcPts val="1333"/>
          </a:spcAft>
          <a:buSzPct val="100000"/>
          <a:buFont typeface="Arial"/>
          <a:buChar char="•"/>
          <a:defRPr sz="1200" noProof="0" dirty="0" err="1">
            <a:solidFill>
              <a:schemeClr val="tx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 widescreen (16-9).potx" id="{D15CC715-B911-44C1-9E94-DDBA3AD356C4}" vid="{6A3836AB-5DCF-4D2F-8285-FE1EF7A83340}"/>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5ae6148-6c55-4432-95d9-6a1ff69b332f" xsi:nil="true"/>
    <lcf76f155ced4ddcb4097134ff3c332f xmlns="43abbabc-24f6-48f2-94c1-46f8e3b519b1">
      <Terms xmlns="http://schemas.microsoft.com/office/infopath/2007/PartnerControls"/>
    </lcf76f155ced4ddcb4097134ff3c332f>
    <SharedWithUsers xmlns="c5ae6148-6c55-4432-95d9-6a1ff69b332f">
      <UserInfo>
        <DisplayName>Baez Fumero, Carlos Raul</DisplayName>
        <AccountId>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D7BBDDCC201974AA82A5601A91655EC" ma:contentTypeVersion="22" ma:contentTypeDescription="Crear nuevo documento." ma:contentTypeScope="" ma:versionID="70213a927cb407ed5f37be92652951ef">
  <xsd:schema xmlns:xsd="http://www.w3.org/2001/XMLSchema" xmlns:xs="http://www.w3.org/2001/XMLSchema" xmlns:p="http://schemas.microsoft.com/office/2006/metadata/properties" xmlns:ns2="43abbabc-24f6-48f2-94c1-46f8e3b519b1" xmlns:ns3="c5ae6148-6c55-4432-95d9-6a1ff69b332f" targetNamespace="http://schemas.microsoft.com/office/2006/metadata/properties" ma:root="true" ma:fieldsID="1a36873044613c1c1dae86816eb7e48c" ns2:_="" ns3:_="">
    <xsd:import namespace="43abbabc-24f6-48f2-94c1-46f8e3b519b1"/>
    <xsd:import namespace="c5ae6148-6c55-4432-95d9-6a1ff69b33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bbabc-24f6-48f2-94c1-46f8e3b519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ae6148-6c55-4432-95d9-6a1ff69b332f"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0" nillable="true" ma:displayName="Taxonomy Catch All Column" ma:hidden="true" ma:list="{643e1cc6-e8d2-458d-b442-05d3bd817f28}" ma:internalName="TaxCatchAll" ma:showField="CatchAllData" ma:web="c5ae6148-6c55-4432-95d9-6a1ff69b33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CDCDD-A96D-4CE7-9631-D1C741C58502}">
  <ds:schemaRefs>
    <ds:schemaRef ds:uri="http://schemas.microsoft.com/sharepoint/v3/contenttype/forms"/>
  </ds:schemaRefs>
</ds:datastoreItem>
</file>

<file path=customXml/itemProps2.xml><?xml version="1.0" encoding="utf-8"?>
<ds:datastoreItem xmlns:ds="http://schemas.openxmlformats.org/officeDocument/2006/customXml" ds:itemID="{835DB8DD-C81A-49AC-8D94-A0933E0CBFF7}">
  <ds:schemaRefs>
    <ds:schemaRef ds:uri="http://purl.org/dc/elements/1.1/"/>
    <ds:schemaRef ds:uri="43abbabc-24f6-48f2-94c1-46f8e3b519b1"/>
    <ds:schemaRef ds:uri="http://purl.org/dc/terms/"/>
    <ds:schemaRef ds:uri="c5ae6148-6c55-4432-95d9-6a1ff69b332f"/>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6A67698-5C29-4C7D-AC85-040606357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bbabc-24f6-48f2-94c1-46f8e3b519b1"/>
    <ds:schemaRef ds:uri="c5ae6148-6c55-4432-95d9-6a1ff69b33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3433</TotalTime>
  <Words>4310</Words>
  <Application>Microsoft Office PowerPoint</Application>
  <PresentationFormat>Panorámica</PresentationFormat>
  <Paragraphs>576</Paragraphs>
  <Slides>37</Slides>
  <Notes>29</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9" baseType="lpstr">
      <vt:lpstr>Arial</vt:lpstr>
      <vt:lpstr>Calibri</vt:lpstr>
      <vt:lpstr>Open Sans</vt:lpstr>
      <vt:lpstr>SansSerif</vt:lpstr>
      <vt:lpstr>Segoe UI</vt:lpstr>
      <vt:lpstr>Source Sans Pro</vt:lpstr>
      <vt:lpstr>Times New Roman</vt:lpstr>
      <vt:lpstr>Verdana</vt:lpstr>
      <vt:lpstr>Wingdings</vt:lpstr>
      <vt:lpstr>Wingdings 2</vt:lpstr>
      <vt:lpstr>Deloitte_UK_Onscreen</vt:lpstr>
      <vt:lpstr>think-cell Slide</vt:lpstr>
      <vt:lpstr>Presentación de PowerPoint</vt:lpstr>
      <vt:lpstr>Presentación de PowerPoint</vt:lpstr>
      <vt:lpstr>Presentación de PowerPoint</vt:lpstr>
      <vt:lpstr>2. REPROGRAMACIONES EFECTUADAS (I)</vt:lpstr>
      <vt:lpstr>2. REPROGRAMACIONES EFECTUADAS  (II)</vt:lpstr>
      <vt:lpstr>2. REPROGRAMACIONES EFECTUADAS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888</vt:lpstr>
      <vt:lpstr>9. Cumplimiento 1ª regla n+3 a 31 diciembre 2025 (I)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Bobillo Maria</dc:creator>
  <cp:lastModifiedBy>CAMPILLOS HERCE, MARIA MACARENA</cp:lastModifiedBy>
  <cp:revision>319</cp:revision>
  <cp:lastPrinted>2025-09-04T13:48:32Z</cp:lastPrinted>
  <dcterms:modified xsi:type="dcterms:W3CDTF">2025-10-06T11:25:11Z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2017-03-07T11:16:55.2893339Z</vt:lpwstr>
  </property>
  <property fmtid="{D5CDD505-2E9C-101B-9397-08002B2CF9AE}" pid="3" name="CustomerId">
    <vt:lpwstr>deloittespain</vt:lpwstr>
  </property>
  <property fmtid="{D5CDD505-2E9C-101B-9397-08002B2CF9AE}" pid="4" name="TemplateId">
    <vt:lpwstr>635986756201929906</vt:lpwstr>
  </property>
  <property fmtid="{D5CDD505-2E9C-101B-9397-08002B2CF9AE}" pid="5" name="UserProfileId">
    <vt:lpwstr>636855642928611052</vt:lpwstr>
  </property>
  <property fmtid="{D5CDD505-2E9C-101B-9397-08002B2CF9AE}" pid="6" name="MSIP_Label_ea60d57e-af5b-4752-ac57-3e4f28ca11dc_Enabled">
    <vt:lpwstr>true</vt:lpwstr>
  </property>
  <property fmtid="{D5CDD505-2E9C-101B-9397-08002B2CF9AE}" pid="7" name="MSIP_Label_ea60d57e-af5b-4752-ac57-3e4f28ca11dc_SetDate">
    <vt:lpwstr>2021-09-15T13:05:39Z</vt:lpwstr>
  </property>
  <property fmtid="{D5CDD505-2E9C-101B-9397-08002B2CF9AE}" pid="8" name="MSIP_Label_ea60d57e-af5b-4752-ac57-3e4f28ca11dc_Method">
    <vt:lpwstr>Standard</vt:lpwstr>
  </property>
  <property fmtid="{D5CDD505-2E9C-101B-9397-08002B2CF9AE}" pid="9" name="MSIP_Label_ea60d57e-af5b-4752-ac57-3e4f28ca11dc_Name">
    <vt:lpwstr>ea60d57e-af5b-4752-ac57-3e4f28ca11dc</vt:lpwstr>
  </property>
  <property fmtid="{D5CDD505-2E9C-101B-9397-08002B2CF9AE}" pid="10" name="MSIP_Label_ea60d57e-af5b-4752-ac57-3e4f28ca11dc_SiteId">
    <vt:lpwstr>36da45f1-dd2c-4d1f-af13-5abe46b99921</vt:lpwstr>
  </property>
  <property fmtid="{D5CDD505-2E9C-101B-9397-08002B2CF9AE}" pid="11" name="MSIP_Label_ea60d57e-af5b-4752-ac57-3e4f28ca11dc_ActionId">
    <vt:lpwstr>e719aeca-242c-495a-9d74-757eff5141f3</vt:lpwstr>
  </property>
  <property fmtid="{D5CDD505-2E9C-101B-9397-08002B2CF9AE}" pid="12" name="MSIP_Label_ea60d57e-af5b-4752-ac57-3e4f28ca11dc_ContentBits">
    <vt:lpwstr>0</vt:lpwstr>
  </property>
  <property fmtid="{D5CDD505-2E9C-101B-9397-08002B2CF9AE}" pid="13" name="ContentTypeId">
    <vt:lpwstr>0x0101001D7BBDDCC201974AA82A5601A91655EC</vt:lpwstr>
  </property>
  <property fmtid="{D5CDD505-2E9C-101B-9397-08002B2CF9AE}" pid="14" name="MediaServiceImageTags">
    <vt:lpwstr/>
  </property>
</Properties>
</file>