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42" r:id="rId2"/>
    <p:sldId id="343" r:id="rId3"/>
    <p:sldId id="284" r:id="rId4"/>
    <p:sldId id="309" r:id="rId5"/>
    <p:sldId id="288" r:id="rId6"/>
    <p:sldId id="289" r:id="rId7"/>
    <p:sldId id="264" r:id="rId8"/>
    <p:sldId id="294" r:id="rId9"/>
    <p:sldId id="348" r:id="rId10"/>
    <p:sldId id="349" r:id="rId11"/>
    <p:sldId id="350" r:id="rId12"/>
    <p:sldId id="351" r:id="rId13"/>
    <p:sldId id="286" r:id="rId14"/>
    <p:sldId id="361" r:id="rId15"/>
    <p:sldId id="274" r:id="rId16"/>
    <p:sldId id="304" r:id="rId17"/>
    <p:sldId id="344" r:id="rId18"/>
    <p:sldId id="314" r:id="rId19"/>
    <p:sldId id="356" r:id="rId20"/>
    <p:sldId id="357" r:id="rId21"/>
    <p:sldId id="359" r:id="rId22"/>
    <p:sldId id="358" r:id="rId23"/>
    <p:sldId id="280" r:id="rId24"/>
    <p:sldId id="269" r:id="rId25"/>
    <p:sldId id="312" r:id="rId26"/>
    <p:sldId id="272" r:id="rId27"/>
    <p:sldId id="297" r:id="rId28"/>
    <p:sldId id="366" r:id="rId29"/>
    <p:sldId id="367" r:id="rId30"/>
    <p:sldId id="368" r:id="rId31"/>
    <p:sldId id="369" r:id="rId32"/>
    <p:sldId id="332" r:id="rId33"/>
    <p:sldId id="335" r:id="rId34"/>
    <p:sldId id="336" r:id="rId35"/>
    <p:sldId id="275" r:id="rId36"/>
    <p:sldId id="298" r:id="rId37"/>
    <p:sldId id="371" r:id="rId38"/>
    <p:sldId id="370" r:id="rId39"/>
    <p:sldId id="271" r:id="rId40"/>
    <p:sldId id="270" r:id="rId41"/>
    <p:sldId id="296" r:id="rId42"/>
    <p:sldId id="308" r:id="rId43"/>
    <p:sldId id="329" r:id="rId44"/>
    <p:sldId id="374" r:id="rId45"/>
    <p:sldId id="375" r:id="rId46"/>
    <p:sldId id="376" r:id="rId47"/>
    <p:sldId id="377" r:id="rId48"/>
    <p:sldId id="360" r:id="rId49"/>
    <p:sldId id="285" r:id="rId50"/>
    <p:sldId id="318" r:id="rId51"/>
    <p:sldId id="281" r:id="rId52"/>
    <p:sldId id="282" r:id="rId53"/>
    <p:sldId id="278" r:id="rId54"/>
    <p:sldId id="331" r:id="rId55"/>
    <p:sldId id="323" r:id="rId56"/>
    <p:sldId id="305" r:id="rId57"/>
    <p:sldId id="338" r:id="rId58"/>
    <p:sldId id="306" r:id="rId59"/>
    <p:sldId id="307" r:id="rId60"/>
    <p:sldId id="324" r:id="rId61"/>
    <p:sldId id="378" r:id="rId6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986"/>
    <a:srgbClr val="D7E6B0"/>
    <a:srgbClr val="93A074"/>
    <a:srgbClr val="586143"/>
    <a:srgbClr val="545758"/>
    <a:srgbClr val="FF9D33"/>
    <a:srgbClr val="FBE5D6"/>
    <a:srgbClr val="F8CBAD"/>
    <a:srgbClr val="F4B183"/>
    <a:srgbClr val="FCA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399" autoAdjust="0"/>
  </p:normalViewPr>
  <p:slideViewPr>
    <p:cSldViewPr snapToGrid="0">
      <p:cViewPr varScale="1">
        <p:scale>
          <a:sx n="83" d="100"/>
          <a:sy n="83" d="100"/>
        </p:scale>
        <p:origin x="576" y="-36"/>
      </p:cViewPr>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B6F80B4-8436-DDBC-6571-8810ABD9BF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F6538ED1-2B66-D591-6496-FCFA7191B6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E4A954-9949-4099-AD75-91E079444324}" type="datetimeFigureOut">
              <a:rPr lang="es-ES" smtClean="0"/>
              <a:t>08/10/2024</a:t>
            </a:fld>
            <a:endParaRPr lang="es-ES"/>
          </a:p>
        </p:txBody>
      </p:sp>
      <p:sp>
        <p:nvSpPr>
          <p:cNvPr id="4" name="Marcador de pie de página 3">
            <a:extLst>
              <a:ext uri="{FF2B5EF4-FFF2-40B4-BE49-F238E27FC236}">
                <a16:creationId xmlns:a16="http://schemas.microsoft.com/office/drawing/2014/main" id="{E7DD366B-BAB9-504B-C1C7-EC8A84E9CF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EE8A189E-A4B3-36F0-D58A-C9A40F9C1A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0D1892-4D8A-4C33-9DF6-C79B40DCB8F1}" type="slidenum">
              <a:rPr lang="es-ES" smtClean="0"/>
              <a:t>‹Nº›</a:t>
            </a:fld>
            <a:endParaRPr lang="es-ES"/>
          </a:p>
        </p:txBody>
      </p:sp>
    </p:spTree>
    <p:extLst>
      <p:ext uri="{BB962C8B-B14F-4D97-AF65-F5344CB8AC3E}">
        <p14:creationId xmlns:p14="http://schemas.microsoft.com/office/powerpoint/2010/main" val="385052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4EF5E-FD48-420B-A0F8-453352DE93F0}" type="datetimeFigureOut">
              <a:rPr lang="es-ES" smtClean="0"/>
              <a:t>08/10/2024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AC959-B27E-4858-856E-D8ED27301ABB}" type="slidenum">
              <a:rPr lang="es-ES" smtClean="0"/>
              <a:t>‹Nº›</a:t>
            </a:fld>
            <a:endParaRPr lang="es-ES"/>
          </a:p>
        </p:txBody>
      </p:sp>
    </p:spTree>
    <p:extLst>
      <p:ext uri="{BB962C8B-B14F-4D97-AF65-F5344CB8AC3E}">
        <p14:creationId xmlns:p14="http://schemas.microsoft.com/office/powerpoint/2010/main" val="157738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1</a:t>
            </a:fld>
            <a:endParaRPr lang="es-ES" dirty="0"/>
          </a:p>
        </p:txBody>
      </p:sp>
    </p:spTree>
    <p:extLst>
      <p:ext uri="{BB962C8B-B14F-4D97-AF65-F5344CB8AC3E}">
        <p14:creationId xmlns:p14="http://schemas.microsoft.com/office/powerpoint/2010/main" val="4204425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19</a:t>
            </a:fld>
            <a:endParaRPr lang="es-ES" dirty="0"/>
          </a:p>
        </p:txBody>
      </p:sp>
    </p:spTree>
    <p:extLst>
      <p:ext uri="{BB962C8B-B14F-4D97-AF65-F5344CB8AC3E}">
        <p14:creationId xmlns:p14="http://schemas.microsoft.com/office/powerpoint/2010/main" val="192629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20</a:t>
            </a:fld>
            <a:endParaRPr lang="es-ES" dirty="0"/>
          </a:p>
        </p:txBody>
      </p:sp>
    </p:spTree>
    <p:extLst>
      <p:ext uri="{BB962C8B-B14F-4D97-AF65-F5344CB8AC3E}">
        <p14:creationId xmlns:p14="http://schemas.microsoft.com/office/powerpoint/2010/main" val="121302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21</a:t>
            </a:fld>
            <a:endParaRPr lang="es-ES" dirty="0"/>
          </a:p>
        </p:txBody>
      </p:sp>
    </p:spTree>
    <p:extLst>
      <p:ext uri="{BB962C8B-B14F-4D97-AF65-F5344CB8AC3E}">
        <p14:creationId xmlns:p14="http://schemas.microsoft.com/office/powerpoint/2010/main" val="188921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22</a:t>
            </a:fld>
            <a:endParaRPr lang="es-ES" dirty="0"/>
          </a:p>
        </p:txBody>
      </p:sp>
    </p:spTree>
    <p:extLst>
      <p:ext uri="{BB962C8B-B14F-4D97-AF65-F5344CB8AC3E}">
        <p14:creationId xmlns:p14="http://schemas.microsoft.com/office/powerpoint/2010/main" val="173450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Nova Light" panose="020B0304020202020204" pitchFamily="34" charset="0"/>
              </a:rPr>
              <a:t>La información debe ser específica y concreta porque se limita a indicar lo que afecta a esa situación concreta. Se puede informar por cualquier medio salvo que sea relativa a riesgos calificados como graves o muy graves que en ese caso se tendrá que entregar por escrito.</a:t>
            </a:r>
          </a:p>
          <a:p>
            <a:endParaRPr lang="es-ES" dirty="0"/>
          </a:p>
        </p:txBody>
      </p:sp>
      <p:sp>
        <p:nvSpPr>
          <p:cNvPr id="4" name="Marcador de número de diapositiva 3"/>
          <p:cNvSpPr>
            <a:spLocks noGrp="1"/>
          </p:cNvSpPr>
          <p:nvPr>
            <p:ph type="sldNum" sz="quarter" idx="5"/>
          </p:nvPr>
        </p:nvSpPr>
        <p:spPr/>
        <p:txBody>
          <a:bodyPr/>
          <a:lstStyle/>
          <a:p>
            <a:fld id="{F027DEBF-4AAB-4E1C-8020-FB6CBD5D316C}" type="slidenum">
              <a:rPr lang="es-ES" smtClean="0"/>
              <a:t>26</a:t>
            </a:fld>
            <a:endParaRPr lang="es-ES" dirty="0"/>
          </a:p>
        </p:txBody>
      </p:sp>
    </p:spTree>
    <p:extLst>
      <p:ext uri="{BB962C8B-B14F-4D97-AF65-F5344CB8AC3E}">
        <p14:creationId xmlns:p14="http://schemas.microsoft.com/office/powerpoint/2010/main" val="2340421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27</a:t>
            </a:fld>
            <a:endParaRPr lang="es-ES" dirty="0"/>
          </a:p>
        </p:txBody>
      </p:sp>
    </p:spTree>
    <p:extLst>
      <p:ext uri="{BB962C8B-B14F-4D97-AF65-F5344CB8AC3E}">
        <p14:creationId xmlns:p14="http://schemas.microsoft.com/office/powerpoint/2010/main" val="265908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28</a:t>
            </a:fld>
            <a:endParaRPr lang="es-ES" dirty="0"/>
          </a:p>
        </p:txBody>
      </p:sp>
    </p:spTree>
    <p:extLst>
      <p:ext uri="{BB962C8B-B14F-4D97-AF65-F5344CB8AC3E}">
        <p14:creationId xmlns:p14="http://schemas.microsoft.com/office/powerpoint/2010/main" val="1883866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29</a:t>
            </a:fld>
            <a:endParaRPr lang="es-ES" dirty="0"/>
          </a:p>
        </p:txBody>
      </p:sp>
    </p:spTree>
    <p:extLst>
      <p:ext uri="{BB962C8B-B14F-4D97-AF65-F5344CB8AC3E}">
        <p14:creationId xmlns:p14="http://schemas.microsoft.com/office/powerpoint/2010/main" val="120621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30</a:t>
            </a:fld>
            <a:endParaRPr lang="es-ES" dirty="0"/>
          </a:p>
        </p:txBody>
      </p:sp>
    </p:spTree>
    <p:extLst>
      <p:ext uri="{BB962C8B-B14F-4D97-AF65-F5344CB8AC3E}">
        <p14:creationId xmlns:p14="http://schemas.microsoft.com/office/powerpoint/2010/main" val="314705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31</a:t>
            </a:fld>
            <a:endParaRPr lang="es-ES" dirty="0"/>
          </a:p>
        </p:txBody>
      </p:sp>
    </p:spTree>
    <p:extLst>
      <p:ext uri="{BB962C8B-B14F-4D97-AF65-F5344CB8AC3E}">
        <p14:creationId xmlns:p14="http://schemas.microsoft.com/office/powerpoint/2010/main" val="320944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2</a:t>
            </a:fld>
            <a:endParaRPr lang="es-ES" dirty="0"/>
          </a:p>
        </p:txBody>
      </p:sp>
    </p:spTree>
    <p:extLst>
      <p:ext uri="{BB962C8B-B14F-4D97-AF65-F5344CB8AC3E}">
        <p14:creationId xmlns:p14="http://schemas.microsoft.com/office/powerpoint/2010/main" val="2659868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36</a:t>
            </a:fld>
            <a:endParaRPr lang="es-ES"/>
          </a:p>
        </p:txBody>
      </p:sp>
    </p:spTree>
    <p:extLst>
      <p:ext uri="{BB962C8B-B14F-4D97-AF65-F5344CB8AC3E}">
        <p14:creationId xmlns:p14="http://schemas.microsoft.com/office/powerpoint/2010/main" val="2659088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37</a:t>
            </a:fld>
            <a:endParaRPr lang="es-ES"/>
          </a:p>
        </p:txBody>
      </p:sp>
    </p:spTree>
    <p:extLst>
      <p:ext uri="{BB962C8B-B14F-4D97-AF65-F5344CB8AC3E}">
        <p14:creationId xmlns:p14="http://schemas.microsoft.com/office/powerpoint/2010/main" val="196028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38</a:t>
            </a:fld>
            <a:endParaRPr lang="es-ES"/>
          </a:p>
        </p:txBody>
      </p:sp>
    </p:spTree>
    <p:extLst>
      <p:ext uri="{BB962C8B-B14F-4D97-AF65-F5344CB8AC3E}">
        <p14:creationId xmlns:p14="http://schemas.microsoft.com/office/powerpoint/2010/main" val="1950094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Creo que este debería ser el primer punto porque es el que puede dar lugar al aprendizaje</a:t>
            </a:r>
          </a:p>
        </p:txBody>
      </p:sp>
      <p:sp>
        <p:nvSpPr>
          <p:cNvPr id="4" name="Marcador de número de diapositiva 3"/>
          <p:cNvSpPr>
            <a:spLocks noGrp="1"/>
          </p:cNvSpPr>
          <p:nvPr>
            <p:ph type="sldNum" sz="quarter" idx="5"/>
          </p:nvPr>
        </p:nvSpPr>
        <p:spPr/>
        <p:txBody>
          <a:bodyPr/>
          <a:lstStyle/>
          <a:p>
            <a:fld id="{04BE92EC-5118-416A-AB39-DAF79A8C12B7}" type="slidenum">
              <a:rPr lang="es-ES" smtClean="0"/>
              <a:t>39</a:t>
            </a:fld>
            <a:endParaRPr lang="es-ES" dirty="0"/>
          </a:p>
        </p:txBody>
      </p:sp>
    </p:spTree>
    <p:extLst>
      <p:ext uri="{BB962C8B-B14F-4D97-AF65-F5344CB8AC3E}">
        <p14:creationId xmlns:p14="http://schemas.microsoft.com/office/powerpoint/2010/main" val="95730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Transforma la CAE para que sea más efectiva</a:t>
            </a:r>
          </a:p>
        </p:txBody>
      </p:sp>
      <p:sp>
        <p:nvSpPr>
          <p:cNvPr id="4" name="Marcador de número de diapositiva 3"/>
          <p:cNvSpPr>
            <a:spLocks noGrp="1"/>
          </p:cNvSpPr>
          <p:nvPr>
            <p:ph type="sldNum" sz="quarter" idx="5"/>
          </p:nvPr>
        </p:nvSpPr>
        <p:spPr/>
        <p:txBody>
          <a:bodyPr/>
          <a:lstStyle/>
          <a:p>
            <a:fld id="{1D6AC959-B27E-4858-856E-D8ED27301ABB}" type="slidenum">
              <a:rPr lang="es-ES" smtClean="0"/>
              <a:t>41</a:t>
            </a:fld>
            <a:endParaRPr lang="es-ES"/>
          </a:p>
        </p:txBody>
      </p:sp>
    </p:spTree>
    <p:extLst>
      <p:ext uri="{BB962C8B-B14F-4D97-AF65-F5344CB8AC3E}">
        <p14:creationId xmlns:p14="http://schemas.microsoft.com/office/powerpoint/2010/main" val="1922323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la guía son preguntas.</a:t>
            </a:r>
          </a:p>
        </p:txBody>
      </p:sp>
      <p:sp>
        <p:nvSpPr>
          <p:cNvPr id="4" name="Marcador de número de diapositiva 3"/>
          <p:cNvSpPr>
            <a:spLocks noGrp="1"/>
          </p:cNvSpPr>
          <p:nvPr>
            <p:ph type="sldNum" sz="quarter" idx="5"/>
          </p:nvPr>
        </p:nvSpPr>
        <p:spPr/>
        <p:txBody>
          <a:bodyPr/>
          <a:lstStyle/>
          <a:p>
            <a:fld id="{A524A94E-5018-42E8-9107-B27A1AF93948}" type="slidenum">
              <a:rPr lang="es-ES" smtClean="0"/>
              <a:t>53</a:t>
            </a:fld>
            <a:endParaRPr lang="es-ES" dirty="0"/>
          </a:p>
        </p:txBody>
      </p:sp>
    </p:spTree>
    <p:extLst>
      <p:ext uri="{BB962C8B-B14F-4D97-AF65-F5344CB8AC3E}">
        <p14:creationId xmlns:p14="http://schemas.microsoft.com/office/powerpoint/2010/main" val="221669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D6AC959-B27E-4858-856E-D8ED27301ABB}" type="slidenum">
              <a:rPr lang="es-ES" smtClean="0"/>
              <a:t>60</a:t>
            </a:fld>
            <a:endParaRPr lang="es-ES"/>
          </a:p>
        </p:txBody>
      </p:sp>
    </p:spTree>
    <p:extLst>
      <p:ext uri="{BB962C8B-B14F-4D97-AF65-F5344CB8AC3E}">
        <p14:creationId xmlns:p14="http://schemas.microsoft.com/office/powerpoint/2010/main" val="1555547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61</a:t>
            </a:fld>
            <a:endParaRPr lang="es-ES" dirty="0"/>
          </a:p>
        </p:txBody>
      </p:sp>
    </p:spTree>
    <p:extLst>
      <p:ext uri="{BB962C8B-B14F-4D97-AF65-F5344CB8AC3E}">
        <p14:creationId xmlns:p14="http://schemas.microsoft.com/office/powerpoint/2010/main" val="249325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i="1" dirty="0">
                <a:latin typeface="Arial Nova Light" panose="020B0304020202020204" pitchFamily="34" charset="0"/>
              </a:rPr>
              <a:t>* El art. 16 de la L.P.R.L. establece que «la prevención de riesgos laborales deberá integrarse en el sistema general de la gestión de la empresa, tanto en el conjunto de sus actividades como en todos los niveles jerárquicos de ésta» </a:t>
            </a:r>
          </a:p>
          <a:p>
            <a:r>
              <a:rPr lang="es-ES" sz="1200" i="1" dirty="0">
                <a:latin typeface="Arial Nova Light" panose="020B0304020202020204" pitchFamily="34" charset="0"/>
              </a:rPr>
              <a:t>* El art. 1del R.D. 39/1997, La integración de la prevención en el conjunto de las actividades de la empresa implica que debe proyectarse en los procesos técnicos, en la organización del trabajo y en las condiciones en que este se preste. Su integración en todos los niveles jerárquicos de la empresa implica la atribución a todos ellos, y la asunción por estos, de la obligación de incluir la prevención de riesgos en cualquier actividad que realicen u ordenen y en todas las decisiones que adopten».</a:t>
            </a:r>
          </a:p>
          <a:p>
            <a:pPr marL="171450" indent="-171450">
              <a:buFont typeface="Arial" panose="020B0604020202020204" pitchFamily="34" charset="0"/>
              <a:buChar char="•"/>
            </a:pPr>
            <a:r>
              <a:rPr lang="es-ES" sz="1200" i="1" dirty="0">
                <a:latin typeface="Arial Nova Light" panose="020B0304020202020204" pitchFamily="34" charset="0"/>
              </a:rPr>
              <a:t>Guía Técnica para la Integración de la PRL en el Sistema General </a:t>
            </a:r>
            <a:r>
              <a:rPr lang="es-ES" sz="1200" i="0" dirty="0">
                <a:latin typeface="Arial Nova Light" panose="020B0304020202020204" pitchFamily="34" charset="0"/>
              </a:rPr>
              <a:t>de Gestión la Empresa. </a:t>
            </a:r>
            <a:r>
              <a:rPr lang="es-ES" i="0" dirty="0">
                <a:effectLst/>
                <a:latin typeface="Times New Roman" panose="02020603050405020304" pitchFamily="18" charset="0"/>
              </a:rPr>
              <a:t>4.6.3 Integración en la contratación de obras o servicios</a:t>
            </a:r>
          </a:p>
          <a:p>
            <a:pPr marL="171450" indent="-171450">
              <a:buFont typeface="Arial" panose="020B0604020202020204" pitchFamily="34" charset="0"/>
              <a:buChar char="•"/>
            </a:pPr>
            <a:endParaRPr lang="es-ES" i="0" dirty="0">
              <a:effectLst/>
              <a:latin typeface="Times New Roman" panose="02020603050405020304" pitchFamily="18" charset="0"/>
            </a:endParaRPr>
          </a:p>
          <a:p>
            <a:pPr marL="171450" indent="-171450">
              <a:buFont typeface="Arial" panose="020B0604020202020204" pitchFamily="34" charset="0"/>
              <a:buChar char="•"/>
            </a:pPr>
            <a:r>
              <a:rPr lang="es-ES" b="0" strike="noStrike" dirty="0">
                <a:latin typeface="Arial Nova Light" panose="020B0304020202020204" pitchFamily="34" charset="0"/>
              </a:rPr>
              <a:t>En 6 de cada 10 empresas, el departamento usuario del servicio contratado NO interviene en la gestión de la CAE , </a:t>
            </a:r>
            <a:r>
              <a:rPr lang="es-ES" dirty="0"/>
              <a:t/>
            </a:r>
            <a:br>
              <a:rPr lang="es-ES" dirty="0"/>
            </a:br>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3</a:t>
            </a:fld>
            <a:endParaRPr lang="es-ES"/>
          </a:p>
        </p:txBody>
      </p:sp>
    </p:spTree>
    <p:extLst>
      <p:ext uri="{BB962C8B-B14F-4D97-AF65-F5344CB8AC3E}">
        <p14:creationId xmlns:p14="http://schemas.microsoft.com/office/powerpoint/2010/main" val="29796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4</a:t>
            </a:fld>
            <a:endParaRPr lang="es-ES"/>
          </a:p>
        </p:txBody>
      </p:sp>
    </p:spTree>
    <p:extLst>
      <p:ext uri="{BB962C8B-B14F-4D97-AF65-F5344CB8AC3E}">
        <p14:creationId xmlns:p14="http://schemas.microsoft.com/office/powerpoint/2010/main" val="68128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Nova Light" panose="020B0304020202020204" pitchFamily="34" charset="0"/>
              </a:rPr>
              <a:t>La COOPERACIÓN entre empresas y la participación de sus trabajadores, es esencial para identificar los riesgos y establecer medidas preventivas efectivas, acordes al nivel de riesgo. En definitiva, para mejorar la seguridad y salud de las personas trabajadoras.</a:t>
            </a:r>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5</a:t>
            </a:fld>
            <a:endParaRPr lang="es-ES"/>
          </a:p>
        </p:txBody>
      </p:sp>
    </p:spTree>
    <p:extLst>
      <p:ext uri="{BB962C8B-B14F-4D97-AF65-F5344CB8AC3E}">
        <p14:creationId xmlns:p14="http://schemas.microsoft.com/office/powerpoint/2010/main" val="339293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13</a:t>
            </a:fld>
            <a:endParaRPr lang="es-ES" dirty="0"/>
          </a:p>
        </p:txBody>
      </p:sp>
    </p:spTree>
    <p:extLst>
      <p:ext uri="{BB962C8B-B14F-4D97-AF65-F5344CB8AC3E}">
        <p14:creationId xmlns:p14="http://schemas.microsoft.com/office/powerpoint/2010/main" val="365806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14</a:t>
            </a:fld>
            <a:endParaRPr lang="es-ES" dirty="0"/>
          </a:p>
        </p:txBody>
      </p:sp>
    </p:spTree>
    <p:extLst>
      <p:ext uri="{BB962C8B-B14F-4D97-AF65-F5344CB8AC3E}">
        <p14:creationId xmlns:p14="http://schemas.microsoft.com/office/powerpoint/2010/main" val="231159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latin typeface="Arial Nova Light" panose="020B0304020202020204" pitchFamily="34" charset="0"/>
              </a:rPr>
              <a:t>se tendrán en cuenta junto a la peligrosidad de las actividades desarrolladas en el centro de trabajo, el número de trabajadores y la duración de la concurrencia de actividades.</a:t>
            </a:r>
          </a:p>
          <a:p>
            <a:endParaRPr lang="es-ES" sz="1200" dirty="0">
              <a:latin typeface="Arial Nova Light" panose="020B0304020202020204" pitchFamily="34" charset="0"/>
            </a:endParaRPr>
          </a:p>
          <a:p>
            <a:r>
              <a:rPr lang="es-ES" sz="1200" b="0" i="1" u="none" strike="noStrike" baseline="0" dirty="0">
                <a:latin typeface="Arial Nova Light" panose="020B0304020202020204" pitchFamily="34" charset="0"/>
              </a:rPr>
              <a:t>RD 39/97. Disposición adicional Undécima</a:t>
            </a:r>
            <a:r>
              <a:rPr lang="es-ES" sz="1200" b="0" i="0" u="none" strike="noStrike" baseline="0" dirty="0">
                <a:latin typeface="Arial Nova Light" panose="020B0304020202020204" pitchFamily="34" charset="0"/>
              </a:rPr>
              <a:t>: </a:t>
            </a:r>
            <a:r>
              <a:rPr lang="es-ES" sz="1200" b="0" i="1" u="none" strike="noStrike" baseline="0" dirty="0">
                <a:solidFill>
                  <a:srgbClr val="000000"/>
                </a:solidFill>
                <a:latin typeface="Arial Nova Light" panose="020B0304020202020204" pitchFamily="34" charset="0"/>
              </a:rPr>
              <a:t>Actividades peligrosas a efectos de coordinación de actividades empresariales.</a:t>
            </a:r>
            <a:endParaRPr lang="es-ES" sz="1200" b="0" i="0" u="none" strike="noStrike" baseline="0" dirty="0">
              <a:solidFill>
                <a:srgbClr val="000000"/>
              </a:solidFill>
              <a:latin typeface="Arial Nova Light" panose="020B0304020202020204" pitchFamily="34" charset="0"/>
            </a:endParaRPr>
          </a:p>
          <a:p>
            <a:r>
              <a:rPr lang="es-ES" sz="1200" b="0" i="0" u="none" strike="noStrike" baseline="0" dirty="0">
                <a:solidFill>
                  <a:srgbClr val="000000"/>
                </a:solidFill>
                <a:latin typeface="Arial Nova Light" panose="020B0304020202020204" pitchFamily="34" charset="0"/>
              </a:rPr>
              <a:t>A efectos de lo previsto en el artículo 13.1.a) del Real Decreto 171/2004, de 30 de enero, por el que se desarrolla el artículo 24 de la Ley 31/1995, de 8 de noviembre, de Prevención de Riesgos Laborales, en materia de coordinación de actividades empresariales, se consideran actividades o procesos peligrosos o con riesgos especiales los incluidos en el Anexo I del presente real decreto.</a:t>
            </a:r>
            <a:endParaRPr lang="es-ES" sz="1200" dirty="0">
              <a:latin typeface="Arial Nova Light" panose="020B03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p>
            <a:fld id="{6BBA21D6-6DDD-4F29-81EB-CAEAFF7DAC35}" type="slidenum">
              <a:rPr lang="es-ES" smtClean="0"/>
              <a:t>15</a:t>
            </a:fld>
            <a:endParaRPr lang="es-ES"/>
          </a:p>
        </p:txBody>
      </p:sp>
    </p:spTree>
    <p:extLst>
      <p:ext uri="{BB962C8B-B14F-4D97-AF65-F5344CB8AC3E}">
        <p14:creationId xmlns:p14="http://schemas.microsoft.com/office/powerpoint/2010/main" val="143538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Nova Light" panose="020B0304020202020204" pitchFamily="34" charset="0"/>
              </a:rPr>
              <a:t>Fuentes: LPRL art 16; RS 39/97 RD 171/04. Exposición de motivos</a:t>
            </a:r>
            <a:endParaRPr lang="es-ES" sz="1200" dirty="0"/>
          </a:p>
          <a:p>
            <a:endParaRPr lang="es-ES" dirty="0"/>
          </a:p>
        </p:txBody>
      </p:sp>
      <p:sp>
        <p:nvSpPr>
          <p:cNvPr id="4" name="Marcador de número de diapositiva 3"/>
          <p:cNvSpPr>
            <a:spLocks noGrp="1"/>
          </p:cNvSpPr>
          <p:nvPr>
            <p:ph type="sldNum" sz="quarter" idx="5"/>
          </p:nvPr>
        </p:nvSpPr>
        <p:spPr/>
        <p:txBody>
          <a:bodyPr/>
          <a:lstStyle/>
          <a:p>
            <a:fld id="{E403AF6B-35AE-4B27-AC96-84B888E1B482}" type="slidenum">
              <a:rPr lang="es-ES" smtClean="0"/>
              <a:t>18</a:t>
            </a:fld>
            <a:endParaRPr lang="es-ES" dirty="0"/>
          </a:p>
        </p:txBody>
      </p:sp>
    </p:spTree>
    <p:extLst>
      <p:ext uri="{BB962C8B-B14F-4D97-AF65-F5344CB8AC3E}">
        <p14:creationId xmlns:p14="http://schemas.microsoft.com/office/powerpoint/2010/main" val="82049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BA406B-7238-37F1-1C07-2B6B52B25A80}"/>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98F6A794-C923-B245-C791-C2EDF92A12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D14CA38-F759-A313-8DB7-BEED567BD66A}"/>
              </a:ext>
            </a:extLst>
          </p:cNvPr>
          <p:cNvSpPr>
            <a:spLocks noGrp="1"/>
          </p:cNvSpPr>
          <p:nvPr>
            <p:ph type="dt" sz="half" idx="10"/>
          </p:nvPr>
        </p:nvSpPr>
        <p:spPr/>
        <p:txBody>
          <a:bodyPr/>
          <a:lstStyle/>
          <a:p>
            <a:fld id="{A336A100-8672-4518-85E3-B1CDD12B9A3C}" type="datetimeFigureOut">
              <a:rPr lang="es-ES" smtClean="0"/>
              <a:t>08/10/2024</a:t>
            </a:fld>
            <a:endParaRPr lang="es-ES"/>
          </a:p>
        </p:txBody>
      </p:sp>
      <p:sp>
        <p:nvSpPr>
          <p:cNvPr id="5" name="Marcador de pie de página 4">
            <a:extLst>
              <a:ext uri="{FF2B5EF4-FFF2-40B4-BE49-F238E27FC236}">
                <a16:creationId xmlns:a16="http://schemas.microsoft.com/office/drawing/2014/main" id="{73DA181C-B9BA-9AE5-11D2-37755EE249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C6FA69-F9B4-6894-F2B8-3E3D06D21582}"/>
              </a:ext>
            </a:extLst>
          </p:cNvPr>
          <p:cNvSpPr>
            <a:spLocks noGrp="1"/>
          </p:cNvSpPr>
          <p:nvPr>
            <p:ph type="sldNum" sz="quarter" idx="12"/>
          </p:nvPr>
        </p:nvSpPr>
        <p:spPr/>
        <p:txBody>
          <a:bodyPr/>
          <a:lstStyle/>
          <a:p>
            <a:fld id="{65670270-54EB-4BB3-9FBD-ABD089C7357F}" type="slidenum">
              <a:rPr lang="es-ES" smtClean="0"/>
              <a:t>‹Nº›</a:t>
            </a:fld>
            <a:endParaRPr lang="es-ES"/>
          </a:p>
        </p:txBody>
      </p:sp>
    </p:spTree>
    <p:extLst>
      <p:ext uri="{BB962C8B-B14F-4D97-AF65-F5344CB8AC3E}">
        <p14:creationId xmlns:p14="http://schemas.microsoft.com/office/powerpoint/2010/main" val="174642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CC245-EF82-02C7-EB3E-643704B365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9BCC2B-31E0-1985-7DBD-3CA5D2C6D97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94ABDE-2AF5-C725-406E-0259FB6DEFD5}"/>
              </a:ext>
            </a:extLst>
          </p:cNvPr>
          <p:cNvSpPr>
            <a:spLocks noGrp="1"/>
          </p:cNvSpPr>
          <p:nvPr>
            <p:ph type="dt" sz="half" idx="10"/>
          </p:nvPr>
        </p:nvSpPr>
        <p:spPr/>
        <p:txBody>
          <a:bodyPr/>
          <a:lstStyle/>
          <a:p>
            <a:fld id="{A336A100-8672-4518-85E3-B1CDD12B9A3C}" type="datetimeFigureOut">
              <a:rPr lang="es-ES" smtClean="0"/>
              <a:t>08/10/2024</a:t>
            </a:fld>
            <a:endParaRPr lang="es-ES"/>
          </a:p>
        </p:txBody>
      </p:sp>
      <p:sp>
        <p:nvSpPr>
          <p:cNvPr id="5" name="Marcador de pie de página 4">
            <a:extLst>
              <a:ext uri="{FF2B5EF4-FFF2-40B4-BE49-F238E27FC236}">
                <a16:creationId xmlns:a16="http://schemas.microsoft.com/office/drawing/2014/main" id="{D2412266-B912-29EB-3BD2-850E7B3F3CE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3F2E5B-EADF-B7F9-23EA-43E245193015}"/>
              </a:ext>
            </a:extLst>
          </p:cNvPr>
          <p:cNvSpPr>
            <a:spLocks noGrp="1"/>
          </p:cNvSpPr>
          <p:nvPr>
            <p:ph type="sldNum" sz="quarter" idx="12"/>
          </p:nvPr>
        </p:nvSpPr>
        <p:spPr/>
        <p:txBody>
          <a:bodyPr/>
          <a:lstStyle/>
          <a:p>
            <a:fld id="{65670270-54EB-4BB3-9FBD-ABD089C7357F}" type="slidenum">
              <a:rPr lang="es-ES" smtClean="0"/>
              <a:t>‹Nº›</a:t>
            </a:fld>
            <a:endParaRPr lang="es-ES"/>
          </a:p>
        </p:txBody>
      </p:sp>
    </p:spTree>
    <p:extLst>
      <p:ext uri="{BB962C8B-B14F-4D97-AF65-F5344CB8AC3E}">
        <p14:creationId xmlns:p14="http://schemas.microsoft.com/office/powerpoint/2010/main" val="142390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A66383-0FF9-32A6-BED0-13D996F28F7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500637-8976-CFC8-8B38-465D3F2282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70E027-36DF-B63D-5548-D5F19BC87E1B}"/>
              </a:ext>
            </a:extLst>
          </p:cNvPr>
          <p:cNvSpPr>
            <a:spLocks noGrp="1"/>
          </p:cNvSpPr>
          <p:nvPr>
            <p:ph type="dt" sz="half" idx="10"/>
          </p:nvPr>
        </p:nvSpPr>
        <p:spPr/>
        <p:txBody>
          <a:bodyPr/>
          <a:lstStyle/>
          <a:p>
            <a:fld id="{A336A100-8672-4518-85E3-B1CDD12B9A3C}" type="datetimeFigureOut">
              <a:rPr lang="es-ES" smtClean="0"/>
              <a:t>08/10/2024</a:t>
            </a:fld>
            <a:endParaRPr lang="es-ES"/>
          </a:p>
        </p:txBody>
      </p:sp>
      <p:sp>
        <p:nvSpPr>
          <p:cNvPr id="5" name="Marcador de pie de página 4">
            <a:extLst>
              <a:ext uri="{FF2B5EF4-FFF2-40B4-BE49-F238E27FC236}">
                <a16:creationId xmlns:a16="http://schemas.microsoft.com/office/drawing/2014/main" id="{F54D193D-8E2E-7BCD-C7AC-182CBC8859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4809C1-313F-62DE-02FB-F797E510B5B6}"/>
              </a:ext>
            </a:extLst>
          </p:cNvPr>
          <p:cNvSpPr>
            <a:spLocks noGrp="1"/>
          </p:cNvSpPr>
          <p:nvPr>
            <p:ph type="sldNum" sz="quarter" idx="12"/>
          </p:nvPr>
        </p:nvSpPr>
        <p:spPr/>
        <p:txBody>
          <a:bodyPr/>
          <a:lstStyle/>
          <a:p>
            <a:fld id="{65670270-54EB-4BB3-9FBD-ABD089C7357F}" type="slidenum">
              <a:rPr lang="es-ES" smtClean="0"/>
              <a:t>‹Nº›</a:t>
            </a:fld>
            <a:endParaRPr lang="es-ES"/>
          </a:p>
        </p:txBody>
      </p:sp>
    </p:spTree>
    <p:extLst>
      <p:ext uri="{BB962C8B-B14F-4D97-AF65-F5344CB8AC3E}">
        <p14:creationId xmlns:p14="http://schemas.microsoft.com/office/powerpoint/2010/main" val="94448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3C09CF-1DE5-720C-B0CE-E2B87E75D1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7D51B6E-487A-1C8C-4BFD-141B2ABC9A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FC8039-A1CE-46BF-DA7A-4E48BE18BA13}"/>
              </a:ext>
            </a:extLst>
          </p:cNvPr>
          <p:cNvSpPr>
            <a:spLocks noGrp="1"/>
          </p:cNvSpPr>
          <p:nvPr>
            <p:ph type="dt" sz="half" idx="10"/>
          </p:nvPr>
        </p:nvSpPr>
        <p:spPr/>
        <p:txBody>
          <a:bodyPr/>
          <a:lstStyle/>
          <a:p>
            <a:fld id="{A336A100-8672-4518-85E3-B1CDD12B9A3C}" type="datetimeFigureOut">
              <a:rPr lang="es-ES" smtClean="0"/>
              <a:t>08/10/2024</a:t>
            </a:fld>
            <a:endParaRPr lang="es-ES"/>
          </a:p>
        </p:txBody>
      </p:sp>
      <p:sp>
        <p:nvSpPr>
          <p:cNvPr id="5" name="Marcador de pie de página 4">
            <a:extLst>
              <a:ext uri="{FF2B5EF4-FFF2-40B4-BE49-F238E27FC236}">
                <a16:creationId xmlns:a16="http://schemas.microsoft.com/office/drawing/2014/main" id="{806819BC-C4B1-7328-49A0-211C68A4ED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D88512-C726-97E2-FC69-4B8B1DA7CC3E}"/>
              </a:ext>
            </a:extLst>
          </p:cNvPr>
          <p:cNvSpPr>
            <a:spLocks noGrp="1"/>
          </p:cNvSpPr>
          <p:nvPr>
            <p:ph type="sldNum" sz="quarter" idx="12"/>
          </p:nvPr>
        </p:nvSpPr>
        <p:spPr/>
        <p:txBody>
          <a:bodyPr/>
          <a:lstStyle/>
          <a:p>
            <a:fld id="{65670270-54EB-4BB3-9FBD-ABD089C7357F}" type="slidenum">
              <a:rPr lang="es-ES" smtClean="0"/>
              <a:t>‹Nº›</a:t>
            </a:fld>
            <a:endParaRPr lang="es-ES"/>
          </a:p>
        </p:txBody>
      </p:sp>
      <p:sp>
        <p:nvSpPr>
          <p:cNvPr id="7" name="Rectángulo 6">
            <a:extLst>
              <a:ext uri="{FF2B5EF4-FFF2-40B4-BE49-F238E27FC236}">
                <a16:creationId xmlns:a16="http://schemas.microsoft.com/office/drawing/2014/main" id="{9160DA36-5E43-AB98-58E8-735767D17921}"/>
              </a:ext>
            </a:extLst>
          </p:cNvPr>
          <p:cNvSpPr/>
          <p:nvPr userDrawn="1"/>
        </p:nvSpPr>
        <p:spPr>
          <a:xfrm>
            <a:off x="2165191" y="277638"/>
            <a:ext cx="217479" cy="444099"/>
          </a:xfrm>
          <a:prstGeom prst="rect">
            <a:avLst/>
          </a:prstGeom>
          <a:solidFill>
            <a:srgbClr val="BB1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6454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D5CB7-F87E-AE49-83A2-964C1C17F737}"/>
              </a:ext>
            </a:extLst>
          </p:cNvPr>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46F2C6D-8ACC-8D0B-B154-7FD7B7D95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D8FA5AE-C202-A4C4-A8D1-407702313FB2}"/>
              </a:ext>
            </a:extLst>
          </p:cNvPr>
          <p:cNvSpPr>
            <a:spLocks noGrp="1"/>
          </p:cNvSpPr>
          <p:nvPr>
            <p:ph type="dt" sz="half" idx="10"/>
          </p:nvPr>
        </p:nvSpPr>
        <p:spPr/>
        <p:txBody>
          <a:bodyPr/>
          <a:lstStyle/>
          <a:p>
            <a:fld id="{A336A100-8672-4518-85E3-B1CDD12B9A3C}" type="datetimeFigureOut">
              <a:rPr lang="es-ES" smtClean="0"/>
              <a:t>08/10/2024</a:t>
            </a:fld>
            <a:endParaRPr lang="es-ES"/>
          </a:p>
        </p:txBody>
      </p:sp>
      <p:sp>
        <p:nvSpPr>
          <p:cNvPr id="5" name="Marcador de pie de página 4">
            <a:extLst>
              <a:ext uri="{FF2B5EF4-FFF2-40B4-BE49-F238E27FC236}">
                <a16:creationId xmlns:a16="http://schemas.microsoft.com/office/drawing/2014/main" id="{81292B25-138D-82CD-AC88-790F006BDC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9F7B90A-5ADB-869A-A5A6-A31498BA92B0}"/>
              </a:ext>
            </a:extLst>
          </p:cNvPr>
          <p:cNvSpPr>
            <a:spLocks noGrp="1"/>
          </p:cNvSpPr>
          <p:nvPr>
            <p:ph type="sldNum" sz="quarter" idx="12"/>
          </p:nvPr>
        </p:nvSpPr>
        <p:spPr/>
        <p:txBody>
          <a:bodyPr/>
          <a:lstStyle/>
          <a:p>
            <a:fld id="{65670270-54EB-4BB3-9FBD-ABD089C7357F}" type="slidenum">
              <a:rPr lang="es-ES" smtClean="0"/>
              <a:t>‹Nº›</a:t>
            </a:fld>
            <a:endParaRPr lang="es-ES"/>
          </a:p>
        </p:txBody>
      </p:sp>
    </p:spTree>
    <p:extLst>
      <p:ext uri="{BB962C8B-B14F-4D97-AF65-F5344CB8AC3E}">
        <p14:creationId xmlns:p14="http://schemas.microsoft.com/office/powerpoint/2010/main" val="110128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8DD06-D981-4EF6-A4C6-30B01B5D62E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57AD300-4BA5-0647-FF63-AA5E2FD9146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BBC02-E6B3-BE41-88A7-BCE0259CBD2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0401D2-D667-642B-E3B1-9D8A40C9D381}"/>
              </a:ext>
            </a:extLst>
          </p:cNvPr>
          <p:cNvSpPr>
            <a:spLocks noGrp="1"/>
          </p:cNvSpPr>
          <p:nvPr>
            <p:ph type="dt" sz="half" idx="10"/>
          </p:nvPr>
        </p:nvSpPr>
        <p:spPr/>
        <p:txBody>
          <a:bodyPr/>
          <a:lstStyle/>
          <a:p>
            <a:fld id="{A336A100-8672-4518-85E3-B1CDD12B9A3C}" type="datetimeFigureOut">
              <a:rPr lang="es-ES" smtClean="0"/>
              <a:t>08/10/2024</a:t>
            </a:fld>
            <a:endParaRPr lang="es-ES"/>
          </a:p>
        </p:txBody>
      </p:sp>
      <p:sp>
        <p:nvSpPr>
          <p:cNvPr id="6" name="Marcador de pie de página 5">
            <a:extLst>
              <a:ext uri="{FF2B5EF4-FFF2-40B4-BE49-F238E27FC236}">
                <a16:creationId xmlns:a16="http://schemas.microsoft.com/office/drawing/2014/main" id="{45F779B3-F4B0-CC0B-6906-5490B9020B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66E723-C96F-485A-D98F-1A13C645FB0C}"/>
              </a:ext>
            </a:extLst>
          </p:cNvPr>
          <p:cNvSpPr>
            <a:spLocks noGrp="1"/>
          </p:cNvSpPr>
          <p:nvPr>
            <p:ph type="sldNum" sz="quarter" idx="12"/>
          </p:nvPr>
        </p:nvSpPr>
        <p:spPr/>
        <p:txBody>
          <a:bodyPr/>
          <a:lstStyle/>
          <a:p>
            <a:fld id="{65670270-54EB-4BB3-9FBD-ABD089C7357F}" type="slidenum">
              <a:rPr lang="es-ES" smtClean="0"/>
              <a:t>‹Nº›</a:t>
            </a:fld>
            <a:endParaRPr lang="es-ES"/>
          </a:p>
        </p:txBody>
      </p:sp>
      <p:sp>
        <p:nvSpPr>
          <p:cNvPr id="8" name="Rectángulo 7">
            <a:extLst>
              <a:ext uri="{FF2B5EF4-FFF2-40B4-BE49-F238E27FC236}">
                <a16:creationId xmlns:a16="http://schemas.microsoft.com/office/drawing/2014/main" id="{8561FB6C-876D-F1D6-7E52-8E90F88A8D95}"/>
              </a:ext>
            </a:extLst>
          </p:cNvPr>
          <p:cNvSpPr/>
          <p:nvPr userDrawn="1"/>
        </p:nvSpPr>
        <p:spPr>
          <a:xfrm>
            <a:off x="2165191" y="277638"/>
            <a:ext cx="217479" cy="444099"/>
          </a:xfrm>
          <a:prstGeom prst="rect">
            <a:avLst/>
          </a:prstGeom>
          <a:solidFill>
            <a:srgbClr val="BB1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4139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D07AA7-6C23-93E7-3BBC-D721DF52EAB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A5646C-C252-B701-3967-321E81D29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573382D-5155-DAB4-B531-C2A500B002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6DB6A1-4D79-B97C-B265-B2D3DF04A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69C671E-D714-3133-FA84-84C5EF859EC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5F60F6D-88B2-5C61-38EA-1ECE945D9B3E}"/>
              </a:ext>
            </a:extLst>
          </p:cNvPr>
          <p:cNvSpPr>
            <a:spLocks noGrp="1"/>
          </p:cNvSpPr>
          <p:nvPr>
            <p:ph type="dt" sz="half" idx="10"/>
          </p:nvPr>
        </p:nvSpPr>
        <p:spPr/>
        <p:txBody>
          <a:bodyPr/>
          <a:lstStyle/>
          <a:p>
            <a:fld id="{A336A100-8672-4518-85E3-B1CDD12B9A3C}" type="datetimeFigureOut">
              <a:rPr lang="es-ES" smtClean="0"/>
              <a:t>08/10/2024</a:t>
            </a:fld>
            <a:endParaRPr lang="es-ES"/>
          </a:p>
        </p:txBody>
      </p:sp>
      <p:sp>
        <p:nvSpPr>
          <p:cNvPr id="8" name="Marcador de pie de página 7">
            <a:extLst>
              <a:ext uri="{FF2B5EF4-FFF2-40B4-BE49-F238E27FC236}">
                <a16:creationId xmlns:a16="http://schemas.microsoft.com/office/drawing/2014/main" id="{3B0689CF-077A-0A15-E6C3-31E3176309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D3738A2-D5E8-AB99-D523-27532F040B17}"/>
              </a:ext>
            </a:extLst>
          </p:cNvPr>
          <p:cNvSpPr>
            <a:spLocks noGrp="1"/>
          </p:cNvSpPr>
          <p:nvPr>
            <p:ph type="sldNum" sz="quarter" idx="12"/>
          </p:nvPr>
        </p:nvSpPr>
        <p:spPr/>
        <p:txBody>
          <a:bodyPr/>
          <a:lstStyle/>
          <a:p>
            <a:fld id="{65670270-54EB-4BB3-9FBD-ABD089C7357F}" type="slidenum">
              <a:rPr lang="es-ES" smtClean="0"/>
              <a:t>‹Nº›</a:t>
            </a:fld>
            <a:endParaRPr lang="es-ES"/>
          </a:p>
        </p:txBody>
      </p:sp>
    </p:spTree>
    <p:extLst>
      <p:ext uri="{BB962C8B-B14F-4D97-AF65-F5344CB8AC3E}">
        <p14:creationId xmlns:p14="http://schemas.microsoft.com/office/powerpoint/2010/main" val="105465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E1B4E-F19B-E4D5-14AE-C72066DC732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074D4EC-CB9E-54F0-4310-8FFE75105946}"/>
              </a:ext>
            </a:extLst>
          </p:cNvPr>
          <p:cNvSpPr>
            <a:spLocks noGrp="1"/>
          </p:cNvSpPr>
          <p:nvPr>
            <p:ph type="dt" sz="half" idx="10"/>
          </p:nvPr>
        </p:nvSpPr>
        <p:spPr/>
        <p:txBody>
          <a:bodyPr/>
          <a:lstStyle/>
          <a:p>
            <a:fld id="{A336A100-8672-4518-85E3-B1CDD12B9A3C}" type="datetimeFigureOut">
              <a:rPr lang="es-ES" smtClean="0"/>
              <a:t>08/10/2024</a:t>
            </a:fld>
            <a:endParaRPr lang="es-ES"/>
          </a:p>
        </p:txBody>
      </p:sp>
      <p:sp>
        <p:nvSpPr>
          <p:cNvPr id="4" name="Marcador de pie de página 3">
            <a:extLst>
              <a:ext uri="{FF2B5EF4-FFF2-40B4-BE49-F238E27FC236}">
                <a16:creationId xmlns:a16="http://schemas.microsoft.com/office/drawing/2014/main" id="{65F0F15F-60E6-5967-03EE-29B6E5720EE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F544991-8D1A-50BF-6489-4624CFCC0A81}"/>
              </a:ext>
            </a:extLst>
          </p:cNvPr>
          <p:cNvSpPr>
            <a:spLocks noGrp="1"/>
          </p:cNvSpPr>
          <p:nvPr>
            <p:ph type="sldNum" sz="quarter" idx="12"/>
          </p:nvPr>
        </p:nvSpPr>
        <p:spPr/>
        <p:txBody>
          <a:bodyPr/>
          <a:lstStyle/>
          <a:p>
            <a:fld id="{65670270-54EB-4BB3-9FBD-ABD089C7357F}" type="slidenum">
              <a:rPr lang="es-ES" smtClean="0"/>
              <a:t>‹Nº›</a:t>
            </a:fld>
            <a:endParaRPr lang="es-ES"/>
          </a:p>
        </p:txBody>
      </p:sp>
      <p:sp>
        <p:nvSpPr>
          <p:cNvPr id="6" name="Rectángulo 5">
            <a:extLst>
              <a:ext uri="{FF2B5EF4-FFF2-40B4-BE49-F238E27FC236}">
                <a16:creationId xmlns:a16="http://schemas.microsoft.com/office/drawing/2014/main" id="{3B932F24-E7E2-FF93-1F05-011311D7D3DA}"/>
              </a:ext>
            </a:extLst>
          </p:cNvPr>
          <p:cNvSpPr/>
          <p:nvPr userDrawn="1"/>
        </p:nvSpPr>
        <p:spPr>
          <a:xfrm>
            <a:off x="2165191" y="277638"/>
            <a:ext cx="217479" cy="444099"/>
          </a:xfrm>
          <a:prstGeom prst="rect">
            <a:avLst/>
          </a:prstGeom>
          <a:solidFill>
            <a:srgbClr val="BB1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64682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A54E802-1277-66D2-DCCE-07CB17A7B10B}"/>
              </a:ext>
            </a:extLst>
          </p:cNvPr>
          <p:cNvSpPr>
            <a:spLocks noGrp="1"/>
          </p:cNvSpPr>
          <p:nvPr>
            <p:ph type="dt" sz="half" idx="10"/>
          </p:nvPr>
        </p:nvSpPr>
        <p:spPr/>
        <p:txBody>
          <a:bodyPr/>
          <a:lstStyle/>
          <a:p>
            <a:fld id="{A336A100-8672-4518-85E3-B1CDD12B9A3C}" type="datetimeFigureOut">
              <a:rPr lang="es-ES" smtClean="0"/>
              <a:t>08/10/2024</a:t>
            </a:fld>
            <a:endParaRPr lang="es-ES"/>
          </a:p>
        </p:txBody>
      </p:sp>
      <p:sp>
        <p:nvSpPr>
          <p:cNvPr id="3" name="Marcador de pie de página 2">
            <a:extLst>
              <a:ext uri="{FF2B5EF4-FFF2-40B4-BE49-F238E27FC236}">
                <a16:creationId xmlns:a16="http://schemas.microsoft.com/office/drawing/2014/main" id="{B58EF5DB-7E52-4A78-6F26-25125536EEE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C243A9B-E6F5-8073-5C0E-9EF7C39E6534}"/>
              </a:ext>
            </a:extLst>
          </p:cNvPr>
          <p:cNvSpPr>
            <a:spLocks noGrp="1"/>
          </p:cNvSpPr>
          <p:nvPr>
            <p:ph type="sldNum" sz="quarter" idx="12"/>
          </p:nvPr>
        </p:nvSpPr>
        <p:spPr/>
        <p:txBody>
          <a:bodyPr/>
          <a:lstStyle/>
          <a:p>
            <a:fld id="{65670270-54EB-4BB3-9FBD-ABD089C7357F}" type="slidenum">
              <a:rPr lang="es-ES" smtClean="0"/>
              <a:t>‹Nº›</a:t>
            </a:fld>
            <a:endParaRPr lang="es-ES"/>
          </a:p>
        </p:txBody>
      </p:sp>
    </p:spTree>
    <p:extLst>
      <p:ext uri="{BB962C8B-B14F-4D97-AF65-F5344CB8AC3E}">
        <p14:creationId xmlns:p14="http://schemas.microsoft.com/office/powerpoint/2010/main" val="31171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B7035-923D-214A-9070-7D6303BBBC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1EE111-1563-E6BE-511E-0F33E8FBE5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6D8C581-22FE-52EA-73B6-BC45E985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B081AE-660B-CE35-F208-C22EE81488AC}"/>
              </a:ext>
            </a:extLst>
          </p:cNvPr>
          <p:cNvSpPr>
            <a:spLocks noGrp="1"/>
          </p:cNvSpPr>
          <p:nvPr>
            <p:ph type="dt" sz="half" idx="10"/>
          </p:nvPr>
        </p:nvSpPr>
        <p:spPr/>
        <p:txBody>
          <a:bodyPr/>
          <a:lstStyle/>
          <a:p>
            <a:fld id="{A336A100-8672-4518-85E3-B1CDD12B9A3C}" type="datetimeFigureOut">
              <a:rPr lang="es-ES" smtClean="0"/>
              <a:t>08/10/2024</a:t>
            </a:fld>
            <a:endParaRPr lang="es-ES"/>
          </a:p>
        </p:txBody>
      </p:sp>
      <p:sp>
        <p:nvSpPr>
          <p:cNvPr id="6" name="Marcador de pie de página 5">
            <a:extLst>
              <a:ext uri="{FF2B5EF4-FFF2-40B4-BE49-F238E27FC236}">
                <a16:creationId xmlns:a16="http://schemas.microsoft.com/office/drawing/2014/main" id="{96F06FF3-663A-34B2-A175-DC862A4A32E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A214B-CD27-C0F4-8F4A-6A911448B036}"/>
              </a:ext>
            </a:extLst>
          </p:cNvPr>
          <p:cNvSpPr>
            <a:spLocks noGrp="1"/>
          </p:cNvSpPr>
          <p:nvPr>
            <p:ph type="sldNum" sz="quarter" idx="12"/>
          </p:nvPr>
        </p:nvSpPr>
        <p:spPr/>
        <p:txBody>
          <a:bodyPr/>
          <a:lstStyle/>
          <a:p>
            <a:fld id="{65670270-54EB-4BB3-9FBD-ABD089C7357F}" type="slidenum">
              <a:rPr lang="es-ES" smtClean="0"/>
              <a:t>‹Nº›</a:t>
            </a:fld>
            <a:endParaRPr lang="es-ES"/>
          </a:p>
        </p:txBody>
      </p:sp>
    </p:spTree>
    <p:extLst>
      <p:ext uri="{BB962C8B-B14F-4D97-AF65-F5344CB8AC3E}">
        <p14:creationId xmlns:p14="http://schemas.microsoft.com/office/powerpoint/2010/main" val="263627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384A3-35A1-6A97-8B5A-FB59566329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E942F8-F8FD-19D3-3A28-AB98561779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632E31A-F085-5864-41D2-31CFB57FD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D394EB-0FB1-91A9-167E-E78FDAFCDEAD}"/>
              </a:ext>
            </a:extLst>
          </p:cNvPr>
          <p:cNvSpPr>
            <a:spLocks noGrp="1"/>
          </p:cNvSpPr>
          <p:nvPr>
            <p:ph type="dt" sz="half" idx="10"/>
          </p:nvPr>
        </p:nvSpPr>
        <p:spPr/>
        <p:txBody>
          <a:bodyPr/>
          <a:lstStyle/>
          <a:p>
            <a:fld id="{A336A100-8672-4518-85E3-B1CDD12B9A3C}" type="datetimeFigureOut">
              <a:rPr lang="es-ES" smtClean="0"/>
              <a:t>08/10/2024</a:t>
            </a:fld>
            <a:endParaRPr lang="es-ES"/>
          </a:p>
        </p:txBody>
      </p:sp>
      <p:sp>
        <p:nvSpPr>
          <p:cNvPr id="6" name="Marcador de pie de página 5">
            <a:extLst>
              <a:ext uri="{FF2B5EF4-FFF2-40B4-BE49-F238E27FC236}">
                <a16:creationId xmlns:a16="http://schemas.microsoft.com/office/drawing/2014/main" id="{61D49779-E4BC-30D0-C862-7D9737410A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4D88515-5F1F-4146-0EC0-7A1699E6DB05}"/>
              </a:ext>
            </a:extLst>
          </p:cNvPr>
          <p:cNvSpPr>
            <a:spLocks noGrp="1"/>
          </p:cNvSpPr>
          <p:nvPr>
            <p:ph type="sldNum" sz="quarter" idx="12"/>
          </p:nvPr>
        </p:nvSpPr>
        <p:spPr/>
        <p:txBody>
          <a:bodyPr/>
          <a:lstStyle/>
          <a:p>
            <a:fld id="{65670270-54EB-4BB3-9FBD-ABD089C7357F}" type="slidenum">
              <a:rPr lang="es-ES" smtClean="0"/>
              <a:t>‹Nº›</a:t>
            </a:fld>
            <a:endParaRPr lang="es-ES"/>
          </a:p>
        </p:txBody>
      </p:sp>
    </p:spTree>
    <p:extLst>
      <p:ext uri="{BB962C8B-B14F-4D97-AF65-F5344CB8AC3E}">
        <p14:creationId xmlns:p14="http://schemas.microsoft.com/office/powerpoint/2010/main" val="112787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625749-3F4F-DCFA-2C46-C689F87C82EE}"/>
              </a:ext>
            </a:extLst>
          </p:cNvPr>
          <p:cNvSpPr>
            <a:spLocks noGrp="1"/>
          </p:cNvSpPr>
          <p:nvPr>
            <p:ph type="title"/>
          </p:nvPr>
        </p:nvSpPr>
        <p:spPr>
          <a:xfrm>
            <a:off x="2382670" y="277638"/>
            <a:ext cx="8742530" cy="444099"/>
          </a:xfrm>
          <a:prstGeom prst="rect">
            <a:avLst/>
          </a:prstGeom>
        </p:spPr>
        <p:txBody>
          <a:bodyPr vert="horz" lIns="144000" tIns="45720" rIns="91440" bIns="45720" rtlCol="0" anchor="ctr">
            <a:no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1A915AA8-E3F9-63BC-CE6A-D26A4A34A5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F002ABA-21E1-88C0-7A59-D537AC82E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75000"/>
                  </a:schemeClr>
                </a:solidFill>
                <a:latin typeface="RobotoSlab-Light"/>
              </a:defRPr>
            </a:lvl1pPr>
          </a:lstStyle>
          <a:p>
            <a:fld id="{A336A100-8672-4518-85E3-B1CDD12B9A3C}" type="datetimeFigureOut">
              <a:rPr lang="es-ES" smtClean="0"/>
              <a:pPr/>
              <a:t>08/10/2024</a:t>
            </a:fld>
            <a:endParaRPr lang="es-ES"/>
          </a:p>
        </p:txBody>
      </p:sp>
      <p:sp>
        <p:nvSpPr>
          <p:cNvPr id="5" name="Marcador de pie de página 4">
            <a:extLst>
              <a:ext uri="{FF2B5EF4-FFF2-40B4-BE49-F238E27FC236}">
                <a16:creationId xmlns:a16="http://schemas.microsoft.com/office/drawing/2014/main" id="{1BE61F1C-655C-EA7C-892C-E65ECB64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latin typeface="RobotoSlab-Light"/>
              </a:defRPr>
            </a:lvl1pPr>
          </a:lstStyle>
          <a:p>
            <a:endParaRPr lang="es-ES"/>
          </a:p>
        </p:txBody>
      </p:sp>
      <p:sp>
        <p:nvSpPr>
          <p:cNvPr id="6" name="Marcador de número de diapositiva 5">
            <a:extLst>
              <a:ext uri="{FF2B5EF4-FFF2-40B4-BE49-F238E27FC236}">
                <a16:creationId xmlns:a16="http://schemas.microsoft.com/office/drawing/2014/main" id="{04D100BF-2096-72FA-8FA1-37C0E9D81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latin typeface="RobotoSlab-Light"/>
              </a:defRPr>
            </a:lvl1pPr>
          </a:lstStyle>
          <a:p>
            <a:fld id="{65670270-54EB-4BB3-9FBD-ABD089C7357F}" type="slidenum">
              <a:rPr lang="es-ES" smtClean="0"/>
              <a:pPr/>
              <a:t>‹Nº›</a:t>
            </a:fld>
            <a:endParaRPr lang="es-ES"/>
          </a:p>
        </p:txBody>
      </p:sp>
      <p:pic>
        <p:nvPicPr>
          <p:cNvPr id="9" name="Imagen 8">
            <a:extLst>
              <a:ext uri="{FF2B5EF4-FFF2-40B4-BE49-F238E27FC236}">
                <a16:creationId xmlns:a16="http://schemas.microsoft.com/office/drawing/2014/main" id="{EC1FAE03-7B8B-3EFA-C789-6CA2BCFE95C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86" y="0"/>
            <a:ext cx="1784182" cy="1003412"/>
          </a:xfrm>
          <a:prstGeom prst="rect">
            <a:avLst/>
          </a:prstGeom>
        </p:spPr>
      </p:pic>
    </p:spTree>
    <p:extLst>
      <p:ext uri="{BB962C8B-B14F-4D97-AF65-F5344CB8AC3E}">
        <p14:creationId xmlns:p14="http://schemas.microsoft.com/office/powerpoint/2010/main" val="4214419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b="0" kern="1200">
          <a:solidFill>
            <a:srgbClr val="545758"/>
          </a:solidFill>
          <a:latin typeface="RobotoSlab-Ligh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Slab-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Slab-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Slab-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insst.es/documents/94886/5326464/Directrices+para+una+eficaz+coordinaci%C3%B3n+de+actividades+empresariales+2023.pdf/62ca1a62-0981-9848-3387-f92306561d0f?t=1686238207204" TargetMode="External"/><Relationship Id="rId3" Type="http://schemas.openxmlformats.org/officeDocument/2006/relationships/slide" Target="slide9.xml"/><Relationship Id="rId7" Type="http://schemas.openxmlformats.org/officeDocument/2006/relationships/slide" Target="slide18.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16.png"/><Relationship Id="rId5" Type="http://schemas.openxmlformats.org/officeDocument/2006/relationships/slide" Target="slide11.xml"/><Relationship Id="rId10" Type="http://schemas.openxmlformats.org/officeDocument/2006/relationships/image" Target="../media/image17.png"/><Relationship Id="rId4" Type="http://schemas.openxmlformats.org/officeDocument/2006/relationships/slide" Target="slide8.xml"/><Relationship Id="rId9" Type="http://schemas.openxmlformats.org/officeDocument/2006/relationships/hyperlink" Target="https://gestiona3.madrid.org/bvirtual/BVCM050789.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insst.es/documents/94886/5326464/Directrices+para+una+eficaz+coordinaci%C3%B3n+de+actividades+empresariales+2023.pdf/62ca1a62-0981-9848-3387-f92306561d0f?t=1686238207204" TargetMode="External"/><Relationship Id="rId3" Type="http://schemas.openxmlformats.org/officeDocument/2006/relationships/slide" Target="slide9.xml"/><Relationship Id="rId7" Type="http://schemas.openxmlformats.org/officeDocument/2006/relationships/slide" Target="slide27.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16.png"/><Relationship Id="rId5" Type="http://schemas.openxmlformats.org/officeDocument/2006/relationships/slide" Target="slide8.xml"/><Relationship Id="rId10" Type="http://schemas.openxmlformats.org/officeDocument/2006/relationships/image" Target="../media/image17.png"/><Relationship Id="rId4" Type="http://schemas.openxmlformats.org/officeDocument/2006/relationships/slide" Target="slide10.xml"/><Relationship Id="rId9" Type="http://schemas.openxmlformats.org/officeDocument/2006/relationships/hyperlink" Target="https://gestiona3.madrid.org/bvirtual/BVCM050789.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insst.es/documents/94886/5326464/Directrices+para+una+eficaz+coordinaci%C3%B3n+de+actividades+empresariales+2023.pdf/62ca1a62-0981-9848-3387-f92306561d0f?t=1686238207204" TargetMode="External"/><Relationship Id="rId3" Type="http://schemas.openxmlformats.org/officeDocument/2006/relationships/slide" Target="slide9.xml"/><Relationship Id="rId7" Type="http://schemas.openxmlformats.org/officeDocument/2006/relationships/slide" Target="slide3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16.png"/><Relationship Id="rId5" Type="http://schemas.openxmlformats.org/officeDocument/2006/relationships/slide" Target="slide11.xml"/><Relationship Id="rId10" Type="http://schemas.openxmlformats.org/officeDocument/2006/relationships/image" Target="../media/image17.png"/><Relationship Id="rId4" Type="http://schemas.openxmlformats.org/officeDocument/2006/relationships/slide" Target="slide10.xml"/><Relationship Id="rId9" Type="http://schemas.openxmlformats.org/officeDocument/2006/relationships/hyperlink" Target="https://gestiona3.madrid.org/bvirtual/BVCM050789.pdf"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hyperlink" Target="https://www.insst.es/documents/94886/5326464/Directrices+para+una+eficaz+coordinaci%C3%B3n+de+actividades+empresariales+2023.pdf/62ca1a62-0981-9848-3387-f92306561d0f?t=1686238207204" TargetMode="External"/><Relationship Id="rId7" Type="http://schemas.openxmlformats.org/officeDocument/2006/relationships/slide" Target="slide16.xml"/><Relationship Id="rId12"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slide" Target="slide15.xml"/><Relationship Id="rId10" Type="http://schemas.openxmlformats.org/officeDocument/2006/relationships/slide" Target="slide8.xml"/><Relationship Id="rId4" Type="http://schemas.openxmlformats.org/officeDocument/2006/relationships/hyperlink" Target="https://gestiona3.madrid.org/bvirtual/BVCM050789.pdf" TargetMode="Externa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7.xml"/><Relationship Id="rId3" Type="http://schemas.openxmlformats.org/officeDocument/2006/relationships/hyperlink" Target="https://www.insst.es/documents/94886/5326464/Directrices+para+una+eficaz+coordinaci%C3%B3n+de+actividades+empresariales+2023.pdf/62ca1a62-0981-9848-3387-f92306561d0f?t=1686238207204" TargetMode="External"/><Relationship Id="rId7" Type="http://schemas.openxmlformats.org/officeDocument/2006/relationships/slide" Target="slide16.xml"/><Relationship Id="rId12"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slide" Target="slide15.xml"/><Relationship Id="rId10" Type="http://schemas.openxmlformats.org/officeDocument/2006/relationships/slide" Target="slide8.xml"/><Relationship Id="rId4" Type="http://schemas.openxmlformats.org/officeDocument/2006/relationships/hyperlink" Target="https://gestiona3.madrid.org/bvirtual/BVCM050789.pdf" TargetMode="External"/><Relationship Id="rId9" Type="http://schemas.openxmlformats.org/officeDocument/2006/relationships/image" Target="../media/image17.png"/><Relationship Id="rId1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hyperlink" Target="https://www.insst.es/documents/94886/789467/Guia+tecnica+para+la+integraci%C3%B3n+de+la+prevenci%C3%B3n+de+riesgos+laborales+en+el+sistema+general+de+gesti%C3%B3n+de+la+empresa.pdf/7a89441a-9ddd-4f14-acfb-656c7d589859?t=1654168636158" TargetMode="Externa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insst.es/documents/94886/5326464/Directrices+para+una+eficaz+coordinaci%C3%B3n+de+actividades+empresariales+2023.pdf/62ca1a62-0981-9848-3387-f92306561d0f?t=1686238207204" TargetMode="External"/><Relationship Id="rId7" Type="http://schemas.openxmlformats.org/officeDocument/2006/relationships/slide" Target="slide20.xml"/><Relationship Id="rId12"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22.xml"/><Relationship Id="rId5" Type="http://schemas.openxmlformats.org/officeDocument/2006/relationships/slide" Target="slide8.xml"/><Relationship Id="rId10" Type="http://schemas.openxmlformats.org/officeDocument/2006/relationships/slide" Target="slide21.xml"/><Relationship Id="rId4" Type="http://schemas.openxmlformats.org/officeDocument/2006/relationships/hyperlink" Target="https://gestiona3.madrid.org/bvirtual/BVCM050789.pdf" TargetMode="External"/><Relationship Id="rId9"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23.xml"/><Relationship Id="rId3" Type="http://schemas.openxmlformats.org/officeDocument/2006/relationships/hyperlink" Target="https://www.insst.es/documents/94886/5326464/Directrices+para+una+eficaz+coordinaci%C3%B3n+de+actividades+empresariales+2023.pdf/62ca1a62-0981-9848-3387-f92306561d0f?t=1686238207204" TargetMode="External"/><Relationship Id="rId7" Type="http://schemas.openxmlformats.org/officeDocument/2006/relationships/slide" Target="slide20.xml"/><Relationship Id="rId12" Type="http://schemas.openxmlformats.org/officeDocument/2006/relationships/slide" Target="slide2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21.xml"/><Relationship Id="rId5" Type="http://schemas.openxmlformats.org/officeDocument/2006/relationships/slide" Target="slide8.xml"/><Relationship Id="rId15" Type="http://schemas.openxmlformats.org/officeDocument/2006/relationships/slide" Target="slide10.xml"/><Relationship Id="rId10" Type="http://schemas.openxmlformats.org/officeDocument/2006/relationships/slide" Target="slide5.xml"/><Relationship Id="rId4" Type="http://schemas.openxmlformats.org/officeDocument/2006/relationships/hyperlink" Target="https://gestiona3.madrid.org/bvirtual/BVCM050789.pdf" TargetMode="External"/><Relationship Id="rId9" Type="http://schemas.openxmlformats.org/officeDocument/2006/relationships/slide" Target="slide3.xml"/><Relationship Id="rId1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hyperlink" Target="https://gestiona3.madrid.org/bvirtual/BVCM050789.pdf" TargetMode="External"/><Relationship Id="rId3" Type="http://schemas.openxmlformats.org/officeDocument/2006/relationships/slide" Target="slide41.xml"/><Relationship Id="rId7" Type="http://schemas.openxmlformats.org/officeDocument/2006/relationships/slide" Target="slide3.xml"/><Relationship Id="rId12" Type="http://schemas.openxmlformats.org/officeDocument/2006/relationships/hyperlink" Target="https://www.insst.es/documents/94886/5326464/Directrices+para+una+eficaz+coordinaci%C3%B3n+de+actividades+empresariales+2023.pdf/62ca1a62-0981-9848-3387-f92306561d0f?t=1686238207204" TargetMode="External"/><Relationship Id="rId17" Type="http://schemas.openxmlformats.org/officeDocument/2006/relationships/image" Target="../media/image2.png"/><Relationship Id="rId2" Type="http://schemas.openxmlformats.org/officeDocument/2006/relationships/notesSlide" Target="../notesSlides/notesSlide2.xml"/><Relationship Id="rId16" Type="http://schemas.openxmlformats.org/officeDocument/2006/relationships/image" Target="../media/image6.sv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s://www.insst.es/normativa/gestion-de-la-prevencion/coordinacion-de-actividades-empresariales" TargetMode="External"/><Relationship Id="rId5" Type="http://schemas.openxmlformats.org/officeDocument/2006/relationships/slide" Target="slide4.xml"/><Relationship Id="rId15" Type="http://schemas.openxmlformats.org/officeDocument/2006/relationships/image" Target="../media/image5.png"/><Relationship Id="rId10" Type="http://schemas.openxmlformats.org/officeDocument/2006/relationships/slide" Target="slide7.xml"/><Relationship Id="rId4" Type="http://schemas.openxmlformats.org/officeDocument/2006/relationships/slide" Target="slide8.xml"/><Relationship Id="rId9" Type="http://schemas.openxmlformats.org/officeDocument/2006/relationships/slide" Target="slide6.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0.xml"/><Relationship Id="rId3" Type="http://schemas.openxmlformats.org/officeDocument/2006/relationships/hyperlink" Target="https://www.insst.es/documents/94886/5326464/Directrices+para+una+eficaz+coordinaci%C3%B3n+de+actividades+empresariales+2023.pdf/62ca1a62-0981-9848-3387-f92306561d0f?t=1686238207204" TargetMode="External"/><Relationship Id="rId7" Type="http://schemas.openxmlformats.org/officeDocument/2006/relationships/slide" Target="slide18.xml"/><Relationship Id="rId12" Type="http://schemas.openxmlformats.org/officeDocument/2006/relationships/slide" Target="slide2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22.xml"/><Relationship Id="rId5" Type="http://schemas.openxmlformats.org/officeDocument/2006/relationships/slide" Target="slide8.xml"/><Relationship Id="rId10" Type="http://schemas.openxmlformats.org/officeDocument/2006/relationships/slide" Target="slide21.xml"/><Relationship Id="rId4" Type="http://schemas.openxmlformats.org/officeDocument/2006/relationships/hyperlink" Target="https://gestiona3.madrid.org/bvirtual/BVCM050789.pdf" TargetMode="External"/><Relationship Id="rId9" Type="http://schemas.openxmlformats.org/officeDocument/2006/relationships/slide" Target="slide19.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0.xml"/><Relationship Id="rId3" Type="http://schemas.openxmlformats.org/officeDocument/2006/relationships/hyperlink" Target="https://www.insst.es/documents/94886/5326464/Directrices+para+una+eficaz+coordinaci%C3%B3n+de+actividades+empresariales+2023.pdf/62ca1a62-0981-9848-3387-f92306561d0f?t=1686238207204" TargetMode="External"/><Relationship Id="rId7" Type="http://schemas.openxmlformats.org/officeDocument/2006/relationships/slide" Target="slide20.xml"/><Relationship Id="rId12" Type="http://schemas.openxmlformats.org/officeDocument/2006/relationships/slide" Target="slide2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22.xml"/><Relationship Id="rId5" Type="http://schemas.openxmlformats.org/officeDocument/2006/relationships/slide" Target="slide8.xml"/><Relationship Id="rId10" Type="http://schemas.openxmlformats.org/officeDocument/2006/relationships/slide" Target="slide18.xml"/><Relationship Id="rId4" Type="http://schemas.openxmlformats.org/officeDocument/2006/relationships/hyperlink" Target="https://gestiona3.madrid.org/bvirtual/BVCM050789.pdf" TargetMode="External"/><Relationship Id="rId9" Type="http://schemas.openxmlformats.org/officeDocument/2006/relationships/slide" Target="slide19.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0.xml"/><Relationship Id="rId3" Type="http://schemas.openxmlformats.org/officeDocument/2006/relationships/hyperlink" Target="https://www.insst.es/documents/94886/5326464/Directrices+para+una+eficaz+coordinaci%C3%B3n+de+actividades+empresariales+2023.pdf/62ca1a62-0981-9848-3387-f92306561d0f?t=1686238207204" TargetMode="External"/><Relationship Id="rId7" Type="http://schemas.openxmlformats.org/officeDocument/2006/relationships/slide" Target="slide18.xml"/><Relationship Id="rId12" Type="http://schemas.openxmlformats.org/officeDocument/2006/relationships/slide" Target="slide2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19.xml"/><Relationship Id="rId5" Type="http://schemas.openxmlformats.org/officeDocument/2006/relationships/slide" Target="slide8.xml"/><Relationship Id="rId10" Type="http://schemas.openxmlformats.org/officeDocument/2006/relationships/slide" Target="slide20.xml"/><Relationship Id="rId4" Type="http://schemas.openxmlformats.org/officeDocument/2006/relationships/hyperlink" Target="https://gestiona3.madrid.org/bvirtual/BVCM050789.pdf" TargetMode="External"/><Relationship Id="rId9" Type="http://schemas.openxmlformats.org/officeDocument/2006/relationships/slide" Target="slide26.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sst.es/documents/94886/789467/Guia+tecnica+para+la+integraci%C3%B3n+de+la+prevenci%C3%B3n+de+riesgos+laborales+en+el+sistema+general+de+gesti%C3%B3n+de+la+empresa.pdf/7a89441a-9ddd-4f14-acfb-656c7d589859?t=1654168636158"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18.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18.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8.xml"/><Relationship Id="rId7" Type="http://schemas.openxmlformats.org/officeDocument/2006/relationships/slide" Target="slide11.xml"/><Relationship Id="rId12" Type="http://schemas.openxmlformats.org/officeDocument/2006/relationships/slide" Target="slide3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estiona3.madrid.org/bvirtual/BVCM050789.pdf" TargetMode="External"/><Relationship Id="rId11" Type="http://schemas.openxmlformats.org/officeDocument/2006/relationships/slide" Target="slide29.xml"/><Relationship Id="rId5" Type="http://schemas.openxmlformats.org/officeDocument/2006/relationships/hyperlink" Target="https://www.insst.es/documents/94886/5326464/Directrices+para+una+eficaz+coordinaci%C3%B3n+de+actividades+empresariales+2023.pdf/62ca1a62-0981-9848-3387-f92306561d0f?t=1686238207204" TargetMode="External"/><Relationship Id="rId10" Type="http://schemas.openxmlformats.org/officeDocument/2006/relationships/slide" Target="slide28.xml"/><Relationship Id="rId4" Type="http://schemas.openxmlformats.org/officeDocument/2006/relationships/image" Target="../media/image14.pn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27.xml"/><Relationship Id="rId3" Type="http://schemas.openxmlformats.org/officeDocument/2006/relationships/slide" Target="slide8.xml"/><Relationship Id="rId7" Type="http://schemas.openxmlformats.org/officeDocument/2006/relationships/slide" Target="slide11.xml"/><Relationship Id="rId12" Type="http://schemas.openxmlformats.org/officeDocument/2006/relationships/slide" Target="slide3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gestiona3.madrid.org/bvirtual/BVCM050789.pdf" TargetMode="External"/><Relationship Id="rId11" Type="http://schemas.openxmlformats.org/officeDocument/2006/relationships/slide" Target="slide31.xml"/><Relationship Id="rId5" Type="http://schemas.openxmlformats.org/officeDocument/2006/relationships/hyperlink" Target="https://www.insst.es/documents/94886/5326464/Directrices+para+una+eficaz+coordinaci%C3%B3n+de+actividades+empresariales+2023.pdf/62ca1a62-0981-9848-3387-f92306561d0f?t=1686238207204" TargetMode="External"/><Relationship Id="rId10" Type="http://schemas.openxmlformats.org/officeDocument/2006/relationships/slide" Target="slide29.xml"/><Relationship Id="rId4" Type="http://schemas.openxmlformats.org/officeDocument/2006/relationships/image" Target="../media/image14.png"/><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3.xml"/><Relationship Id="rId3" Type="http://schemas.openxmlformats.org/officeDocument/2006/relationships/slide" Target="slide8.xml"/><Relationship Id="rId7" Type="http://schemas.openxmlformats.org/officeDocument/2006/relationships/slide" Target="slide11.xml"/><Relationship Id="rId12" Type="http://schemas.openxmlformats.org/officeDocument/2006/relationships/slide" Target="slide3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estiona3.madrid.org/bvirtual/BVCM050789.pdf" TargetMode="External"/><Relationship Id="rId11" Type="http://schemas.openxmlformats.org/officeDocument/2006/relationships/slide" Target="slide27.xml"/><Relationship Id="rId5" Type="http://schemas.openxmlformats.org/officeDocument/2006/relationships/hyperlink" Target="https://www.insst.es/documents/94886/5326464/Directrices+para+una+eficaz+coordinaci%C3%B3n+de+actividades+empresariales+2023.pdf/62ca1a62-0981-9848-3387-f92306561d0f?t=1686238207204" TargetMode="External"/><Relationship Id="rId10" Type="http://schemas.openxmlformats.org/officeDocument/2006/relationships/slide" Target="slide28.xml"/><Relationship Id="rId4" Type="http://schemas.openxmlformats.org/officeDocument/2006/relationships/image" Target="../media/image14.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hyperlink" Target="https://www.prlinnovacion.com/cae-eficiente-estudio-sobre-la-situacion-actual-criterios-para-la-identificacion-de-buenas-practica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insst.es/documents/94886/203536/Gu%C3%ADa+t%C3%A9cnica+para+la+integraci%C3%B3n+de+la+prevenci%C3%B3n+de+riesgos+laborales.pdf/1ec5367d-90bb-4f44-a8af-409a4d0d040c?t=1527788884095" TargetMode="External"/><Relationship Id="rId11" Type="http://schemas.openxmlformats.org/officeDocument/2006/relationships/image" Target="../media/image8.png"/><Relationship Id="rId5" Type="http://schemas.openxmlformats.org/officeDocument/2006/relationships/hyperlink" Target="https://www.insst.es/normativa/gestion-de-la-prevencion/integracion-plan-y-auditorias" TargetMode="External"/><Relationship Id="rId10" Type="http://schemas.openxmlformats.org/officeDocument/2006/relationships/slide" Target="slide2.xml"/><Relationship Id="rId4" Type="http://schemas.openxmlformats.org/officeDocument/2006/relationships/image" Target="../media/image8.sv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4.xml"/><Relationship Id="rId3" Type="http://schemas.openxmlformats.org/officeDocument/2006/relationships/slide" Target="slide8.xml"/><Relationship Id="rId7" Type="http://schemas.openxmlformats.org/officeDocument/2006/relationships/slide" Target="slide11.xml"/><Relationship Id="rId12" Type="http://schemas.openxmlformats.org/officeDocument/2006/relationships/slide" Target="slide3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gestiona3.madrid.org/bvirtual/BVCM050789.pdf" TargetMode="External"/><Relationship Id="rId11" Type="http://schemas.openxmlformats.org/officeDocument/2006/relationships/slide" Target="slide29.xml"/><Relationship Id="rId5" Type="http://schemas.openxmlformats.org/officeDocument/2006/relationships/hyperlink" Target="https://www.insst.es/documents/94886/5326464/Directrices+para+una+eficaz+coordinaci%C3%B3n+de+actividades+empresariales+2023.pdf/62ca1a62-0981-9848-3387-f92306561d0f?t=1686238207204" TargetMode="External"/><Relationship Id="rId10" Type="http://schemas.openxmlformats.org/officeDocument/2006/relationships/slide" Target="slide28.xml"/><Relationship Id="rId4" Type="http://schemas.openxmlformats.org/officeDocument/2006/relationships/image" Target="../media/image14.png"/><Relationship Id="rId9"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3.xml"/><Relationship Id="rId3" Type="http://schemas.openxmlformats.org/officeDocument/2006/relationships/slide" Target="slide8.xml"/><Relationship Id="rId7" Type="http://schemas.openxmlformats.org/officeDocument/2006/relationships/slide" Target="slide11.xml"/><Relationship Id="rId12" Type="http://schemas.openxmlformats.org/officeDocument/2006/relationships/slide" Target="slide2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gestiona3.madrid.org/bvirtual/BVCM050789.pdf" TargetMode="External"/><Relationship Id="rId11" Type="http://schemas.openxmlformats.org/officeDocument/2006/relationships/slide" Target="slide29.xml"/><Relationship Id="rId5" Type="http://schemas.openxmlformats.org/officeDocument/2006/relationships/hyperlink" Target="https://www.insst.es/documents/94886/5326464/Directrices+para+una+eficaz+coordinaci%C3%B3n+de+actividades+empresariales+2023.pdf/62ca1a62-0981-9848-3387-f92306561d0f?t=1686238207204" TargetMode="External"/><Relationship Id="rId10" Type="http://schemas.openxmlformats.org/officeDocument/2006/relationships/slide" Target="slide28.xml"/><Relationship Id="rId4" Type="http://schemas.openxmlformats.org/officeDocument/2006/relationships/image" Target="../media/image14.png"/><Relationship Id="rId9" Type="http://schemas.openxmlformats.org/officeDocument/2006/relationships/image" Target="../media/image3.png"/><Relationship Id="rId14" Type="http://schemas.openxmlformats.org/officeDocument/2006/relationships/slide" Target="slide3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hyperlink" Target="https://www.insst.es/documents/94886/789467/Guia+tecnica+para+la+integraci%C3%B3n+de+la+prevenci%C3%B3n+de+riesgos+laborales+en+el+sistema+general+de+gesti%C3%B3n+de+la+empresa.pdf/7a89441a-9ddd-4f14-acfb-656c7d589859?t=1654168636158" TargetMode="Externa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8.xml"/><Relationship Id="rId7" Type="http://schemas.openxmlformats.org/officeDocument/2006/relationships/slide" Target="slide3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gestiona3.madrid.org/bvirtual/BVCM050789.pdf" TargetMode="External"/><Relationship Id="rId5" Type="http://schemas.openxmlformats.org/officeDocument/2006/relationships/hyperlink" Target="https://www.insst.es/documents/94886/5326464/Directrices+para+una+eficaz+coordinaci%C3%B3n+de+actividades+empresariales+2023.pdf/62ca1a62-0981-9848-3387-f92306561d0f?t=1686238207204" TargetMode="External"/><Relationship Id="rId4" Type="http://schemas.openxmlformats.org/officeDocument/2006/relationships/image" Target="../media/image14.png"/><Relationship Id="rId9" Type="http://schemas.openxmlformats.org/officeDocument/2006/relationships/slide" Target="slide38.xml"/></Relationships>
</file>

<file path=ppt/slides/_rels/slide37.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8.xml"/><Relationship Id="rId7" Type="http://schemas.openxmlformats.org/officeDocument/2006/relationships/slide" Target="slide3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gestiona3.madrid.org/bvirtual/BVCM050789.pdf" TargetMode="External"/><Relationship Id="rId5" Type="http://schemas.openxmlformats.org/officeDocument/2006/relationships/hyperlink" Target="https://www.insst.es/documents/94886/5326464/Directrices+para+una+eficaz+coordinaci%C3%B3n+de+actividades+empresariales+2023.pdf/62ca1a62-0981-9848-3387-f92306561d0f?t=1686238207204" TargetMode="External"/><Relationship Id="rId10" Type="http://schemas.openxmlformats.org/officeDocument/2006/relationships/slide" Target="slide38.xml"/><Relationship Id="rId4" Type="http://schemas.openxmlformats.org/officeDocument/2006/relationships/image" Target="../media/image14.png"/><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8.xml"/><Relationship Id="rId7" Type="http://schemas.openxmlformats.org/officeDocument/2006/relationships/slide" Target="slide39.xml"/><Relationship Id="rId12" Type="http://schemas.openxmlformats.org/officeDocument/2006/relationships/slide" Target="slide3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gestiona3.madrid.org/bvirtual/BVCM050789.pdf" TargetMode="External"/><Relationship Id="rId11" Type="http://schemas.openxmlformats.org/officeDocument/2006/relationships/slide" Target="slide7.xml"/><Relationship Id="rId5" Type="http://schemas.openxmlformats.org/officeDocument/2006/relationships/hyperlink" Target="https://www.insst.es/documents/94886/5326464/Directrices+para+una+eficaz+coordinaci%C3%B3n+de+actividades+empresariales+2023.pdf/62ca1a62-0981-9848-3387-f92306561d0f?t=1686238207204" TargetMode="External"/><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slide" Target="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slide" Target="slide36.xml"/><Relationship Id="rId4" Type="http://schemas.openxmlformats.org/officeDocument/2006/relationships/image" Target="../media/image310.pn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www.boe.es/buscar/act.php?id=BOE-A-2004-1848&amp;p=20040131&amp;tn=1#preambulo"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prlinnovacion.com/cae-eficiente-estudio-sobre-la-situacion-actual-criterios-para-la-identificacion-de-buenas-practicas/" TargetMode="External"/><Relationship Id="rId4" Type="http://schemas.openxmlformats.org/officeDocument/2006/relationships/hyperlink" Target="https://www.boe.es/buscar/act.php?id=BOE-A-1997-1853&amp;p=20151010&amp;tn=1#undecima" TargetMode="Externa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slide" Target="slide36.xml"/></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42.xml"/><Relationship Id="rId7" Type="http://schemas.openxmlformats.org/officeDocument/2006/relationships/slide" Target="slide43.xml"/><Relationship Id="rId12"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gestiona3.madrid.org/bvirtual/BVCM050789.pdf" TargetMode="External"/><Relationship Id="rId11" Type="http://schemas.openxmlformats.org/officeDocument/2006/relationships/slide" Target="slide2.xml"/><Relationship Id="rId5" Type="http://schemas.openxmlformats.org/officeDocument/2006/relationships/image" Target="../media/image33.svg"/><Relationship Id="rId10" Type="http://schemas.openxmlformats.org/officeDocument/2006/relationships/image" Target="../media/image10.png"/><Relationship Id="rId4" Type="http://schemas.openxmlformats.org/officeDocument/2006/relationships/image" Target="../media/image33.png"/><Relationship Id="rId9"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hyperlink" Target="https://gestiona3.madrid.org/bvirtual/BVCM050789.pdf" TargetMode="External"/><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slide" Target="slide41.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41.xml"/><Relationship Id="rId7" Type="http://schemas.openxmlformats.org/officeDocument/2006/relationships/image" Target="../media/image15.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image" Target="../media/image38.png"/><Relationship Id="rId10" Type="http://schemas.openxmlformats.org/officeDocument/2006/relationships/slide" Target="slide44.xml"/><Relationship Id="rId4" Type="http://schemas.openxmlformats.org/officeDocument/2006/relationships/image" Target="../media/image37.png"/><Relationship Id="rId9" Type="http://schemas.openxmlformats.org/officeDocument/2006/relationships/slide" Target="slide47.xml"/></Relationships>
</file>

<file path=ppt/slides/_rels/slide44.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41.xml"/><Relationship Id="rId7" Type="http://schemas.openxmlformats.org/officeDocument/2006/relationships/image" Target="../media/image15.png"/><Relationship Id="rId12" Type="http://schemas.openxmlformats.org/officeDocument/2006/relationships/slide" Target="slide44.xml"/><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48.xml"/><Relationship Id="rId5" Type="http://schemas.openxmlformats.org/officeDocument/2006/relationships/image" Target="../media/image38.png"/><Relationship Id="rId10" Type="http://schemas.openxmlformats.org/officeDocument/2006/relationships/slide" Target="slide43.xml"/><Relationship Id="rId4" Type="http://schemas.openxmlformats.org/officeDocument/2006/relationships/image" Target="../media/image37.png"/><Relationship Id="rId9" Type="http://schemas.openxmlformats.org/officeDocument/2006/relationships/slide" Target="slide47.xml"/></Relationships>
</file>

<file path=ppt/slides/_rels/slide45.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41.xml"/><Relationship Id="rId7" Type="http://schemas.openxmlformats.org/officeDocument/2006/relationships/image" Target="../media/image15.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54.xml"/><Relationship Id="rId5" Type="http://schemas.openxmlformats.org/officeDocument/2006/relationships/image" Target="../media/image38.png"/><Relationship Id="rId10" Type="http://schemas.openxmlformats.org/officeDocument/2006/relationships/slide" Target="slide44.xml"/><Relationship Id="rId4" Type="http://schemas.openxmlformats.org/officeDocument/2006/relationships/image" Target="../media/image37.png"/><Relationship Id="rId9" Type="http://schemas.openxmlformats.org/officeDocument/2006/relationships/slide" Target="slide47.xml"/></Relationships>
</file>

<file path=ppt/slides/_rels/slide46.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41.xml"/><Relationship Id="rId7" Type="http://schemas.openxmlformats.org/officeDocument/2006/relationships/image" Target="../media/image15.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4.xml"/><Relationship Id="rId5" Type="http://schemas.openxmlformats.org/officeDocument/2006/relationships/image" Target="../media/image38.png"/><Relationship Id="rId10" Type="http://schemas.openxmlformats.org/officeDocument/2006/relationships/slide" Target="slide44.xml"/><Relationship Id="rId4" Type="http://schemas.openxmlformats.org/officeDocument/2006/relationships/image" Target="../media/image37.png"/><Relationship Id="rId9" Type="http://schemas.openxmlformats.org/officeDocument/2006/relationships/slide" Target="slide47.xml"/></Relationships>
</file>

<file path=ppt/slides/_rels/slide47.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41.xml"/><Relationship Id="rId7" Type="http://schemas.openxmlformats.org/officeDocument/2006/relationships/image" Target="../media/image15.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image" Target="../media/image38.png"/><Relationship Id="rId10" Type="http://schemas.openxmlformats.org/officeDocument/2006/relationships/slide" Target="slide44.xml"/><Relationship Id="rId4" Type="http://schemas.openxmlformats.org/officeDocument/2006/relationships/image" Target="../media/image37.png"/><Relationship Id="rId9" Type="http://schemas.openxmlformats.org/officeDocument/2006/relationships/slide" Target="slide43.xml"/></Relationships>
</file>

<file path=ppt/slides/_rels/slide4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3.svg"/><Relationship Id="rId18" Type="http://schemas.openxmlformats.org/officeDocument/2006/relationships/slide" Target="slide50.xml"/><Relationship Id="rId3" Type="http://schemas.openxmlformats.org/officeDocument/2006/relationships/image" Target="../media/image39.png"/><Relationship Id="rId21" Type="http://schemas.openxmlformats.org/officeDocument/2006/relationships/image" Target="../media/image47.svg"/><Relationship Id="rId7" Type="http://schemas.openxmlformats.org/officeDocument/2006/relationships/slide" Target="slide43.xml"/><Relationship Id="rId12" Type="http://schemas.openxmlformats.org/officeDocument/2006/relationships/image" Target="../media/image42.png"/><Relationship Id="rId17" Type="http://schemas.openxmlformats.org/officeDocument/2006/relationships/image" Target="../media/image45.svg"/><Relationship Id="rId2" Type="http://schemas.openxmlformats.org/officeDocument/2006/relationships/slide" Target="slide52.xml"/><Relationship Id="rId16" Type="http://schemas.openxmlformats.org/officeDocument/2006/relationships/image" Target="../media/image43.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hyperlink" Target="https://gestiona3.madrid.org/bvirtual/BVCM050789.pdf" TargetMode="External"/><Relationship Id="rId11" Type="http://schemas.openxmlformats.org/officeDocument/2006/relationships/slide" Target="slide56.xml"/><Relationship Id="rId5" Type="http://schemas.openxmlformats.org/officeDocument/2006/relationships/image" Target="../media/image40.png"/><Relationship Id="rId15" Type="http://schemas.openxmlformats.org/officeDocument/2006/relationships/slide" Target="slide58.xml"/><Relationship Id="rId10" Type="http://schemas.openxmlformats.org/officeDocument/2006/relationships/image" Target="../media/image3.png"/><Relationship Id="rId19" Type="http://schemas.openxmlformats.org/officeDocument/2006/relationships/slide" Target="slide53.xml"/><Relationship Id="rId4" Type="http://schemas.openxmlformats.org/officeDocument/2006/relationships/image" Target="../media/image39.svg"/><Relationship Id="rId9" Type="http://schemas.openxmlformats.org/officeDocument/2006/relationships/slide" Target="slide51.xml"/><Relationship Id="rId14" Type="http://schemas.openxmlformats.org/officeDocument/2006/relationships/slide" Target="slide49.xml"/></Relationships>
</file>

<file path=ppt/slides/_rels/slide4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package" Target="../embeddings/Hoja_de_c_lculo_de_Microsoft_Excel.xlsx"/><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6.emf"/><Relationship Id="rId5" Type="http://schemas.openxmlformats.org/officeDocument/2006/relationships/oleObject" Target="../embeddings/oleObject1.bin"/><Relationship Id="rId10" Type="http://schemas.openxmlformats.org/officeDocument/2006/relationships/image" Target="../media/image48.png"/><Relationship Id="rId4" Type="http://schemas.openxmlformats.org/officeDocument/2006/relationships/image" Target="../media/image45.emf"/><Relationship Id="rId9" Type="http://schemas.openxmlformats.org/officeDocument/2006/relationships/slide" Target="slide48.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www.boe.es/buscar/act.php?id=BOE-A-1995-24292#a24" TargetMode="Externa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prlinnovacion.com/cae-eficiente-estudio-sobre-la-situacion-actual-criterios-para-la-identificacion-de-buenas-practicas/" TargetMode="External"/><Relationship Id="rId4" Type="http://schemas.openxmlformats.org/officeDocument/2006/relationships/hyperlink" Target="https://www.boe.es/buscar/act.php?id=BOE-A-2004-1848&amp;p=20040131&amp;tn=1#a4" TargetMode="External"/><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slide" Target="slide48.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slide" Target="slide48.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slide" Target="slide48.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slide" Target="slide48.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5.png"/><Relationship Id="rId18" Type="http://schemas.openxmlformats.org/officeDocument/2006/relationships/slide" Target="slide60.xml"/><Relationship Id="rId3" Type="http://schemas.openxmlformats.org/officeDocument/2006/relationships/slide" Target="slide43.xml"/><Relationship Id="rId7" Type="http://schemas.openxmlformats.org/officeDocument/2006/relationships/image" Target="../media/image43.png"/><Relationship Id="rId12" Type="http://schemas.openxmlformats.org/officeDocument/2006/relationships/slide" Target="slide55.xml"/><Relationship Id="rId17" Type="http://schemas.openxmlformats.org/officeDocument/2006/relationships/image" Target="../media/image60.svg"/><Relationship Id="rId2" Type="http://schemas.openxmlformats.org/officeDocument/2006/relationships/image" Target="../media/image54.png"/><Relationship Id="rId16" Type="http://schemas.openxmlformats.org/officeDocument/2006/relationships/image" Target="../media/image56.png"/><Relationship Id="rId20" Type="http://schemas.openxmlformats.org/officeDocument/2006/relationships/image" Target="../media/image62.svg"/><Relationship Id="rId1" Type="http://schemas.openxmlformats.org/officeDocument/2006/relationships/slideLayout" Target="../slideLayouts/slideLayout2.xml"/><Relationship Id="rId6" Type="http://schemas.openxmlformats.org/officeDocument/2006/relationships/slide" Target="slide58.xml"/><Relationship Id="rId11" Type="http://schemas.openxmlformats.org/officeDocument/2006/relationships/image" Target="../media/image43.svg"/><Relationship Id="rId5" Type="http://schemas.openxmlformats.org/officeDocument/2006/relationships/hyperlink" Target="https://gestiona3.madrid.org/bvirtual/BVCM050789.pdf" TargetMode="External"/><Relationship Id="rId15" Type="http://schemas.openxmlformats.org/officeDocument/2006/relationships/slide" Target="slide59.xml"/><Relationship Id="rId10" Type="http://schemas.openxmlformats.org/officeDocument/2006/relationships/image" Target="../media/image42.png"/><Relationship Id="rId19" Type="http://schemas.openxmlformats.org/officeDocument/2006/relationships/image" Target="../media/image57.png"/><Relationship Id="rId4" Type="http://schemas.openxmlformats.org/officeDocument/2006/relationships/image" Target="../media/image41.png"/><Relationship Id="rId9" Type="http://schemas.openxmlformats.org/officeDocument/2006/relationships/slide" Target="slide56.xml"/><Relationship Id="rId14" Type="http://schemas.openxmlformats.org/officeDocument/2006/relationships/image" Target="../media/image58.sv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0.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slide" Target="slide54.xml"/></Relationships>
</file>

<file path=ppt/slides/_rels/slide56.xml.rels><?xml version="1.0" encoding="UTF-8" standalone="yes"?>
<Relationships xmlns="http://schemas.openxmlformats.org/package/2006/relationships"><Relationship Id="rId8" Type="http://schemas.openxmlformats.org/officeDocument/2006/relationships/hyperlink" Target="https://www.insst.es/documents/94886/5326464/Directrices+para+una+eficaz+coordinaci%C3%B3n+de+actividades+empresariales+2023.pdf/62ca1a62-0981-9848-3387-f92306561d0f?t=1686238207204" TargetMode="External"/><Relationship Id="rId13" Type="http://schemas.openxmlformats.org/officeDocument/2006/relationships/hyperlink" Target="https://www.insst.es/documents/94886/214929/1053.pdf" TargetMode="External"/><Relationship Id="rId3" Type="http://schemas.openxmlformats.org/officeDocument/2006/relationships/image" Target="../media/image61.png"/><Relationship Id="rId7" Type="http://schemas.openxmlformats.org/officeDocument/2006/relationships/hyperlink" Target="https://www.insst.es/normativa/gestion-de-la-prevencion/coordinacion-de-actividades-empresariales" TargetMode="External"/><Relationship Id="rId12" Type="http://schemas.openxmlformats.org/officeDocument/2006/relationships/hyperlink" Target="https://www.insst.es/documents/94886/214929/1052.pdf" TargetMode="External"/><Relationship Id="rId2" Type="http://schemas.openxmlformats.org/officeDocument/2006/relationships/slide" Target="slide57.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hyperlink" Target="https://www.insst.es/documents/94886/328579/919w.pdf/3187cdb3-a5f0-4f95-983b-77b0ed98e5bf" TargetMode="External"/><Relationship Id="rId5" Type="http://schemas.openxmlformats.org/officeDocument/2006/relationships/slide" Target="slide54.xml"/><Relationship Id="rId15" Type="http://schemas.openxmlformats.org/officeDocument/2006/relationships/image" Target="../media/image60.png"/><Relationship Id="rId10" Type="http://schemas.openxmlformats.org/officeDocument/2006/relationships/hyperlink" Target="https://www.insst.es/documents/94886/328579/918w.pdf/10b18001-da33-44b8-9b3c-b7c976e0e7dd" TargetMode="External"/><Relationship Id="rId4" Type="http://schemas.openxmlformats.org/officeDocument/2006/relationships/image" Target="../media/image63.png"/><Relationship Id="rId9" Type="http://schemas.openxmlformats.org/officeDocument/2006/relationships/hyperlink" Target="https://gestiona3.madrid.org/bvirtual/BVCM050789.pdf" TargetMode="External"/><Relationship Id="rId1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4.png"/><Relationship Id="rId4" Type="http://schemas.openxmlformats.org/officeDocument/2006/relationships/slide" Target="slide56.xml"/></Relationships>
</file>

<file path=ppt/slides/_rels/slide58.xml.rels><?xml version="1.0" encoding="UTF-8" standalone="yes"?>
<Relationships xmlns="http://schemas.openxmlformats.org/package/2006/relationships"><Relationship Id="rId3" Type="http://schemas.openxmlformats.org/officeDocument/2006/relationships/slide" Target="slide54.xml"/><Relationship Id="rId7" Type="http://schemas.openxmlformats.org/officeDocument/2006/relationships/image" Target="../media/image5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65.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slide" Target="slide54.xml"/><Relationship Id="rId7" Type="http://schemas.openxmlformats.org/officeDocument/2006/relationships/image" Target="../media/image5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66.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hyperlink" Target="https://www.prlinnovacion.com/cae-eficiente-estudio-sobre-la-situacion-actual-criterios-para-la-identificacion-de-buenas-practicas/" TargetMode="External"/><Relationship Id="rId7" Type="http://schemas.openxmlformats.org/officeDocument/2006/relationships/image" Target="../media/image8.png"/><Relationship Id="rId2" Type="http://schemas.openxmlformats.org/officeDocument/2006/relationships/hyperlink" Target="https://www.insst.es/documents/94886/331130/ntp-1053w.pdf/b20878f8-dcac-43e7-beab-286ef6050bb2"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4.png"/><Relationship Id="rId7" Type="http://schemas.openxmlformats.org/officeDocument/2006/relationships/hyperlink" Target="https://www.insst.es/documents/94886/789467/Guia+tecnica+para+la+integraci%C3%B3n+de+la+prevenci%C3%B3n+de+riesgos+laborales+en+el+sistema+general+de+gesti%C3%B3n+de+la+empresa.pdf/7a89441a-9ddd-4f14-acfb-656c7d589859?t=165416863615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slide" Target="slide54.xml"/><Relationship Id="rId4" Type="http://schemas.openxmlformats.org/officeDocument/2006/relationships/image" Target="../media/image63.png"/><Relationship Id="rId9"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prlinnovacion.com/cae-eficiente-estudio-sobre-la-situacion-actual-criterios-para-la-identificacion-de-buenas-practica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hyperlink" Target="https://gestiona3.madrid.org/bvirtual/BVCM050789.pdf" TargetMode="External"/><Relationship Id="rId13" Type="http://schemas.openxmlformats.org/officeDocument/2006/relationships/image" Target="../media/image8.png"/><Relationship Id="rId3" Type="http://schemas.openxmlformats.org/officeDocument/2006/relationships/slide" Target="slide9.xml"/><Relationship Id="rId7" Type="http://schemas.openxmlformats.org/officeDocument/2006/relationships/hyperlink" Target="https://www.insst.es/documents/94886/5326464/Directrices+para+una+eficaz+coordinaci%C3%B3n+de+actividades+empresariales+2023.pdf/62ca1a62-0981-9848-3387-f92306561d0f?t=1686238207204" TargetMode="External"/><Relationship Id="rId12"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10.png"/><Relationship Id="rId5" Type="http://schemas.openxmlformats.org/officeDocument/2006/relationships/slide" Target="slide11.xml"/><Relationship Id="rId10" Type="http://schemas.openxmlformats.org/officeDocument/2006/relationships/image" Target="../media/image15.png"/><Relationship Id="rId4" Type="http://schemas.openxmlformats.org/officeDocument/2006/relationships/slide" Target="slide10.xml"/><Relationship Id="rId9" Type="http://schemas.openxmlformats.org/officeDocument/2006/relationships/slide" Target="slide42.xml"/></Relationships>
</file>

<file path=ppt/slides/_rels/slide9.xml.rels><?xml version="1.0" encoding="UTF-8" standalone="yes"?>
<Relationships xmlns="http://schemas.openxmlformats.org/package/2006/relationships"><Relationship Id="rId8" Type="http://schemas.openxmlformats.org/officeDocument/2006/relationships/hyperlink" Target="https://www.insst.es/documents/94886/5326464/Directrices+para+una+eficaz+coordinaci%C3%B3n+de+actividades+empresariales+2023.pdf/62ca1a62-0981-9848-3387-f92306561d0f?t=1686238207204" TargetMode="External"/><Relationship Id="rId3" Type="http://schemas.openxmlformats.org/officeDocument/2006/relationships/slide" Target="slide8.xml"/><Relationship Id="rId7" Type="http://schemas.openxmlformats.org/officeDocument/2006/relationships/slide" Target="slide1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16.png"/><Relationship Id="rId5" Type="http://schemas.openxmlformats.org/officeDocument/2006/relationships/slide" Target="slide11.xml"/><Relationship Id="rId10" Type="http://schemas.openxmlformats.org/officeDocument/2006/relationships/image" Target="../media/image17.png"/><Relationship Id="rId4" Type="http://schemas.openxmlformats.org/officeDocument/2006/relationships/slide" Target="slide10.xml"/><Relationship Id="rId9" Type="http://schemas.openxmlformats.org/officeDocument/2006/relationships/hyperlink" Target="https://gestiona3.madrid.org/bvirtual/BVCM05078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2A4B238B-E500-73D8-B03C-0309704C3082}"/>
              </a:ext>
            </a:extLst>
          </p:cNvPr>
          <p:cNvSpPr txBox="1"/>
          <p:nvPr/>
        </p:nvSpPr>
        <p:spPr>
          <a:xfrm>
            <a:off x="2091724" y="2297152"/>
            <a:ext cx="9869610" cy="1131848"/>
          </a:xfrm>
          <a:prstGeom prst="rect">
            <a:avLst/>
          </a:prstGeom>
          <a:noFill/>
        </p:spPr>
        <p:txBody>
          <a:bodyPr wrap="square" lIns="144000">
            <a:spAutoFit/>
          </a:bodyPr>
          <a:lstStyle>
            <a:defPPr>
              <a:defRPr lang="es-ES"/>
            </a:defPPr>
            <a:lvl1pPr>
              <a:defRPr b="1">
                <a:solidFill>
                  <a:srgbClr val="C00000"/>
                </a:solidFill>
                <a:latin typeface="RobotoSlab-Light"/>
              </a:defRPr>
            </a:lvl1pPr>
          </a:lstStyle>
          <a:p>
            <a:pPr>
              <a:lnSpc>
                <a:spcPct val="150000"/>
              </a:lnSpc>
            </a:pPr>
            <a:r>
              <a:rPr lang="es-ES" sz="2400" dirty="0">
                <a:solidFill>
                  <a:srgbClr val="545758"/>
                </a:solidFill>
                <a:latin typeface="Arial" panose="020B0604020202020204" pitchFamily="34" charset="0"/>
                <a:cs typeface="Arial" panose="020B0604020202020204" pitchFamily="34" charset="0"/>
              </a:rPr>
              <a:t>Claves para el desarrollo de una </a:t>
            </a:r>
          </a:p>
          <a:p>
            <a:pPr>
              <a:lnSpc>
                <a:spcPct val="150000"/>
              </a:lnSpc>
            </a:pPr>
            <a:r>
              <a:rPr lang="es-ES" sz="2400" dirty="0">
                <a:solidFill>
                  <a:srgbClr val="545758"/>
                </a:solidFill>
                <a:latin typeface="Arial" panose="020B0604020202020204" pitchFamily="34" charset="0"/>
                <a:cs typeface="Arial" panose="020B0604020202020204" pitchFamily="34" charset="0"/>
              </a:rPr>
              <a:t>COORDINACIÓN DE ACTIVIDADES EMPRESARIALES EFECTIVA</a:t>
            </a:r>
          </a:p>
        </p:txBody>
      </p:sp>
      <p:sp>
        <p:nvSpPr>
          <p:cNvPr id="47" name="CuadroTexto 46">
            <a:extLst>
              <a:ext uri="{FF2B5EF4-FFF2-40B4-BE49-F238E27FC236}">
                <a16:creationId xmlns:a16="http://schemas.microsoft.com/office/drawing/2014/main" id="{9984E386-0BCC-E6D0-32C6-CCB94FFB787F}"/>
              </a:ext>
            </a:extLst>
          </p:cNvPr>
          <p:cNvSpPr txBox="1"/>
          <p:nvPr/>
        </p:nvSpPr>
        <p:spPr>
          <a:xfrm>
            <a:off x="1628035" y="6739467"/>
            <a:ext cx="184731" cy="369332"/>
          </a:xfrm>
          <a:prstGeom prst="rect">
            <a:avLst/>
          </a:prstGeom>
          <a:noFill/>
        </p:spPr>
        <p:txBody>
          <a:bodyPr wrap="none" rtlCol="0">
            <a:spAutoFit/>
          </a:bodyPr>
          <a:lstStyle/>
          <a:p>
            <a:endParaRPr lang="es-ES" dirty="0"/>
          </a:p>
        </p:txBody>
      </p:sp>
      <p:pic>
        <p:nvPicPr>
          <p:cNvPr id="2" name="Imagen 1">
            <a:extLst>
              <a:ext uri="{FF2B5EF4-FFF2-40B4-BE49-F238E27FC236}">
                <a16:creationId xmlns:a16="http://schemas.microsoft.com/office/drawing/2014/main" id="{B09A25B4-2D5B-0171-30D4-BD471302C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998" y="4125686"/>
            <a:ext cx="2461356" cy="1640904"/>
          </a:xfrm>
          <a:prstGeom prst="rect">
            <a:avLst/>
          </a:prstGeom>
        </p:spPr>
      </p:pic>
      <p:sp>
        <p:nvSpPr>
          <p:cNvPr id="3" name="Rectángulo 2">
            <a:extLst>
              <a:ext uri="{FF2B5EF4-FFF2-40B4-BE49-F238E27FC236}">
                <a16:creationId xmlns:a16="http://schemas.microsoft.com/office/drawing/2014/main" id="{75F2C322-2DEF-BF03-BB15-D949816D1EDE}"/>
              </a:ext>
            </a:extLst>
          </p:cNvPr>
          <p:cNvSpPr/>
          <p:nvPr/>
        </p:nvSpPr>
        <p:spPr>
          <a:xfrm>
            <a:off x="1889937" y="2352665"/>
            <a:ext cx="201787" cy="1131847"/>
          </a:xfrm>
          <a:prstGeom prst="rect">
            <a:avLst/>
          </a:prstGeom>
          <a:solidFill>
            <a:srgbClr val="BB1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2231C6CD-BD08-72B5-2816-22928DAE85E0}"/>
              </a:ext>
            </a:extLst>
          </p:cNvPr>
          <p:cNvSpPr/>
          <p:nvPr/>
        </p:nvSpPr>
        <p:spPr>
          <a:xfrm>
            <a:off x="141514" y="76467"/>
            <a:ext cx="2009248" cy="11318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0149382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1263BE-E9D8-8361-E8D2-135B2BF4AA0A}"/>
              </a:ext>
            </a:extLst>
          </p:cNvPr>
          <p:cNvPicPr>
            <a:picLocks noChangeAspect="1"/>
          </p:cNvPicPr>
          <p:nvPr/>
        </p:nvPicPr>
        <p:blipFill>
          <a:blip r:embed="rId2"/>
          <a:stretch>
            <a:fillRect/>
          </a:stretch>
        </p:blipFill>
        <p:spPr>
          <a:xfrm>
            <a:off x="48965" y="2108245"/>
            <a:ext cx="12067455" cy="3707683"/>
          </a:xfrm>
          <a:prstGeom prst="rect">
            <a:avLst/>
          </a:prstGeom>
          <a:solidFill>
            <a:srgbClr val="FCD766"/>
          </a:solidFill>
        </p:spPr>
      </p:pic>
      <p:sp>
        <p:nvSpPr>
          <p:cNvPr id="6" name="CuadroTexto 5">
            <a:extLst>
              <a:ext uri="{FF2B5EF4-FFF2-40B4-BE49-F238E27FC236}">
                <a16:creationId xmlns:a16="http://schemas.microsoft.com/office/drawing/2014/main" id="{CC444065-AD02-2425-5160-71A5E75AFD14}"/>
              </a:ext>
            </a:extLst>
          </p:cNvPr>
          <p:cNvSpPr txBox="1"/>
          <p:nvPr/>
        </p:nvSpPr>
        <p:spPr>
          <a:xfrm>
            <a:off x="2576413" y="2898753"/>
            <a:ext cx="915996" cy="556178"/>
          </a:xfrm>
          <a:prstGeom prst="rect">
            <a:avLst/>
          </a:prstGeom>
          <a:noFill/>
        </p:spPr>
        <p:txBody>
          <a:bodyPr wrap="square" rtlCol="0">
            <a:spAutoFit/>
          </a:bodyPr>
          <a:lstStyle/>
          <a:p>
            <a:pPr algn="ctr">
              <a:lnSpc>
                <a:spcPts val="1200"/>
              </a:lnSpc>
            </a:pPr>
            <a:r>
              <a:rPr lang="es-ES" sz="1200" dirty="0">
                <a:solidFill>
                  <a:schemeClr val="accent6">
                    <a:lumMod val="75000"/>
                  </a:schemeClr>
                </a:solidFill>
              </a:rPr>
              <a:t>Contrato </a:t>
            </a:r>
          </a:p>
          <a:p>
            <a:pPr algn="ctr">
              <a:lnSpc>
                <a:spcPts val="1200"/>
              </a:lnSpc>
            </a:pPr>
            <a:r>
              <a:rPr lang="es-ES" sz="1200" dirty="0">
                <a:solidFill>
                  <a:schemeClr val="accent6">
                    <a:lumMod val="75000"/>
                  </a:schemeClr>
                </a:solidFill>
              </a:rPr>
              <a:t>o </a:t>
            </a:r>
          </a:p>
          <a:p>
            <a:pPr algn="ctr">
              <a:lnSpc>
                <a:spcPts val="1200"/>
              </a:lnSpc>
            </a:pPr>
            <a:r>
              <a:rPr lang="es-ES" sz="1200" dirty="0">
                <a:solidFill>
                  <a:schemeClr val="accent6">
                    <a:lumMod val="75000"/>
                  </a:schemeClr>
                </a:solidFill>
              </a:rPr>
              <a:t>pedido</a:t>
            </a:r>
          </a:p>
        </p:txBody>
      </p:sp>
      <p:sp>
        <p:nvSpPr>
          <p:cNvPr id="7" name="CuadroTexto 6">
            <a:extLst>
              <a:ext uri="{FF2B5EF4-FFF2-40B4-BE49-F238E27FC236}">
                <a16:creationId xmlns:a16="http://schemas.microsoft.com/office/drawing/2014/main" id="{215EEF49-E37B-DDB7-3F27-C338C15BEF06}"/>
              </a:ext>
            </a:extLst>
          </p:cNvPr>
          <p:cNvSpPr txBox="1"/>
          <p:nvPr/>
        </p:nvSpPr>
        <p:spPr>
          <a:xfrm>
            <a:off x="5662563" y="2935506"/>
            <a:ext cx="840258" cy="556178"/>
          </a:xfrm>
          <a:prstGeom prst="rect">
            <a:avLst/>
          </a:prstGeom>
          <a:noFill/>
        </p:spPr>
        <p:txBody>
          <a:bodyPr wrap="square" rtlCol="0">
            <a:spAutoFit/>
          </a:bodyPr>
          <a:lstStyle/>
          <a:p>
            <a:pPr algn="ctr">
              <a:lnSpc>
                <a:spcPts val="1200"/>
              </a:lnSpc>
            </a:pPr>
            <a:r>
              <a:rPr lang="es-ES" sz="1200" dirty="0">
                <a:solidFill>
                  <a:schemeClr val="accent6">
                    <a:lumMod val="75000"/>
                  </a:schemeClr>
                </a:solidFill>
              </a:rPr>
              <a:t>Ejecución del servicio</a:t>
            </a:r>
          </a:p>
        </p:txBody>
      </p:sp>
      <p:sp>
        <p:nvSpPr>
          <p:cNvPr id="8" name="Rectángulo: esquinas redondeadas 7">
            <a:hlinkClick r:id="rId3" action="ppaction://hlinksldjump"/>
            <a:extLst>
              <a:ext uri="{FF2B5EF4-FFF2-40B4-BE49-F238E27FC236}">
                <a16:creationId xmlns:a16="http://schemas.microsoft.com/office/drawing/2014/main" id="{FE9CF1A6-CFBA-EB92-7918-C64F1778DD3E}"/>
              </a:ext>
            </a:extLst>
          </p:cNvPr>
          <p:cNvSpPr/>
          <p:nvPr/>
        </p:nvSpPr>
        <p:spPr>
          <a:xfrm>
            <a:off x="330565"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Contratación</a:t>
            </a:r>
          </a:p>
        </p:txBody>
      </p:sp>
      <p:sp>
        <p:nvSpPr>
          <p:cNvPr id="9" name="Rectángulo: esquinas redondeadas 8">
            <a:hlinkClick r:id="rId4" action="ppaction://hlinksldjump"/>
            <a:extLst>
              <a:ext uri="{FF2B5EF4-FFF2-40B4-BE49-F238E27FC236}">
                <a16:creationId xmlns:a16="http://schemas.microsoft.com/office/drawing/2014/main" id="{38C102C8-D710-B09A-AE95-AA21C9B14D2A}"/>
              </a:ext>
            </a:extLst>
          </p:cNvPr>
          <p:cNvSpPr/>
          <p:nvPr/>
        </p:nvSpPr>
        <p:spPr>
          <a:xfrm>
            <a:off x="3416715" y="3155328"/>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Planificación y organización</a:t>
            </a:r>
          </a:p>
        </p:txBody>
      </p:sp>
      <p:sp>
        <p:nvSpPr>
          <p:cNvPr id="10" name="Rectángulo: esquinas redondeadas 9">
            <a:hlinkClick r:id="rId5" action="ppaction://hlinksldjump"/>
            <a:extLst>
              <a:ext uri="{FF2B5EF4-FFF2-40B4-BE49-F238E27FC236}">
                <a16:creationId xmlns:a16="http://schemas.microsoft.com/office/drawing/2014/main" id="{9EA1AC58-FAC4-35B4-C77C-79D894C42E87}"/>
              </a:ext>
            </a:extLst>
          </p:cNvPr>
          <p:cNvSpPr/>
          <p:nvPr/>
        </p:nvSpPr>
        <p:spPr>
          <a:xfrm>
            <a:off x="6492374"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Ejecución y control</a:t>
            </a:r>
          </a:p>
        </p:txBody>
      </p:sp>
      <p:sp>
        <p:nvSpPr>
          <p:cNvPr id="11" name="Rectángulo: esquinas redondeadas 10">
            <a:hlinkClick r:id="rId6" action="ppaction://hlinksldjump"/>
            <a:extLst>
              <a:ext uri="{FF2B5EF4-FFF2-40B4-BE49-F238E27FC236}">
                <a16:creationId xmlns:a16="http://schemas.microsoft.com/office/drawing/2014/main" id="{BF78A30C-941F-26CF-34E6-12C798E029F8}"/>
              </a:ext>
            </a:extLst>
          </p:cNvPr>
          <p:cNvSpPr/>
          <p:nvPr/>
        </p:nvSpPr>
        <p:spPr>
          <a:xfrm>
            <a:off x="9568033"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Finalización y evaluación del desempeño</a:t>
            </a:r>
          </a:p>
        </p:txBody>
      </p:sp>
      <p:sp>
        <p:nvSpPr>
          <p:cNvPr id="18" name="CuadroTexto 17">
            <a:extLst>
              <a:ext uri="{FF2B5EF4-FFF2-40B4-BE49-F238E27FC236}">
                <a16:creationId xmlns:a16="http://schemas.microsoft.com/office/drawing/2014/main" id="{E5B62B6A-3217-CE36-2597-D3E8DC68E4E7}"/>
              </a:ext>
            </a:extLst>
          </p:cNvPr>
          <p:cNvSpPr txBox="1"/>
          <p:nvPr/>
        </p:nvSpPr>
        <p:spPr>
          <a:xfrm>
            <a:off x="3697270" y="1223609"/>
            <a:ext cx="2512139" cy="1139866"/>
          </a:xfrm>
          <a:prstGeom prst="roundRect">
            <a:avLst/>
          </a:prstGeom>
          <a:solidFill>
            <a:srgbClr val="FCA632"/>
          </a:solidFill>
          <a:ln>
            <a:noFill/>
          </a:ln>
        </p:spPr>
        <p:txBody>
          <a:bodyPr wrap="square" tIns="72000" bIns="72000">
            <a:spAutoFit/>
          </a:bodyPr>
          <a:lstStyle/>
          <a:p>
            <a:pPr algn="ctr">
              <a:defRPr/>
            </a:pPr>
            <a:r>
              <a:rPr lang="es-ES" sz="1100" dirty="0">
                <a:latin typeface="Arial" panose="020B0604020202020204" pitchFamily="34" charset="0"/>
                <a:cs typeface="Arial" panose="020B0604020202020204" pitchFamily="34" charset="0"/>
              </a:rPr>
              <a:t>Antes de iniciar la ejecución de los trabajos es necesario planificarlos y coordinar a las empresas que van a resultar implicadas.</a:t>
            </a:r>
          </a:p>
          <a:p>
            <a:pPr lvl="0" algn="ctr">
              <a:spcBef>
                <a:spcPts val="300"/>
              </a:spcBef>
              <a:defRPr/>
            </a:pPr>
            <a:r>
              <a:rPr lang="es-ES" sz="1100" dirty="0">
                <a:solidFill>
                  <a:schemeClr val="bg1"/>
                </a:solidFill>
                <a:latin typeface="Arial" panose="020B0604020202020204" pitchFamily="34" charset="0"/>
                <a:cs typeface="Arial" panose="020B0604020202020204" pitchFamily="34" charset="0"/>
              </a:rPr>
              <a:t>Para saber más</a:t>
            </a:r>
            <a:r>
              <a:rPr lang="es-ES" sz="1100" dirty="0">
                <a:solidFill>
                  <a:schemeClr val="bg1"/>
                </a:solidFill>
                <a:latin typeface="Arial" panose="020B0604020202020204" pitchFamily="34" charset="0"/>
                <a:cs typeface="Arial" panose="020B0604020202020204" pitchFamily="34" charset="0"/>
                <a:hlinkClick r:id="rId7" action="ppaction://hlinksldjump"/>
              </a:rPr>
              <a:t>, pincha aquí</a:t>
            </a:r>
            <a:endParaRPr lang="es-ES" sz="1100" dirty="0">
              <a:solidFill>
                <a:schemeClr val="bg1"/>
              </a:solidFill>
              <a:latin typeface="Arial" panose="020B0604020202020204" pitchFamily="34" charset="0"/>
              <a:cs typeface="Arial" panose="020B0604020202020204" pitchFamily="34" charset="0"/>
            </a:endParaRPr>
          </a:p>
        </p:txBody>
      </p:sp>
      <p:sp>
        <p:nvSpPr>
          <p:cNvPr id="19" name="Elipse 18">
            <a:hlinkClick r:id="rId4" action="ppaction://hlinksldjump"/>
            <a:extLst>
              <a:ext uri="{FF2B5EF4-FFF2-40B4-BE49-F238E27FC236}">
                <a16:creationId xmlns:a16="http://schemas.microsoft.com/office/drawing/2014/main" id="{8D7E6640-6B7C-413C-F038-4EA14BF22C6F}"/>
              </a:ext>
            </a:extLst>
          </p:cNvPr>
          <p:cNvSpPr/>
          <p:nvPr/>
        </p:nvSpPr>
        <p:spPr>
          <a:xfrm>
            <a:off x="6015465" y="1125872"/>
            <a:ext cx="305779" cy="279003"/>
          </a:xfrm>
          <a:prstGeom prst="ellipse">
            <a:avLst/>
          </a:prstGeom>
          <a:solidFill>
            <a:srgbClr val="FCD7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X</a:t>
            </a:r>
          </a:p>
        </p:txBody>
      </p:sp>
      <p:cxnSp>
        <p:nvCxnSpPr>
          <p:cNvPr id="20" name="Conector recto de flecha 19">
            <a:extLst>
              <a:ext uri="{FF2B5EF4-FFF2-40B4-BE49-F238E27FC236}">
                <a16:creationId xmlns:a16="http://schemas.microsoft.com/office/drawing/2014/main" id="{28798951-078F-E130-79C9-9A7BEA1A01E2}"/>
              </a:ext>
            </a:extLst>
          </p:cNvPr>
          <p:cNvCxnSpPr>
            <a:cxnSpLocks/>
            <a:stCxn id="18" idx="2"/>
            <a:endCxn id="9" idx="0"/>
          </p:cNvCxnSpPr>
          <p:nvPr/>
        </p:nvCxnSpPr>
        <p:spPr>
          <a:xfrm flipH="1">
            <a:off x="4539639" y="2363475"/>
            <a:ext cx="413701" cy="791853"/>
          </a:xfrm>
          <a:prstGeom prst="straightConnector1">
            <a:avLst/>
          </a:prstGeom>
          <a:ln w="76200">
            <a:solidFill>
              <a:srgbClr val="CC9900"/>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26">
            <a:extLst>
              <a:ext uri="{FF2B5EF4-FFF2-40B4-BE49-F238E27FC236}">
                <a16:creationId xmlns:a16="http://schemas.microsoft.com/office/drawing/2014/main" id="{9E35020C-980C-403A-23BF-8D6DA8F60085}"/>
              </a:ext>
            </a:extLst>
          </p:cNvPr>
          <p:cNvSpPr txBox="1"/>
          <p:nvPr/>
        </p:nvSpPr>
        <p:spPr>
          <a:xfrm>
            <a:off x="546166" y="6162032"/>
            <a:ext cx="8310710"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Referencias:</a:t>
            </a:r>
            <a:endParaRPr lang="es-ES" sz="800" dirty="0">
              <a:latin typeface="Arial Nova Light" panose="020B0304020202020204" pitchFamily="34" charset="0"/>
            </a:endParaRPr>
          </a:p>
          <a:p>
            <a:r>
              <a:rPr lang="es-ES" sz="800" dirty="0">
                <a:latin typeface="Arial Nova Light" panose="020B0304020202020204" pitchFamily="34" charset="0"/>
              </a:rPr>
              <a:t>* Directrices para una Eficaz Coordinación de Actividades Empresariales. INSST (pág. 15). </a:t>
            </a:r>
            <a:r>
              <a:rPr lang="es-ES" sz="800" dirty="0">
                <a:latin typeface="Arial Nova Light" panose="020B0304020202020204" pitchFamily="34" charset="0"/>
                <a:hlinkClick r:id="rId8"/>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11). IRSST. </a:t>
            </a:r>
            <a:r>
              <a:rPr lang="es-ES" sz="800" dirty="0">
                <a:latin typeface="Arial Nova Light" panose="020B0304020202020204" pitchFamily="34" charset="0"/>
                <a:hlinkClick r:id="rId9"/>
              </a:rPr>
              <a:t>Acceso al documento</a:t>
            </a:r>
            <a:endParaRPr lang="es-ES" sz="800" dirty="0">
              <a:latin typeface="Arial Nova Light" panose="020B0304020202020204" pitchFamily="34" charset="0"/>
            </a:endParaRPr>
          </a:p>
        </p:txBody>
      </p:sp>
      <p:sp>
        <p:nvSpPr>
          <p:cNvPr id="51" name="Título 10">
            <a:extLst>
              <a:ext uri="{FF2B5EF4-FFF2-40B4-BE49-F238E27FC236}">
                <a16:creationId xmlns:a16="http://schemas.microsoft.com/office/drawing/2014/main" id="{271EC28A-07C7-2489-6DDD-5AF2B198F9F4}"/>
              </a:ext>
            </a:extLst>
          </p:cNvPr>
          <p:cNvSpPr>
            <a:spLocks noGrp="1"/>
          </p:cNvSpPr>
          <p:nvPr>
            <p:ph type="title"/>
          </p:nvPr>
        </p:nvSpPr>
        <p:spPr>
          <a:xfrm>
            <a:off x="2382670" y="277638"/>
            <a:ext cx="8742530" cy="444099"/>
          </a:xfrm>
        </p:spPr>
        <p:txBody>
          <a:bodyPr/>
          <a:lstStyle/>
          <a:p>
            <a:r>
              <a:rPr lang="es-ES" dirty="0"/>
              <a:t>Proceso de CAE Efectiva 2</a:t>
            </a:r>
          </a:p>
        </p:txBody>
      </p:sp>
      <mc:AlternateContent xmlns:mc="http://schemas.openxmlformats.org/markup-compatibility/2006">
        <mc:Choice xmlns="" xmlns:pslz="http://schemas.microsoft.com/office/powerpoint/2016/slidezoom" Requires="pslz">
          <p:graphicFrame>
            <p:nvGraphicFramePr>
              <p:cNvPr id="5" name="Vista general de diapositiva 4">
                <a:extLst>
                  <a:ext uri="{FF2B5EF4-FFF2-40B4-BE49-F238E27FC236}">
                    <a16:creationId xmlns:a16="http://schemas.microsoft.com/office/drawing/2014/main" id="{5F8C9EF6-9EC7-38EE-8EED-8ED3A4BFD29F}"/>
                  </a:ext>
                </a:extLst>
              </p:cNvPr>
              <p:cNvGraphicFramePr>
                <a:graphicFrameLocks noChangeAspect="1"/>
              </p:cNvGraphicFramePr>
              <p:nvPr>
                <p:extLst>
                  <p:ext uri="{D42A27DB-BD31-4B8C-83A1-F6EECF244321}">
                    <p14:modId xmlns:p14="http://schemas.microsoft.com/office/powerpoint/2010/main" val="492836434"/>
                  </p:ext>
                </p:extLst>
              </p:nvPr>
            </p:nvGraphicFramePr>
            <p:xfrm>
              <a:off x="10653311" y="5964483"/>
              <a:ext cx="1468842" cy="826223"/>
            </p:xfrm>
            <a:graphic>
              <a:graphicData uri="http://schemas.microsoft.com/office/powerpoint/2016/slidezoom">
                <pslz:sldZm>
                  <pslz:sldZmObj sldId="294" cId="1442791057">
                    <pslz:zmPr id="{2A35FFD3-FD48-4F96-BF9C-AC00B452EB06}" returnToParent="0" transitionDur="1000">
                      <p166:blipFill xmlns:p166="http://schemas.microsoft.com/office/powerpoint/2016/6/main">
                        <a:blip r:embed="rId10"/>
                        <a:stretch>
                          <a:fillRect/>
                        </a:stretch>
                      </p166:blipFill>
                      <p166:spPr xmlns:p166="http://schemas.microsoft.com/office/powerpoint/2016/6/main">
                        <a:xfrm>
                          <a:off x="0" y="0"/>
                          <a:ext cx="1468842" cy="826223"/>
                        </a:xfrm>
                        <a:prstGeom prst="rect">
                          <a:avLst/>
                        </a:prstGeom>
                        <a:ln w="3175">
                          <a:solidFill>
                            <a:prstClr val="ltGray"/>
                          </a:solidFill>
                        </a:ln>
                      </p166:spPr>
                    </pslz:zmPr>
                  </pslz:sldZmObj>
                </pslz:sldZm>
              </a:graphicData>
            </a:graphic>
          </p:graphicFrame>
        </mc:Choice>
        <mc:Fallback>
          <p:pic>
            <p:nvPicPr>
              <p:cNvPr id="5" name="Vista general de diapositiva 4">
                <a:hlinkClick r:id="rId4" action="ppaction://hlinksldjump"/>
                <a:extLst>
                  <a:ext uri="{FF2B5EF4-FFF2-40B4-BE49-F238E27FC236}">
                    <a16:creationId xmlns:a16="http://schemas.microsoft.com/office/drawing/2014/main" id="{5F8C9EF6-9EC7-38EE-8EED-8ED3A4BFD29F}"/>
                  </a:ext>
                </a:extLst>
              </p:cNvPr>
              <p:cNvPicPr>
                <a:picLocks noGrp="1" noRot="1" noChangeAspect="1" noMove="1" noResize="1" noEditPoints="1" noAdjustHandles="1" noChangeArrowheads="1" noChangeShapeType="1"/>
              </p:cNvPicPr>
              <p:nvPr/>
            </p:nvPicPr>
            <p:blipFill>
              <a:blip r:embed="rId11"/>
              <a:stretch>
                <a:fillRect/>
              </a:stretch>
            </p:blipFill>
            <p:spPr>
              <a:xfrm>
                <a:off x="10653311" y="5964483"/>
                <a:ext cx="1468842" cy="826223"/>
              </a:xfrm>
              <a:prstGeom prst="rect">
                <a:avLst/>
              </a:prstGeom>
              <a:ln w="3175">
                <a:solidFill>
                  <a:prstClr val="ltGray"/>
                </a:solidFill>
              </a:ln>
            </p:spPr>
          </p:pic>
        </mc:Fallback>
      </mc:AlternateContent>
    </p:spTree>
    <p:extLst>
      <p:ext uri="{BB962C8B-B14F-4D97-AF65-F5344CB8AC3E}">
        <p14:creationId xmlns:p14="http://schemas.microsoft.com/office/powerpoint/2010/main" val="294649333"/>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1263BE-E9D8-8361-E8D2-135B2BF4AA0A}"/>
              </a:ext>
            </a:extLst>
          </p:cNvPr>
          <p:cNvPicPr>
            <a:picLocks noChangeAspect="1"/>
          </p:cNvPicPr>
          <p:nvPr/>
        </p:nvPicPr>
        <p:blipFill>
          <a:blip r:embed="rId2"/>
          <a:stretch>
            <a:fillRect/>
          </a:stretch>
        </p:blipFill>
        <p:spPr>
          <a:xfrm>
            <a:off x="48965" y="2108245"/>
            <a:ext cx="12067455" cy="3707683"/>
          </a:xfrm>
          <a:prstGeom prst="rect">
            <a:avLst/>
          </a:prstGeom>
          <a:solidFill>
            <a:srgbClr val="FCD766"/>
          </a:solidFill>
        </p:spPr>
      </p:pic>
      <p:sp>
        <p:nvSpPr>
          <p:cNvPr id="6" name="CuadroTexto 5">
            <a:extLst>
              <a:ext uri="{FF2B5EF4-FFF2-40B4-BE49-F238E27FC236}">
                <a16:creationId xmlns:a16="http://schemas.microsoft.com/office/drawing/2014/main" id="{CC444065-AD02-2425-5160-71A5E75AFD14}"/>
              </a:ext>
            </a:extLst>
          </p:cNvPr>
          <p:cNvSpPr txBox="1"/>
          <p:nvPr/>
        </p:nvSpPr>
        <p:spPr>
          <a:xfrm>
            <a:off x="2576413" y="2898753"/>
            <a:ext cx="915996" cy="556178"/>
          </a:xfrm>
          <a:prstGeom prst="rect">
            <a:avLst/>
          </a:prstGeom>
          <a:noFill/>
        </p:spPr>
        <p:txBody>
          <a:bodyPr wrap="square" rtlCol="0">
            <a:spAutoFit/>
          </a:bodyPr>
          <a:lstStyle/>
          <a:p>
            <a:pPr algn="ctr">
              <a:lnSpc>
                <a:spcPts val="1200"/>
              </a:lnSpc>
            </a:pPr>
            <a:r>
              <a:rPr lang="es-ES" sz="1200" dirty="0">
                <a:solidFill>
                  <a:schemeClr val="accent6">
                    <a:lumMod val="75000"/>
                  </a:schemeClr>
                </a:solidFill>
              </a:rPr>
              <a:t>Contrato </a:t>
            </a:r>
          </a:p>
          <a:p>
            <a:pPr algn="ctr">
              <a:lnSpc>
                <a:spcPts val="1200"/>
              </a:lnSpc>
            </a:pPr>
            <a:r>
              <a:rPr lang="es-ES" sz="1200" dirty="0">
                <a:solidFill>
                  <a:schemeClr val="accent6">
                    <a:lumMod val="75000"/>
                  </a:schemeClr>
                </a:solidFill>
              </a:rPr>
              <a:t>o </a:t>
            </a:r>
          </a:p>
          <a:p>
            <a:pPr algn="ctr">
              <a:lnSpc>
                <a:spcPts val="1200"/>
              </a:lnSpc>
            </a:pPr>
            <a:r>
              <a:rPr lang="es-ES" sz="1200" dirty="0">
                <a:solidFill>
                  <a:schemeClr val="accent6">
                    <a:lumMod val="75000"/>
                  </a:schemeClr>
                </a:solidFill>
              </a:rPr>
              <a:t>pedido</a:t>
            </a:r>
          </a:p>
        </p:txBody>
      </p:sp>
      <p:sp>
        <p:nvSpPr>
          <p:cNvPr id="7" name="CuadroTexto 6">
            <a:extLst>
              <a:ext uri="{FF2B5EF4-FFF2-40B4-BE49-F238E27FC236}">
                <a16:creationId xmlns:a16="http://schemas.microsoft.com/office/drawing/2014/main" id="{215EEF49-E37B-DDB7-3F27-C338C15BEF06}"/>
              </a:ext>
            </a:extLst>
          </p:cNvPr>
          <p:cNvSpPr txBox="1"/>
          <p:nvPr/>
        </p:nvSpPr>
        <p:spPr>
          <a:xfrm>
            <a:off x="5662563" y="2935506"/>
            <a:ext cx="840258" cy="556178"/>
          </a:xfrm>
          <a:prstGeom prst="rect">
            <a:avLst/>
          </a:prstGeom>
          <a:noFill/>
        </p:spPr>
        <p:txBody>
          <a:bodyPr wrap="square" rtlCol="0">
            <a:spAutoFit/>
          </a:bodyPr>
          <a:lstStyle/>
          <a:p>
            <a:pPr algn="ctr">
              <a:lnSpc>
                <a:spcPts val="1200"/>
              </a:lnSpc>
            </a:pPr>
            <a:r>
              <a:rPr lang="es-ES" sz="1200" dirty="0">
                <a:solidFill>
                  <a:schemeClr val="accent6">
                    <a:lumMod val="75000"/>
                  </a:schemeClr>
                </a:solidFill>
              </a:rPr>
              <a:t>Ejecución del servicio</a:t>
            </a:r>
          </a:p>
        </p:txBody>
      </p:sp>
      <p:sp>
        <p:nvSpPr>
          <p:cNvPr id="8" name="Rectángulo: esquinas redondeadas 7">
            <a:hlinkClick r:id="rId3" action="ppaction://hlinksldjump"/>
            <a:extLst>
              <a:ext uri="{FF2B5EF4-FFF2-40B4-BE49-F238E27FC236}">
                <a16:creationId xmlns:a16="http://schemas.microsoft.com/office/drawing/2014/main" id="{FE9CF1A6-CFBA-EB92-7918-C64F1778DD3E}"/>
              </a:ext>
            </a:extLst>
          </p:cNvPr>
          <p:cNvSpPr/>
          <p:nvPr/>
        </p:nvSpPr>
        <p:spPr>
          <a:xfrm>
            <a:off x="330565"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Contratación</a:t>
            </a:r>
          </a:p>
        </p:txBody>
      </p:sp>
      <p:sp>
        <p:nvSpPr>
          <p:cNvPr id="9" name="Rectángulo: esquinas redondeadas 8">
            <a:hlinkClick r:id="rId4" action="ppaction://hlinksldjump"/>
            <a:extLst>
              <a:ext uri="{FF2B5EF4-FFF2-40B4-BE49-F238E27FC236}">
                <a16:creationId xmlns:a16="http://schemas.microsoft.com/office/drawing/2014/main" id="{38C102C8-D710-B09A-AE95-AA21C9B14D2A}"/>
              </a:ext>
            </a:extLst>
          </p:cNvPr>
          <p:cNvSpPr/>
          <p:nvPr/>
        </p:nvSpPr>
        <p:spPr>
          <a:xfrm>
            <a:off x="3416715" y="3155328"/>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Planificación y organización</a:t>
            </a:r>
          </a:p>
        </p:txBody>
      </p:sp>
      <p:sp>
        <p:nvSpPr>
          <p:cNvPr id="10" name="Rectángulo: esquinas redondeadas 9">
            <a:hlinkClick r:id="rId5" action="ppaction://hlinksldjump"/>
            <a:extLst>
              <a:ext uri="{FF2B5EF4-FFF2-40B4-BE49-F238E27FC236}">
                <a16:creationId xmlns:a16="http://schemas.microsoft.com/office/drawing/2014/main" id="{9EA1AC58-FAC4-35B4-C77C-79D894C42E87}"/>
              </a:ext>
            </a:extLst>
          </p:cNvPr>
          <p:cNvSpPr/>
          <p:nvPr/>
        </p:nvSpPr>
        <p:spPr>
          <a:xfrm>
            <a:off x="6492374"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Ejecución y control</a:t>
            </a:r>
          </a:p>
        </p:txBody>
      </p:sp>
      <p:sp>
        <p:nvSpPr>
          <p:cNvPr id="11" name="Rectángulo: esquinas redondeadas 10">
            <a:hlinkClick r:id="rId6" action="ppaction://hlinksldjump"/>
            <a:extLst>
              <a:ext uri="{FF2B5EF4-FFF2-40B4-BE49-F238E27FC236}">
                <a16:creationId xmlns:a16="http://schemas.microsoft.com/office/drawing/2014/main" id="{BF78A30C-941F-26CF-34E6-12C798E029F8}"/>
              </a:ext>
            </a:extLst>
          </p:cNvPr>
          <p:cNvSpPr/>
          <p:nvPr/>
        </p:nvSpPr>
        <p:spPr>
          <a:xfrm>
            <a:off x="9568033"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Finalización y evaluación del desempeño</a:t>
            </a:r>
          </a:p>
        </p:txBody>
      </p:sp>
      <p:sp>
        <p:nvSpPr>
          <p:cNvPr id="21" name="CuadroTexto 20">
            <a:extLst>
              <a:ext uri="{FF2B5EF4-FFF2-40B4-BE49-F238E27FC236}">
                <a16:creationId xmlns:a16="http://schemas.microsoft.com/office/drawing/2014/main" id="{1BB0003C-5675-67B3-4DBA-40DD5F56087F}"/>
              </a:ext>
            </a:extLst>
          </p:cNvPr>
          <p:cNvSpPr txBox="1"/>
          <p:nvPr/>
        </p:nvSpPr>
        <p:spPr>
          <a:xfrm>
            <a:off x="6717579" y="970031"/>
            <a:ext cx="2548968" cy="1514437"/>
          </a:xfrm>
          <a:prstGeom prst="roundRect">
            <a:avLst/>
          </a:prstGeom>
          <a:solidFill>
            <a:srgbClr val="FCA632"/>
          </a:solidFill>
          <a:ln>
            <a:noFill/>
          </a:ln>
        </p:spPr>
        <p:txBody>
          <a:bodyPr wrap="square" lIns="36000" tIns="72000" rIns="36000" bIns="72000">
            <a:spAutoFit/>
          </a:bodyPr>
          <a:lstStyle/>
          <a:p>
            <a:pPr algn="ctr">
              <a:defRPr/>
            </a:pPr>
            <a:r>
              <a:rPr lang="es-ES" sz="1100" dirty="0">
                <a:latin typeface="Arial" panose="020B0604020202020204" pitchFamily="34" charset="0"/>
                <a:cs typeface="Arial" panose="020B0604020202020204" pitchFamily="34" charset="0"/>
              </a:rPr>
              <a:t>La CAE real se hace cada día en CAMPO. Durante la prestación del servicio hay que promover la calidad en las actuaciones y comprobar, con diversas estrategias, que todo se desarrolla según lo planificado.</a:t>
            </a:r>
          </a:p>
          <a:p>
            <a:pPr lvl="0" algn="ctr">
              <a:spcBef>
                <a:spcPts val="300"/>
              </a:spcBef>
              <a:defRPr/>
            </a:pPr>
            <a:r>
              <a:rPr lang="es-ES" sz="1100" dirty="0">
                <a:solidFill>
                  <a:schemeClr val="bg1"/>
                </a:solidFill>
                <a:latin typeface="Arial" panose="020B0604020202020204" pitchFamily="34" charset="0"/>
                <a:cs typeface="Arial" panose="020B0604020202020204" pitchFamily="34" charset="0"/>
              </a:rPr>
              <a:t>Para saber más</a:t>
            </a:r>
            <a:r>
              <a:rPr lang="es-ES" sz="1100" dirty="0">
                <a:solidFill>
                  <a:schemeClr val="bg1"/>
                </a:solidFill>
                <a:latin typeface="Arial" panose="020B0604020202020204" pitchFamily="34" charset="0"/>
                <a:cs typeface="Arial" panose="020B0604020202020204" pitchFamily="34" charset="0"/>
                <a:hlinkClick r:id="rId7" action="ppaction://hlinksldjump"/>
              </a:rPr>
              <a:t>, pincha aquí</a:t>
            </a:r>
            <a:endParaRPr lang="es-ES" sz="1100" dirty="0">
              <a:solidFill>
                <a:schemeClr val="bg1"/>
              </a:solidFill>
              <a:latin typeface="Arial" panose="020B0604020202020204" pitchFamily="34" charset="0"/>
              <a:cs typeface="Arial" panose="020B0604020202020204" pitchFamily="34" charset="0"/>
            </a:endParaRPr>
          </a:p>
        </p:txBody>
      </p:sp>
      <p:sp>
        <p:nvSpPr>
          <p:cNvPr id="22" name="Elipse 21">
            <a:hlinkClick r:id="rId5" action="ppaction://hlinksldjump"/>
            <a:extLst>
              <a:ext uri="{FF2B5EF4-FFF2-40B4-BE49-F238E27FC236}">
                <a16:creationId xmlns:a16="http://schemas.microsoft.com/office/drawing/2014/main" id="{83BFAECF-487D-43DE-B159-A8F7CE4543EC}"/>
              </a:ext>
            </a:extLst>
          </p:cNvPr>
          <p:cNvSpPr/>
          <p:nvPr/>
        </p:nvSpPr>
        <p:spPr>
          <a:xfrm>
            <a:off x="9072003" y="892454"/>
            <a:ext cx="305779" cy="279003"/>
          </a:xfrm>
          <a:prstGeom prst="ellipse">
            <a:avLst/>
          </a:prstGeom>
          <a:solidFill>
            <a:srgbClr val="FCD7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X</a:t>
            </a:r>
          </a:p>
        </p:txBody>
      </p:sp>
      <p:cxnSp>
        <p:nvCxnSpPr>
          <p:cNvPr id="23" name="Conector recto de flecha 22">
            <a:extLst>
              <a:ext uri="{FF2B5EF4-FFF2-40B4-BE49-F238E27FC236}">
                <a16:creationId xmlns:a16="http://schemas.microsoft.com/office/drawing/2014/main" id="{AD045D89-B5E2-F8D6-BDA2-93581B14A75E}"/>
              </a:ext>
            </a:extLst>
          </p:cNvPr>
          <p:cNvCxnSpPr>
            <a:cxnSpLocks/>
            <a:stCxn id="21" idx="2"/>
            <a:endCxn id="10" idx="0"/>
          </p:cNvCxnSpPr>
          <p:nvPr/>
        </p:nvCxnSpPr>
        <p:spPr>
          <a:xfrm flipH="1">
            <a:off x="7615298" y="2484468"/>
            <a:ext cx="376765" cy="670829"/>
          </a:xfrm>
          <a:prstGeom prst="straightConnector1">
            <a:avLst/>
          </a:prstGeom>
          <a:ln w="76200">
            <a:solidFill>
              <a:srgbClr val="CC9900"/>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26">
            <a:extLst>
              <a:ext uri="{FF2B5EF4-FFF2-40B4-BE49-F238E27FC236}">
                <a16:creationId xmlns:a16="http://schemas.microsoft.com/office/drawing/2014/main" id="{9E35020C-980C-403A-23BF-8D6DA8F60085}"/>
              </a:ext>
            </a:extLst>
          </p:cNvPr>
          <p:cNvSpPr txBox="1"/>
          <p:nvPr/>
        </p:nvSpPr>
        <p:spPr>
          <a:xfrm>
            <a:off x="546166" y="6162032"/>
            <a:ext cx="8310710"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Referencias:</a:t>
            </a:r>
            <a:endParaRPr lang="es-ES" sz="800" dirty="0">
              <a:latin typeface="Arial Nova Light" panose="020B0304020202020204" pitchFamily="34" charset="0"/>
            </a:endParaRPr>
          </a:p>
          <a:p>
            <a:r>
              <a:rPr lang="es-ES" sz="800" dirty="0">
                <a:latin typeface="Arial Nova Light" panose="020B0304020202020204" pitchFamily="34" charset="0"/>
              </a:rPr>
              <a:t>* Directrices para una Eficaz Coordinación de Actividades Empresariales. INSST (pág. 15). </a:t>
            </a:r>
            <a:r>
              <a:rPr lang="es-ES" sz="800" dirty="0">
                <a:latin typeface="Arial Nova Light" panose="020B0304020202020204" pitchFamily="34" charset="0"/>
                <a:hlinkClick r:id="rId8"/>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11). IRSST. </a:t>
            </a:r>
            <a:r>
              <a:rPr lang="es-ES" sz="800" dirty="0">
                <a:latin typeface="Arial Nova Light" panose="020B0304020202020204" pitchFamily="34" charset="0"/>
                <a:hlinkClick r:id="rId9"/>
              </a:rPr>
              <a:t>Acceso al documento</a:t>
            </a:r>
            <a:endParaRPr lang="es-ES" sz="800" dirty="0">
              <a:latin typeface="Arial Nova Light" panose="020B0304020202020204" pitchFamily="34" charset="0"/>
            </a:endParaRPr>
          </a:p>
        </p:txBody>
      </p:sp>
      <p:sp>
        <p:nvSpPr>
          <p:cNvPr id="51" name="Título 10">
            <a:extLst>
              <a:ext uri="{FF2B5EF4-FFF2-40B4-BE49-F238E27FC236}">
                <a16:creationId xmlns:a16="http://schemas.microsoft.com/office/drawing/2014/main" id="{271EC28A-07C7-2489-6DDD-5AF2B198F9F4}"/>
              </a:ext>
            </a:extLst>
          </p:cNvPr>
          <p:cNvSpPr>
            <a:spLocks noGrp="1"/>
          </p:cNvSpPr>
          <p:nvPr>
            <p:ph type="title"/>
          </p:nvPr>
        </p:nvSpPr>
        <p:spPr>
          <a:xfrm>
            <a:off x="2382670" y="277638"/>
            <a:ext cx="8742530" cy="444099"/>
          </a:xfrm>
        </p:spPr>
        <p:txBody>
          <a:bodyPr/>
          <a:lstStyle/>
          <a:p>
            <a:r>
              <a:rPr lang="es-ES" dirty="0"/>
              <a:t>Proceso de CAE Efectiva 3</a:t>
            </a:r>
          </a:p>
        </p:txBody>
      </p:sp>
      <mc:AlternateContent xmlns:mc="http://schemas.openxmlformats.org/markup-compatibility/2006">
        <mc:Choice xmlns="" xmlns:pslz="http://schemas.microsoft.com/office/powerpoint/2016/slidezoom" Requires="pslz">
          <p:graphicFrame>
            <p:nvGraphicFramePr>
              <p:cNvPr id="5" name="Vista general de diapositiva 4">
                <a:extLst>
                  <a:ext uri="{FF2B5EF4-FFF2-40B4-BE49-F238E27FC236}">
                    <a16:creationId xmlns:a16="http://schemas.microsoft.com/office/drawing/2014/main" id="{E64B074E-0F43-71AC-3743-81BE8C935635}"/>
                  </a:ext>
                </a:extLst>
              </p:cNvPr>
              <p:cNvGraphicFramePr>
                <a:graphicFrameLocks noChangeAspect="1"/>
              </p:cNvGraphicFramePr>
              <p:nvPr>
                <p:extLst>
                  <p:ext uri="{D42A27DB-BD31-4B8C-83A1-F6EECF244321}">
                    <p14:modId xmlns:p14="http://schemas.microsoft.com/office/powerpoint/2010/main" val="492836434"/>
                  </p:ext>
                </p:extLst>
              </p:nvPr>
            </p:nvGraphicFramePr>
            <p:xfrm>
              <a:off x="10653311" y="5964483"/>
              <a:ext cx="1468842" cy="826223"/>
            </p:xfrm>
            <a:graphic>
              <a:graphicData uri="http://schemas.microsoft.com/office/powerpoint/2016/slidezoom">
                <pslz:sldZm>
                  <pslz:sldZmObj sldId="294" cId="1442791057">
                    <pslz:zmPr id="{2A35FFD3-FD48-4F96-BF9C-AC00B452EB06}" returnToParent="0" transitionDur="1000">
                      <p166:blipFill xmlns:p166="http://schemas.microsoft.com/office/powerpoint/2016/6/main">
                        <a:blip r:embed="rId10"/>
                        <a:stretch>
                          <a:fillRect/>
                        </a:stretch>
                      </p166:blipFill>
                      <p166:spPr xmlns:p166="http://schemas.microsoft.com/office/powerpoint/2016/6/main">
                        <a:xfrm>
                          <a:off x="0" y="0"/>
                          <a:ext cx="1468842" cy="826223"/>
                        </a:xfrm>
                        <a:prstGeom prst="rect">
                          <a:avLst/>
                        </a:prstGeom>
                        <a:ln w="3175">
                          <a:solidFill>
                            <a:prstClr val="ltGray"/>
                          </a:solidFill>
                        </a:ln>
                      </p166:spPr>
                    </pslz:zmPr>
                  </pslz:sldZmObj>
                </pslz:sldZm>
              </a:graphicData>
            </a:graphic>
          </p:graphicFrame>
        </mc:Choice>
        <mc:Fallback>
          <p:pic>
            <p:nvPicPr>
              <p:cNvPr id="5" name="Vista general de diapositiva 4">
                <a:hlinkClick r:id="rId5" action="ppaction://hlinksldjump"/>
                <a:extLst>
                  <a:ext uri="{FF2B5EF4-FFF2-40B4-BE49-F238E27FC236}">
                    <a16:creationId xmlns:a16="http://schemas.microsoft.com/office/drawing/2014/main" id="{E64B074E-0F43-71AC-3743-81BE8C935635}"/>
                  </a:ext>
                </a:extLst>
              </p:cNvPr>
              <p:cNvPicPr>
                <a:picLocks noGrp="1" noRot="1" noChangeAspect="1" noMove="1" noResize="1" noEditPoints="1" noAdjustHandles="1" noChangeArrowheads="1" noChangeShapeType="1"/>
              </p:cNvPicPr>
              <p:nvPr/>
            </p:nvPicPr>
            <p:blipFill>
              <a:blip r:embed="rId11"/>
              <a:stretch>
                <a:fillRect/>
              </a:stretch>
            </p:blipFill>
            <p:spPr>
              <a:xfrm>
                <a:off x="10653311" y="5964483"/>
                <a:ext cx="1468842" cy="826223"/>
              </a:xfrm>
              <a:prstGeom prst="rect">
                <a:avLst/>
              </a:prstGeom>
              <a:ln w="3175">
                <a:solidFill>
                  <a:prstClr val="ltGray"/>
                </a:solidFill>
              </a:ln>
            </p:spPr>
          </p:pic>
        </mc:Fallback>
      </mc:AlternateContent>
    </p:spTree>
    <p:extLst>
      <p:ext uri="{BB962C8B-B14F-4D97-AF65-F5344CB8AC3E}">
        <p14:creationId xmlns:p14="http://schemas.microsoft.com/office/powerpoint/2010/main" val="220472838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1263BE-E9D8-8361-E8D2-135B2BF4AA0A}"/>
              </a:ext>
            </a:extLst>
          </p:cNvPr>
          <p:cNvPicPr>
            <a:picLocks noChangeAspect="1"/>
          </p:cNvPicPr>
          <p:nvPr/>
        </p:nvPicPr>
        <p:blipFill>
          <a:blip r:embed="rId2"/>
          <a:stretch>
            <a:fillRect/>
          </a:stretch>
        </p:blipFill>
        <p:spPr>
          <a:xfrm>
            <a:off x="48965" y="2108245"/>
            <a:ext cx="12067455" cy="3707683"/>
          </a:xfrm>
          <a:prstGeom prst="rect">
            <a:avLst/>
          </a:prstGeom>
          <a:solidFill>
            <a:srgbClr val="FCD766"/>
          </a:solidFill>
        </p:spPr>
      </p:pic>
      <p:sp>
        <p:nvSpPr>
          <p:cNvPr id="6" name="CuadroTexto 5">
            <a:extLst>
              <a:ext uri="{FF2B5EF4-FFF2-40B4-BE49-F238E27FC236}">
                <a16:creationId xmlns:a16="http://schemas.microsoft.com/office/drawing/2014/main" id="{CC444065-AD02-2425-5160-71A5E75AFD14}"/>
              </a:ext>
            </a:extLst>
          </p:cNvPr>
          <p:cNvSpPr txBox="1"/>
          <p:nvPr/>
        </p:nvSpPr>
        <p:spPr>
          <a:xfrm>
            <a:off x="2576413" y="2898753"/>
            <a:ext cx="915996" cy="556178"/>
          </a:xfrm>
          <a:prstGeom prst="rect">
            <a:avLst/>
          </a:prstGeom>
          <a:noFill/>
        </p:spPr>
        <p:txBody>
          <a:bodyPr wrap="square" rtlCol="0">
            <a:spAutoFit/>
          </a:bodyPr>
          <a:lstStyle/>
          <a:p>
            <a:pPr algn="ctr">
              <a:lnSpc>
                <a:spcPts val="1200"/>
              </a:lnSpc>
            </a:pPr>
            <a:r>
              <a:rPr lang="es-ES" sz="1200" dirty="0">
                <a:solidFill>
                  <a:schemeClr val="accent6">
                    <a:lumMod val="75000"/>
                  </a:schemeClr>
                </a:solidFill>
              </a:rPr>
              <a:t>Contrato </a:t>
            </a:r>
          </a:p>
          <a:p>
            <a:pPr algn="ctr">
              <a:lnSpc>
                <a:spcPts val="1200"/>
              </a:lnSpc>
            </a:pPr>
            <a:r>
              <a:rPr lang="es-ES" sz="1200" dirty="0">
                <a:solidFill>
                  <a:schemeClr val="accent6">
                    <a:lumMod val="75000"/>
                  </a:schemeClr>
                </a:solidFill>
              </a:rPr>
              <a:t>o </a:t>
            </a:r>
          </a:p>
          <a:p>
            <a:pPr algn="ctr">
              <a:lnSpc>
                <a:spcPts val="1200"/>
              </a:lnSpc>
            </a:pPr>
            <a:r>
              <a:rPr lang="es-ES" sz="1200" dirty="0">
                <a:solidFill>
                  <a:schemeClr val="accent6">
                    <a:lumMod val="75000"/>
                  </a:schemeClr>
                </a:solidFill>
              </a:rPr>
              <a:t>pedido</a:t>
            </a:r>
          </a:p>
        </p:txBody>
      </p:sp>
      <p:sp>
        <p:nvSpPr>
          <p:cNvPr id="7" name="CuadroTexto 6">
            <a:extLst>
              <a:ext uri="{FF2B5EF4-FFF2-40B4-BE49-F238E27FC236}">
                <a16:creationId xmlns:a16="http://schemas.microsoft.com/office/drawing/2014/main" id="{215EEF49-E37B-DDB7-3F27-C338C15BEF06}"/>
              </a:ext>
            </a:extLst>
          </p:cNvPr>
          <p:cNvSpPr txBox="1"/>
          <p:nvPr/>
        </p:nvSpPr>
        <p:spPr>
          <a:xfrm>
            <a:off x="5662563" y="2935506"/>
            <a:ext cx="840258" cy="556178"/>
          </a:xfrm>
          <a:prstGeom prst="rect">
            <a:avLst/>
          </a:prstGeom>
          <a:noFill/>
        </p:spPr>
        <p:txBody>
          <a:bodyPr wrap="square" rtlCol="0">
            <a:spAutoFit/>
          </a:bodyPr>
          <a:lstStyle/>
          <a:p>
            <a:pPr algn="ctr">
              <a:lnSpc>
                <a:spcPts val="1200"/>
              </a:lnSpc>
            </a:pPr>
            <a:r>
              <a:rPr lang="es-ES" sz="1200" dirty="0">
                <a:solidFill>
                  <a:schemeClr val="accent6">
                    <a:lumMod val="75000"/>
                  </a:schemeClr>
                </a:solidFill>
              </a:rPr>
              <a:t>Ejecución del servicio</a:t>
            </a:r>
          </a:p>
        </p:txBody>
      </p:sp>
      <p:sp>
        <p:nvSpPr>
          <p:cNvPr id="8" name="Rectángulo: esquinas redondeadas 7">
            <a:hlinkClick r:id="rId3" action="ppaction://hlinksldjump"/>
            <a:extLst>
              <a:ext uri="{FF2B5EF4-FFF2-40B4-BE49-F238E27FC236}">
                <a16:creationId xmlns:a16="http://schemas.microsoft.com/office/drawing/2014/main" id="{FE9CF1A6-CFBA-EB92-7918-C64F1778DD3E}"/>
              </a:ext>
            </a:extLst>
          </p:cNvPr>
          <p:cNvSpPr/>
          <p:nvPr/>
        </p:nvSpPr>
        <p:spPr>
          <a:xfrm>
            <a:off x="330565"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Contratación</a:t>
            </a:r>
          </a:p>
        </p:txBody>
      </p:sp>
      <p:sp>
        <p:nvSpPr>
          <p:cNvPr id="9" name="Rectángulo: esquinas redondeadas 8">
            <a:hlinkClick r:id="rId4" action="ppaction://hlinksldjump"/>
            <a:extLst>
              <a:ext uri="{FF2B5EF4-FFF2-40B4-BE49-F238E27FC236}">
                <a16:creationId xmlns:a16="http://schemas.microsoft.com/office/drawing/2014/main" id="{38C102C8-D710-B09A-AE95-AA21C9B14D2A}"/>
              </a:ext>
            </a:extLst>
          </p:cNvPr>
          <p:cNvSpPr/>
          <p:nvPr/>
        </p:nvSpPr>
        <p:spPr>
          <a:xfrm>
            <a:off x="3416715" y="3155328"/>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Planificación y organización</a:t>
            </a:r>
          </a:p>
        </p:txBody>
      </p:sp>
      <p:sp>
        <p:nvSpPr>
          <p:cNvPr id="10" name="Rectángulo: esquinas redondeadas 9">
            <a:hlinkClick r:id="rId5" action="ppaction://hlinksldjump"/>
            <a:extLst>
              <a:ext uri="{FF2B5EF4-FFF2-40B4-BE49-F238E27FC236}">
                <a16:creationId xmlns:a16="http://schemas.microsoft.com/office/drawing/2014/main" id="{9EA1AC58-FAC4-35B4-C77C-79D894C42E87}"/>
              </a:ext>
            </a:extLst>
          </p:cNvPr>
          <p:cNvSpPr/>
          <p:nvPr/>
        </p:nvSpPr>
        <p:spPr>
          <a:xfrm>
            <a:off x="6481883"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Ejecución y control</a:t>
            </a:r>
          </a:p>
        </p:txBody>
      </p:sp>
      <p:sp>
        <p:nvSpPr>
          <p:cNvPr id="11" name="Rectángulo: esquinas redondeadas 10">
            <a:hlinkClick r:id="rId6" action="ppaction://hlinksldjump"/>
            <a:extLst>
              <a:ext uri="{FF2B5EF4-FFF2-40B4-BE49-F238E27FC236}">
                <a16:creationId xmlns:a16="http://schemas.microsoft.com/office/drawing/2014/main" id="{BF78A30C-941F-26CF-34E6-12C798E029F8}"/>
              </a:ext>
            </a:extLst>
          </p:cNvPr>
          <p:cNvSpPr/>
          <p:nvPr/>
        </p:nvSpPr>
        <p:spPr>
          <a:xfrm>
            <a:off x="9568033"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Finalización y evaluación del desempeño</a:t>
            </a:r>
          </a:p>
        </p:txBody>
      </p:sp>
      <p:sp>
        <p:nvSpPr>
          <p:cNvPr id="24" name="CuadroTexto 23">
            <a:extLst>
              <a:ext uri="{FF2B5EF4-FFF2-40B4-BE49-F238E27FC236}">
                <a16:creationId xmlns:a16="http://schemas.microsoft.com/office/drawing/2014/main" id="{5B758365-2C10-EEFA-A14C-84C226C67755}"/>
              </a:ext>
            </a:extLst>
          </p:cNvPr>
          <p:cNvSpPr txBox="1"/>
          <p:nvPr/>
        </p:nvSpPr>
        <p:spPr>
          <a:xfrm>
            <a:off x="9105477" y="1223609"/>
            <a:ext cx="2512139" cy="1139866"/>
          </a:xfrm>
          <a:prstGeom prst="roundRect">
            <a:avLst/>
          </a:prstGeom>
          <a:solidFill>
            <a:srgbClr val="FCA632"/>
          </a:solidFill>
          <a:ln>
            <a:noFill/>
          </a:ln>
        </p:spPr>
        <p:txBody>
          <a:bodyPr wrap="square" tIns="72000" bIns="72000">
            <a:spAutoFit/>
          </a:bodyPr>
          <a:lstStyle/>
          <a:p>
            <a:pPr algn="ctr">
              <a:defRPr/>
            </a:pPr>
            <a:r>
              <a:rPr lang="es-ES" sz="1100" dirty="0">
                <a:latin typeface="Arial" panose="020B0604020202020204" pitchFamily="34" charset="0"/>
                <a:cs typeface="Arial" panose="020B0604020202020204" pitchFamily="34" charset="0"/>
              </a:rPr>
              <a:t>La mejora continua se consigue cuando se aprender de cómo se ha trabajado y de los resultados conseguidos.</a:t>
            </a:r>
          </a:p>
          <a:p>
            <a:pPr lvl="0" algn="ctr">
              <a:spcBef>
                <a:spcPts val="300"/>
              </a:spcBef>
              <a:defRPr/>
            </a:pPr>
            <a:r>
              <a:rPr lang="es-ES" sz="1100" dirty="0">
                <a:solidFill>
                  <a:schemeClr val="bg1"/>
                </a:solidFill>
                <a:latin typeface="Arial" panose="020B0604020202020204" pitchFamily="34" charset="0"/>
                <a:cs typeface="Arial" panose="020B0604020202020204" pitchFamily="34" charset="0"/>
              </a:rPr>
              <a:t>Para saber más</a:t>
            </a:r>
            <a:r>
              <a:rPr lang="es-ES" sz="1100" dirty="0">
                <a:solidFill>
                  <a:schemeClr val="bg1"/>
                </a:solidFill>
                <a:latin typeface="Arial" panose="020B0604020202020204" pitchFamily="34" charset="0"/>
                <a:cs typeface="Arial" panose="020B0604020202020204" pitchFamily="34" charset="0"/>
                <a:hlinkClick r:id="rId7" action="ppaction://hlinksldjump"/>
              </a:rPr>
              <a:t>, pincha aquí</a:t>
            </a:r>
            <a:endParaRPr lang="es-ES" sz="1100" dirty="0">
              <a:solidFill>
                <a:schemeClr val="bg1"/>
              </a:solidFill>
              <a:latin typeface="Arial" panose="020B0604020202020204" pitchFamily="34" charset="0"/>
              <a:cs typeface="Arial" panose="020B0604020202020204" pitchFamily="34" charset="0"/>
            </a:endParaRPr>
          </a:p>
        </p:txBody>
      </p:sp>
      <p:sp>
        <p:nvSpPr>
          <p:cNvPr id="25" name="Elipse 24">
            <a:hlinkClick r:id="rId6" action="ppaction://hlinksldjump"/>
            <a:extLst>
              <a:ext uri="{FF2B5EF4-FFF2-40B4-BE49-F238E27FC236}">
                <a16:creationId xmlns:a16="http://schemas.microsoft.com/office/drawing/2014/main" id="{AEDFCAA0-ECAE-9161-56DA-A277A96E2DC2}"/>
              </a:ext>
            </a:extLst>
          </p:cNvPr>
          <p:cNvSpPr/>
          <p:nvPr/>
        </p:nvSpPr>
        <p:spPr>
          <a:xfrm>
            <a:off x="11417850" y="1096815"/>
            <a:ext cx="305779" cy="279003"/>
          </a:xfrm>
          <a:prstGeom prst="ellipse">
            <a:avLst/>
          </a:prstGeom>
          <a:solidFill>
            <a:srgbClr val="FCD7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X</a:t>
            </a:r>
          </a:p>
        </p:txBody>
      </p:sp>
      <p:cxnSp>
        <p:nvCxnSpPr>
          <p:cNvPr id="26" name="Conector recto de flecha 25">
            <a:extLst>
              <a:ext uri="{FF2B5EF4-FFF2-40B4-BE49-F238E27FC236}">
                <a16:creationId xmlns:a16="http://schemas.microsoft.com/office/drawing/2014/main" id="{BF660E38-F4E9-411B-BCA2-B487A8B3B306}"/>
              </a:ext>
            </a:extLst>
          </p:cNvPr>
          <p:cNvCxnSpPr>
            <a:cxnSpLocks/>
            <a:stCxn id="24" idx="2"/>
            <a:endCxn id="11" idx="0"/>
          </p:cNvCxnSpPr>
          <p:nvPr/>
        </p:nvCxnSpPr>
        <p:spPr>
          <a:xfrm>
            <a:off x="10361547" y="2363475"/>
            <a:ext cx="329410" cy="791822"/>
          </a:xfrm>
          <a:prstGeom prst="straightConnector1">
            <a:avLst/>
          </a:prstGeom>
          <a:ln w="76200">
            <a:solidFill>
              <a:srgbClr val="CC9900"/>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26">
            <a:extLst>
              <a:ext uri="{FF2B5EF4-FFF2-40B4-BE49-F238E27FC236}">
                <a16:creationId xmlns:a16="http://schemas.microsoft.com/office/drawing/2014/main" id="{9E35020C-980C-403A-23BF-8D6DA8F60085}"/>
              </a:ext>
            </a:extLst>
          </p:cNvPr>
          <p:cNvSpPr txBox="1"/>
          <p:nvPr/>
        </p:nvSpPr>
        <p:spPr>
          <a:xfrm>
            <a:off x="546166" y="6162032"/>
            <a:ext cx="8310710"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Referencias:</a:t>
            </a:r>
            <a:endParaRPr lang="es-ES" sz="800" dirty="0">
              <a:latin typeface="Arial Nova Light" panose="020B0304020202020204" pitchFamily="34" charset="0"/>
            </a:endParaRPr>
          </a:p>
          <a:p>
            <a:r>
              <a:rPr lang="es-ES" sz="800" dirty="0">
                <a:latin typeface="Arial Nova Light" panose="020B0304020202020204" pitchFamily="34" charset="0"/>
              </a:rPr>
              <a:t>* Directrices para una Eficaz Coordinación de Actividades Empresariales. INSST (pág. 15). </a:t>
            </a:r>
            <a:r>
              <a:rPr lang="es-ES" sz="800" dirty="0">
                <a:latin typeface="Arial Nova Light" panose="020B0304020202020204" pitchFamily="34" charset="0"/>
                <a:hlinkClick r:id="rId8"/>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11). IRSST. </a:t>
            </a:r>
            <a:r>
              <a:rPr lang="es-ES" sz="800" dirty="0">
                <a:latin typeface="Arial Nova Light" panose="020B0304020202020204" pitchFamily="34" charset="0"/>
                <a:hlinkClick r:id="rId9"/>
              </a:rPr>
              <a:t>Acceso al documento</a:t>
            </a:r>
            <a:endParaRPr lang="es-ES" sz="800" dirty="0">
              <a:latin typeface="Arial Nova Light" panose="020B0304020202020204" pitchFamily="34" charset="0"/>
            </a:endParaRPr>
          </a:p>
        </p:txBody>
      </p:sp>
      <p:sp>
        <p:nvSpPr>
          <p:cNvPr id="51" name="Título 10">
            <a:extLst>
              <a:ext uri="{FF2B5EF4-FFF2-40B4-BE49-F238E27FC236}">
                <a16:creationId xmlns:a16="http://schemas.microsoft.com/office/drawing/2014/main" id="{271EC28A-07C7-2489-6DDD-5AF2B198F9F4}"/>
              </a:ext>
            </a:extLst>
          </p:cNvPr>
          <p:cNvSpPr>
            <a:spLocks noGrp="1"/>
          </p:cNvSpPr>
          <p:nvPr>
            <p:ph type="title"/>
          </p:nvPr>
        </p:nvSpPr>
        <p:spPr>
          <a:xfrm>
            <a:off x="2382670" y="277638"/>
            <a:ext cx="8742530" cy="444099"/>
          </a:xfrm>
        </p:spPr>
        <p:txBody>
          <a:bodyPr/>
          <a:lstStyle/>
          <a:p>
            <a:r>
              <a:rPr lang="es-ES" dirty="0"/>
              <a:t>Proceso de CAE Efectiva 4</a:t>
            </a:r>
          </a:p>
        </p:txBody>
      </p:sp>
      <mc:AlternateContent xmlns:mc="http://schemas.openxmlformats.org/markup-compatibility/2006">
        <mc:Choice xmlns="" xmlns:pslz="http://schemas.microsoft.com/office/powerpoint/2016/slidezoom" Requires="pslz">
          <p:graphicFrame>
            <p:nvGraphicFramePr>
              <p:cNvPr id="5" name="Vista general de diapositiva 4">
                <a:extLst>
                  <a:ext uri="{FF2B5EF4-FFF2-40B4-BE49-F238E27FC236}">
                    <a16:creationId xmlns:a16="http://schemas.microsoft.com/office/drawing/2014/main" id="{C3CFCB5A-67F7-1C83-8009-448F5DD06630}"/>
                  </a:ext>
                </a:extLst>
              </p:cNvPr>
              <p:cNvGraphicFramePr>
                <a:graphicFrameLocks noChangeAspect="1"/>
              </p:cNvGraphicFramePr>
              <p:nvPr>
                <p:extLst>
                  <p:ext uri="{D42A27DB-BD31-4B8C-83A1-F6EECF244321}">
                    <p14:modId xmlns:p14="http://schemas.microsoft.com/office/powerpoint/2010/main" val="492836434"/>
                  </p:ext>
                </p:extLst>
              </p:nvPr>
            </p:nvGraphicFramePr>
            <p:xfrm>
              <a:off x="10653311" y="5964483"/>
              <a:ext cx="1468842" cy="826223"/>
            </p:xfrm>
            <a:graphic>
              <a:graphicData uri="http://schemas.microsoft.com/office/powerpoint/2016/slidezoom">
                <pslz:sldZm>
                  <pslz:sldZmObj sldId="294" cId="1442791057">
                    <pslz:zmPr id="{2A35FFD3-FD48-4F96-BF9C-AC00B452EB06}" returnToParent="0" transitionDur="1000">
                      <p166:blipFill xmlns:p166="http://schemas.microsoft.com/office/powerpoint/2016/6/main">
                        <a:blip r:embed="rId10"/>
                        <a:stretch>
                          <a:fillRect/>
                        </a:stretch>
                      </p166:blipFill>
                      <p166:spPr xmlns:p166="http://schemas.microsoft.com/office/powerpoint/2016/6/main">
                        <a:xfrm>
                          <a:off x="0" y="0"/>
                          <a:ext cx="1468842" cy="826223"/>
                        </a:xfrm>
                        <a:prstGeom prst="rect">
                          <a:avLst/>
                        </a:prstGeom>
                        <a:ln w="3175">
                          <a:solidFill>
                            <a:prstClr val="ltGray"/>
                          </a:solidFill>
                        </a:ln>
                      </p166:spPr>
                    </pslz:zmPr>
                  </pslz:sldZmObj>
                </pslz:sldZm>
              </a:graphicData>
            </a:graphic>
          </p:graphicFrame>
        </mc:Choice>
        <mc:Fallback>
          <p:pic>
            <p:nvPicPr>
              <p:cNvPr id="5" name="Vista general de diapositiva 4">
                <a:hlinkClick r:id="rId6" action="ppaction://hlinksldjump"/>
                <a:extLst>
                  <a:ext uri="{FF2B5EF4-FFF2-40B4-BE49-F238E27FC236}">
                    <a16:creationId xmlns:a16="http://schemas.microsoft.com/office/drawing/2014/main" id="{C3CFCB5A-67F7-1C83-8009-448F5DD06630}"/>
                  </a:ext>
                </a:extLst>
              </p:cNvPr>
              <p:cNvPicPr>
                <a:picLocks noGrp="1" noRot="1" noChangeAspect="1" noMove="1" noResize="1" noEditPoints="1" noAdjustHandles="1" noChangeArrowheads="1" noChangeShapeType="1"/>
              </p:cNvPicPr>
              <p:nvPr/>
            </p:nvPicPr>
            <p:blipFill>
              <a:blip r:embed="rId11"/>
              <a:stretch>
                <a:fillRect/>
              </a:stretch>
            </p:blipFill>
            <p:spPr>
              <a:xfrm>
                <a:off x="10653311" y="5964483"/>
                <a:ext cx="1468842" cy="826223"/>
              </a:xfrm>
              <a:prstGeom prst="rect">
                <a:avLst/>
              </a:prstGeom>
              <a:ln w="3175">
                <a:solidFill>
                  <a:prstClr val="ltGray"/>
                </a:solidFill>
              </a:ln>
            </p:spPr>
          </p:pic>
        </mc:Fallback>
      </mc:AlternateContent>
    </p:spTree>
    <p:extLst>
      <p:ext uri="{BB962C8B-B14F-4D97-AF65-F5344CB8AC3E}">
        <p14:creationId xmlns:p14="http://schemas.microsoft.com/office/powerpoint/2010/main" val="1760869501"/>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2A4B238B-E500-73D8-B03C-0309704C3082}"/>
              </a:ext>
            </a:extLst>
          </p:cNvPr>
          <p:cNvSpPr txBox="1"/>
          <p:nvPr/>
        </p:nvSpPr>
        <p:spPr>
          <a:xfrm>
            <a:off x="2386993" y="239949"/>
            <a:ext cx="9265389" cy="523220"/>
          </a:xfrm>
          <a:prstGeom prst="rect">
            <a:avLst/>
          </a:prstGeom>
          <a:noFill/>
        </p:spPr>
        <p:txBody>
          <a:bodyPr wrap="square" lIns="144000">
            <a:spAutoFit/>
          </a:bodyPr>
          <a:lstStyle>
            <a:defPPr>
              <a:defRPr lang="es-ES"/>
            </a:defPPr>
            <a:lvl1pPr>
              <a:defRPr sz="2400" b="1">
                <a:solidFill>
                  <a:srgbClr val="545758"/>
                </a:solidFill>
                <a:latin typeface="Arial" panose="020B0604020202020204" pitchFamily="34" charset="0"/>
                <a:cs typeface="Arial" panose="020B0604020202020204" pitchFamily="34" charset="0"/>
              </a:defRPr>
            </a:lvl1pPr>
          </a:lstStyle>
          <a:p>
            <a:r>
              <a:rPr lang="es-ES" sz="2800" dirty="0"/>
              <a:t>CAE Efectiva: Etapa de Contratación</a:t>
            </a:r>
            <a:endParaRPr lang="es-ES" sz="2800" strike="sngStrike" dirty="0"/>
          </a:p>
        </p:txBody>
      </p:sp>
      <p:sp>
        <p:nvSpPr>
          <p:cNvPr id="12" name="CuadroTexto 4">
            <a:extLst>
              <a:ext uri="{FF2B5EF4-FFF2-40B4-BE49-F238E27FC236}">
                <a16:creationId xmlns:a16="http://schemas.microsoft.com/office/drawing/2014/main" id="{BB356A89-58C5-2D0D-A21F-B0D3717B89E0}"/>
              </a:ext>
            </a:extLst>
          </p:cNvPr>
          <p:cNvSpPr txBox="1"/>
          <p:nvPr/>
        </p:nvSpPr>
        <p:spPr>
          <a:xfrm>
            <a:off x="1495023" y="896781"/>
            <a:ext cx="8954736" cy="646331"/>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0" i="0" u="none" baseline="0" dirty="0">
                <a:latin typeface="Arial" panose="020B0604020202020204" pitchFamily="34" charset="0"/>
                <a:cs typeface="Arial" panose="020B0604020202020204" pitchFamily="34" charset="0"/>
              </a:rPr>
              <a:t>Desde la licitación, hay que conocer a las posibles contratas y valorar su capacitación y experiencia en prevención. </a:t>
            </a:r>
          </a:p>
        </p:txBody>
      </p:sp>
      <p:sp>
        <p:nvSpPr>
          <p:cNvPr id="41" name="CuadroTexto 40">
            <a:extLst>
              <a:ext uri="{FF2B5EF4-FFF2-40B4-BE49-F238E27FC236}">
                <a16:creationId xmlns:a16="http://schemas.microsoft.com/office/drawing/2014/main" id="{35F3E552-7866-1808-2682-C6C1E2423C35}"/>
              </a:ext>
            </a:extLst>
          </p:cNvPr>
          <p:cNvSpPr txBox="1"/>
          <p:nvPr/>
        </p:nvSpPr>
        <p:spPr>
          <a:xfrm>
            <a:off x="999211" y="3609332"/>
            <a:ext cx="7919748" cy="369332"/>
          </a:xfrm>
          <a:prstGeom prst="rect">
            <a:avLst/>
          </a:prstGeom>
          <a:noFill/>
        </p:spPr>
        <p:txBody>
          <a:bodyPr wrap="square" rtlCol="0">
            <a:spAutoFit/>
          </a:bodyPr>
          <a:lstStyle/>
          <a:p>
            <a:pPr algn="ctr">
              <a:spcBef>
                <a:spcPts val="1200"/>
              </a:spcBef>
            </a:pPr>
            <a:r>
              <a:rPr lang="es-ES" dirty="0">
                <a:latin typeface="Arial" panose="020B0604020202020204" pitchFamily="34" charset="0"/>
                <a:cs typeface="Arial" panose="020B0604020202020204" pitchFamily="34" charset="0"/>
              </a:rPr>
              <a:t>La etapa de Contratación debe diseñarse teniendo en cuenta estas claves: </a:t>
            </a:r>
          </a:p>
        </p:txBody>
      </p:sp>
      <p:sp>
        <p:nvSpPr>
          <p:cNvPr id="56" name="CuadroTexto 55">
            <a:extLst>
              <a:ext uri="{FF2B5EF4-FFF2-40B4-BE49-F238E27FC236}">
                <a16:creationId xmlns:a16="http://schemas.microsoft.com/office/drawing/2014/main" id="{BB478945-07E9-C893-19AC-B8992F645CBF}"/>
              </a:ext>
            </a:extLst>
          </p:cNvPr>
          <p:cNvSpPr txBox="1"/>
          <p:nvPr/>
        </p:nvSpPr>
        <p:spPr>
          <a:xfrm>
            <a:off x="4583241" y="5700319"/>
            <a:ext cx="3146580" cy="338554"/>
          </a:xfrm>
          <a:prstGeom prst="rect">
            <a:avLst/>
          </a:prstGeom>
          <a:noFill/>
        </p:spPr>
        <p:txBody>
          <a:bodyPr wrap="square">
            <a:spAutoFit/>
          </a:bodyPr>
          <a:lstStyle>
            <a:defPPr>
              <a:defRPr lang="es-ES"/>
            </a:defPPr>
            <a:lvl1pPr algn="ctr">
              <a:defRPr sz="1600" i="0" u="none" strike="noStrike" baseline="0">
                <a:solidFill>
                  <a:srgbClr val="FD0000"/>
                </a:solidFill>
                <a:latin typeface="Arial" panose="020B0604020202020204" pitchFamily="34" charset="0"/>
                <a:cs typeface="Arial" panose="020B0604020202020204" pitchFamily="34" charset="0"/>
              </a:defRPr>
            </a:lvl1pPr>
          </a:lstStyle>
          <a:p>
            <a:r>
              <a:rPr lang="es-ES" b="1" dirty="0">
                <a:solidFill>
                  <a:srgbClr val="545758"/>
                </a:solidFill>
              </a:rPr>
              <a:t>Todos son necesarios</a:t>
            </a:r>
          </a:p>
        </p:txBody>
      </p:sp>
      <p:sp>
        <p:nvSpPr>
          <p:cNvPr id="58" name="CuadroTexto 57">
            <a:extLst>
              <a:ext uri="{FF2B5EF4-FFF2-40B4-BE49-F238E27FC236}">
                <a16:creationId xmlns:a16="http://schemas.microsoft.com/office/drawing/2014/main" id="{0FF55536-5EB2-1468-376C-A755E9DF04F3}"/>
              </a:ext>
            </a:extLst>
          </p:cNvPr>
          <p:cNvSpPr txBox="1"/>
          <p:nvPr/>
        </p:nvSpPr>
        <p:spPr>
          <a:xfrm>
            <a:off x="1408112" y="5627418"/>
            <a:ext cx="3146580" cy="584775"/>
          </a:xfrm>
          <a:prstGeom prst="rect">
            <a:avLst/>
          </a:prstGeom>
          <a:noFill/>
        </p:spPr>
        <p:txBody>
          <a:bodyPr wrap="square">
            <a:spAutoFit/>
          </a:bodyPr>
          <a:lstStyle/>
          <a:p>
            <a:pPr algn="ctr"/>
            <a:r>
              <a:rPr lang="es-ES" sz="1600" b="1" i="0" u="none" strike="noStrike" baseline="0" dirty="0">
                <a:solidFill>
                  <a:srgbClr val="545758"/>
                </a:solidFill>
                <a:latin typeface="Arial" panose="020B0604020202020204" pitchFamily="34" charset="0"/>
                <a:cs typeface="Arial" panose="020B0604020202020204" pitchFamily="34" charset="0"/>
              </a:rPr>
              <a:t>Requisitos racionales y proporcionales a los riesgos</a:t>
            </a:r>
            <a:endParaRPr lang="es-ES" sz="1600" b="1" dirty="0">
              <a:solidFill>
                <a:srgbClr val="545758"/>
              </a:solidFill>
              <a:latin typeface="Arial" panose="020B0604020202020204" pitchFamily="34" charset="0"/>
              <a:cs typeface="Arial" panose="020B0604020202020204" pitchFamily="34" charset="0"/>
            </a:endParaRPr>
          </a:p>
        </p:txBody>
      </p:sp>
      <p:sp>
        <p:nvSpPr>
          <p:cNvPr id="60" name="CuadroTexto 59">
            <a:extLst>
              <a:ext uri="{FF2B5EF4-FFF2-40B4-BE49-F238E27FC236}">
                <a16:creationId xmlns:a16="http://schemas.microsoft.com/office/drawing/2014/main" id="{D9ED385C-D79A-4080-A1A4-36B32C4B772D}"/>
              </a:ext>
            </a:extLst>
          </p:cNvPr>
          <p:cNvSpPr txBox="1"/>
          <p:nvPr/>
        </p:nvSpPr>
        <p:spPr>
          <a:xfrm>
            <a:off x="8310251" y="5654644"/>
            <a:ext cx="3146580" cy="338554"/>
          </a:xfrm>
          <a:prstGeom prst="rect">
            <a:avLst/>
          </a:prstGeom>
          <a:noFill/>
        </p:spPr>
        <p:txBody>
          <a:bodyPr wrap="square">
            <a:spAutoFit/>
          </a:bodyPr>
          <a:lstStyle>
            <a:defPPr>
              <a:defRPr lang="es-ES"/>
            </a:defPPr>
            <a:lvl1pPr algn="ctr">
              <a:defRPr sz="1600" i="0" u="none" strike="noStrike" baseline="0">
                <a:solidFill>
                  <a:srgbClr val="FD0000"/>
                </a:solidFill>
                <a:latin typeface="Arial" panose="020B0604020202020204" pitchFamily="34" charset="0"/>
                <a:cs typeface="Arial" panose="020B0604020202020204" pitchFamily="34" charset="0"/>
              </a:defRPr>
            </a:lvl1pPr>
          </a:lstStyle>
          <a:p>
            <a:r>
              <a:rPr lang="es-ES" b="1" dirty="0">
                <a:solidFill>
                  <a:srgbClr val="545758"/>
                </a:solidFill>
              </a:rPr>
              <a:t>Interlocución y colaboración</a:t>
            </a:r>
          </a:p>
        </p:txBody>
      </p:sp>
      <p:sp>
        <p:nvSpPr>
          <p:cNvPr id="2" name="CuadroTexto 26">
            <a:extLst>
              <a:ext uri="{FF2B5EF4-FFF2-40B4-BE49-F238E27FC236}">
                <a16:creationId xmlns:a16="http://schemas.microsoft.com/office/drawing/2014/main" id="{295D5199-FFCF-E505-9E9B-6542A03C16DB}"/>
              </a:ext>
            </a:extLst>
          </p:cNvPr>
          <p:cNvSpPr txBox="1"/>
          <p:nvPr/>
        </p:nvSpPr>
        <p:spPr>
          <a:xfrm>
            <a:off x="482793" y="6290342"/>
            <a:ext cx="8232582" cy="530915"/>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50" b="1" dirty="0">
                <a:latin typeface="RobotoSlab-Light"/>
                <a:cs typeface="Arial" panose="020B0604020202020204" pitchFamily="34" charset="0"/>
              </a:rPr>
              <a:t>Referencia:</a:t>
            </a:r>
          </a:p>
          <a:p>
            <a:r>
              <a:rPr lang="es-ES" sz="900" dirty="0">
                <a:latin typeface="RobotoSlab-Light"/>
                <a:cs typeface="Arial" panose="020B0604020202020204" pitchFamily="34" charset="0"/>
              </a:rPr>
              <a:t>* Directrices para una Eficaz Coordinación de Actividades Empresariales (</a:t>
            </a:r>
            <a:r>
              <a:rPr lang="es-ES" sz="900" dirty="0" err="1">
                <a:latin typeface="RobotoSlab-Light"/>
                <a:cs typeface="Arial" panose="020B0604020202020204" pitchFamily="34" charset="0"/>
              </a:rPr>
              <a:t>pág</a:t>
            </a:r>
            <a:r>
              <a:rPr lang="es-ES" sz="900" dirty="0">
                <a:latin typeface="RobotoSlab-Light"/>
                <a:cs typeface="Arial" panose="020B0604020202020204" pitchFamily="34" charset="0"/>
              </a:rPr>
              <a:t> 18). INSST. </a:t>
            </a:r>
            <a:r>
              <a:rPr lang="es-ES" sz="900" dirty="0">
                <a:latin typeface="RobotoSlab-Light"/>
                <a:cs typeface="Arial" panose="020B0604020202020204" pitchFamily="34" charset="0"/>
                <a:hlinkClick r:id="rId3"/>
              </a:rPr>
              <a:t>Acceso al documento</a:t>
            </a:r>
            <a:endParaRPr lang="es-ES" sz="900" dirty="0">
              <a:latin typeface="RobotoSlab-Light"/>
              <a:cs typeface="Arial" panose="020B0604020202020204" pitchFamily="34" charset="0"/>
            </a:endParaRPr>
          </a:p>
          <a:p>
            <a:r>
              <a:rPr lang="es-ES" sz="900" dirty="0">
                <a:latin typeface="RobotoSlab-Light"/>
                <a:cs typeface="Arial" panose="020B0604020202020204" pitchFamily="34" charset="0"/>
              </a:rPr>
              <a:t>* La Coordinación de Actividades Empresariales Efectiva es posible. Buenas prácticas y estrategia de transformación (</a:t>
            </a:r>
            <a:r>
              <a:rPr lang="es-ES" sz="900" dirty="0" err="1">
                <a:latin typeface="RobotoSlab-Light"/>
                <a:cs typeface="Arial" panose="020B0604020202020204" pitchFamily="34" charset="0"/>
              </a:rPr>
              <a:t>pág</a:t>
            </a:r>
            <a:r>
              <a:rPr lang="es-ES" sz="900" dirty="0">
                <a:latin typeface="RobotoSlab-Light"/>
                <a:cs typeface="Arial" panose="020B0604020202020204" pitchFamily="34" charset="0"/>
              </a:rPr>
              <a:t> 12). IRSST. </a:t>
            </a:r>
            <a:r>
              <a:rPr lang="es-ES" sz="900" dirty="0">
                <a:latin typeface="RobotoSlab-Light"/>
                <a:cs typeface="Arial" panose="020B0604020202020204" pitchFamily="34" charset="0"/>
                <a:hlinkClick r:id="rId4"/>
              </a:rPr>
              <a:t>Acceso al documento</a:t>
            </a:r>
            <a:endParaRPr lang="es-ES" sz="900" dirty="0">
              <a:latin typeface="RobotoSlab-Light"/>
              <a:cs typeface="Arial" panose="020B0604020202020204" pitchFamily="34" charset="0"/>
            </a:endParaRPr>
          </a:p>
        </p:txBody>
      </p:sp>
      <p:sp>
        <p:nvSpPr>
          <p:cNvPr id="3" name="Rectángulo: esquinas redondeadas 2">
            <a:extLst>
              <a:ext uri="{FF2B5EF4-FFF2-40B4-BE49-F238E27FC236}">
                <a16:creationId xmlns:a16="http://schemas.microsoft.com/office/drawing/2014/main" id="{CFB6C53D-5CE4-2B95-3C6A-539668671063}"/>
              </a:ext>
            </a:extLst>
          </p:cNvPr>
          <p:cNvSpPr/>
          <p:nvPr/>
        </p:nvSpPr>
        <p:spPr>
          <a:xfrm>
            <a:off x="1232514" y="3998873"/>
            <a:ext cx="9727992"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 name="Grupo 4">
            <a:extLst>
              <a:ext uri="{FF2B5EF4-FFF2-40B4-BE49-F238E27FC236}">
                <a16:creationId xmlns:a16="http://schemas.microsoft.com/office/drawing/2014/main" id="{235A5F31-6977-D4AA-6C13-334FE7909C3A}"/>
              </a:ext>
            </a:extLst>
          </p:cNvPr>
          <p:cNvGrpSpPr/>
          <p:nvPr/>
        </p:nvGrpSpPr>
        <p:grpSpPr>
          <a:xfrm>
            <a:off x="2437938" y="4159319"/>
            <a:ext cx="1086930" cy="1258916"/>
            <a:chOff x="3339788" y="1763858"/>
            <a:chExt cx="1086930" cy="1258916"/>
          </a:xfrm>
        </p:grpSpPr>
        <p:pic>
          <p:nvPicPr>
            <p:cNvPr id="7" name="Marcador de contenido 4">
              <a:hlinkClick r:id="rId5" action="ppaction://hlinksldjump"/>
              <a:extLst>
                <a:ext uri="{FF2B5EF4-FFF2-40B4-BE49-F238E27FC236}">
                  <a16:creationId xmlns:a16="http://schemas.microsoft.com/office/drawing/2014/main" id="{6B29174E-5E77-61CC-D71D-7A6792006132}"/>
                </a:ext>
              </a:extLst>
            </p:cNvPr>
            <p:cNvPicPr>
              <a:picLocks noChangeAspect="1"/>
            </p:cNvPicPr>
            <p:nvPr/>
          </p:nvPicPr>
          <p:blipFill rotWithShape="1">
            <a:blip r:embed="rId6"/>
            <a:srcRect l="22261" t="8570" r="59214" b="8823"/>
            <a:stretch/>
          </p:blipFill>
          <p:spPr>
            <a:xfrm>
              <a:off x="3339789" y="1763858"/>
              <a:ext cx="1086929" cy="1258916"/>
            </a:xfrm>
            <a:prstGeom prst="rect">
              <a:avLst/>
            </a:prstGeom>
          </p:spPr>
        </p:pic>
        <p:sp>
          <p:nvSpPr>
            <p:cNvPr id="8" name="CuadroTexto 7">
              <a:extLst>
                <a:ext uri="{FF2B5EF4-FFF2-40B4-BE49-F238E27FC236}">
                  <a16:creationId xmlns:a16="http://schemas.microsoft.com/office/drawing/2014/main" id="{A628E3BE-EFE9-8E8D-48CB-2978BC3A7643}"/>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10" name="CuadroTexto 9">
            <a:extLst>
              <a:ext uri="{FF2B5EF4-FFF2-40B4-BE49-F238E27FC236}">
                <a16:creationId xmlns:a16="http://schemas.microsoft.com/office/drawing/2014/main" id="{4F48AB6D-25C9-A073-9636-36EAB8CBE49E}"/>
              </a:ext>
            </a:extLst>
          </p:cNvPr>
          <p:cNvSpPr txBox="1"/>
          <p:nvPr/>
        </p:nvSpPr>
        <p:spPr>
          <a:xfrm rot="16200000">
            <a:off x="1000953" y="4574721"/>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grpSp>
        <p:nvGrpSpPr>
          <p:cNvPr id="11" name="Grupo 10">
            <a:extLst>
              <a:ext uri="{FF2B5EF4-FFF2-40B4-BE49-F238E27FC236}">
                <a16:creationId xmlns:a16="http://schemas.microsoft.com/office/drawing/2014/main" id="{A4AD706A-CAA9-523E-227D-E614086D4048}"/>
              </a:ext>
            </a:extLst>
          </p:cNvPr>
          <p:cNvGrpSpPr/>
          <p:nvPr/>
        </p:nvGrpSpPr>
        <p:grpSpPr>
          <a:xfrm>
            <a:off x="5553044" y="4145927"/>
            <a:ext cx="1086930" cy="1239146"/>
            <a:chOff x="1232006" y="1751546"/>
            <a:chExt cx="1086930" cy="1239146"/>
          </a:xfrm>
        </p:grpSpPr>
        <p:pic>
          <p:nvPicPr>
            <p:cNvPr id="14" name="Marcador de contenido 4">
              <a:hlinkClick r:id="rId7" action="ppaction://hlinksldjump"/>
              <a:extLst>
                <a:ext uri="{FF2B5EF4-FFF2-40B4-BE49-F238E27FC236}">
                  <a16:creationId xmlns:a16="http://schemas.microsoft.com/office/drawing/2014/main" id="{4BBBEBCE-6C8A-D927-44DB-F483BB9C61F9}"/>
                </a:ext>
              </a:extLst>
            </p:cNvPr>
            <p:cNvPicPr>
              <a:picLocks noChangeAspect="1"/>
            </p:cNvPicPr>
            <p:nvPr/>
          </p:nvPicPr>
          <p:blipFill rotWithShape="1">
            <a:blip r:embed="rId6"/>
            <a:srcRect l="3491" t="9220" r="77983" b="9472"/>
            <a:stretch/>
          </p:blipFill>
          <p:spPr>
            <a:xfrm>
              <a:off x="1232007" y="1751546"/>
              <a:ext cx="1086929" cy="1239146"/>
            </a:xfrm>
            <a:prstGeom prst="rect">
              <a:avLst/>
            </a:prstGeom>
            <a:solidFill>
              <a:srgbClr val="1E428A"/>
            </a:solidFill>
          </p:spPr>
        </p:pic>
        <p:sp>
          <p:nvSpPr>
            <p:cNvPr id="17" name="CuadroTexto 16">
              <a:extLst>
                <a:ext uri="{FF2B5EF4-FFF2-40B4-BE49-F238E27FC236}">
                  <a16:creationId xmlns:a16="http://schemas.microsoft.com/office/drawing/2014/main" id="{C7E98DA5-E216-424E-2462-74F577D2D020}"/>
                </a:ext>
              </a:extLst>
            </p:cNvPr>
            <p:cNvSpPr txBox="1"/>
            <p:nvPr/>
          </p:nvSpPr>
          <p:spPr>
            <a:xfrm>
              <a:off x="1232006" y="1751546"/>
              <a:ext cx="1086929" cy="346823"/>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grpSp>
      <p:grpSp>
        <p:nvGrpSpPr>
          <p:cNvPr id="18" name="Grupo 17">
            <a:extLst>
              <a:ext uri="{FF2B5EF4-FFF2-40B4-BE49-F238E27FC236}">
                <a16:creationId xmlns:a16="http://schemas.microsoft.com/office/drawing/2014/main" id="{778E9A5E-1E7B-32A9-3EDF-ECB94BD46DBC}"/>
              </a:ext>
            </a:extLst>
          </p:cNvPr>
          <p:cNvGrpSpPr/>
          <p:nvPr/>
        </p:nvGrpSpPr>
        <p:grpSpPr>
          <a:xfrm>
            <a:off x="9345058" y="4141461"/>
            <a:ext cx="1076966" cy="1271229"/>
            <a:chOff x="5457534" y="1774378"/>
            <a:chExt cx="1076966" cy="1271229"/>
          </a:xfrm>
        </p:grpSpPr>
        <p:pic>
          <p:nvPicPr>
            <p:cNvPr id="19" name="Marcador de contenido 4">
              <a:hlinkClick r:id="rId8" action="ppaction://hlinksldjump"/>
              <a:extLst>
                <a:ext uri="{FF2B5EF4-FFF2-40B4-BE49-F238E27FC236}">
                  <a16:creationId xmlns:a16="http://schemas.microsoft.com/office/drawing/2014/main" id="{479AFB5F-08B8-5A31-2BFB-D7E042C89E7E}"/>
                </a:ext>
              </a:extLst>
            </p:cNvPr>
            <p:cNvPicPr>
              <a:picLocks noChangeAspect="1"/>
            </p:cNvPicPr>
            <p:nvPr/>
          </p:nvPicPr>
          <p:blipFill rotWithShape="1">
            <a:blip r:embed="rId6"/>
            <a:srcRect l="59792" t="8212" r="21852" b="8374"/>
            <a:stretch/>
          </p:blipFill>
          <p:spPr>
            <a:xfrm>
              <a:off x="5457534" y="1774378"/>
              <a:ext cx="1076966" cy="1271229"/>
            </a:xfrm>
            <a:prstGeom prst="rect">
              <a:avLst/>
            </a:prstGeom>
          </p:spPr>
        </p:pic>
        <p:sp>
          <p:nvSpPr>
            <p:cNvPr id="21" name="CuadroTexto 20">
              <a:hlinkClick r:id="rId8" action="ppaction://hlinksldjump"/>
              <a:extLst>
                <a:ext uri="{FF2B5EF4-FFF2-40B4-BE49-F238E27FC236}">
                  <a16:creationId xmlns:a16="http://schemas.microsoft.com/office/drawing/2014/main" id="{2DF18B41-3667-0BE0-50EE-C5679D48B0B3}"/>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200" dirty="0">
                  <a:solidFill>
                    <a:schemeClr val="bg1"/>
                  </a:solidFill>
                  <a:latin typeface="Arial" panose="020B0604020202020204" pitchFamily="34" charset="0"/>
                  <a:cs typeface="Arial" panose="020B0604020202020204" pitchFamily="34" charset="0"/>
                  <a:hlinkClick r:id="rId8" action="ppaction://hlinksldjump"/>
                </a:rPr>
                <a:t>Cooperación</a:t>
              </a:r>
              <a:endParaRPr lang="es-ES" sz="1200"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mc:Choice xmlns="" xmlns:pslz="http://schemas.microsoft.com/office/powerpoint/2016/slidezoom" Requires="pslz">
          <p:graphicFrame>
            <p:nvGraphicFramePr>
              <p:cNvPr id="25" name="Vista general de diapositiva 24">
                <a:extLst>
                  <a:ext uri="{FF2B5EF4-FFF2-40B4-BE49-F238E27FC236}">
                    <a16:creationId xmlns:a16="http://schemas.microsoft.com/office/drawing/2014/main" id="{F40EB1CF-AA1B-F314-6CD0-0E4B56D06623}"/>
                  </a:ext>
                </a:extLst>
              </p:cNvPr>
              <p:cNvGraphicFramePr>
                <a:graphicFrameLocks noChangeAspect="1"/>
              </p:cNvGraphicFramePr>
              <p:nvPr>
                <p:extLst>
                  <p:ext uri="{D42A27DB-BD31-4B8C-83A1-F6EECF244321}">
                    <p14:modId xmlns:p14="http://schemas.microsoft.com/office/powerpoint/2010/main" val="3964576809"/>
                  </p:ext>
                </p:extLst>
              </p:nvPr>
            </p:nvGraphicFramePr>
            <p:xfrm>
              <a:off x="10653311" y="5964483"/>
              <a:ext cx="1468842" cy="826223"/>
            </p:xfrm>
            <a:graphic>
              <a:graphicData uri="http://schemas.microsoft.com/office/powerpoint/2016/slidezoom">
                <pslz:sldZm>
                  <pslz:sldZmObj sldId="294" cId="1442791057">
                    <pslz:zmPr id="{2A35FFD3-FD48-4F96-BF9C-AC00B452EB06}" returnToParent="0" transitionDur="1000">
                      <p166:blipFill xmlns:p166="http://schemas.microsoft.com/office/powerpoint/2016/6/main">
                        <a:blip r:embed="rId9"/>
                        <a:stretch>
                          <a:fillRect/>
                        </a:stretch>
                      </p166:blipFill>
                      <p166:spPr xmlns:p166="http://schemas.microsoft.com/office/powerpoint/2016/6/main">
                        <a:xfrm>
                          <a:off x="0" y="0"/>
                          <a:ext cx="1468842" cy="826223"/>
                        </a:xfrm>
                        <a:prstGeom prst="rect">
                          <a:avLst/>
                        </a:prstGeom>
                        <a:ln w="3175">
                          <a:solidFill>
                            <a:prstClr val="ltGray"/>
                          </a:solidFill>
                        </a:ln>
                      </p166:spPr>
                    </pslz:zmPr>
                  </pslz:sldZmObj>
                </pslz:sldZm>
              </a:graphicData>
            </a:graphic>
          </p:graphicFrame>
        </mc:Choice>
        <mc:Fallback>
          <p:pic>
            <p:nvPicPr>
              <p:cNvPr id="25" name="Vista general de diapositiva 24">
                <a:hlinkClick r:id="rId10" action="ppaction://hlinksldjump"/>
                <a:extLst>
                  <a:ext uri="{FF2B5EF4-FFF2-40B4-BE49-F238E27FC236}">
                    <a16:creationId xmlns:a16="http://schemas.microsoft.com/office/drawing/2014/main" id="{F40EB1CF-AA1B-F314-6CD0-0E4B56D06623}"/>
                  </a:ext>
                </a:extLst>
              </p:cNvPr>
              <p:cNvPicPr>
                <a:picLocks noGrp="1" noRot="1" noChangeAspect="1" noMove="1" noResize="1" noEditPoints="1" noAdjustHandles="1" noChangeArrowheads="1" noChangeShapeType="1"/>
              </p:cNvPicPr>
              <p:nvPr/>
            </p:nvPicPr>
            <p:blipFill>
              <a:blip r:embed="rId11"/>
              <a:stretch>
                <a:fillRect/>
              </a:stretch>
            </p:blipFill>
            <p:spPr>
              <a:xfrm>
                <a:off x="10653311" y="5964483"/>
                <a:ext cx="1468842" cy="826223"/>
              </a:xfrm>
              <a:prstGeom prst="rect">
                <a:avLst/>
              </a:prstGeom>
              <a:ln w="3175">
                <a:solidFill>
                  <a:prstClr val="ltGray"/>
                </a:solidFill>
              </a:ln>
            </p:spPr>
          </p:pic>
        </mc:Fallback>
      </mc:AlternateContent>
      <p:sp>
        <p:nvSpPr>
          <p:cNvPr id="9" name="Rectángulo: esquinas redondeadas 7">
            <a:hlinkClick r:id="rId12" action="ppaction://hlinksldjump"/>
            <a:extLst>
              <a:ext uri="{FF2B5EF4-FFF2-40B4-BE49-F238E27FC236}">
                <a16:creationId xmlns:a16="http://schemas.microsoft.com/office/drawing/2014/main" id="{AFEBB912-1B07-049E-189B-B89B126D8846}"/>
              </a:ext>
            </a:extLst>
          </p:cNvPr>
          <p:cNvSpPr/>
          <p:nvPr/>
        </p:nvSpPr>
        <p:spPr>
          <a:xfrm>
            <a:off x="4973076" y="2236222"/>
            <a:ext cx="2245848" cy="1192778"/>
          </a:xfrm>
          <a:prstGeom prst="roundRect">
            <a:avLst/>
          </a:prstGeom>
          <a:solidFill>
            <a:srgbClr val="FF9D33"/>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Contratación</a:t>
            </a:r>
          </a:p>
        </p:txBody>
      </p:sp>
      <p:cxnSp>
        <p:nvCxnSpPr>
          <p:cNvPr id="29" name="Conector recto de flecha 28">
            <a:extLst>
              <a:ext uri="{FF2B5EF4-FFF2-40B4-BE49-F238E27FC236}">
                <a16:creationId xmlns:a16="http://schemas.microsoft.com/office/drawing/2014/main" id="{6671FFDA-509D-563B-A362-BD158078B126}"/>
              </a:ext>
            </a:extLst>
          </p:cNvPr>
          <p:cNvCxnSpPr>
            <a:cxnSpLocks/>
          </p:cNvCxnSpPr>
          <p:nvPr/>
        </p:nvCxnSpPr>
        <p:spPr>
          <a:xfrm>
            <a:off x="7305278" y="2832611"/>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grpSp>
        <p:nvGrpSpPr>
          <p:cNvPr id="39" name="Grupo 38">
            <a:extLst>
              <a:ext uri="{FF2B5EF4-FFF2-40B4-BE49-F238E27FC236}">
                <a16:creationId xmlns:a16="http://schemas.microsoft.com/office/drawing/2014/main" id="{56FA12E8-022C-6D2C-0280-3E2B6227AECF}"/>
              </a:ext>
            </a:extLst>
          </p:cNvPr>
          <p:cNvGrpSpPr/>
          <p:nvPr/>
        </p:nvGrpSpPr>
        <p:grpSpPr>
          <a:xfrm>
            <a:off x="6026484" y="1654629"/>
            <a:ext cx="1971000" cy="581593"/>
            <a:chOff x="6026484" y="1654629"/>
            <a:chExt cx="1971000" cy="581593"/>
          </a:xfrm>
        </p:grpSpPr>
        <p:cxnSp>
          <p:nvCxnSpPr>
            <p:cNvPr id="31" name="Conector recto de flecha 30">
              <a:extLst>
                <a:ext uri="{FF2B5EF4-FFF2-40B4-BE49-F238E27FC236}">
                  <a16:creationId xmlns:a16="http://schemas.microsoft.com/office/drawing/2014/main" id="{D4803123-D78B-989B-F5D8-D781F3BB5BCF}"/>
                </a:ext>
              </a:extLst>
            </p:cNvPr>
            <p:cNvCxnSpPr>
              <a:cxnSpLocks/>
            </p:cNvCxnSpPr>
            <p:nvPr/>
          </p:nvCxnSpPr>
          <p:spPr>
            <a:xfrm>
              <a:off x="6096000" y="1654629"/>
              <a:ext cx="0" cy="581593"/>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E686174A-151A-A71B-704E-9CD47E25846E}"/>
                </a:ext>
              </a:extLst>
            </p:cNvPr>
            <p:cNvCxnSpPr>
              <a:cxnSpLocks/>
            </p:cNvCxnSpPr>
            <p:nvPr/>
          </p:nvCxnSpPr>
          <p:spPr>
            <a:xfrm>
              <a:off x="6026484" y="1665514"/>
              <a:ext cx="1971000" cy="0"/>
            </a:xfrm>
            <a:prstGeom prst="line">
              <a:avLst/>
            </a:prstGeom>
            <a:ln w="139700">
              <a:solidFill>
                <a:srgbClr val="FF9D33"/>
              </a:solidFill>
              <a:tailEnd type="non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77266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18"/>
                                        </p:tgtEl>
                                      </p:cBhvr>
                                    </p:animEffect>
                                    <p:animScale>
                                      <p:cBhvr>
                                        <p:cTn id="19" dur="250" autoRev="1" fill="hold"/>
                                        <p:tgtEl>
                                          <p:spTgt spid="18"/>
                                        </p:tgtEl>
                                      </p:cBhvr>
                                      <p:by x="105000" y="105000"/>
                                    </p:animScale>
                                  </p:childTnLst>
                                </p:cTn>
                              </p:par>
                            </p:childTnLst>
                          </p:cTn>
                        </p:par>
                      </p:childTnLst>
                    </p:cTn>
                  </p:par>
                </p:childTnLst>
              </p:cTn>
              <p:nextCondLst>
                <p:cond evt="onClick" delay="0">
                  <p:tgtEl>
                    <p:spTgt spid="1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2A4B238B-E500-73D8-B03C-0309704C3082}"/>
              </a:ext>
            </a:extLst>
          </p:cNvPr>
          <p:cNvSpPr txBox="1"/>
          <p:nvPr/>
        </p:nvSpPr>
        <p:spPr>
          <a:xfrm>
            <a:off x="2386993" y="239949"/>
            <a:ext cx="9265389" cy="523220"/>
          </a:xfrm>
          <a:prstGeom prst="rect">
            <a:avLst/>
          </a:prstGeom>
          <a:noFill/>
        </p:spPr>
        <p:txBody>
          <a:bodyPr wrap="square" lIns="144000">
            <a:spAutoFit/>
          </a:bodyPr>
          <a:lstStyle>
            <a:defPPr>
              <a:defRPr lang="es-ES"/>
            </a:defPPr>
            <a:lvl1pPr>
              <a:defRPr sz="2400" b="1">
                <a:solidFill>
                  <a:srgbClr val="545758"/>
                </a:solidFill>
                <a:latin typeface="Arial" panose="020B0604020202020204" pitchFamily="34" charset="0"/>
                <a:cs typeface="Arial" panose="020B0604020202020204" pitchFamily="34" charset="0"/>
              </a:defRPr>
            </a:lvl1pPr>
          </a:lstStyle>
          <a:p>
            <a:r>
              <a:rPr lang="es-ES" sz="2800" dirty="0"/>
              <a:t>CAE Efectiva: Etapa de Contratación</a:t>
            </a:r>
            <a:endParaRPr lang="es-ES" sz="2800" strike="sngStrike" dirty="0"/>
          </a:p>
        </p:txBody>
      </p:sp>
      <p:sp>
        <p:nvSpPr>
          <p:cNvPr id="12" name="CuadroTexto 4">
            <a:extLst>
              <a:ext uri="{FF2B5EF4-FFF2-40B4-BE49-F238E27FC236}">
                <a16:creationId xmlns:a16="http://schemas.microsoft.com/office/drawing/2014/main" id="{BB356A89-58C5-2D0D-A21F-B0D3717B89E0}"/>
              </a:ext>
            </a:extLst>
          </p:cNvPr>
          <p:cNvSpPr txBox="1"/>
          <p:nvPr/>
        </p:nvSpPr>
        <p:spPr>
          <a:xfrm>
            <a:off x="1495023" y="896781"/>
            <a:ext cx="8954736" cy="646331"/>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0" i="0" u="none" baseline="0" dirty="0">
                <a:latin typeface="Arial" panose="020B0604020202020204" pitchFamily="34" charset="0"/>
                <a:cs typeface="Arial" panose="020B0604020202020204" pitchFamily="34" charset="0"/>
              </a:rPr>
              <a:t>Desde la licitación, hay que conocer a las posibles contratas y valorar su capacitación y experiencia en prevención. </a:t>
            </a:r>
          </a:p>
        </p:txBody>
      </p:sp>
      <p:sp>
        <p:nvSpPr>
          <p:cNvPr id="41" name="CuadroTexto 40">
            <a:extLst>
              <a:ext uri="{FF2B5EF4-FFF2-40B4-BE49-F238E27FC236}">
                <a16:creationId xmlns:a16="http://schemas.microsoft.com/office/drawing/2014/main" id="{35F3E552-7866-1808-2682-C6C1E2423C35}"/>
              </a:ext>
            </a:extLst>
          </p:cNvPr>
          <p:cNvSpPr txBox="1"/>
          <p:nvPr/>
        </p:nvSpPr>
        <p:spPr>
          <a:xfrm>
            <a:off x="999211" y="3609332"/>
            <a:ext cx="7919748" cy="369332"/>
          </a:xfrm>
          <a:prstGeom prst="rect">
            <a:avLst/>
          </a:prstGeom>
          <a:noFill/>
        </p:spPr>
        <p:txBody>
          <a:bodyPr wrap="square" rtlCol="0">
            <a:spAutoFit/>
          </a:bodyPr>
          <a:lstStyle/>
          <a:p>
            <a:pPr algn="ctr">
              <a:spcBef>
                <a:spcPts val="1200"/>
              </a:spcBef>
            </a:pPr>
            <a:r>
              <a:rPr lang="es-ES" dirty="0">
                <a:latin typeface="Arial" panose="020B0604020202020204" pitchFamily="34" charset="0"/>
                <a:cs typeface="Arial" panose="020B0604020202020204" pitchFamily="34" charset="0"/>
              </a:rPr>
              <a:t>La etapa de Contratación debe diseñarse teniendo en cuenta estas claves: </a:t>
            </a:r>
          </a:p>
        </p:txBody>
      </p:sp>
      <p:sp>
        <p:nvSpPr>
          <p:cNvPr id="56" name="CuadroTexto 55">
            <a:extLst>
              <a:ext uri="{FF2B5EF4-FFF2-40B4-BE49-F238E27FC236}">
                <a16:creationId xmlns:a16="http://schemas.microsoft.com/office/drawing/2014/main" id="{BB478945-07E9-C893-19AC-B8992F645CBF}"/>
              </a:ext>
            </a:extLst>
          </p:cNvPr>
          <p:cNvSpPr txBox="1"/>
          <p:nvPr/>
        </p:nvSpPr>
        <p:spPr>
          <a:xfrm>
            <a:off x="4583241" y="5700319"/>
            <a:ext cx="3146580" cy="338554"/>
          </a:xfrm>
          <a:prstGeom prst="rect">
            <a:avLst/>
          </a:prstGeom>
          <a:noFill/>
        </p:spPr>
        <p:txBody>
          <a:bodyPr wrap="square">
            <a:spAutoFit/>
          </a:bodyPr>
          <a:lstStyle>
            <a:defPPr>
              <a:defRPr lang="es-ES"/>
            </a:defPPr>
            <a:lvl1pPr algn="ctr">
              <a:defRPr sz="1600" i="0" u="none" strike="noStrike" baseline="0">
                <a:solidFill>
                  <a:srgbClr val="FD0000"/>
                </a:solidFill>
                <a:latin typeface="Arial" panose="020B0604020202020204" pitchFamily="34" charset="0"/>
                <a:cs typeface="Arial" panose="020B0604020202020204" pitchFamily="34" charset="0"/>
              </a:defRPr>
            </a:lvl1pPr>
          </a:lstStyle>
          <a:p>
            <a:r>
              <a:rPr lang="es-ES" b="1" dirty="0">
                <a:solidFill>
                  <a:srgbClr val="545758"/>
                </a:solidFill>
              </a:rPr>
              <a:t>Todos son necesarios</a:t>
            </a:r>
          </a:p>
        </p:txBody>
      </p:sp>
      <p:sp>
        <p:nvSpPr>
          <p:cNvPr id="58" name="CuadroTexto 57">
            <a:extLst>
              <a:ext uri="{FF2B5EF4-FFF2-40B4-BE49-F238E27FC236}">
                <a16:creationId xmlns:a16="http://schemas.microsoft.com/office/drawing/2014/main" id="{0FF55536-5EB2-1468-376C-A755E9DF04F3}"/>
              </a:ext>
            </a:extLst>
          </p:cNvPr>
          <p:cNvSpPr txBox="1"/>
          <p:nvPr/>
        </p:nvSpPr>
        <p:spPr>
          <a:xfrm>
            <a:off x="1408112" y="5627418"/>
            <a:ext cx="3146580" cy="584775"/>
          </a:xfrm>
          <a:prstGeom prst="rect">
            <a:avLst/>
          </a:prstGeom>
          <a:noFill/>
        </p:spPr>
        <p:txBody>
          <a:bodyPr wrap="square">
            <a:spAutoFit/>
          </a:bodyPr>
          <a:lstStyle/>
          <a:p>
            <a:pPr algn="ctr"/>
            <a:r>
              <a:rPr lang="es-ES" sz="1600" b="1" i="0" u="none" strike="noStrike" baseline="0" dirty="0">
                <a:solidFill>
                  <a:srgbClr val="545758"/>
                </a:solidFill>
                <a:latin typeface="Arial" panose="020B0604020202020204" pitchFamily="34" charset="0"/>
                <a:cs typeface="Arial" panose="020B0604020202020204" pitchFamily="34" charset="0"/>
              </a:rPr>
              <a:t>Requisitos racionales y proporcionales a los riesgos</a:t>
            </a:r>
            <a:endParaRPr lang="es-ES" sz="1600" b="1" dirty="0">
              <a:solidFill>
                <a:srgbClr val="545758"/>
              </a:solidFill>
              <a:latin typeface="Arial" panose="020B0604020202020204" pitchFamily="34" charset="0"/>
              <a:cs typeface="Arial" panose="020B0604020202020204" pitchFamily="34" charset="0"/>
            </a:endParaRPr>
          </a:p>
        </p:txBody>
      </p:sp>
      <p:sp>
        <p:nvSpPr>
          <p:cNvPr id="60" name="CuadroTexto 59">
            <a:extLst>
              <a:ext uri="{FF2B5EF4-FFF2-40B4-BE49-F238E27FC236}">
                <a16:creationId xmlns:a16="http://schemas.microsoft.com/office/drawing/2014/main" id="{D9ED385C-D79A-4080-A1A4-36B32C4B772D}"/>
              </a:ext>
            </a:extLst>
          </p:cNvPr>
          <p:cNvSpPr txBox="1"/>
          <p:nvPr/>
        </p:nvSpPr>
        <p:spPr>
          <a:xfrm>
            <a:off x="8310251" y="5654644"/>
            <a:ext cx="3146580" cy="338554"/>
          </a:xfrm>
          <a:prstGeom prst="rect">
            <a:avLst/>
          </a:prstGeom>
          <a:noFill/>
        </p:spPr>
        <p:txBody>
          <a:bodyPr wrap="square">
            <a:spAutoFit/>
          </a:bodyPr>
          <a:lstStyle>
            <a:defPPr>
              <a:defRPr lang="es-ES"/>
            </a:defPPr>
            <a:lvl1pPr algn="ctr">
              <a:defRPr sz="1600" i="0" u="none" strike="noStrike" baseline="0">
                <a:solidFill>
                  <a:srgbClr val="FD0000"/>
                </a:solidFill>
                <a:latin typeface="Arial" panose="020B0604020202020204" pitchFamily="34" charset="0"/>
                <a:cs typeface="Arial" panose="020B0604020202020204" pitchFamily="34" charset="0"/>
              </a:defRPr>
            </a:lvl1pPr>
          </a:lstStyle>
          <a:p>
            <a:r>
              <a:rPr lang="es-ES" b="1" dirty="0">
                <a:solidFill>
                  <a:srgbClr val="545758"/>
                </a:solidFill>
              </a:rPr>
              <a:t>Interlocución y colaboración</a:t>
            </a:r>
          </a:p>
        </p:txBody>
      </p:sp>
      <p:sp>
        <p:nvSpPr>
          <p:cNvPr id="2" name="CuadroTexto 26">
            <a:extLst>
              <a:ext uri="{FF2B5EF4-FFF2-40B4-BE49-F238E27FC236}">
                <a16:creationId xmlns:a16="http://schemas.microsoft.com/office/drawing/2014/main" id="{295D5199-FFCF-E505-9E9B-6542A03C16DB}"/>
              </a:ext>
            </a:extLst>
          </p:cNvPr>
          <p:cNvSpPr txBox="1"/>
          <p:nvPr/>
        </p:nvSpPr>
        <p:spPr>
          <a:xfrm>
            <a:off x="482793" y="6290342"/>
            <a:ext cx="8232582" cy="530915"/>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50" b="1" dirty="0">
                <a:latin typeface="RobotoSlab-Light"/>
                <a:cs typeface="Arial" panose="020B0604020202020204" pitchFamily="34" charset="0"/>
              </a:rPr>
              <a:t>Referencia:</a:t>
            </a:r>
          </a:p>
          <a:p>
            <a:r>
              <a:rPr lang="es-ES" sz="900" dirty="0">
                <a:latin typeface="RobotoSlab-Light"/>
                <a:cs typeface="Arial" panose="020B0604020202020204" pitchFamily="34" charset="0"/>
              </a:rPr>
              <a:t>* Directrices para una Eficaz Coordinación de Actividades Empresariales (</a:t>
            </a:r>
            <a:r>
              <a:rPr lang="es-ES" sz="900" dirty="0" err="1">
                <a:latin typeface="RobotoSlab-Light"/>
                <a:cs typeface="Arial" panose="020B0604020202020204" pitchFamily="34" charset="0"/>
              </a:rPr>
              <a:t>pág</a:t>
            </a:r>
            <a:r>
              <a:rPr lang="es-ES" sz="900" dirty="0">
                <a:latin typeface="RobotoSlab-Light"/>
                <a:cs typeface="Arial" panose="020B0604020202020204" pitchFamily="34" charset="0"/>
              </a:rPr>
              <a:t> 18). INSST. </a:t>
            </a:r>
            <a:r>
              <a:rPr lang="es-ES" sz="900" dirty="0">
                <a:latin typeface="RobotoSlab-Light"/>
                <a:cs typeface="Arial" panose="020B0604020202020204" pitchFamily="34" charset="0"/>
                <a:hlinkClick r:id="rId3"/>
              </a:rPr>
              <a:t>Acceso al documento</a:t>
            </a:r>
            <a:endParaRPr lang="es-ES" sz="900" dirty="0">
              <a:latin typeface="RobotoSlab-Light"/>
              <a:cs typeface="Arial" panose="020B0604020202020204" pitchFamily="34" charset="0"/>
            </a:endParaRPr>
          </a:p>
          <a:p>
            <a:r>
              <a:rPr lang="es-ES" sz="900" dirty="0">
                <a:latin typeface="RobotoSlab-Light"/>
                <a:cs typeface="Arial" panose="020B0604020202020204" pitchFamily="34" charset="0"/>
              </a:rPr>
              <a:t>* La Coordinación de Actividades Empresariales Efectiva es posible. Buenas prácticas y estrategia de transformación (</a:t>
            </a:r>
            <a:r>
              <a:rPr lang="es-ES" sz="900" dirty="0" err="1">
                <a:latin typeface="RobotoSlab-Light"/>
                <a:cs typeface="Arial" panose="020B0604020202020204" pitchFamily="34" charset="0"/>
              </a:rPr>
              <a:t>pág</a:t>
            </a:r>
            <a:r>
              <a:rPr lang="es-ES" sz="900" dirty="0">
                <a:latin typeface="RobotoSlab-Light"/>
                <a:cs typeface="Arial" panose="020B0604020202020204" pitchFamily="34" charset="0"/>
              </a:rPr>
              <a:t> 12). IRSST. </a:t>
            </a:r>
            <a:r>
              <a:rPr lang="es-ES" sz="900" dirty="0">
                <a:latin typeface="RobotoSlab-Light"/>
                <a:cs typeface="Arial" panose="020B0604020202020204" pitchFamily="34" charset="0"/>
                <a:hlinkClick r:id="rId4"/>
              </a:rPr>
              <a:t>Acceso al documento</a:t>
            </a:r>
            <a:endParaRPr lang="es-ES" sz="900" dirty="0">
              <a:latin typeface="RobotoSlab-Light"/>
              <a:cs typeface="Arial" panose="020B0604020202020204" pitchFamily="34" charset="0"/>
            </a:endParaRPr>
          </a:p>
        </p:txBody>
      </p:sp>
      <p:sp>
        <p:nvSpPr>
          <p:cNvPr id="3" name="Rectángulo: esquinas redondeadas 2">
            <a:extLst>
              <a:ext uri="{FF2B5EF4-FFF2-40B4-BE49-F238E27FC236}">
                <a16:creationId xmlns:a16="http://schemas.microsoft.com/office/drawing/2014/main" id="{CFB6C53D-5CE4-2B95-3C6A-539668671063}"/>
              </a:ext>
            </a:extLst>
          </p:cNvPr>
          <p:cNvSpPr/>
          <p:nvPr/>
        </p:nvSpPr>
        <p:spPr>
          <a:xfrm>
            <a:off x="1232514" y="3998873"/>
            <a:ext cx="9727992"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 name="Grupo 4">
            <a:extLst>
              <a:ext uri="{FF2B5EF4-FFF2-40B4-BE49-F238E27FC236}">
                <a16:creationId xmlns:a16="http://schemas.microsoft.com/office/drawing/2014/main" id="{235A5F31-6977-D4AA-6C13-334FE7909C3A}"/>
              </a:ext>
            </a:extLst>
          </p:cNvPr>
          <p:cNvGrpSpPr/>
          <p:nvPr/>
        </p:nvGrpSpPr>
        <p:grpSpPr>
          <a:xfrm>
            <a:off x="2437938" y="4159319"/>
            <a:ext cx="1086930" cy="1258916"/>
            <a:chOff x="3339788" y="1763858"/>
            <a:chExt cx="1086930" cy="1258916"/>
          </a:xfrm>
        </p:grpSpPr>
        <p:pic>
          <p:nvPicPr>
            <p:cNvPr id="7" name="Marcador de contenido 4">
              <a:hlinkClick r:id="rId5" action="ppaction://hlinksldjump"/>
              <a:extLst>
                <a:ext uri="{FF2B5EF4-FFF2-40B4-BE49-F238E27FC236}">
                  <a16:creationId xmlns:a16="http://schemas.microsoft.com/office/drawing/2014/main" id="{6B29174E-5E77-61CC-D71D-7A6792006132}"/>
                </a:ext>
              </a:extLst>
            </p:cNvPr>
            <p:cNvPicPr>
              <a:picLocks noChangeAspect="1"/>
            </p:cNvPicPr>
            <p:nvPr/>
          </p:nvPicPr>
          <p:blipFill rotWithShape="1">
            <a:blip r:embed="rId6"/>
            <a:srcRect l="22261" t="8570" r="59214" b="8823"/>
            <a:stretch/>
          </p:blipFill>
          <p:spPr>
            <a:xfrm>
              <a:off x="3339789" y="1763858"/>
              <a:ext cx="1086929" cy="1258916"/>
            </a:xfrm>
            <a:prstGeom prst="rect">
              <a:avLst/>
            </a:prstGeom>
          </p:spPr>
        </p:pic>
        <p:sp>
          <p:nvSpPr>
            <p:cNvPr id="8" name="CuadroTexto 7">
              <a:extLst>
                <a:ext uri="{FF2B5EF4-FFF2-40B4-BE49-F238E27FC236}">
                  <a16:creationId xmlns:a16="http://schemas.microsoft.com/office/drawing/2014/main" id="{A628E3BE-EFE9-8E8D-48CB-2978BC3A7643}"/>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10" name="CuadroTexto 9">
            <a:extLst>
              <a:ext uri="{FF2B5EF4-FFF2-40B4-BE49-F238E27FC236}">
                <a16:creationId xmlns:a16="http://schemas.microsoft.com/office/drawing/2014/main" id="{4F48AB6D-25C9-A073-9636-36EAB8CBE49E}"/>
              </a:ext>
            </a:extLst>
          </p:cNvPr>
          <p:cNvSpPr txBox="1"/>
          <p:nvPr/>
        </p:nvSpPr>
        <p:spPr>
          <a:xfrm rot="16200000">
            <a:off x="1000953" y="4574721"/>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grpSp>
        <p:nvGrpSpPr>
          <p:cNvPr id="11" name="Grupo 10">
            <a:extLst>
              <a:ext uri="{FF2B5EF4-FFF2-40B4-BE49-F238E27FC236}">
                <a16:creationId xmlns:a16="http://schemas.microsoft.com/office/drawing/2014/main" id="{A4AD706A-CAA9-523E-227D-E614086D4048}"/>
              </a:ext>
            </a:extLst>
          </p:cNvPr>
          <p:cNvGrpSpPr/>
          <p:nvPr/>
        </p:nvGrpSpPr>
        <p:grpSpPr>
          <a:xfrm>
            <a:off x="5553044" y="4145927"/>
            <a:ext cx="1086930" cy="1239146"/>
            <a:chOff x="1232006" y="1751546"/>
            <a:chExt cx="1086930" cy="1239146"/>
          </a:xfrm>
        </p:grpSpPr>
        <p:pic>
          <p:nvPicPr>
            <p:cNvPr id="14" name="Marcador de contenido 4">
              <a:hlinkClick r:id="rId7" action="ppaction://hlinksldjump"/>
              <a:extLst>
                <a:ext uri="{FF2B5EF4-FFF2-40B4-BE49-F238E27FC236}">
                  <a16:creationId xmlns:a16="http://schemas.microsoft.com/office/drawing/2014/main" id="{4BBBEBCE-6C8A-D927-44DB-F483BB9C61F9}"/>
                </a:ext>
              </a:extLst>
            </p:cNvPr>
            <p:cNvPicPr>
              <a:picLocks noChangeAspect="1"/>
            </p:cNvPicPr>
            <p:nvPr/>
          </p:nvPicPr>
          <p:blipFill rotWithShape="1">
            <a:blip r:embed="rId6"/>
            <a:srcRect l="3491" t="9220" r="77983" b="9472"/>
            <a:stretch/>
          </p:blipFill>
          <p:spPr>
            <a:xfrm>
              <a:off x="1232007" y="1751546"/>
              <a:ext cx="1086929" cy="1239146"/>
            </a:xfrm>
            <a:prstGeom prst="rect">
              <a:avLst/>
            </a:prstGeom>
            <a:solidFill>
              <a:srgbClr val="1E428A"/>
            </a:solidFill>
          </p:spPr>
        </p:pic>
        <p:sp>
          <p:nvSpPr>
            <p:cNvPr id="17" name="CuadroTexto 16">
              <a:extLst>
                <a:ext uri="{FF2B5EF4-FFF2-40B4-BE49-F238E27FC236}">
                  <a16:creationId xmlns:a16="http://schemas.microsoft.com/office/drawing/2014/main" id="{C7E98DA5-E216-424E-2462-74F577D2D020}"/>
                </a:ext>
              </a:extLst>
            </p:cNvPr>
            <p:cNvSpPr txBox="1"/>
            <p:nvPr/>
          </p:nvSpPr>
          <p:spPr>
            <a:xfrm>
              <a:off x="1232006" y="1751546"/>
              <a:ext cx="1086929" cy="346823"/>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grpSp>
      <p:grpSp>
        <p:nvGrpSpPr>
          <p:cNvPr id="18" name="Grupo 17">
            <a:extLst>
              <a:ext uri="{FF2B5EF4-FFF2-40B4-BE49-F238E27FC236}">
                <a16:creationId xmlns:a16="http://schemas.microsoft.com/office/drawing/2014/main" id="{778E9A5E-1E7B-32A9-3EDF-ECB94BD46DBC}"/>
              </a:ext>
            </a:extLst>
          </p:cNvPr>
          <p:cNvGrpSpPr/>
          <p:nvPr/>
        </p:nvGrpSpPr>
        <p:grpSpPr>
          <a:xfrm>
            <a:off x="9345058" y="4141461"/>
            <a:ext cx="1076966" cy="1271229"/>
            <a:chOff x="5457534" y="1774378"/>
            <a:chExt cx="1076966" cy="1271229"/>
          </a:xfrm>
        </p:grpSpPr>
        <p:pic>
          <p:nvPicPr>
            <p:cNvPr id="19" name="Marcador de contenido 4">
              <a:hlinkClick r:id="rId8" action="ppaction://hlinksldjump"/>
              <a:extLst>
                <a:ext uri="{FF2B5EF4-FFF2-40B4-BE49-F238E27FC236}">
                  <a16:creationId xmlns:a16="http://schemas.microsoft.com/office/drawing/2014/main" id="{479AFB5F-08B8-5A31-2BFB-D7E042C89E7E}"/>
                </a:ext>
              </a:extLst>
            </p:cNvPr>
            <p:cNvPicPr>
              <a:picLocks noChangeAspect="1"/>
            </p:cNvPicPr>
            <p:nvPr/>
          </p:nvPicPr>
          <p:blipFill rotWithShape="1">
            <a:blip r:embed="rId6"/>
            <a:srcRect l="59792" t="8212" r="21852" b="8374"/>
            <a:stretch/>
          </p:blipFill>
          <p:spPr>
            <a:xfrm>
              <a:off x="5457534" y="1774378"/>
              <a:ext cx="1076966" cy="1271229"/>
            </a:xfrm>
            <a:prstGeom prst="rect">
              <a:avLst/>
            </a:prstGeom>
          </p:spPr>
        </p:pic>
        <p:sp>
          <p:nvSpPr>
            <p:cNvPr id="21" name="CuadroTexto 20">
              <a:hlinkClick r:id="rId8" action="ppaction://hlinksldjump"/>
              <a:extLst>
                <a:ext uri="{FF2B5EF4-FFF2-40B4-BE49-F238E27FC236}">
                  <a16:creationId xmlns:a16="http://schemas.microsoft.com/office/drawing/2014/main" id="{2DF18B41-3667-0BE0-50EE-C5679D48B0B3}"/>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200" dirty="0">
                  <a:solidFill>
                    <a:schemeClr val="bg1"/>
                  </a:solidFill>
                  <a:latin typeface="Arial" panose="020B0604020202020204" pitchFamily="34" charset="0"/>
                  <a:cs typeface="Arial" panose="020B0604020202020204" pitchFamily="34" charset="0"/>
                </a:rPr>
                <a:t>Cooperación</a:t>
              </a:r>
            </a:p>
          </p:txBody>
        </p:sp>
      </p:grpSp>
      <mc:AlternateContent xmlns:mc="http://schemas.openxmlformats.org/markup-compatibility/2006">
        <mc:Choice xmlns="" xmlns:pslz="http://schemas.microsoft.com/office/powerpoint/2016/slidezoom" Requires="pslz">
          <p:graphicFrame>
            <p:nvGraphicFramePr>
              <p:cNvPr id="25" name="Vista general de diapositiva 24">
                <a:extLst>
                  <a:ext uri="{FF2B5EF4-FFF2-40B4-BE49-F238E27FC236}">
                    <a16:creationId xmlns:a16="http://schemas.microsoft.com/office/drawing/2014/main" id="{F40EB1CF-AA1B-F314-6CD0-0E4B56D06623}"/>
                  </a:ext>
                </a:extLst>
              </p:cNvPr>
              <p:cNvGraphicFramePr>
                <a:graphicFrameLocks noChangeAspect="1"/>
              </p:cNvGraphicFramePr>
              <p:nvPr/>
            </p:nvGraphicFramePr>
            <p:xfrm>
              <a:off x="10653311" y="5964483"/>
              <a:ext cx="1468842" cy="826223"/>
            </p:xfrm>
            <a:graphic>
              <a:graphicData uri="http://schemas.microsoft.com/office/powerpoint/2016/slidezoom">
                <pslz:sldZm>
                  <pslz:sldZmObj sldId="294" cId="1442791057">
                    <pslz:zmPr id="{2A35FFD3-FD48-4F96-BF9C-AC00B452EB06}" returnToParent="0" transitionDur="1000">
                      <p166:blipFill xmlns:p166="http://schemas.microsoft.com/office/powerpoint/2016/6/main">
                        <a:blip r:embed="rId9"/>
                        <a:stretch>
                          <a:fillRect/>
                        </a:stretch>
                      </p166:blipFill>
                      <p166:spPr xmlns:p166="http://schemas.microsoft.com/office/powerpoint/2016/6/main">
                        <a:xfrm>
                          <a:off x="0" y="0"/>
                          <a:ext cx="1468842" cy="826223"/>
                        </a:xfrm>
                        <a:prstGeom prst="rect">
                          <a:avLst/>
                        </a:prstGeom>
                        <a:ln w="3175">
                          <a:solidFill>
                            <a:prstClr val="ltGray"/>
                          </a:solidFill>
                        </a:ln>
                      </p166:spPr>
                    </pslz:zmPr>
                  </pslz:sldZmObj>
                </pslz:sldZm>
              </a:graphicData>
            </a:graphic>
          </p:graphicFrame>
        </mc:Choice>
        <mc:Fallback>
          <p:pic>
            <p:nvPicPr>
              <p:cNvPr id="25" name="Vista general de diapositiva 24">
                <a:hlinkClick r:id="rId10" action="ppaction://hlinksldjump"/>
                <a:extLst>
                  <a:ext uri="{FF2B5EF4-FFF2-40B4-BE49-F238E27FC236}">
                    <a16:creationId xmlns:a16="http://schemas.microsoft.com/office/drawing/2014/main" id="{F40EB1CF-AA1B-F314-6CD0-0E4B56D06623}"/>
                  </a:ext>
                </a:extLst>
              </p:cNvPr>
              <p:cNvPicPr>
                <a:picLocks noGrp="1" noRot="1" noChangeAspect="1" noMove="1" noResize="1" noEditPoints="1" noAdjustHandles="1" noChangeArrowheads="1" noChangeShapeType="1"/>
              </p:cNvPicPr>
              <p:nvPr/>
            </p:nvPicPr>
            <p:blipFill>
              <a:blip r:embed="rId11"/>
              <a:stretch>
                <a:fillRect/>
              </a:stretch>
            </p:blipFill>
            <p:spPr>
              <a:xfrm>
                <a:off x="10653311" y="5964483"/>
                <a:ext cx="1468842" cy="826223"/>
              </a:xfrm>
              <a:prstGeom prst="rect">
                <a:avLst/>
              </a:prstGeom>
              <a:ln w="3175">
                <a:solidFill>
                  <a:prstClr val="ltGray"/>
                </a:solidFill>
              </a:ln>
            </p:spPr>
          </p:pic>
        </mc:Fallback>
      </mc:AlternateContent>
      <p:sp>
        <p:nvSpPr>
          <p:cNvPr id="9" name="Rectángulo: esquinas redondeadas 7">
            <a:hlinkClick r:id="rId12" action="ppaction://hlinksldjump"/>
            <a:extLst>
              <a:ext uri="{FF2B5EF4-FFF2-40B4-BE49-F238E27FC236}">
                <a16:creationId xmlns:a16="http://schemas.microsoft.com/office/drawing/2014/main" id="{AFEBB912-1B07-049E-189B-B89B126D8846}"/>
              </a:ext>
            </a:extLst>
          </p:cNvPr>
          <p:cNvSpPr/>
          <p:nvPr/>
        </p:nvSpPr>
        <p:spPr>
          <a:xfrm>
            <a:off x="4973076" y="2236222"/>
            <a:ext cx="2245848" cy="1192778"/>
          </a:xfrm>
          <a:prstGeom prst="roundRect">
            <a:avLst/>
          </a:prstGeom>
          <a:solidFill>
            <a:srgbClr val="FF9D33"/>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Contratación</a:t>
            </a:r>
          </a:p>
        </p:txBody>
      </p:sp>
      <p:cxnSp>
        <p:nvCxnSpPr>
          <p:cNvPr id="29" name="Conector recto de flecha 28">
            <a:extLst>
              <a:ext uri="{FF2B5EF4-FFF2-40B4-BE49-F238E27FC236}">
                <a16:creationId xmlns:a16="http://schemas.microsoft.com/office/drawing/2014/main" id="{6671FFDA-509D-563B-A362-BD158078B126}"/>
              </a:ext>
            </a:extLst>
          </p:cNvPr>
          <p:cNvCxnSpPr>
            <a:cxnSpLocks/>
          </p:cNvCxnSpPr>
          <p:nvPr/>
        </p:nvCxnSpPr>
        <p:spPr>
          <a:xfrm>
            <a:off x="7305278" y="2832611"/>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grpSp>
        <p:nvGrpSpPr>
          <p:cNvPr id="39" name="Grupo 38">
            <a:extLst>
              <a:ext uri="{FF2B5EF4-FFF2-40B4-BE49-F238E27FC236}">
                <a16:creationId xmlns:a16="http://schemas.microsoft.com/office/drawing/2014/main" id="{56FA12E8-022C-6D2C-0280-3E2B6227AECF}"/>
              </a:ext>
            </a:extLst>
          </p:cNvPr>
          <p:cNvGrpSpPr/>
          <p:nvPr/>
        </p:nvGrpSpPr>
        <p:grpSpPr>
          <a:xfrm>
            <a:off x="6026484" y="1654629"/>
            <a:ext cx="1971000" cy="581593"/>
            <a:chOff x="6026484" y="1654629"/>
            <a:chExt cx="1971000" cy="581593"/>
          </a:xfrm>
        </p:grpSpPr>
        <p:cxnSp>
          <p:nvCxnSpPr>
            <p:cNvPr id="31" name="Conector recto de flecha 30">
              <a:extLst>
                <a:ext uri="{FF2B5EF4-FFF2-40B4-BE49-F238E27FC236}">
                  <a16:creationId xmlns:a16="http://schemas.microsoft.com/office/drawing/2014/main" id="{D4803123-D78B-989B-F5D8-D781F3BB5BCF}"/>
                </a:ext>
              </a:extLst>
            </p:cNvPr>
            <p:cNvCxnSpPr>
              <a:cxnSpLocks/>
            </p:cNvCxnSpPr>
            <p:nvPr/>
          </p:nvCxnSpPr>
          <p:spPr>
            <a:xfrm>
              <a:off x="6096000" y="1654629"/>
              <a:ext cx="0" cy="581593"/>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E686174A-151A-A71B-704E-9CD47E25846E}"/>
                </a:ext>
              </a:extLst>
            </p:cNvPr>
            <p:cNvCxnSpPr>
              <a:cxnSpLocks/>
            </p:cNvCxnSpPr>
            <p:nvPr/>
          </p:nvCxnSpPr>
          <p:spPr>
            <a:xfrm>
              <a:off x="6026484" y="1665514"/>
              <a:ext cx="1971000" cy="0"/>
            </a:xfrm>
            <a:prstGeom prst="line">
              <a:avLst/>
            </a:prstGeom>
            <a:ln w="139700">
              <a:solidFill>
                <a:srgbClr val="FF9D33"/>
              </a:solidFill>
              <a:tailEnd type="none" w="sm" len="sm"/>
            </a:ln>
          </p:spPr>
          <p:style>
            <a:lnRef idx="1">
              <a:schemeClr val="accent1"/>
            </a:lnRef>
            <a:fillRef idx="0">
              <a:schemeClr val="accent1"/>
            </a:fillRef>
            <a:effectRef idx="0">
              <a:schemeClr val="accent1"/>
            </a:effectRef>
            <a:fontRef idx="minor">
              <a:schemeClr val="tx1"/>
            </a:fontRef>
          </p:style>
        </p:cxnSp>
      </p:grpSp>
      <p:sp>
        <p:nvSpPr>
          <p:cNvPr id="4" name="CuadroTexto 3">
            <a:extLst>
              <a:ext uri="{FF2B5EF4-FFF2-40B4-BE49-F238E27FC236}">
                <a16:creationId xmlns:a16="http://schemas.microsoft.com/office/drawing/2014/main" id="{F3994213-9A18-5B2B-87CE-053E55C3CA02}"/>
              </a:ext>
            </a:extLst>
          </p:cNvPr>
          <p:cNvSpPr txBox="1"/>
          <p:nvPr/>
        </p:nvSpPr>
        <p:spPr>
          <a:xfrm>
            <a:off x="8689356" y="2050418"/>
            <a:ext cx="3132606" cy="1369717"/>
          </a:xfrm>
          <a:prstGeom prst="roundRect">
            <a:avLst/>
          </a:prstGeom>
          <a:solidFill>
            <a:srgbClr val="1E428A"/>
          </a:solidFill>
          <a:ln>
            <a:noFill/>
          </a:ln>
        </p:spPr>
        <p:txBody>
          <a:bodyPr wrap="square" lIns="72000" tIns="72000" rIns="72000" bIns="72000">
            <a:spAutoFit/>
          </a:bodyPr>
          <a:lstStyle/>
          <a:p>
            <a:pPr marL="176213" indent="-176213" algn="just">
              <a:buFont typeface="Arial" panose="020B0604020202020204" pitchFamily="34" charset="0"/>
              <a:buChar char="•"/>
            </a:pPr>
            <a:r>
              <a:rPr lang="es-ES" sz="1100" b="1" dirty="0">
                <a:solidFill>
                  <a:schemeClr val="bg1"/>
                </a:solidFill>
              </a:rPr>
              <a:t>Empresa Principal </a:t>
            </a:r>
            <a:r>
              <a:rPr lang="es-ES" sz="1100" dirty="0">
                <a:solidFill>
                  <a:schemeClr val="bg1"/>
                </a:solidFill>
              </a:rPr>
              <a:t>establece  prioridades y requisitos básicos. Deja claro qué es admisible y que no para aceptar una oferta.</a:t>
            </a:r>
          </a:p>
          <a:p>
            <a:pPr marL="176213" indent="-176213" algn="just">
              <a:buFont typeface="Arial" panose="020B0604020202020204" pitchFamily="34" charset="0"/>
              <a:buChar char="•"/>
            </a:pPr>
            <a:r>
              <a:rPr lang="es-ES" sz="1100" b="1" dirty="0">
                <a:solidFill>
                  <a:schemeClr val="bg1"/>
                </a:solidFill>
              </a:rPr>
              <a:t>Posible Contrata</a:t>
            </a:r>
            <a:r>
              <a:rPr lang="es-ES" sz="1100" dirty="0">
                <a:solidFill>
                  <a:schemeClr val="bg1"/>
                </a:solidFill>
              </a:rPr>
              <a:t>, demuestra que integra la prevención y su desempeño</a:t>
            </a:r>
            <a:r>
              <a:rPr lang="es-ES" sz="1100" b="0" i="0" u="none" strike="noStrike" baseline="0" dirty="0">
                <a:solidFill>
                  <a:schemeClr val="bg1"/>
                </a:solidFill>
              </a:rPr>
              <a:t> en PRL.</a:t>
            </a:r>
          </a:p>
          <a:p>
            <a:pPr algn="just">
              <a:spcBef>
                <a:spcPts val="600"/>
              </a:spcBef>
            </a:pPr>
            <a:r>
              <a:rPr lang="es-ES" sz="1100" dirty="0">
                <a:solidFill>
                  <a:schemeClr val="bg1"/>
                </a:solidFill>
                <a:latin typeface="Arial" panose="020B0604020202020204" pitchFamily="34" charset="0"/>
                <a:cs typeface="Arial" panose="020B0604020202020204" pitchFamily="34" charset="0"/>
              </a:rPr>
              <a:t>Para saber más</a:t>
            </a:r>
            <a:r>
              <a:rPr lang="es-ES" sz="1100" dirty="0">
                <a:solidFill>
                  <a:schemeClr val="bg1"/>
                </a:solidFill>
                <a:latin typeface="Arial" panose="020B0604020202020204" pitchFamily="34" charset="0"/>
                <a:cs typeface="Arial" panose="020B0604020202020204" pitchFamily="34" charset="0"/>
                <a:hlinkClick r:id="rId13" action="ppaction://hlinksldjump"/>
              </a:rPr>
              <a:t>, pincha aquí</a:t>
            </a:r>
            <a:endParaRPr lang="es-ES" sz="1100" dirty="0">
              <a:solidFill>
                <a:schemeClr val="bg1"/>
              </a:solidFill>
              <a:latin typeface="Arial" panose="020B0604020202020204" pitchFamily="34" charset="0"/>
              <a:cs typeface="Arial" panose="020B0604020202020204" pitchFamily="34" charset="0"/>
            </a:endParaRPr>
          </a:p>
        </p:txBody>
      </p:sp>
      <p:cxnSp>
        <p:nvCxnSpPr>
          <p:cNvPr id="6" name="Conector recto de flecha 5">
            <a:extLst>
              <a:ext uri="{FF2B5EF4-FFF2-40B4-BE49-F238E27FC236}">
                <a16:creationId xmlns:a16="http://schemas.microsoft.com/office/drawing/2014/main" id="{8268E9E5-8D53-ADA3-E291-48426ECA377E}"/>
              </a:ext>
            </a:extLst>
          </p:cNvPr>
          <p:cNvCxnSpPr>
            <a:cxnSpLocks/>
            <a:stCxn id="4" idx="2"/>
          </p:cNvCxnSpPr>
          <p:nvPr/>
        </p:nvCxnSpPr>
        <p:spPr>
          <a:xfrm flipH="1">
            <a:off x="9832596" y="3420135"/>
            <a:ext cx="423063" cy="574542"/>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13" name="Elipse 12">
            <a:hlinkClick r:id="rId14" action="ppaction://hlinksldjump"/>
            <a:extLst>
              <a:ext uri="{FF2B5EF4-FFF2-40B4-BE49-F238E27FC236}">
                <a16:creationId xmlns:a16="http://schemas.microsoft.com/office/drawing/2014/main" id="{34B9C88B-6EEB-F17A-6DC7-1254DB9AFAC0}"/>
              </a:ext>
            </a:extLst>
          </p:cNvPr>
          <p:cNvSpPr/>
          <p:nvPr/>
        </p:nvSpPr>
        <p:spPr>
          <a:xfrm>
            <a:off x="11623184" y="1871359"/>
            <a:ext cx="329682" cy="358117"/>
          </a:xfrm>
          <a:prstGeom prst="ellipse">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X</a:t>
            </a:r>
          </a:p>
        </p:txBody>
      </p:sp>
    </p:spTree>
    <p:extLst>
      <p:ext uri="{BB962C8B-B14F-4D97-AF65-F5344CB8AC3E}">
        <p14:creationId xmlns:p14="http://schemas.microsoft.com/office/powerpoint/2010/main" val="20962708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18"/>
                                        </p:tgtEl>
                                      </p:cBhvr>
                                    </p:animEffect>
                                    <p:animScale>
                                      <p:cBhvr>
                                        <p:cTn id="34" dur="250" autoRev="1" fill="hold"/>
                                        <p:tgtEl>
                                          <p:spTgt spid="18"/>
                                        </p:tgtEl>
                                      </p:cBhvr>
                                      <p:by x="105000" y="105000"/>
                                    </p:animScale>
                                  </p:childTnLst>
                                </p:cTn>
                              </p:par>
                            </p:childTnLst>
                          </p:cTn>
                        </p:par>
                      </p:childTnLst>
                    </p:cTn>
                  </p:par>
                </p:childTnLst>
              </p:cTn>
              <p:nextCondLst>
                <p:cond evt="onClick" delay="0">
                  <p:tgtEl>
                    <p:spTgt spid="18"/>
                  </p:tgtEl>
                </p:cond>
              </p:nextCondLst>
            </p:seq>
          </p:childTnLst>
        </p:cTn>
      </p:par>
    </p:tnLst>
    <p:bldLst>
      <p:bldP spid="4"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A8D5BF5-EAB4-5530-D6B2-EB21425D390E}"/>
              </a:ext>
            </a:extLst>
          </p:cNvPr>
          <p:cNvSpPr txBox="1"/>
          <p:nvPr/>
        </p:nvSpPr>
        <p:spPr>
          <a:xfrm>
            <a:off x="718456" y="1462182"/>
            <a:ext cx="10798629" cy="1477328"/>
          </a:xfrm>
          <a:prstGeom prst="rect">
            <a:avLst/>
          </a:prstGeom>
          <a:noFill/>
        </p:spPr>
        <p:txBody>
          <a:bodyPr wrap="square" rtlCol="0">
            <a:spAutoFit/>
          </a:bodyPr>
          <a:lstStyle/>
          <a:p>
            <a:pPr algn="just"/>
            <a:r>
              <a:rPr lang="es-ES" b="0" i="0" u="none" strike="noStrike" baseline="0" dirty="0">
                <a:latin typeface="Arial" panose="020B0604020202020204" pitchFamily="34" charset="0"/>
                <a:cs typeface="Arial" panose="020B0604020202020204" pitchFamily="34" charset="0"/>
              </a:rPr>
              <a:t>Los requerimientos a las </a:t>
            </a:r>
            <a:r>
              <a:rPr lang="es-ES" dirty="0">
                <a:latin typeface="Arial" panose="020B0604020202020204" pitchFamily="34" charset="0"/>
                <a:cs typeface="Arial" panose="020B0604020202020204" pitchFamily="34" charset="0"/>
              </a:rPr>
              <a:t>posibles contratas y las </a:t>
            </a:r>
            <a:r>
              <a:rPr lang="es-ES" b="0" i="0" u="none" strike="noStrike" baseline="0" dirty="0">
                <a:latin typeface="Arial" panose="020B0604020202020204" pitchFamily="34" charset="0"/>
                <a:cs typeface="Arial" panose="020B0604020202020204" pitchFamily="34" charset="0"/>
              </a:rPr>
              <a:t>medidas preventivas a adoptar por estas deben ser </a:t>
            </a:r>
            <a:r>
              <a:rPr lang="es-ES" b="1" i="0" u="none" strike="noStrike" baseline="0" dirty="0">
                <a:latin typeface="Arial" panose="020B0604020202020204" pitchFamily="34" charset="0"/>
                <a:cs typeface="Arial" panose="020B0604020202020204" pitchFamily="34" charset="0"/>
              </a:rPr>
              <a:t>racionales y proporcionales </a:t>
            </a:r>
            <a:r>
              <a:rPr lang="es-ES" b="1" dirty="0">
                <a:latin typeface="Arial" panose="020B0604020202020204" pitchFamily="34" charset="0"/>
                <a:cs typeface="Arial" panose="020B0604020202020204" pitchFamily="34" charset="0"/>
              </a:rPr>
              <a:t>al grado de peligrosidad de las actividades a desarrollar, al número de empresas y de personas concurrentes y a la duración de la concurrencia de actividades. </a:t>
            </a:r>
            <a:r>
              <a:rPr lang="es-ES" dirty="0">
                <a:latin typeface="Arial" panose="020B0604020202020204" pitchFamily="34" charset="0"/>
                <a:cs typeface="Arial" panose="020B0604020202020204" pitchFamily="34" charset="0"/>
              </a:rPr>
              <a:t>El objetivo es poner el foco en lo importante, que es garantizar la seguridad y la salud de las personas que trabajan simultáneamente en un mismo centro de trabajo.</a:t>
            </a:r>
            <a:endParaRPr lang="es-ES" b="1" dirty="0">
              <a:latin typeface="Arial" panose="020B0604020202020204" pitchFamily="34" charset="0"/>
              <a:cs typeface="Arial" panose="020B0604020202020204" pitchFamily="34" charset="0"/>
            </a:endParaRPr>
          </a:p>
        </p:txBody>
      </p:sp>
      <p:sp>
        <p:nvSpPr>
          <p:cNvPr id="5" name="Decisión 20">
            <a:extLst>
              <a:ext uri="{FF2B5EF4-FFF2-40B4-BE49-F238E27FC236}">
                <a16:creationId xmlns:a16="http://schemas.microsoft.com/office/drawing/2014/main" id="{335E5FD6-4E85-0EFC-569C-AE5F002119EF}"/>
              </a:ext>
            </a:extLst>
          </p:cNvPr>
          <p:cNvSpPr/>
          <p:nvPr/>
        </p:nvSpPr>
        <p:spPr>
          <a:xfrm>
            <a:off x="4616774" y="3124200"/>
            <a:ext cx="4049316" cy="2071979"/>
          </a:xfrm>
          <a:prstGeom prst="flowChartDecision">
            <a:avLst/>
          </a:prstGeom>
          <a:solidFill>
            <a:schemeClr val="accent2">
              <a:lumMod val="20000"/>
              <a:lumOff val="80000"/>
            </a:schemeClr>
          </a:solidFill>
          <a:ln w="25400" cap="flat" cmpd="sng" algn="ctr">
            <a:noFill/>
            <a:prstDash val="solid"/>
          </a:ln>
          <a:effectLst/>
        </p:spPr>
        <p:txBody>
          <a:bodyPr lIns="8467" tIns="108000" rIns="8467" bIns="0" spcCol="1270" anchor="ctr"/>
          <a:lstStyle/>
          <a:p>
            <a:pPr marL="0" marR="0" lvl="0" indent="0" algn="ctr" defTabSz="592652" eaLnBrk="1" fontAlgn="auto" latinLnBrk="0" hangingPunct="1">
              <a:lnSpc>
                <a:spcPct val="90000"/>
              </a:lnSpc>
              <a:spcBef>
                <a:spcPts val="0"/>
              </a:spcBef>
              <a:spcAft>
                <a:spcPct val="35000"/>
              </a:spcAft>
              <a:buClrTx/>
              <a:buSzTx/>
              <a:buFontTx/>
              <a:buNone/>
              <a:tabLst/>
              <a:defRPr/>
            </a:pPr>
            <a:endParaRPr kumimoji="0" lang="es-ES"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Multidocumento 33">
            <a:hlinkClick r:id="" action="ppaction://noaction"/>
            <a:extLst>
              <a:ext uri="{FF2B5EF4-FFF2-40B4-BE49-F238E27FC236}">
                <a16:creationId xmlns:a16="http://schemas.microsoft.com/office/drawing/2014/main" id="{DF4644D0-F506-1DBB-7ED4-AB6E8E4368A1}"/>
              </a:ext>
            </a:extLst>
          </p:cNvPr>
          <p:cNvSpPr/>
          <p:nvPr/>
        </p:nvSpPr>
        <p:spPr>
          <a:xfrm>
            <a:off x="613751" y="3045371"/>
            <a:ext cx="1972102" cy="2229637"/>
          </a:xfrm>
          <a:prstGeom prst="flowChartMultidocument">
            <a:avLst/>
          </a:prstGeom>
          <a:solidFill>
            <a:schemeClr val="accent2">
              <a:lumMod val="20000"/>
              <a:lumOff val="80000"/>
            </a:schemeClr>
          </a:solidFill>
          <a:ln w="25400" cap="flat" cmpd="sng" algn="ctr">
            <a:solidFill>
              <a:schemeClr val="accent2"/>
            </a:solidFill>
            <a:prstDash val="solid"/>
          </a:ln>
          <a:effectLst/>
        </p:spPr>
        <p:txBody>
          <a:bodyPr lIns="6351" tIns="72000" rIns="6351" bIns="360000" spcCol="1270" anchor="ctr"/>
          <a:lstStyle/>
          <a:p>
            <a:pPr marL="0" marR="0" lvl="0" indent="0" algn="ctr" defTabSz="444489" eaLnBrk="1" fontAlgn="auto" latinLnBrk="0" hangingPunct="1">
              <a:lnSpc>
                <a:spcPct val="90000"/>
              </a:lnSpc>
              <a:spcBef>
                <a:spcPts val="0"/>
              </a:spcBef>
              <a:spcAft>
                <a:spcPct val="35000"/>
              </a:spcAft>
              <a:buClrTx/>
              <a:buSzTx/>
              <a:buFontTx/>
              <a:buNone/>
              <a:tabLst/>
              <a:defRPr/>
            </a:pPr>
            <a:r>
              <a:rPr kumimoji="0" lang="es-ES" sz="1600" b="0" i="1" u="none" strike="noStrike" kern="0" cap="none" spc="0" normalizeH="0" baseline="0" noProof="0" dirty="0">
                <a:ln>
                  <a:noFill/>
                </a:ln>
                <a:effectLst/>
                <a:uLnTx/>
                <a:uFillTx/>
                <a:latin typeface="Arial" panose="020B0604020202020204" pitchFamily="34" charset="0"/>
                <a:cs typeface="Arial" panose="020B0604020202020204" pitchFamily="34" charset="0"/>
              </a:rPr>
              <a:t>Información sobre riesgos, medidas preventivas y de emergencia para consideración en la oferta</a:t>
            </a:r>
          </a:p>
        </p:txBody>
      </p:sp>
      <p:sp>
        <p:nvSpPr>
          <p:cNvPr id="8" name="Rectángulo 7">
            <a:extLst>
              <a:ext uri="{FF2B5EF4-FFF2-40B4-BE49-F238E27FC236}">
                <a16:creationId xmlns:a16="http://schemas.microsoft.com/office/drawing/2014/main" id="{DCC91881-0419-D8D4-CAE3-B1CFF1C24AA5}"/>
              </a:ext>
            </a:extLst>
          </p:cNvPr>
          <p:cNvSpPr/>
          <p:nvPr/>
        </p:nvSpPr>
        <p:spPr>
          <a:xfrm>
            <a:off x="9087116" y="3737785"/>
            <a:ext cx="2048861" cy="8448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ctr">
            <a:spAutoFit/>
          </a:bodyPr>
          <a:lstStyle/>
          <a:p>
            <a:pPr algn="ctr"/>
            <a:r>
              <a:rPr lang="es-ES" dirty="0">
                <a:latin typeface="Arial" panose="020B0604020202020204" pitchFamily="34" charset="0"/>
                <a:cs typeface="Arial" panose="020B0604020202020204" pitchFamily="34" charset="0"/>
              </a:rPr>
              <a:t>Proceso de </a:t>
            </a:r>
          </a:p>
          <a:p>
            <a:pPr algn="ctr"/>
            <a:r>
              <a:rPr lang="es-ES" dirty="0" err="1">
                <a:latin typeface="Arial" panose="020B0604020202020204" pitchFamily="34" charset="0"/>
                <a:cs typeface="Arial" panose="020B0604020202020204" pitchFamily="34" charset="0"/>
              </a:rPr>
              <a:t>Pre-cualificación</a:t>
            </a:r>
            <a:endParaRPr lang="es-ES" dirty="0">
              <a:latin typeface="Arial" panose="020B0604020202020204" pitchFamily="34" charset="0"/>
              <a:cs typeface="Arial" panose="020B0604020202020204" pitchFamily="34" charset="0"/>
            </a:endParaRPr>
          </a:p>
        </p:txBody>
      </p:sp>
      <p:cxnSp>
        <p:nvCxnSpPr>
          <p:cNvPr id="10" name="Conector recto de flecha 9">
            <a:extLst>
              <a:ext uri="{FF2B5EF4-FFF2-40B4-BE49-F238E27FC236}">
                <a16:creationId xmlns:a16="http://schemas.microsoft.com/office/drawing/2014/main" id="{772E858E-78BF-5753-4190-0387E71D4423}"/>
              </a:ext>
            </a:extLst>
          </p:cNvPr>
          <p:cNvCxnSpPr>
            <a:cxnSpLocks/>
          </p:cNvCxnSpPr>
          <p:nvPr/>
        </p:nvCxnSpPr>
        <p:spPr>
          <a:xfrm flipV="1">
            <a:off x="2672504" y="4160189"/>
            <a:ext cx="360807" cy="870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EA4006DC-38A9-264A-53CC-9A65EBACED4A}"/>
              </a:ext>
            </a:extLst>
          </p:cNvPr>
          <p:cNvSpPr txBox="1"/>
          <p:nvPr/>
        </p:nvSpPr>
        <p:spPr>
          <a:xfrm>
            <a:off x="8606200" y="3783588"/>
            <a:ext cx="402674" cy="369332"/>
          </a:xfrm>
          <a:prstGeom prst="rect">
            <a:avLst/>
          </a:prstGeom>
          <a:noFill/>
        </p:spPr>
        <p:txBody>
          <a:bodyPr wrap="none" rtlCol="0">
            <a:spAutoFit/>
          </a:bodyPr>
          <a:lstStyle/>
          <a:p>
            <a:r>
              <a:rPr lang="es-ES" dirty="0">
                <a:latin typeface="Arial" panose="020B0604020202020204" pitchFamily="34" charset="0"/>
                <a:cs typeface="Arial" panose="020B0604020202020204" pitchFamily="34" charset="0"/>
              </a:rPr>
              <a:t>Sí</a:t>
            </a:r>
          </a:p>
        </p:txBody>
      </p:sp>
      <p:cxnSp>
        <p:nvCxnSpPr>
          <p:cNvPr id="12" name="Conector recto de flecha 11">
            <a:extLst>
              <a:ext uri="{FF2B5EF4-FFF2-40B4-BE49-F238E27FC236}">
                <a16:creationId xmlns:a16="http://schemas.microsoft.com/office/drawing/2014/main" id="{48DEB78A-D478-E3EE-4314-BCF86B8A4057}"/>
              </a:ext>
            </a:extLst>
          </p:cNvPr>
          <p:cNvCxnSpPr>
            <a:cxnSpLocks/>
          </p:cNvCxnSpPr>
          <p:nvPr/>
        </p:nvCxnSpPr>
        <p:spPr>
          <a:xfrm>
            <a:off x="8703846" y="4168889"/>
            <a:ext cx="256242"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3E9D9B54-E71D-2363-75C0-7C7A44C5254A}"/>
              </a:ext>
            </a:extLst>
          </p:cNvPr>
          <p:cNvCxnSpPr>
            <a:cxnSpLocks/>
            <a:stCxn id="5" idx="2"/>
            <a:endCxn id="30" idx="0"/>
          </p:cNvCxnSpPr>
          <p:nvPr/>
        </p:nvCxnSpPr>
        <p:spPr>
          <a:xfrm>
            <a:off x="6641432" y="5196179"/>
            <a:ext cx="14530" cy="428692"/>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2AA0C825-7052-DD92-AAA8-41CD1F6D7077}"/>
              </a:ext>
            </a:extLst>
          </p:cNvPr>
          <p:cNvSpPr txBox="1"/>
          <p:nvPr/>
        </p:nvSpPr>
        <p:spPr>
          <a:xfrm>
            <a:off x="6228724" y="5155108"/>
            <a:ext cx="479618" cy="369332"/>
          </a:xfrm>
          <a:prstGeom prst="rect">
            <a:avLst/>
          </a:prstGeom>
          <a:noFill/>
        </p:spPr>
        <p:txBody>
          <a:bodyPr wrap="none" rtlCol="0">
            <a:spAutoFit/>
          </a:bodyPr>
          <a:lstStyle/>
          <a:p>
            <a:r>
              <a:rPr lang="es-ES" dirty="0">
                <a:latin typeface="Arial" panose="020B0604020202020204" pitchFamily="34" charset="0"/>
                <a:cs typeface="Arial" panose="020B0604020202020204" pitchFamily="34" charset="0"/>
              </a:rPr>
              <a:t>No</a:t>
            </a:r>
          </a:p>
        </p:txBody>
      </p:sp>
      <p:sp>
        <p:nvSpPr>
          <p:cNvPr id="30" name="Rectángulo 29">
            <a:extLst>
              <a:ext uri="{FF2B5EF4-FFF2-40B4-BE49-F238E27FC236}">
                <a16:creationId xmlns:a16="http://schemas.microsoft.com/office/drawing/2014/main" id="{DC864295-D87A-1169-52DC-4D80732B834C}"/>
              </a:ext>
            </a:extLst>
          </p:cNvPr>
          <p:cNvSpPr/>
          <p:nvPr/>
        </p:nvSpPr>
        <p:spPr>
          <a:xfrm>
            <a:off x="5262796" y="5624871"/>
            <a:ext cx="2786332" cy="56781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ctr">
            <a:spAutoFit/>
          </a:bodyPr>
          <a:lstStyle/>
          <a:p>
            <a:pPr algn="ctr"/>
            <a:r>
              <a:rPr lang="es-ES" dirty="0">
                <a:latin typeface="Arial" panose="020B0604020202020204" pitchFamily="34" charset="0"/>
                <a:cs typeface="Arial" panose="020B0604020202020204" pitchFamily="34" charset="0"/>
              </a:rPr>
              <a:t>Adjudicación, si procede</a:t>
            </a:r>
          </a:p>
        </p:txBody>
      </p:sp>
      <p:cxnSp>
        <p:nvCxnSpPr>
          <p:cNvPr id="6" name="Conector recto de flecha 5">
            <a:extLst>
              <a:ext uri="{FF2B5EF4-FFF2-40B4-BE49-F238E27FC236}">
                <a16:creationId xmlns:a16="http://schemas.microsoft.com/office/drawing/2014/main" id="{50335BC0-1DAD-4B7D-A0D3-145E34F26697}"/>
              </a:ext>
            </a:extLst>
          </p:cNvPr>
          <p:cNvCxnSpPr>
            <a:cxnSpLocks/>
          </p:cNvCxnSpPr>
          <p:nvPr/>
        </p:nvCxnSpPr>
        <p:spPr>
          <a:xfrm rot="5400000">
            <a:off x="8503452" y="4386361"/>
            <a:ext cx="1326183" cy="1890004"/>
          </a:xfrm>
          <a:prstGeom prst="bentConnector2">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n 15">
            <a:hlinkClick r:id="rId3" action="ppaction://hlinksldjump"/>
            <a:extLst>
              <a:ext uri="{FF2B5EF4-FFF2-40B4-BE49-F238E27FC236}">
                <a16:creationId xmlns:a16="http://schemas.microsoft.com/office/drawing/2014/main" id="{AB697861-3802-43AA-93F6-C7DBF5C2A207}"/>
              </a:ext>
            </a:extLst>
          </p:cNvPr>
          <p:cNvPicPr>
            <a:picLocks noChangeAspect="1"/>
          </p:cNvPicPr>
          <p:nvPr/>
        </p:nvPicPr>
        <p:blipFill>
          <a:blip r:embed="rId4"/>
          <a:stretch>
            <a:fillRect/>
          </a:stretch>
        </p:blipFill>
        <p:spPr>
          <a:xfrm>
            <a:off x="10456379" y="5845999"/>
            <a:ext cx="1675705" cy="942584"/>
          </a:xfrm>
          <a:prstGeom prst="rect">
            <a:avLst/>
          </a:prstGeom>
          <a:ln>
            <a:solidFill>
              <a:schemeClr val="bg2">
                <a:lumMod val="75000"/>
              </a:schemeClr>
            </a:solidFill>
          </a:ln>
        </p:spPr>
      </p:pic>
      <p:pic>
        <p:nvPicPr>
          <p:cNvPr id="19" name="Imagen 18">
            <a:extLst>
              <a:ext uri="{FF2B5EF4-FFF2-40B4-BE49-F238E27FC236}">
                <a16:creationId xmlns:a16="http://schemas.microsoft.com/office/drawing/2014/main" id="{CB6DD140-BB38-FE0D-DC1A-3836E39C584F}"/>
              </a:ext>
            </a:extLst>
          </p:cNvPr>
          <p:cNvPicPr>
            <a:picLocks noChangeAspect="1"/>
          </p:cNvPicPr>
          <p:nvPr/>
        </p:nvPicPr>
        <p:blipFill>
          <a:blip r:embed="rId5"/>
          <a:stretch>
            <a:fillRect/>
          </a:stretch>
        </p:blipFill>
        <p:spPr>
          <a:xfrm>
            <a:off x="11233951" y="19717"/>
            <a:ext cx="898133" cy="1055914"/>
          </a:xfrm>
          <a:prstGeom prst="rect">
            <a:avLst/>
          </a:prstGeom>
        </p:spPr>
      </p:pic>
      <p:sp>
        <p:nvSpPr>
          <p:cNvPr id="2" name="Título 1">
            <a:extLst>
              <a:ext uri="{FF2B5EF4-FFF2-40B4-BE49-F238E27FC236}">
                <a16:creationId xmlns:a16="http://schemas.microsoft.com/office/drawing/2014/main" id="{0BD72FF5-A061-E1E5-1ABD-94AE241D8CD4}"/>
              </a:ext>
            </a:extLst>
          </p:cNvPr>
          <p:cNvSpPr>
            <a:spLocks noGrp="1"/>
          </p:cNvSpPr>
          <p:nvPr>
            <p:ph type="title"/>
          </p:nvPr>
        </p:nvSpPr>
        <p:spPr/>
        <p:txBody>
          <a:bodyPr vert="horz" lIns="91440" tIns="45720" rIns="91440" bIns="45720" rtlCol="0" anchor="ctr">
            <a:noAutofit/>
          </a:bodyPr>
          <a:lstStyle/>
          <a:p>
            <a:r>
              <a:rPr lang="es-ES" sz="2400" b="0" dirty="0"/>
              <a:t>Requisitos racionales y </a:t>
            </a:r>
            <a:r>
              <a:rPr lang="es-ES" sz="2400" dirty="0"/>
              <a:t>proporcionales </a:t>
            </a:r>
            <a:r>
              <a:rPr lang="es-ES" sz="2400" b="0" dirty="0"/>
              <a:t>a los riesgos </a:t>
            </a:r>
          </a:p>
        </p:txBody>
      </p:sp>
      <p:cxnSp>
        <p:nvCxnSpPr>
          <p:cNvPr id="48" name="Conector recto de flecha 47">
            <a:extLst>
              <a:ext uri="{FF2B5EF4-FFF2-40B4-BE49-F238E27FC236}">
                <a16:creationId xmlns:a16="http://schemas.microsoft.com/office/drawing/2014/main" id="{0DE01062-DD36-786A-76DD-8630F61FA1B5}"/>
              </a:ext>
            </a:extLst>
          </p:cNvPr>
          <p:cNvCxnSpPr>
            <a:cxnSpLocks/>
            <a:endCxn id="5" idx="1"/>
          </p:cNvCxnSpPr>
          <p:nvPr/>
        </p:nvCxnSpPr>
        <p:spPr>
          <a:xfrm>
            <a:off x="4327984" y="4160189"/>
            <a:ext cx="288790" cy="1"/>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Pergamino: vertical 64">
            <a:extLst>
              <a:ext uri="{FF2B5EF4-FFF2-40B4-BE49-F238E27FC236}">
                <a16:creationId xmlns:a16="http://schemas.microsoft.com/office/drawing/2014/main" id="{F64CC2CE-CDB3-1B74-A6E2-ED622ADF5934}"/>
              </a:ext>
            </a:extLst>
          </p:cNvPr>
          <p:cNvSpPr/>
          <p:nvPr/>
        </p:nvSpPr>
        <p:spPr>
          <a:xfrm>
            <a:off x="2892028" y="3451355"/>
            <a:ext cx="1523473" cy="1400270"/>
          </a:xfrm>
          <a:prstGeom prst="verticalScroll">
            <a:avLst/>
          </a:prstGeom>
          <a:solidFill>
            <a:schemeClr val="accent2">
              <a:lumMod val="75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Ofertas de las posibles contratas</a:t>
            </a:r>
          </a:p>
        </p:txBody>
      </p:sp>
      <p:sp>
        <p:nvSpPr>
          <p:cNvPr id="81" name="CuadroTexto 80">
            <a:extLst>
              <a:ext uri="{FF2B5EF4-FFF2-40B4-BE49-F238E27FC236}">
                <a16:creationId xmlns:a16="http://schemas.microsoft.com/office/drawing/2014/main" id="{8913038E-1669-49E5-7E9D-026E585266EC}"/>
              </a:ext>
            </a:extLst>
          </p:cNvPr>
          <p:cNvSpPr txBox="1"/>
          <p:nvPr/>
        </p:nvSpPr>
        <p:spPr>
          <a:xfrm>
            <a:off x="5375920" y="3615412"/>
            <a:ext cx="2560084" cy="1200329"/>
          </a:xfrm>
          <a:prstGeom prst="rect">
            <a:avLst/>
          </a:prstGeom>
          <a:noFill/>
        </p:spPr>
        <p:txBody>
          <a:bodyPr wrap="square">
            <a:spAutoFit/>
          </a:bodyPr>
          <a:lstStyle/>
          <a:p>
            <a:pPr marL="0" marR="0" lvl="0" indent="0" algn="ctr" defTabSz="592652" eaLnBrk="1" fontAlgn="auto" latinLnBrk="0" hangingPunct="1">
              <a:lnSpc>
                <a:spcPct val="90000"/>
              </a:lnSpc>
              <a:spcBef>
                <a:spcPts val="0"/>
              </a:spcBef>
              <a:buClrTx/>
              <a:buSzTx/>
              <a:buFontTx/>
              <a:buNone/>
              <a:tabLst/>
              <a:defRPr/>
            </a:pPr>
            <a:r>
              <a:rPr kumimoji="0" lang="es-E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Revisión de ofertas: </a:t>
            </a:r>
          </a:p>
          <a:p>
            <a:pPr marL="0" marR="0" lvl="0" indent="0" algn="ctr" defTabSz="592652" eaLnBrk="1" fontAlgn="auto" latinLnBrk="0" hangingPunct="1">
              <a:lnSpc>
                <a:spcPct val="90000"/>
              </a:lnSpc>
              <a:spcBef>
                <a:spcPts val="0"/>
              </a:spcBef>
              <a:buClrTx/>
              <a:buSzTx/>
              <a:buFontTx/>
              <a:buNone/>
              <a:tabLst/>
              <a:defRPr/>
            </a:pPr>
            <a:r>
              <a:rPr lang="es-ES" sz="1600" kern="0" dirty="0">
                <a:latin typeface="Arial" panose="020B0604020202020204" pitchFamily="34" charset="0"/>
                <a:cs typeface="Arial" panose="020B0604020202020204" pitchFamily="34" charset="0"/>
              </a:rPr>
              <a:t>¿La obra o servicio incluye </a:t>
            </a:r>
            <a:r>
              <a:rPr kumimoji="0" lang="es-E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actividades especialmente peligrosas?</a:t>
            </a:r>
          </a:p>
        </p:txBody>
      </p:sp>
    </p:spTree>
    <p:extLst>
      <p:ext uri="{BB962C8B-B14F-4D97-AF65-F5344CB8AC3E}">
        <p14:creationId xmlns:p14="http://schemas.microsoft.com/office/powerpoint/2010/main" val="1734664475"/>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0E989C17-1142-FDD4-C216-933ED37F29F3}"/>
              </a:ext>
            </a:extLst>
          </p:cNvPr>
          <p:cNvGraphicFramePr>
            <a:graphicFrameLocks noGrp="1"/>
          </p:cNvGraphicFramePr>
          <p:nvPr>
            <p:extLst>
              <p:ext uri="{D42A27DB-BD31-4B8C-83A1-F6EECF244321}">
                <p14:modId xmlns:p14="http://schemas.microsoft.com/office/powerpoint/2010/main" val="1819858969"/>
              </p:ext>
            </p:extLst>
          </p:nvPr>
        </p:nvGraphicFramePr>
        <p:xfrm>
          <a:off x="769906" y="1487275"/>
          <a:ext cx="10736294" cy="4151963"/>
        </p:xfrm>
        <a:graphic>
          <a:graphicData uri="http://schemas.openxmlformats.org/drawingml/2006/table">
            <a:tbl>
              <a:tblPr firstRow="1" bandRow="1">
                <a:tableStyleId>{5C22544A-7EE6-4342-B048-85BDC9FD1C3A}</a:tableStyleId>
              </a:tblPr>
              <a:tblGrid>
                <a:gridCol w="5368147">
                  <a:extLst>
                    <a:ext uri="{9D8B030D-6E8A-4147-A177-3AD203B41FA5}">
                      <a16:colId xmlns:a16="http://schemas.microsoft.com/office/drawing/2014/main" val="3381000497"/>
                    </a:ext>
                  </a:extLst>
                </a:gridCol>
                <a:gridCol w="5368147">
                  <a:extLst>
                    <a:ext uri="{9D8B030D-6E8A-4147-A177-3AD203B41FA5}">
                      <a16:colId xmlns:a16="http://schemas.microsoft.com/office/drawing/2014/main" val="2440201610"/>
                    </a:ext>
                  </a:extLst>
                </a:gridCol>
              </a:tblGrid>
              <a:tr h="362234">
                <a:tc>
                  <a:txBody>
                    <a:bodyPr/>
                    <a:lstStyle/>
                    <a:p>
                      <a:pPr algn="ctr"/>
                      <a:r>
                        <a:rPr lang="es-ES" sz="1600" dirty="0">
                          <a:latin typeface="Arial" panose="020B0604020202020204" pitchFamily="34" charset="0"/>
                          <a:cs typeface="Arial" panose="020B0604020202020204" pitchFamily="34" charset="0"/>
                        </a:rPr>
                        <a:t>EMPRESA PRINCIPAL</a:t>
                      </a:r>
                    </a:p>
                  </a:txBody>
                  <a:tcPr anchor="ctr">
                    <a:solidFill>
                      <a:srgbClr val="1E428A"/>
                    </a:solidFill>
                  </a:tcPr>
                </a:tc>
                <a:tc>
                  <a:txBody>
                    <a:bodyPr/>
                    <a:lstStyle/>
                    <a:p>
                      <a:pPr algn="ctr"/>
                      <a:r>
                        <a:rPr lang="es-ES" sz="1600" dirty="0">
                          <a:latin typeface="Arial" panose="020B0604020202020204" pitchFamily="34" charset="0"/>
                          <a:cs typeface="Arial" panose="020B0604020202020204" pitchFamily="34" charset="0"/>
                        </a:rPr>
                        <a:t>CONTRATA. </a:t>
                      </a:r>
                      <a:r>
                        <a:rPr lang="es-ES" sz="1400" dirty="0">
                          <a:latin typeface="Arial" panose="020B0604020202020204" pitchFamily="34" charset="0"/>
                          <a:cs typeface="Arial" panose="020B0604020202020204" pitchFamily="34" charset="0"/>
                        </a:rPr>
                        <a:t>En PYMES, varios de estos roles pueden ser asumidos por una misma persona</a:t>
                      </a:r>
                    </a:p>
                  </a:txBody>
                  <a:tcPr anchor="ctr">
                    <a:solidFill>
                      <a:srgbClr val="1E428A"/>
                    </a:solidFill>
                  </a:tcPr>
                </a:tc>
                <a:extLst>
                  <a:ext uri="{0D108BD9-81ED-4DB2-BD59-A6C34878D82A}">
                    <a16:rowId xmlns:a16="http://schemas.microsoft.com/office/drawing/2014/main" val="2379388987"/>
                  </a:ext>
                </a:extLst>
              </a:tr>
              <a:tr h="1355386">
                <a:tc>
                  <a:txBody>
                    <a:bodyPr/>
                    <a:lstStyle/>
                    <a:p>
                      <a:r>
                        <a:rPr lang="es-ES" sz="1400" b="0" i="0" u="none" strike="noStrike" baseline="0" dirty="0">
                          <a:solidFill>
                            <a:schemeClr val="tx1"/>
                          </a:solidFill>
                          <a:latin typeface="Arial" panose="020B0604020202020204" pitchFamily="34" charset="0"/>
                          <a:cs typeface="Arial" panose="020B0604020202020204" pitchFamily="34" charset="0"/>
                        </a:rPr>
                        <a:t>El </a:t>
                      </a:r>
                      <a:r>
                        <a:rPr lang="es-ES" sz="1400" b="1" i="0" u="none" strike="noStrike" baseline="0" dirty="0">
                          <a:solidFill>
                            <a:schemeClr val="tx1"/>
                          </a:solidFill>
                          <a:latin typeface="Arial" panose="020B0604020202020204" pitchFamily="34" charset="0"/>
                          <a:cs typeface="Arial" panose="020B0604020202020204" pitchFamily="34" charset="0"/>
                        </a:rPr>
                        <a:t>Dpto. que demande y gestione el servicio:</a:t>
                      </a:r>
                    </a:p>
                    <a:p>
                      <a:pPr marL="176213" indent="-176213">
                        <a:buFont typeface="Arial" panose="020B0604020202020204" pitchFamily="34" charset="0"/>
                        <a:buChar char="•"/>
                      </a:pPr>
                      <a:r>
                        <a:rPr lang="es-ES" sz="1400" b="0" i="0" u="none" strike="noStrike" baseline="0" dirty="0">
                          <a:solidFill>
                            <a:schemeClr val="tx1"/>
                          </a:solidFill>
                          <a:latin typeface="Arial" panose="020B0604020202020204" pitchFamily="34" charset="0"/>
                          <a:cs typeface="Arial" panose="020B0604020202020204" pitchFamily="34" charset="0"/>
                        </a:rPr>
                        <a:t>indica si están previstos </a:t>
                      </a:r>
                      <a:r>
                        <a:rPr lang="es-ES" sz="1400" b="1" i="0" u="none" strike="noStrike" baseline="0" dirty="0">
                          <a:solidFill>
                            <a:schemeClr val="tx1"/>
                          </a:solidFill>
                          <a:latin typeface="Arial" panose="020B0604020202020204" pitchFamily="34" charset="0"/>
                          <a:cs typeface="Arial" panose="020B0604020202020204" pitchFamily="34" charset="0"/>
                        </a:rPr>
                        <a:t>procesos o actividades de riesgo </a:t>
                      </a:r>
                      <a:r>
                        <a:rPr lang="es-ES" sz="1400" b="0" i="0" u="none" strike="noStrike" baseline="0" dirty="0">
                          <a:solidFill>
                            <a:schemeClr val="tx1"/>
                          </a:solidFill>
                          <a:latin typeface="Arial" panose="020B0604020202020204" pitchFamily="34" charset="0"/>
                          <a:cs typeface="Arial" panose="020B0604020202020204" pitchFamily="34" charset="0"/>
                        </a:rPr>
                        <a:t>y en qué momento</a:t>
                      </a:r>
                      <a:r>
                        <a:rPr lang="es-ES" sz="1400" b="0" i="0" u="none" strike="noStrike" baseline="0" dirty="0">
                          <a:solidFill>
                            <a:srgbClr val="0070C0"/>
                          </a:solidFill>
                          <a:latin typeface="Arial" panose="020B0604020202020204" pitchFamily="34" charset="0"/>
                          <a:cs typeface="Arial" panose="020B0604020202020204" pitchFamily="34" charset="0"/>
                        </a:rPr>
                        <a:t>.</a:t>
                      </a:r>
                    </a:p>
                    <a:p>
                      <a:pPr marL="176213" indent="-176213">
                        <a:buFont typeface="Arial" panose="020B0604020202020204" pitchFamily="34" charset="0"/>
                        <a:buChar char="•"/>
                      </a:pPr>
                      <a:r>
                        <a:rPr lang="es-ES" sz="1400" b="0" i="0" u="none" strike="noStrike" baseline="0" dirty="0">
                          <a:solidFill>
                            <a:schemeClr val="tx1"/>
                          </a:solidFill>
                          <a:latin typeface="Arial" panose="020B0604020202020204" pitchFamily="34" charset="0"/>
                          <a:cs typeface="Arial" panose="020B0604020202020204" pitchFamily="34" charset="0"/>
                        </a:rPr>
                        <a:t>la </a:t>
                      </a:r>
                      <a:r>
                        <a:rPr lang="es-ES" sz="1400" b="1" i="0" u="none" strike="noStrike" baseline="0" dirty="0">
                          <a:solidFill>
                            <a:schemeClr val="tx1"/>
                          </a:solidFill>
                          <a:latin typeface="Arial" panose="020B0604020202020204" pitchFamily="34" charset="0"/>
                          <a:cs typeface="Arial" panose="020B0604020202020204" pitchFamily="34" charset="0"/>
                        </a:rPr>
                        <a:t>información que se debe compartir </a:t>
                      </a:r>
                      <a:r>
                        <a:rPr lang="es-ES" sz="1400" b="0" i="0" u="none" strike="noStrike" baseline="0" dirty="0">
                          <a:solidFill>
                            <a:schemeClr val="tx1"/>
                          </a:solidFill>
                          <a:latin typeface="Arial" panose="020B0604020202020204" pitchFamily="34" charset="0"/>
                          <a:cs typeface="Arial" panose="020B0604020202020204" pitchFamily="34" charset="0"/>
                        </a:rPr>
                        <a:t>con las contratas para que puedan preparar adecuadamente su oferta. </a:t>
                      </a:r>
                    </a:p>
                    <a:p>
                      <a:pPr marL="176213" indent="-176213">
                        <a:buFont typeface="Arial" panose="020B0604020202020204" pitchFamily="34" charset="0"/>
                        <a:buChar char="•"/>
                      </a:pPr>
                      <a:r>
                        <a:rPr lang="es-ES" sz="1400" b="1" i="0" u="none" strike="noStrike" baseline="0" dirty="0">
                          <a:solidFill>
                            <a:schemeClr val="tx1"/>
                          </a:solidFill>
                          <a:latin typeface="Arial" panose="020B0604020202020204" pitchFamily="34" charset="0"/>
                          <a:cs typeface="Arial" panose="020B0604020202020204" pitchFamily="34" charset="0"/>
                        </a:rPr>
                        <a:t>Valorará las ofertas </a:t>
                      </a:r>
                      <a:r>
                        <a:rPr lang="es-ES" sz="1400" b="0" i="0" u="none" strike="noStrike" baseline="0" dirty="0">
                          <a:solidFill>
                            <a:schemeClr val="tx1"/>
                          </a:solidFill>
                          <a:latin typeface="Arial" panose="020B0604020202020204" pitchFamily="34" charset="0"/>
                          <a:cs typeface="Arial" panose="020B0604020202020204" pitchFamily="34" charset="0"/>
                        </a:rPr>
                        <a:t>presentadas.</a:t>
                      </a:r>
                      <a:endParaRPr lang="es-ES" sz="14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baseline="0" dirty="0">
                          <a:solidFill>
                            <a:schemeClr val="tx1"/>
                          </a:solidFill>
                          <a:latin typeface="Arial" panose="020B0604020202020204" pitchFamily="34" charset="0"/>
                          <a:cs typeface="Arial" panose="020B0604020202020204" pitchFamily="34" charset="0"/>
                        </a:rPr>
                        <a:t>El </a:t>
                      </a:r>
                      <a:r>
                        <a:rPr lang="es-ES" sz="1400" b="1" i="0" u="none" strike="noStrike" baseline="0" dirty="0">
                          <a:solidFill>
                            <a:schemeClr val="tx1"/>
                          </a:solidFill>
                          <a:latin typeface="Arial" panose="020B0604020202020204" pitchFamily="34" charset="0"/>
                          <a:cs typeface="Arial" panose="020B0604020202020204" pitchFamily="34" charset="0"/>
                        </a:rPr>
                        <a:t>Dpto. que ejecuta:</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1" i="0" u="none" strike="noStrike" baseline="0" dirty="0">
                          <a:solidFill>
                            <a:schemeClr val="tx1"/>
                          </a:solidFill>
                          <a:latin typeface="Arial" panose="020B0604020202020204" pitchFamily="34" charset="0"/>
                          <a:cs typeface="Arial" panose="020B0604020202020204" pitchFamily="34" charset="0"/>
                        </a:rPr>
                        <a:t>Indica cómo se van a realizar los trabajos y con qué medios</a:t>
                      </a:r>
                    </a:p>
                  </a:txBody>
                  <a:tcPr/>
                </a:tc>
                <a:extLst>
                  <a:ext uri="{0D108BD9-81ED-4DB2-BD59-A6C34878D82A}">
                    <a16:rowId xmlns:a16="http://schemas.microsoft.com/office/drawing/2014/main" val="531493243"/>
                  </a:ext>
                </a:extLst>
              </a:tr>
              <a:tr h="1122926">
                <a:tc>
                  <a:txBody>
                    <a:bodyPr/>
                    <a:lstStyle/>
                    <a:p>
                      <a:r>
                        <a:rPr lang="es-ES" sz="1400" dirty="0">
                          <a:solidFill>
                            <a:schemeClr val="tx1"/>
                          </a:solidFill>
                          <a:latin typeface="Arial" panose="020B0604020202020204" pitchFamily="34" charset="0"/>
                          <a:cs typeface="Arial" panose="020B0604020202020204" pitchFamily="34" charset="0"/>
                        </a:rPr>
                        <a:t>El </a:t>
                      </a:r>
                      <a:r>
                        <a:rPr lang="es-ES" sz="1400" b="1" dirty="0">
                          <a:solidFill>
                            <a:schemeClr val="tx1"/>
                          </a:solidFill>
                          <a:latin typeface="Arial" panose="020B0604020202020204" pitchFamily="34" charset="0"/>
                          <a:cs typeface="Arial" panose="020B0604020202020204" pitchFamily="34" charset="0"/>
                        </a:rPr>
                        <a:t>Dpto. que gestiona la contratación:</a:t>
                      </a:r>
                    </a:p>
                    <a:p>
                      <a:pPr marL="176213" indent="-176213">
                        <a:buFont typeface="Arial" panose="020B0604020202020204" pitchFamily="34" charset="0"/>
                        <a:buChar char="•"/>
                      </a:pPr>
                      <a:r>
                        <a:rPr lang="es-ES" sz="1400" b="1" dirty="0">
                          <a:solidFill>
                            <a:schemeClr val="tx1"/>
                          </a:solidFill>
                          <a:latin typeface="Arial" panose="020B0604020202020204" pitchFamily="34" charset="0"/>
                          <a:cs typeface="Arial" panose="020B0604020202020204" pitchFamily="34" charset="0"/>
                        </a:rPr>
                        <a:t>Exige</a:t>
                      </a:r>
                      <a:r>
                        <a:rPr lang="es-ES" sz="1400" dirty="0">
                          <a:solidFill>
                            <a:schemeClr val="tx1"/>
                          </a:solidFill>
                          <a:latin typeface="Arial" panose="020B0604020202020204" pitchFamily="34" charset="0"/>
                          <a:cs typeface="Arial" panose="020B0604020202020204" pitchFamily="34" charset="0"/>
                        </a:rPr>
                        <a:t> a las contratas que van a licitar </a:t>
                      </a:r>
                      <a:r>
                        <a:rPr lang="es-ES" sz="1400" b="1" dirty="0">
                          <a:solidFill>
                            <a:schemeClr val="tx1"/>
                          </a:solidFill>
                          <a:latin typeface="Arial" panose="020B0604020202020204" pitchFamily="34" charset="0"/>
                          <a:cs typeface="Arial" panose="020B0604020202020204" pitchFamily="34" charset="0"/>
                        </a:rPr>
                        <a:t>que incluyan en su oferta los requerimientos exigidos en materia de PRL</a:t>
                      </a:r>
                      <a:r>
                        <a:rPr lang="es-ES" sz="1400" dirty="0">
                          <a:solidFill>
                            <a:schemeClr val="tx1"/>
                          </a:solidFill>
                          <a:latin typeface="Arial" panose="020B0604020202020204" pitchFamily="34" charset="0"/>
                          <a:cs typeface="Arial" panose="020B0604020202020204" pitchFamily="34" charset="0"/>
                        </a:rPr>
                        <a:t>,</a:t>
                      </a:r>
                    </a:p>
                    <a:p>
                      <a:pPr marL="176213" indent="-176213">
                        <a:buFont typeface="Arial" panose="020B0604020202020204" pitchFamily="34" charset="0"/>
                        <a:buChar char="•"/>
                      </a:pPr>
                      <a:r>
                        <a:rPr lang="es-ES" sz="1400" b="1" dirty="0">
                          <a:solidFill>
                            <a:schemeClr val="tx1"/>
                          </a:solidFill>
                          <a:latin typeface="Arial" panose="020B0604020202020204" pitchFamily="34" charset="0"/>
                          <a:cs typeface="Arial" panose="020B0604020202020204" pitchFamily="34" charset="0"/>
                        </a:rPr>
                        <a:t>Acepta o descarta</a:t>
                      </a:r>
                      <a:r>
                        <a:rPr lang="es-ES" sz="1400" dirty="0">
                          <a:solidFill>
                            <a:schemeClr val="tx1"/>
                          </a:solidFill>
                          <a:latin typeface="Arial" panose="020B0604020202020204" pitchFamily="34" charset="0"/>
                          <a:cs typeface="Arial" panose="020B0604020202020204" pitchFamily="34" charset="0"/>
                        </a:rPr>
                        <a:t> </a:t>
                      </a:r>
                      <a:r>
                        <a:rPr lang="es-ES" sz="1400" b="1" dirty="0">
                          <a:solidFill>
                            <a:schemeClr val="tx1"/>
                          </a:solidFill>
                          <a:latin typeface="Arial" panose="020B0604020202020204" pitchFamily="34" charset="0"/>
                          <a:cs typeface="Arial" panose="020B0604020202020204" pitchFamily="34" charset="0"/>
                        </a:rPr>
                        <a:t>a la </a:t>
                      </a:r>
                      <a:r>
                        <a:rPr lang="es-ES" sz="1400" b="1" u="none" dirty="0">
                          <a:solidFill>
                            <a:schemeClr val="tx1"/>
                          </a:solidFill>
                          <a:latin typeface="Arial" panose="020B0604020202020204" pitchFamily="34" charset="0"/>
                          <a:cs typeface="Arial" panose="020B0604020202020204" pitchFamily="34" charset="0"/>
                        </a:rPr>
                        <a:t>posible</a:t>
                      </a:r>
                      <a:r>
                        <a:rPr lang="es-ES" sz="1400" b="1" dirty="0">
                          <a:solidFill>
                            <a:schemeClr val="tx1"/>
                          </a:solidFill>
                          <a:latin typeface="Arial" panose="020B0604020202020204" pitchFamily="34" charset="0"/>
                          <a:cs typeface="Arial" panose="020B0604020202020204" pitchFamily="34" charset="0"/>
                        </a:rPr>
                        <a:t> contrata </a:t>
                      </a:r>
                      <a:r>
                        <a:rPr lang="es-ES" sz="1400" dirty="0">
                          <a:solidFill>
                            <a:schemeClr val="tx1"/>
                          </a:solidFill>
                          <a:latin typeface="Arial" panose="020B0604020202020204" pitchFamily="34" charset="0"/>
                          <a:cs typeface="Arial" panose="020B0604020202020204" pitchFamily="34" charset="0"/>
                        </a:rPr>
                        <a:t>que no cumpla los criterios.</a:t>
                      </a:r>
                    </a:p>
                  </a:txBody>
                  <a:tcPr/>
                </a:tc>
                <a:tc>
                  <a:txBody>
                    <a:bodyPr/>
                    <a:lstStyle/>
                    <a:p>
                      <a:r>
                        <a:rPr lang="es-ES" sz="1400" dirty="0">
                          <a:solidFill>
                            <a:schemeClr val="tx1"/>
                          </a:solidFill>
                          <a:latin typeface="Arial" panose="020B0604020202020204" pitchFamily="34" charset="0"/>
                          <a:cs typeface="Arial" panose="020B0604020202020204" pitchFamily="34" charset="0"/>
                        </a:rPr>
                        <a:t>El </a:t>
                      </a:r>
                      <a:r>
                        <a:rPr lang="es-ES" sz="1400" b="1" dirty="0">
                          <a:solidFill>
                            <a:schemeClr val="tx1"/>
                          </a:solidFill>
                          <a:latin typeface="Arial" panose="020B0604020202020204" pitchFamily="34" charset="0"/>
                          <a:cs typeface="Arial" panose="020B0604020202020204" pitchFamily="34" charset="0"/>
                        </a:rPr>
                        <a:t>Dpto. Comercial:</a:t>
                      </a:r>
                    </a:p>
                    <a:p>
                      <a:pPr marL="176213" indent="-176213">
                        <a:buFont typeface="Arial" panose="020B0604020202020204" pitchFamily="34" charset="0"/>
                        <a:buChar char="•"/>
                      </a:pPr>
                      <a:r>
                        <a:rPr lang="es-ES" sz="1400" b="1" dirty="0">
                          <a:solidFill>
                            <a:schemeClr val="tx1"/>
                          </a:solidFill>
                          <a:latin typeface="Arial" panose="020B0604020202020204" pitchFamily="34" charset="0"/>
                          <a:cs typeface="Arial" panose="020B0604020202020204" pitchFamily="34" charset="0"/>
                        </a:rPr>
                        <a:t>Muestra </a:t>
                      </a:r>
                      <a:r>
                        <a:rPr lang="es-ES" sz="1400" dirty="0">
                          <a:solidFill>
                            <a:schemeClr val="tx1"/>
                          </a:solidFill>
                          <a:latin typeface="Arial" panose="020B0604020202020204" pitchFamily="34" charset="0"/>
                          <a:cs typeface="Arial" panose="020B0604020202020204" pitchFamily="34" charset="0"/>
                        </a:rPr>
                        <a:t>con referencias concretas </a:t>
                      </a:r>
                      <a:r>
                        <a:rPr lang="es-ES" sz="1400" b="1" dirty="0">
                          <a:solidFill>
                            <a:schemeClr val="tx1"/>
                          </a:solidFill>
                          <a:latin typeface="Arial" panose="020B0604020202020204" pitchFamily="34" charset="0"/>
                          <a:cs typeface="Arial" panose="020B0604020202020204" pitchFamily="34" charset="0"/>
                        </a:rPr>
                        <a:t>que la oferta </a:t>
                      </a:r>
                      <a:r>
                        <a:rPr lang="es-ES" sz="1400" dirty="0">
                          <a:solidFill>
                            <a:schemeClr val="tx1"/>
                          </a:solidFill>
                          <a:latin typeface="Arial" panose="020B0604020202020204" pitchFamily="34" charset="0"/>
                          <a:cs typeface="Arial" panose="020B0604020202020204" pitchFamily="34" charset="0"/>
                        </a:rPr>
                        <a:t>presentada </a:t>
                      </a:r>
                      <a:r>
                        <a:rPr lang="es-ES" sz="1400" b="1" dirty="0">
                          <a:solidFill>
                            <a:schemeClr val="tx1"/>
                          </a:solidFill>
                          <a:latin typeface="Arial" panose="020B0604020202020204" pitchFamily="34" charset="0"/>
                          <a:cs typeface="Arial" panose="020B0604020202020204" pitchFamily="34" charset="0"/>
                        </a:rPr>
                        <a:t>incluye los requerimientos y necesidades del Dpto. que lo va a ejecutar y los exigidos por </a:t>
                      </a:r>
                      <a:r>
                        <a:rPr lang="es-ES" sz="1400" b="1" u="none" dirty="0">
                          <a:solidFill>
                            <a:schemeClr val="tx1"/>
                          </a:solidFill>
                          <a:latin typeface="Arial" panose="020B0604020202020204" pitchFamily="34" charset="0"/>
                          <a:cs typeface="Arial" panose="020B0604020202020204" pitchFamily="34" charset="0"/>
                        </a:rPr>
                        <a:t>empresa principal</a:t>
                      </a:r>
                      <a:r>
                        <a:rPr lang="es-ES" sz="1400" u="none" dirty="0">
                          <a:solidFill>
                            <a:schemeClr val="tx1"/>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49498296"/>
                  </a:ext>
                </a:extLst>
              </a:tr>
              <a:tr h="1073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baseline="0" dirty="0">
                          <a:solidFill>
                            <a:schemeClr val="tx1"/>
                          </a:solidFill>
                          <a:latin typeface="Arial" panose="020B0604020202020204" pitchFamily="34" charset="0"/>
                          <a:cs typeface="Arial" panose="020B0604020202020204" pitchFamily="34" charset="0"/>
                        </a:rPr>
                        <a:t>El </a:t>
                      </a:r>
                      <a:r>
                        <a:rPr lang="es-ES" sz="1400" b="1" i="0" u="none" strike="noStrike" baseline="0" dirty="0">
                          <a:solidFill>
                            <a:schemeClr val="tx1"/>
                          </a:solidFill>
                          <a:latin typeface="Arial" panose="020B0604020202020204" pitchFamily="34" charset="0"/>
                          <a:cs typeface="Arial" panose="020B0604020202020204" pitchFamily="34" charset="0"/>
                        </a:rPr>
                        <a:t>Servicio de Prevención: </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1" i="0" u="none" strike="noStrike" baseline="0" dirty="0">
                          <a:solidFill>
                            <a:schemeClr val="tx1"/>
                          </a:solidFill>
                          <a:latin typeface="Arial" panose="020B0604020202020204" pitchFamily="34" charset="0"/>
                          <a:cs typeface="Arial" panose="020B0604020202020204" pitchFamily="34" charset="0"/>
                        </a:rPr>
                        <a:t>Asesora</a:t>
                      </a:r>
                      <a:r>
                        <a:rPr lang="es-ES" sz="1400" b="0" i="0" u="none" strike="noStrike" baseline="0" dirty="0">
                          <a:solidFill>
                            <a:schemeClr val="tx1"/>
                          </a:solidFill>
                          <a:latin typeface="Arial" panose="020B0604020202020204" pitchFamily="34" charset="0"/>
                          <a:cs typeface="Arial" panose="020B0604020202020204" pitchFamily="34" charset="0"/>
                        </a:rPr>
                        <a:t> sobre qué </a:t>
                      </a:r>
                      <a:r>
                        <a:rPr lang="es-ES" sz="1400" dirty="0">
                          <a:solidFill>
                            <a:schemeClr val="tx1"/>
                          </a:solidFill>
                          <a:latin typeface="Arial" panose="020B0604020202020204" pitchFamily="34" charset="0"/>
                          <a:cs typeface="Arial" panose="020B0604020202020204" pitchFamily="34" charset="0"/>
                        </a:rPr>
                        <a:t>requerimientos se deben aplicar de acuerdo al tipo y</a:t>
                      </a:r>
                      <a:r>
                        <a:rPr lang="es-ES" sz="1400" baseline="0" dirty="0">
                          <a:solidFill>
                            <a:schemeClr val="tx1"/>
                          </a:solidFill>
                          <a:latin typeface="Arial" panose="020B0604020202020204" pitchFamily="34" charset="0"/>
                          <a:cs typeface="Arial" panose="020B0604020202020204" pitchFamily="34" charset="0"/>
                        </a:rPr>
                        <a:t> </a:t>
                      </a:r>
                      <a:r>
                        <a:rPr lang="es-ES" sz="1400" dirty="0">
                          <a:solidFill>
                            <a:schemeClr val="tx1"/>
                          </a:solidFill>
                          <a:latin typeface="Arial" panose="020B0604020202020204" pitchFamily="34" charset="0"/>
                          <a:cs typeface="Arial" panose="020B0604020202020204" pitchFamily="34" charset="0"/>
                        </a:rPr>
                        <a:t>planificación de</a:t>
                      </a:r>
                      <a:r>
                        <a:rPr lang="es-ES" sz="1400" baseline="0" dirty="0">
                          <a:solidFill>
                            <a:schemeClr val="tx1"/>
                          </a:solidFill>
                          <a:latin typeface="Arial" panose="020B0604020202020204" pitchFamily="34" charset="0"/>
                          <a:cs typeface="Arial" panose="020B0604020202020204" pitchFamily="34" charset="0"/>
                        </a:rPr>
                        <a:t> las actividades a desarrollar,</a:t>
                      </a:r>
                      <a:r>
                        <a:rPr lang="es-ES" sz="1400" dirty="0">
                          <a:solidFill>
                            <a:schemeClr val="tx1"/>
                          </a:solidFill>
                          <a:latin typeface="Arial" panose="020B0604020202020204" pitchFamily="34" charset="0"/>
                          <a:cs typeface="Arial" panose="020B0604020202020204" pitchFamily="34" charset="0"/>
                        </a:rPr>
                        <a:t> y a los principios de proporcionalidad que aplican al mismo. </a:t>
                      </a:r>
                      <a:endParaRPr lang="es-ES" sz="1400" b="0" i="0" u="none" strike="noStrike" baseline="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u="none" strike="noStrike" baseline="0" dirty="0">
                          <a:solidFill>
                            <a:schemeClr val="tx1"/>
                          </a:solidFill>
                          <a:latin typeface="Arial" panose="020B0604020202020204" pitchFamily="34" charset="0"/>
                          <a:cs typeface="Arial" panose="020B0604020202020204" pitchFamily="34" charset="0"/>
                        </a:rPr>
                        <a:t>El </a:t>
                      </a:r>
                      <a:r>
                        <a:rPr lang="es-ES" sz="1400" b="1" i="0" u="none" strike="noStrike" baseline="0" dirty="0">
                          <a:solidFill>
                            <a:schemeClr val="tx1"/>
                          </a:solidFill>
                          <a:latin typeface="Arial" panose="020B0604020202020204" pitchFamily="34" charset="0"/>
                          <a:cs typeface="Arial" panose="020B0604020202020204" pitchFamily="34" charset="0"/>
                        </a:rPr>
                        <a:t>Servicio de Prevención: </a:t>
                      </a:r>
                    </a:p>
                    <a:p>
                      <a:pPr marL="176213" indent="-176213">
                        <a:buFont typeface="Arial" panose="020B0604020202020204" pitchFamily="34" charset="0"/>
                        <a:buChar char="•"/>
                      </a:pPr>
                      <a:r>
                        <a:rPr lang="es-ES" sz="1400" dirty="0">
                          <a:solidFill>
                            <a:schemeClr val="tx1"/>
                          </a:solidFill>
                          <a:latin typeface="Arial" panose="020B0604020202020204" pitchFamily="34" charset="0"/>
                          <a:cs typeface="Arial" panose="020B0604020202020204" pitchFamily="34" charset="0"/>
                        </a:rPr>
                        <a:t>Está a disposición del Dpto que ejecuta para asesorar sobre el diseño e implantación de medidas preventivas y procedimientos seguros de trabajo.</a:t>
                      </a:r>
                      <a:endParaRPr lang="es-ES" sz="1400" strike="sngStrike"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98686501"/>
                  </a:ext>
                </a:extLst>
              </a:tr>
            </a:tbl>
          </a:graphicData>
        </a:graphic>
      </p:graphicFrame>
      <p:sp>
        <p:nvSpPr>
          <p:cNvPr id="2" name="CuadroTexto 1">
            <a:extLst>
              <a:ext uri="{FF2B5EF4-FFF2-40B4-BE49-F238E27FC236}">
                <a16:creationId xmlns:a16="http://schemas.microsoft.com/office/drawing/2014/main" id="{6876D5A3-ABF2-1CF5-D403-BFB01ECBE3B4}"/>
              </a:ext>
            </a:extLst>
          </p:cNvPr>
          <p:cNvSpPr txBox="1"/>
          <p:nvPr/>
        </p:nvSpPr>
        <p:spPr>
          <a:xfrm>
            <a:off x="769906" y="6317291"/>
            <a:ext cx="9686473" cy="369332"/>
          </a:xfrm>
          <a:prstGeom prst="rect">
            <a:avLst/>
          </a:prstGeom>
          <a:noFill/>
        </p:spPr>
        <p:txBody>
          <a:bodyPr wrap="square" rtlCol="0">
            <a:spAutoFit/>
          </a:bodyPr>
          <a:lstStyle/>
          <a:p>
            <a:r>
              <a:rPr lang="es-ES" sz="1000" b="1" dirty="0">
                <a:latin typeface="Arial" panose="020B0604020202020204" pitchFamily="34" charset="0"/>
                <a:cs typeface="Arial" panose="020B0604020202020204" pitchFamily="34" charset="0"/>
              </a:rPr>
              <a:t>Referencia: </a:t>
            </a:r>
          </a:p>
          <a:p>
            <a:r>
              <a:rPr lang="es-ES" sz="800" dirty="0">
                <a:latin typeface="Arial" panose="020B0604020202020204" pitchFamily="34" charset="0"/>
                <a:cs typeface="Arial" panose="020B0604020202020204" pitchFamily="34" charset="0"/>
              </a:rPr>
              <a:t>Guía para la Integración de la Prevención de riesgos en el sistema general de gestión de la empresa (INSST). Apartado 4.6.3 Integración en la contratación de obras o servicios (</a:t>
            </a:r>
            <a:r>
              <a:rPr lang="es-ES" sz="800" dirty="0" err="1">
                <a:latin typeface="Arial" panose="020B0604020202020204" pitchFamily="34" charset="0"/>
                <a:cs typeface="Arial" panose="020B0604020202020204" pitchFamily="34" charset="0"/>
              </a:rPr>
              <a:t>pág</a:t>
            </a:r>
            <a:r>
              <a:rPr lang="es-ES" sz="800" dirty="0">
                <a:latin typeface="Arial" panose="020B0604020202020204" pitchFamily="34" charset="0"/>
                <a:cs typeface="Arial" panose="020B0604020202020204" pitchFamily="34" charset="0"/>
              </a:rPr>
              <a:t> 26)</a:t>
            </a:r>
            <a:r>
              <a:rPr lang="es-ES" sz="800" i="1" dirty="0">
                <a:latin typeface="Arial" panose="020B0604020202020204" pitchFamily="34" charset="0"/>
                <a:cs typeface="Arial" panose="020B0604020202020204" pitchFamily="34" charset="0"/>
                <a:hlinkClick r:id="rId2"/>
              </a:rPr>
              <a:t>. Acceso al documento</a:t>
            </a:r>
            <a:endParaRPr lang="es-ES" sz="800" i="1" dirty="0">
              <a:latin typeface="Arial" panose="020B0604020202020204" pitchFamily="34" charset="0"/>
              <a:cs typeface="Arial" panose="020B0604020202020204" pitchFamily="34" charset="0"/>
            </a:endParaRPr>
          </a:p>
        </p:txBody>
      </p:sp>
      <p:pic>
        <p:nvPicPr>
          <p:cNvPr id="8" name="Imagen 7">
            <a:hlinkClick r:id="rId3" action="ppaction://hlinksldjump"/>
            <a:extLst>
              <a:ext uri="{FF2B5EF4-FFF2-40B4-BE49-F238E27FC236}">
                <a16:creationId xmlns:a16="http://schemas.microsoft.com/office/drawing/2014/main" id="{E48C99E8-6640-758B-D3BA-678BC28D9B42}"/>
              </a:ext>
            </a:extLst>
          </p:cNvPr>
          <p:cNvPicPr>
            <a:picLocks noChangeAspect="1"/>
          </p:cNvPicPr>
          <p:nvPr/>
        </p:nvPicPr>
        <p:blipFill>
          <a:blip r:embed="rId4"/>
          <a:stretch>
            <a:fillRect/>
          </a:stretch>
        </p:blipFill>
        <p:spPr>
          <a:xfrm>
            <a:off x="10456379" y="5845999"/>
            <a:ext cx="1675705" cy="942584"/>
          </a:xfrm>
          <a:prstGeom prst="rect">
            <a:avLst/>
          </a:prstGeom>
          <a:ln>
            <a:solidFill>
              <a:schemeClr val="bg2">
                <a:lumMod val="75000"/>
              </a:schemeClr>
            </a:solidFill>
          </a:ln>
        </p:spPr>
      </p:pic>
      <p:pic>
        <p:nvPicPr>
          <p:cNvPr id="11" name="Imagen 10">
            <a:extLst>
              <a:ext uri="{FF2B5EF4-FFF2-40B4-BE49-F238E27FC236}">
                <a16:creationId xmlns:a16="http://schemas.microsoft.com/office/drawing/2014/main" id="{BDD2A3D2-68FB-C459-3FEF-F5E2274C7A46}"/>
              </a:ext>
            </a:extLst>
          </p:cNvPr>
          <p:cNvPicPr>
            <a:picLocks noChangeAspect="1"/>
          </p:cNvPicPr>
          <p:nvPr/>
        </p:nvPicPr>
        <p:blipFill>
          <a:blip r:embed="rId5"/>
          <a:stretch>
            <a:fillRect/>
          </a:stretch>
        </p:blipFill>
        <p:spPr>
          <a:xfrm>
            <a:off x="11191435" y="69417"/>
            <a:ext cx="854645" cy="993236"/>
          </a:xfrm>
          <a:prstGeom prst="rect">
            <a:avLst/>
          </a:prstGeom>
        </p:spPr>
      </p:pic>
      <p:sp>
        <p:nvSpPr>
          <p:cNvPr id="10" name="Título 9">
            <a:extLst>
              <a:ext uri="{FF2B5EF4-FFF2-40B4-BE49-F238E27FC236}">
                <a16:creationId xmlns:a16="http://schemas.microsoft.com/office/drawing/2014/main" id="{AA9861CE-5CB5-C563-7A1B-9F69730C674B}"/>
              </a:ext>
            </a:extLst>
          </p:cNvPr>
          <p:cNvSpPr>
            <a:spLocks noGrp="1"/>
          </p:cNvSpPr>
          <p:nvPr>
            <p:ph type="title"/>
          </p:nvPr>
        </p:nvSpPr>
        <p:spPr/>
        <p:txBody>
          <a:bodyPr/>
          <a:lstStyle/>
          <a:p>
            <a:r>
              <a:rPr lang="es-ES" sz="2400" b="1" i="0" u="none" strike="noStrike" baseline="0" dirty="0"/>
              <a:t>Todos </a:t>
            </a:r>
            <a:r>
              <a:rPr lang="es-ES" sz="2400" b="0" i="0" u="none" strike="noStrike" baseline="0" dirty="0"/>
              <a:t>son necesarios</a:t>
            </a:r>
            <a:endParaRPr lang="es-ES" sz="2400" b="0" dirty="0"/>
          </a:p>
        </p:txBody>
      </p:sp>
    </p:spTree>
    <p:extLst>
      <p:ext uri="{BB962C8B-B14F-4D97-AF65-F5344CB8AC3E}">
        <p14:creationId xmlns:p14="http://schemas.microsoft.com/office/powerpoint/2010/main" val="2796334644"/>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72FF5-A061-E1E5-1ABD-94AE241D8CD4}"/>
              </a:ext>
            </a:extLst>
          </p:cNvPr>
          <p:cNvSpPr>
            <a:spLocks noGrp="1"/>
          </p:cNvSpPr>
          <p:nvPr>
            <p:ph type="title"/>
          </p:nvPr>
        </p:nvSpPr>
        <p:spPr/>
        <p:txBody>
          <a:bodyPr vert="horz" lIns="91440" tIns="45720" rIns="91440" bIns="45720" rtlCol="0" anchor="ctr">
            <a:noAutofit/>
          </a:bodyPr>
          <a:lstStyle/>
          <a:p>
            <a:r>
              <a:rPr lang="es-ES" sz="2400" b="0" dirty="0"/>
              <a:t>A través de la </a:t>
            </a:r>
            <a:r>
              <a:rPr lang="es-ES" sz="2400" dirty="0"/>
              <a:t>colaboración</a:t>
            </a:r>
            <a:r>
              <a:rPr lang="es-ES" sz="2400" b="0" dirty="0"/>
              <a:t> entre empresas</a:t>
            </a:r>
          </a:p>
        </p:txBody>
      </p:sp>
      <p:pic>
        <p:nvPicPr>
          <p:cNvPr id="3" name="Marcador de contenido 4">
            <a:extLst>
              <a:ext uri="{FF2B5EF4-FFF2-40B4-BE49-F238E27FC236}">
                <a16:creationId xmlns:a16="http://schemas.microsoft.com/office/drawing/2014/main" id="{CBB50F2E-3F41-1A63-6848-8BE86BD9171F}"/>
              </a:ext>
            </a:extLst>
          </p:cNvPr>
          <p:cNvPicPr>
            <a:picLocks noChangeAspect="1"/>
          </p:cNvPicPr>
          <p:nvPr/>
        </p:nvPicPr>
        <p:blipFill rotWithShape="1">
          <a:blip r:embed="rId2"/>
          <a:srcRect l="59623" t="2340" r="21852" b="5499"/>
          <a:stretch/>
        </p:blipFill>
        <p:spPr>
          <a:xfrm>
            <a:off x="11344198" y="-10973"/>
            <a:ext cx="790375" cy="1021319"/>
          </a:xfrm>
          <a:prstGeom prst="rect">
            <a:avLst/>
          </a:prstGeom>
        </p:spPr>
      </p:pic>
      <p:pic>
        <p:nvPicPr>
          <p:cNvPr id="6" name="Imagen 5">
            <a:hlinkClick r:id="rId3" action="ppaction://hlinksldjump"/>
            <a:extLst>
              <a:ext uri="{FF2B5EF4-FFF2-40B4-BE49-F238E27FC236}">
                <a16:creationId xmlns:a16="http://schemas.microsoft.com/office/drawing/2014/main" id="{644300D0-6CF8-180A-0EEF-AD64B573E8B5}"/>
              </a:ext>
            </a:extLst>
          </p:cNvPr>
          <p:cNvPicPr>
            <a:picLocks noChangeAspect="1"/>
          </p:cNvPicPr>
          <p:nvPr/>
        </p:nvPicPr>
        <p:blipFill>
          <a:blip r:embed="rId4"/>
          <a:stretch>
            <a:fillRect/>
          </a:stretch>
        </p:blipFill>
        <p:spPr>
          <a:xfrm>
            <a:off x="10456379" y="5845999"/>
            <a:ext cx="1675705" cy="942584"/>
          </a:xfrm>
          <a:prstGeom prst="rect">
            <a:avLst/>
          </a:prstGeom>
          <a:ln>
            <a:solidFill>
              <a:schemeClr val="bg2">
                <a:lumMod val="75000"/>
              </a:schemeClr>
            </a:solidFill>
          </a:ln>
        </p:spPr>
      </p:pic>
      <p:sp>
        <p:nvSpPr>
          <p:cNvPr id="8" name="CuadroTexto 7">
            <a:extLst>
              <a:ext uri="{FF2B5EF4-FFF2-40B4-BE49-F238E27FC236}">
                <a16:creationId xmlns:a16="http://schemas.microsoft.com/office/drawing/2014/main" id="{16A666B0-E684-E79A-3E61-B133DB66D7F4}"/>
              </a:ext>
            </a:extLst>
          </p:cNvPr>
          <p:cNvSpPr txBox="1"/>
          <p:nvPr/>
        </p:nvSpPr>
        <p:spPr>
          <a:xfrm>
            <a:off x="647844" y="5055795"/>
            <a:ext cx="10696354" cy="1080276"/>
          </a:xfrm>
          <a:prstGeom prst="roundRect">
            <a:avLst/>
          </a:prstGeom>
          <a:solidFill>
            <a:schemeClr val="accent2">
              <a:lumMod val="20000"/>
              <a:lumOff val="8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r>
              <a:rPr lang="es-ES" i="0" dirty="0"/>
              <a:t>Disponer de una estrategia de </a:t>
            </a:r>
            <a:r>
              <a:rPr lang="es-ES" i="0" dirty="0" err="1"/>
              <a:t>pre-cualificación</a:t>
            </a:r>
            <a:r>
              <a:rPr lang="es-ES" i="0" dirty="0"/>
              <a:t> permite a las posibles contratas ser consciente de los criterios de decisión en esta materia y a las Empresas Principales conocer a las posibles candidatas para decidir cual selecciona y planificar mejor las herramientas de coordinación.</a:t>
            </a:r>
          </a:p>
        </p:txBody>
      </p:sp>
      <p:sp>
        <p:nvSpPr>
          <p:cNvPr id="5" name="CuadroTexto 8">
            <a:extLst>
              <a:ext uri="{FF2B5EF4-FFF2-40B4-BE49-F238E27FC236}">
                <a16:creationId xmlns:a16="http://schemas.microsoft.com/office/drawing/2014/main" id="{C1FEBEEA-E2C5-8413-AE96-CC330281FAFD}"/>
              </a:ext>
            </a:extLst>
          </p:cNvPr>
          <p:cNvSpPr txBox="1"/>
          <p:nvPr/>
        </p:nvSpPr>
        <p:spPr>
          <a:xfrm>
            <a:off x="647843" y="953864"/>
            <a:ext cx="10646387" cy="1080276"/>
          </a:xfrm>
          <a:prstGeom prst="roundRect">
            <a:avLst/>
          </a:prstGeom>
          <a:solidFill>
            <a:schemeClr val="accent2">
              <a:lumMod val="60000"/>
              <a:lumOff val="40000"/>
            </a:schemeClr>
          </a:solidFill>
          <a:ln w="38100">
            <a:noFill/>
            <a:prstDash val="dash"/>
          </a:ln>
        </p:spPr>
        <p:txBody>
          <a:bodyPr wrap="square" tIns="72000" bIns="72000">
            <a:spAutoFit/>
          </a:bodyPr>
          <a:lstStyle/>
          <a:p>
            <a:r>
              <a:rPr lang="es-ES" b="1" dirty="0">
                <a:latin typeface="Arial" panose="020B0604020202020204" pitchFamily="34" charset="0"/>
                <a:cs typeface="Arial" panose="020B0604020202020204" pitchFamily="34" charset="0"/>
              </a:rPr>
              <a:t>Un buen principio para salvaguardar la seguridad de las personas es contratar a la empresa más adecuada para cada obra o servicio a ejecutar. En ocasiones eso supone la realización de unas bases para la selección previa de candidatas de entre todas las empresas ofertantes.</a:t>
            </a:r>
          </a:p>
        </p:txBody>
      </p:sp>
      <p:sp>
        <p:nvSpPr>
          <p:cNvPr id="7" name="CuadroTexto 8">
            <a:extLst>
              <a:ext uri="{FF2B5EF4-FFF2-40B4-BE49-F238E27FC236}">
                <a16:creationId xmlns:a16="http://schemas.microsoft.com/office/drawing/2014/main" id="{4E4A8FCB-A628-51B5-74DF-76D22BF0A569}"/>
              </a:ext>
            </a:extLst>
          </p:cNvPr>
          <p:cNvSpPr txBox="1"/>
          <p:nvPr/>
        </p:nvSpPr>
        <p:spPr>
          <a:xfrm>
            <a:off x="597876" y="2153533"/>
            <a:ext cx="10696354" cy="2782869"/>
          </a:xfrm>
          <a:prstGeom prst="roundRect">
            <a:avLst/>
          </a:prstGeom>
          <a:solidFill>
            <a:schemeClr val="accent2">
              <a:lumMod val="40000"/>
              <a:lumOff val="60000"/>
            </a:schemeClr>
          </a:solidFill>
          <a:ln w="38100">
            <a:noFill/>
            <a:prstDash val="dash"/>
          </a:ln>
        </p:spPr>
        <p:txBody>
          <a:bodyPr wrap="square" tIns="72000" bIns="72000">
            <a:spAutoFit/>
          </a:bodyPr>
          <a:lstStyle/>
          <a:p>
            <a:pPr algn="just">
              <a:spcBef>
                <a:spcPts val="600"/>
              </a:spcBef>
            </a:pPr>
            <a:r>
              <a:rPr lang="es-ES" dirty="0">
                <a:latin typeface="Arial" panose="020B0604020202020204" pitchFamily="34" charset="0"/>
                <a:cs typeface="Arial" panose="020B0604020202020204" pitchFamily="34" charset="0"/>
              </a:rPr>
              <a:t>Esa </a:t>
            </a:r>
            <a:r>
              <a:rPr lang="es-ES" b="1" dirty="0">
                <a:solidFill>
                  <a:srgbClr val="1E428A"/>
                </a:solidFill>
                <a:latin typeface="Arial" panose="020B0604020202020204" pitchFamily="34" charset="0"/>
                <a:cs typeface="Arial" panose="020B0604020202020204" pitchFamily="34" charset="0"/>
              </a:rPr>
              <a:t>pre-cualificación </a:t>
            </a:r>
            <a:r>
              <a:rPr lang="es-ES" dirty="0">
                <a:latin typeface="Arial" panose="020B0604020202020204" pitchFamily="34" charset="0"/>
                <a:cs typeface="Arial" panose="020B0604020202020204" pitchFamily="34" charset="0"/>
              </a:rPr>
              <a:t>implica, en materia preventiva:</a:t>
            </a:r>
          </a:p>
          <a:p>
            <a:pPr marL="285750" indent="-285750" algn="just">
              <a:spcBef>
                <a:spcPts val="600"/>
              </a:spcBef>
              <a:buFont typeface="Arial" panose="020B0604020202020204" pitchFamily="34" charset="0"/>
              <a:buChar char="•"/>
            </a:pPr>
            <a:r>
              <a:rPr lang="es-ES" dirty="0">
                <a:latin typeface="Arial" panose="020B0604020202020204" pitchFamily="34" charset="0"/>
                <a:cs typeface="Arial" panose="020B0604020202020204" pitchFamily="34" charset="0"/>
              </a:rPr>
              <a:t>Que la e</a:t>
            </a:r>
            <a:r>
              <a:rPr lang="es-ES" b="1" dirty="0">
                <a:latin typeface="Arial" panose="020B0604020202020204" pitchFamily="34" charset="0"/>
                <a:cs typeface="Arial" panose="020B0604020202020204" pitchFamily="34" charset="0"/>
              </a:rPr>
              <a:t>mpresa principal exprese con claridad lo que necesita contratar, cuáles son sus prioridades, y establezca los requisitos básicos </a:t>
            </a:r>
            <a:r>
              <a:rPr lang="es-ES" dirty="0">
                <a:latin typeface="Arial" panose="020B0604020202020204" pitchFamily="34" charset="0"/>
                <a:cs typeface="Arial" panose="020B0604020202020204" pitchFamily="34" charset="0"/>
              </a:rPr>
              <a:t>para la ejecución segura y coordinada de la obra o el servicio de que se trate. Debe dejar claro lo que es admisible y lo que no para la aceptación de una oferta.</a:t>
            </a:r>
          </a:p>
          <a:p>
            <a:pPr marL="285750" indent="-285750" algn="just">
              <a:spcBef>
                <a:spcPts val="600"/>
              </a:spcBef>
              <a:buFont typeface="Arial" panose="020B0604020202020204" pitchFamily="34" charset="0"/>
              <a:buChar char="•"/>
            </a:pPr>
            <a:r>
              <a:rPr lang="es-ES" dirty="0">
                <a:latin typeface="Arial" panose="020B0604020202020204" pitchFamily="34" charset="0"/>
                <a:cs typeface="Arial" panose="020B0604020202020204" pitchFamily="34" charset="0"/>
              </a:rPr>
              <a:t>Que la </a:t>
            </a:r>
            <a:r>
              <a:rPr lang="es-ES" b="1" dirty="0">
                <a:latin typeface="Arial" panose="020B0604020202020204" pitchFamily="34" charset="0"/>
                <a:cs typeface="Arial" panose="020B0604020202020204" pitchFamily="34" charset="0"/>
              </a:rPr>
              <a:t>posible contrata</a:t>
            </a:r>
            <a:r>
              <a:rPr lang="es-ES" dirty="0">
                <a:latin typeface="Arial" panose="020B0604020202020204" pitchFamily="34" charset="0"/>
                <a:cs typeface="Arial" panose="020B0604020202020204" pitchFamily="34" charset="0"/>
              </a:rPr>
              <a:t> debe demostrar </a:t>
            </a:r>
            <a:r>
              <a:rPr lang="es-ES" b="1" dirty="0">
                <a:latin typeface="Arial" panose="020B0604020202020204" pitchFamily="34" charset="0"/>
                <a:cs typeface="Arial" panose="020B0604020202020204" pitchFamily="34" charset="0"/>
              </a:rPr>
              <a:t>su correcto desempeño</a:t>
            </a:r>
            <a:r>
              <a:rPr lang="es-ES" b="1" i="0" u="none" strike="noStrike" baseline="0" dirty="0">
                <a:latin typeface="Arial" panose="020B0604020202020204" pitchFamily="34" charset="0"/>
                <a:cs typeface="Arial" panose="020B0604020202020204" pitchFamily="34" charset="0"/>
              </a:rPr>
              <a:t> en prevención </a:t>
            </a:r>
            <a:r>
              <a:rPr lang="es-ES" b="0" i="0" u="none" strike="noStrike" baseline="0" dirty="0">
                <a:latin typeface="Arial" panose="020B0604020202020204" pitchFamily="34" charset="0"/>
                <a:cs typeface="Arial" panose="020B0604020202020204" pitchFamily="34" charset="0"/>
              </a:rPr>
              <a:t>(su cultura preventiva, principales resultados, etc.), indicando cómo integran la prevención en su actividad cotidiana y en los servicios que prestan a sus clientes.</a:t>
            </a:r>
          </a:p>
        </p:txBody>
      </p:sp>
    </p:spTree>
    <p:extLst>
      <p:ext uri="{BB962C8B-B14F-4D97-AF65-F5344CB8AC3E}">
        <p14:creationId xmlns:p14="http://schemas.microsoft.com/office/powerpoint/2010/main" val="664056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45D44B71-6254-A52B-996D-679C50DD938F}"/>
              </a:ext>
            </a:extLst>
          </p:cNvPr>
          <p:cNvSpPr txBox="1"/>
          <p:nvPr/>
        </p:nvSpPr>
        <p:spPr>
          <a:xfrm rot="16200000">
            <a:off x="950008" y="4188445"/>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sp>
        <p:nvSpPr>
          <p:cNvPr id="45" name="CuadroTexto 26">
            <a:extLst>
              <a:ext uri="{FF2B5EF4-FFF2-40B4-BE49-F238E27FC236}">
                <a16:creationId xmlns:a16="http://schemas.microsoft.com/office/drawing/2014/main" id="{392E99DB-18D3-FBE0-E1F7-B67263D93B2F}"/>
              </a:ext>
            </a:extLst>
          </p:cNvPr>
          <p:cNvSpPr txBox="1"/>
          <p:nvPr/>
        </p:nvSpPr>
        <p:spPr>
          <a:xfrm>
            <a:off x="246469" y="6309843"/>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25). INSST. </a:t>
            </a:r>
            <a:r>
              <a:rPr lang="es-ES" sz="800" dirty="0">
                <a:latin typeface="Arial Nova Light" panose="020B0304020202020204" pitchFamily="34" charset="0"/>
                <a:hlinkClick r:id="rId3"/>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18). IRSST. </a:t>
            </a:r>
            <a:r>
              <a:rPr lang="es-ES" sz="800" dirty="0">
                <a:latin typeface="Arial Nova Light" panose="020B0304020202020204" pitchFamily="34" charset="0"/>
                <a:hlinkClick r:id="rId4"/>
              </a:rPr>
              <a:t>Acceso al documento</a:t>
            </a:r>
            <a:endParaRPr lang="es-ES" sz="800" dirty="0">
              <a:latin typeface="Arial Nova Light" panose="020B0304020202020204" pitchFamily="34" charset="0"/>
            </a:endParaRPr>
          </a:p>
        </p:txBody>
      </p:sp>
      <p:sp>
        <p:nvSpPr>
          <p:cNvPr id="5" name="CuadroTexto 4">
            <a:extLst>
              <a:ext uri="{FF2B5EF4-FFF2-40B4-BE49-F238E27FC236}">
                <a16:creationId xmlns:a16="http://schemas.microsoft.com/office/drawing/2014/main" id="{BB356A89-58C5-2D0D-A21F-B0D3717B89E0}"/>
              </a:ext>
            </a:extLst>
          </p:cNvPr>
          <p:cNvSpPr txBox="1"/>
          <p:nvPr/>
        </p:nvSpPr>
        <p:spPr>
          <a:xfrm>
            <a:off x="653143" y="882296"/>
            <a:ext cx="10798628" cy="553998"/>
          </a:xfrm>
          <a:prstGeom prst="rect">
            <a:avLst/>
          </a:prstGeom>
          <a:noFill/>
        </p:spPr>
        <p:txBody>
          <a:bodyPr wrap="square">
            <a:spAutoFit/>
          </a:bodyPr>
          <a:lstStyle/>
          <a:p>
            <a:pPr algn="ctr">
              <a:spcBef>
                <a:spcPts val="600"/>
              </a:spcBef>
            </a:pPr>
            <a:r>
              <a:rPr lang="es-ES" sz="1500" dirty="0">
                <a:latin typeface="RobotoSlab-Light"/>
                <a:cs typeface="Arial" panose="020B0604020202020204" pitchFamily="34" charset="0"/>
              </a:rPr>
              <a:t>La CAE resulta más efectiva cuando se dan a conocer la planificación, organización, planificación y medidas preventivas del trabajo antes de su inicio, evitando tener que improvisar decisiones durante el desarrollo de las tareas.</a:t>
            </a:r>
            <a:endParaRPr lang="es-ES" sz="1500" strike="sngStrike" dirty="0">
              <a:latin typeface="RobotoSlab-Light"/>
              <a:cs typeface="Arial" panose="020B0604020202020204" pitchFamily="34" charset="0"/>
            </a:endParaRPr>
          </a:p>
        </p:txBody>
      </p:sp>
      <p:sp>
        <p:nvSpPr>
          <p:cNvPr id="15" name="CuadroTexto 14">
            <a:extLst>
              <a:ext uri="{FF2B5EF4-FFF2-40B4-BE49-F238E27FC236}">
                <a16:creationId xmlns:a16="http://schemas.microsoft.com/office/drawing/2014/main" id="{2A4B238B-E500-73D8-B03C-0309704C3082}"/>
              </a:ext>
            </a:extLst>
          </p:cNvPr>
          <p:cNvSpPr txBox="1"/>
          <p:nvPr/>
        </p:nvSpPr>
        <p:spPr>
          <a:xfrm>
            <a:off x="2333560" y="262011"/>
            <a:ext cx="9883149" cy="461665"/>
          </a:xfrm>
          <a:prstGeom prst="rect">
            <a:avLst/>
          </a:prstGeom>
          <a:noFill/>
        </p:spPr>
        <p:txBody>
          <a:bodyPr wrap="square" lIns="144000">
            <a:spAutoFit/>
          </a:bodyPr>
          <a:lstStyle>
            <a:defPPr>
              <a:defRPr lang="es-ES"/>
            </a:defPPr>
            <a:lvl1pPr>
              <a:defRPr sz="2400" b="1">
                <a:solidFill>
                  <a:srgbClr val="545758"/>
                </a:solidFill>
                <a:latin typeface="Arial" panose="020B0604020202020204" pitchFamily="34" charset="0"/>
                <a:cs typeface="Arial" panose="020B0604020202020204" pitchFamily="34" charset="0"/>
              </a:defRPr>
            </a:lvl1pPr>
          </a:lstStyle>
          <a:p>
            <a:r>
              <a:rPr lang="es-ES" dirty="0"/>
              <a:t>CAE Efectiva: Etapa de Planificación y organización</a:t>
            </a:r>
            <a:endParaRPr lang="es-ES" strike="sngStrike" dirty="0"/>
          </a:p>
        </p:txBody>
      </p:sp>
      <p:sp>
        <p:nvSpPr>
          <p:cNvPr id="6" name="CuadroTexto 5">
            <a:extLst>
              <a:ext uri="{FF2B5EF4-FFF2-40B4-BE49-F238E27FC236}">
                <a16:creationId xmlns:a16="http://schemas.microsoft.com/office/drawing/2014/main" id="{009A2E0D-33DD-F5E3-5793-3334DA2799F7}"/>
              </a:ext>
            </a:extLst>
          </p:cNvPr>
          <p:cNvSpPr txBox="1"/>
          <p:nvPr/>
        </p:nvSpPr>
        <p:spPr>
          <a:xfrm>
            <a:off x="3775391" y="3723409"/>
            <a:ext cx="667966" cy="415498"/>
          </a:xfrm>
          <a:prstGeom prst="rect">
            <a:avLst/>
          </a:prstGeom>
          <a:noFill/>
        </p:spPr>
        <p:txBody>
          <a:bodyPr wrap="square" rtlCol="0">
            <a:spAutoFit/>
          </a:bodyPr>
          <a:lstStyle/>
          <a:p>
            <a:pPr algn="ctr"/>
            <a:r>
              <a:rPr lang="es-ES" sz="1050" dirty="0"/>
              <a:t>Contrato o pedido</a:t>
            </a:r>
          </a:p>
        </p:txBody>
      </p:sp>
      <p:sp>
        <p:nvSpPr>
          <p:cNvPr id="14" name="CuadroTexto 13">
            <a:extLst>
              <a:ext uri="{FF2B5EF4-FFF2-40B4-BE49-F238E27FC236}">
                <a16:creationId xmlns:a16="http://schemas.microsoft.com/office/drawing/2014/main" id="{FFEA0A19-A898-D228-2203-4B1F945FF88C}"/>
              </a:ext>
            </a:extLst>
          </p:cNvPr>
          <p:cNvSpPr txBox="1"/>
          <p:nvPr/>
        </p:nvSpPr>
        <p:spPr>
          <a:xfrm>
            <a:off x="1485297" y="5208467"/>
            <a:ext cx="203498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Participación y cooperación de todas las personas implicadas</a:t>
            </a:r>
          </a:p>
        </p:txBody>
      </p:sp>
      <p:sp>
        <p:nvSpPr>
          <p:cNvPr id="18" name="CuadroTexto 17">
            <a:extLst>
              <a:ext uri="{FF2B5EF4-FFF2-40B4-BE49-F238E27FC236}">
                <a16:creationId xmlns:a16="http://schemas.microsoft.com/office/drawing/2014/main" id="{2BC1D687-F69C-A180-0695-C884AA274200}"/>
              </a:ext>
            </a:extLst>
          </p:cNvPr>
          <p:cNvSpPr txBox="1"/>
          <p:nvPr/>
        </p:nvSpPr>
        <p:spPr>
          <a:xfrm>
            <a:off x="4276216" y="5208467"/>
            <a:ext cx="198494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Medidas proporcionales al nivel de riesgo de cada actividad. </a:t>
            </a:r>
          </a:p>
        </p:txBody>
      </p:sp>
      <p:sp>
        <p:nvSpPr>
          <p:cNvPr id="2" name="CuadroTexto 1">
            <a:extLst>
              <a:ext uri="{FF2B5EF4-FFF2-40B4-BE49-F238E27FC236}">
                <a16:creationId xmlns:a16="http://schemas.microsoft.com/office/drawing/2014/main" id="{1F95F81C-EA49-23E0-A371-277C4C72D41F}"/>
              </a:ext>
            </a:extLst>
          </p:cNvPr>
          <p:cNvSpPr txBox="1"/>
          <p:nvPr/>
        </p:nvSpPr>
        <p:spPr>
          <a:xfrm>
            <a:off x="5580203" y="3726663"/>
            <a:ext cx="793630" cy="415498"/>
          </a:xfrm>
          <a:prstGeom prst="rect">
            <a:avLst/>
          </a:prstGeom>
          <a:noFill/>
        </p:spPr>
        <p:txBody>
          <a:bodyPr wrap="square" rtlCol="0">
            <a:spAutoFit/>
          </a:bodyPr>
          <a:lstStyle/>
          <a:p>
            <a:pPr algn="ctr"/>
            <a:r>
              <a:rPr lang="es-ES" sz="1050" dirty="0"/>
              <a:t>Ejecución del servicio</a:t>
            </a:r>
          </a:p>
        </p:txBody>
      </p:sp>
      <p:sp>
        <p:nvSpPr>
          <p:cNvPr id="9" name="CuadroTexto 8">
            <a:extLst>
              <a:ext uri="{FF2B5EF4-FFF2-40B4-BE49-F238E27FC236}">
                <a16:creationId xmlns:a16="http://schemas.microsoft.com/office/drawing/2014/main" id="{4A91A1BA-FDF3-EAAA-983E-C353DD072DF4}"/>
              </a:ext>
            </a:extLst>
          </p:cNvPr>
          <p:cNvSpPr txBox="1"/>
          <p:nvPr/>
        </p:nvSpPr>
        <p:spPr>
          <a:xfrm>
            <a:off x="517916" y="3248871"/>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r>
              <a:rPr lang="es-ES" dirty="0">
                <a:latin typeface="Arial" panose="020B0604020202020204" pitchFamily="34" charset="0"/>
                <a:cs typeface="Arial" panose="020B0604020202020204" pitchFamily="34" charset="0"/>
              </a:rPr>
              <a:t>En la etapa de “Planificación y Organización,  las claves son: </a:t>
            </a:r>
          </a:p>
        </p:txBody>
      </p:sp>
      <p:sp>
        <p:nvSpPr>
          <p:cNvPr id="21" name="CuadroTexto 20">
            <a:extLst>
              <a:ext uri="{FF2B5EF4-FFF2-40B4-BE49-F238E27FC236}">
                <a16:creationId xmlns:a16="http://schemas.microsoft.com/office/drawing/2014/main" id="{C1B33DC2-F098-D3BA-B63F-CB3156B5D97E}"/>
              </a:ext>
            </a:extLst>
          </p:cNvPr>
          <p:cNvSpPr txBox="1"/>
          <p:nvPr/>
        </p:nvSpPr>
        <p:spPr>
          <a:xfrm>
            <a:off x="6749142" y="5208467"/>
            <a:ext cx="278674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Identificar y planificar posibles casos de concurrencia entre empresas o situaciones especiales</a:t>
            </a:r>
          </a:p>
        </p:txBody>
      </p:sp>
      <p:sp>
        <p:nvSpPr>
          <p:cNvPr id="22" name="CuadroTexto 21">
            <a:extLst>
              <a:ext uri="{FF2B5EF4-FFF2-40B4-BE49-F238E27FC236}">
                <a16:creationId xmlns:a16="http://schemas.microsoft.com/office/drawing/2014/main" id="{5AF23551-B704-FCEA-7E33-97A94615500C}"/>
              </a:ext>
            </a:extLst>
          </p:cNvPr>
          <p:cNvSpPr txBox="1"/>
          <p:nvPr/>
        </p:nvSpPr>
        <p:spPr>
          <a:xfrm>
            <a:off x="9535885" y="5208467"/>
            <a:ext cx="2461080" cy="738664"/>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Procesos de inducción para quienes van a prestar el servicio </a:t>
            </a:r>
          </a:p>
        </p:txBody>
      </p:sp>
      <p:pic>
        <p:nvPicPr>
          <p:cNvPr id="3" name="Imagen 2">
            <a:hlinkClick r:id="rId5" action="ppaction://hlinksldjump"/>
            <a:extLst>
              <a:ext uri="{FF2B5EF4-FFF2-40B4-BE49-F238E27FC236}">
                <a16:creationId xmlns:a16="http://schemas.microsoft.com/office/drawing/2014/main" id="{F5F83830-5B72-6102-1558-0D524074DA02}"/>
              </a:ext>
            </a:extLst>
          </p:cNvPr>
          <p:cNvPicPr>
            <a:picLocks noChangeAspect="1"/>
          </p:cNvPicPr>
          <p:nvPr/>
        </p:nvPicPr>
        <p:blipFill>
          <a:blip r:embed="rId6"/>
          <a:stretch>
            <a:fillRect/>
          </a:stretch>
        </p:blipFill>
        <p:spPr>
          <a:xfrm>
            <a:off x="10168258" y="6160237"/>
            <a:ext cx="1840493" cy="565485"/>
          </a:xfrm>
          <a:prstGeom prst="rect">
            <a:avLst/>
          </a:prstGeom>
        </p:spPr>
      </p:pic>
      <p:sp>
        <p:nvSpPr>
          <p:cNvPr id="19" name="Rectángulo: esquinas redondeadas 18">
            <a:extLst>
              <a:ext uri="{FF2B5EF4-FFF2-40B4-BE49-F238E27FC236}">
                <a16:creationId xmlns:a16="http://schemas.microsoft.com/office/drawing/2014/main" id="{CA9F3E09-4B5F-04B9-8917-A1C1A70CDB30}"/>
              </a:ext>
            </a:extLst>
          </p:cNvPr>
          <p:cNvSpPr/>
          <p:nvPr/>
        </p:nvSpPr>
        <p:spPr>
          <a:xfrm>
            <a:off x="246470" y="3647119"/>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0" name="Grupo 19">
            <a:extLst>
              <a:ext uri="{FF2B5EF4-FFF2-40B4-BE49-F238E27FC236}">
                <a16:creationId xmlns:a16="http://schemas.microsoft.com/office/drawing/2014/main" id="{7BED28E1-407E-75D4-CF63-DE21E8FF42EE}"/>
              </a:ext>
            </a:extLst>
          </p:cNvPr>
          <p:cNvGrpSpPr/>
          <p:nvPr/>
        </p:nvGrpSpPr>
        <p:grpSpPr>
          <a:xfrm>
            <a:off x="4713056" y="3782674"/>
            <a:ext cx="1086930" cy="1258916"/>
            <a:chOff x="3339788" y="1763858"/>
            <a:chExt cx="1086930" cy="1258916"/>
          </a:xfrm>
        </p:grpSpPr>
        <p:pic>
          <p:nvPicPr>
            <p:cNvPr id="23" name="Marcador de contenido 4">
              <a:hlinkClick r:id="rId7" action="ppaction://hlinksldjump"/>
              <a:extLst>
                <a:ext uri="{FF2B5EF4-FFF2-40B4-BE49-F238E27FC236}">
                  <a16:creationId xmlns:a16="http://schemas.microsoft.com/office/drawing/2014/main" id="{03A7D3D3-5579-8385-8130-397E1478EE3A}"/>
                </a:ext>
              </a:extLst>
            </p:cNvPr>
            <p:cNvPicPr>
              <a:picLocks noChangeAspect="1"/>
            </p:cNvPicPr>
            <p:nvPr/>
          </p:nvPicPr>
          <p:blipFill rotWithShape="1">
            <a:blip r:embed="rId8"/>
            <a:srcRect l="22261" t="8570" r="59214" b="8823"/>
            <a:stretch/>
          </p:blipFill>
          <p:spPr>
            <a:xfrm>
              <a:off x="3339789" y="1763858"/>
              <a:ext cx="1086929" cy="1258916"/>
            </a:xfrm>
            <a:prstGeom prst="rect">
              <a:avLst/>
            </a:prstGeom>
          </p:spPr>
        </p:pic>
        <p:sp>
          <p:nvSpPr>
            <p:cNvPr id="24" name="CuadroTexto 23">
              <a:hlinkClick r:id="rId7" action="ppaction://hlinksldjump"/>
              <a:extLst>
                <a:ext uri="{FF2B5EF4-FFF2-40B4-BE49-F238E27FC236}">
                  <a16:creationId xmlns:a16="http://schemas.microsoft.com/office/drawing/2014/main" id="{BD17EAFA-35CE-19CC-786B-7F2CDA7582F5}"/>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25" name="CuadroTexto 24">
            <a:extLst>
              <a:ext uri="{FF2B5EF4-FFF2-40B4-BE49-F238E27FC236}">
                <a16:creationId xmlns:a16="http://schemas.microsoft.com/office/drawing/2014/main" id="{9B291341-A9D6-6818-503C-55483E9DF210}"/>
              </a:ext>
            </a:extLst>
          </p:cNvPr>
          <p:cNvSpPr txBox="1"/>
          <p:nvPr/>
        </p:nvSpPr>
        <p:spPr>
          <a:xfrm rot="16200000">
            <a:off x="-174411" y="4255602"/>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grpSp>
        <p:nvGrpSpPr>
          <p:cNvPr id="48" name="Grupo 47">
            <a:extLst>
              <a:ext uri="{FF2B5EF4-FFF2-40B4-BE49-F238E27FC236}">
                <a16:creationId xmlns:a16="http://schemas.microsoft.com/office/drawing/2014/main" id="{279DF576-47F5-B91F-79B4-336B715C55F6}"/>
              </a:ext>
            </a:extLst>
          </p:cNvPr>
          <p:cNvGrpSpPr/>
          <p:nvPr/>
        </p:nvGrpSpPr>
        <p:grpSpPr>
          <a:xfrm>
            <a:off x="1375163" y="3782673"/>
            <a:ext cx="2189560" cy="1271230"/>
            <a:chOff x="1375163" y="3782673"/>
            <a:chExt cx="2189560" cy="1271230"/>
          </a:xfrm>
        </p:grpSpPr>
        <p:grpSp>
          <p:nvGrpSpPr>
            <p:cNvPr id="29" name="Grupo 28">
              <a:extLst>
                <a:ext uri="{FF2B5EF4-FFF2-40B4-BE49-F238E27FC236}">
                  <a16:creationId xmlns:a16="http://schemas.microsoft.com/office/drawing/2014/main" id="{D5307585-2324-D720-D7F3-781D7DD8D5CD}"/>
                </a:ext>
              </a:extLst>
            </p:cNvPr>
            <p:cNvGrpSpPr/>
            <p:nvPr/>
          </p:nvGrpSpPr>
          <p:grpSpPr>
            <a:xfrm>
              <a:off x="1375163" y="3782673"/>
              <a:ext cx="1105223" cy="1271230"/>
              <a:chOff x="1232006" y="1732116"/>
              <a:chExt cx="1105223" cy="1258694"/>
            </a:xfrm>
          </p:grpSpPr>
          <p:pic>
            <p:nvPicPr>
              <p:cNvPr id="30" name="Marcador de contenido 4">
                <a:hlinkClick r:id="rId9" action="ppaction://hlinksldjump"/>
                <a:extLst>
                  <a:ext uri="{FF2B5EF4-FFF2-40B4-BE49-F238E27FC236}">
                    <a16:creationId xmlns:a16="http://schemas.microsoft.com/office/drawing/2014/main" id="{CF84CBB7-A808-E598-48C9-FF6D25C24AEC}"/>
                  </a:ext>
                </a:extLst>
              </p:cNvPr>
              <p:cNvPicPr>
                <a:picLocks noChangeAspect="1"/>
              </p:cNvPicPr>
              <p:nvPr/>
            </p:nvPicPr>
            <p:blipFill rotWithShape="1">
              <a:blip r:embed="rId8"/>
              <a:srcRect l="3491" t="9220" r="77983" b="9472"/>
              <a:stretch/>
            </p:blipFill>
            <p:spPr>
              <a:xfrm>
                <a:off x="1233153" y="1732116"/>
                <a:ext cx="1104076" cy="1258694"/>
              </a:xfrm>
              <a:prstGeom prst="rect">
                <a:avLst/>
              </a:prstGeom>
              <a:solidFill>
                <a:srgbClr val="1E428A"/>
              </a:solidFill>
            </p:spPr>
          </p:pic>
          <p:sp>
            <p:nvSpPr>
              <p:cNvPr id="34" name="CuadroTexto 33">
                <a:hlinkClick r:id="rId9" action="ppaction://hlinksldjump"/>
                <a:extLst>
                  <a:ext uri="{FF2B5EF4-FFF2-40B4-BE49-F238E27FC236}">
                    <a16:creationId xmlns:a16="http://schemas.microsoft.com/office/drawing/2014/main" id="{BEF33B6B-634C-0B2B-9A73-96BCED4BE77C}"/>
                  </a:ext>
                </a:extLst>
              </p:cNvPr>
              <p:cNvSpPr txBox="1"/>
              <p:nvPr/>
            </p:nvSpPr>
            <p:spPr>
              <a:xfrm>
                <a:off x="1232006" y="1751546"/>
                <a:ext cx="1086929" cy="346823"/>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grpSp>
        <p:grpSp>
          <p:nvGrpSpPr>
            <p:cNvPr id="35" name="Grupo 34">
              <a:extLst>
                <a:ext uri="{FF2B5EF4-FFF2-40B4-BE49-F238E27FC236}">
                  <a16:creationId xmlns:a16="http://schemas.microsoft.com/office/drawing/2014/main" id="{B6DA45E4-AB7E-5B1B-ADC7-5DA3B2AEC1CE}"/>
                </a:ext>
              </a:extLst>
            </p:cNvPr>
            <p:cNvGrpSpPr/>
            <p:nvPr/>
          </p:nvGrpSpPr>
          <p:grpSpPr>
            <a:xfrm>
              <a:off x="2487757" y="3782674"/>
              <a:ext cx="1076966" cy="1271229"/>
              <a:chOff x="5457534" y="1774378"/>
              <a:chExt cx="1076966" cy="1271229"/>
            </a:xfrm>
          </p:grpSpPr>
          <p:pic>
            <p:nvPicPr>
              <p:cNvPr id="36" name="Marcador de contenido 4">
                <a:hlinkClick r:id="rId9" action="ppaction://hlinksldjump"/>
                <a:extLst>
                  <a:ext uri="{FF2B5EF4-FFF2-40B4-BE49-F238E27FC236}">
                    <a16:creationId xmlns:a16="http://schemas.microsoft.com/office/drawing/2014/main" id="{2AF36F6F-4CFB-3D55-A006-E9227012AF1C}"/>
                  </a:ext>
                </a:extLst>
              </p:cNvPr>
              <p:cNvPicPr>
                <a:picLocks noChangeAspect="1"/>
              </p:cNvPicPr>
              <p:nvPr/>
            </p:nvPicPr>
            <p:blipFill rotWithShape="1">
              <a:blip r:embed="rId8"/>
              <a:srcRect l="59792" t="8212" r="21852" b="8374"/>
              <a:stretch/>
            </p:blipFill>
            <p:spPr>
              <a:xfrm>
                <a:off x="5457534" y="1774378"/>
                <a:ext cx="1076966" cy="1271229"/>
              </a:xfrm>
              <a:prstGeom prst="rect">
                <a:avLst/>
              </a:prstGeom>
            </p:spPr>
          </p:pic>
          <p:sp>
            <p:nvSpPr>
              <p:cNvPr id="37" name="CuadroTexto 36">
                <a:hlinkClick r:id="rId9" action="ppaction://hlinksldjump"/>
                <a:extLst>
                  <a:ext uri="{FF2B5EF4-FFF2-40B4-BE49-F238E27FC236}">
                    <a16:creationId xmlns:a16="http://schemas.microsoft.com/office/drawing/2014/main" id="{3C9C405D-0945-66C0-9807-9F05BF94C9D8}"/>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grpSp>
        <p:nvGrpSpPr>
          <p:cNvPr id="38" name="Grupo 37">
            <a:extLst>
              <a:ext uri="{FF2B5EF4-FFF2-40B4-BE49-F238E27FC236}">
                <a16:creationId xmlns:a16="http://schemas.microsoft.com/office/drawing/2014/main" id="{375772D5-32E6-20E9-4A79-6E1D029DC001}"/>
              </a:ext>
            </a:extLst>
          </p:cNvPr>
          <p:cNvGrpSpPr/>
          <p:nvPr/>
        </p:nvGrpSpPr>
        <p:grpSpPr>
          <a:xfrm>
            <a:off x="7578304" y="3798762"/>
            <a:ext cx="1086930" cy="1271230"/>
            <a:chOff x="7555352" y="1760096"/>
            <a:chExt cx="1086930" cy="1271230"/>
          </a:xfrm>
          <a:solidFill>
            <a:srgbClr val="1E428A"/>
          </a:solidFill>
        </p:grpSpPr>
        <p:pic>
          <p:nvPicPr>
            <p:cNvPr id="42" name="Marcador de contenido 4">
              <a:hlinkClick r:id="rId10" action="ppaction://hlinksldjump"/>
              <a:extLst>
                <a:ext uri="{FF2B5EF4-FFF2-40B4-BE49-F238E27FC236}">
                  <a16:creationId xmlns:a16="http://schemas.microsoft.com/office/drawing/2014/main" id="{6D2AB8B1-7898-E9E8-0561-A13E7C2E85D3}"/>
                </a:ext>
              </a:extLst>
            </p:cNvPr>
            <p:cNvPicPr>
              <a:picLocks noChangeAspect="1"/>
            </p:cNvPicPr>
            <p:nvPr/>
          </p:nvPicPr>
          <p:blipFill rotWithShape="1">
            <a:blip r:embed="rId8"/>
            <a:srcRect l="40997" t="7933" r="40478" b="8652"/>
            <a:stretch/>
          </p:blipFill>
          <p:spPr>
            <a:xfrm>
              <a:off x="7555353" y="1760096"/>
              <a:ext cx="1086929" cy="1271230"/>
            </a:xfrm>
            <a:prstGeom prst="rect">
              <a:avLst/>
            </a:prstGeom>
            <a:grpFill/>
          </p:spPr>
        </p:pic>
        <p:sp>
          <p:nvSpPr>
            <p:cNvPr id="43" name="CuadroTexto 42">
              <a:extLst>
                <a:ext uri="{FF2B5EF4-FFF2-40B4-BE49-F238E27FC236}">
                  <a16:creationId xmlns:a16="http://schemas.microsoft.com/office/drawing/2014/main" id="{AFB86AFE-9879-5564-8A10-2831090AEFAF}"/>
                </a:ext>
              </a:extLst>
            </p:cNvPr>
            <p:cNvSpPr txBox="1">
              <a:spLocks/>
            </p:cNvSpPr>
            <p:nvPr/>
          </p:nvSpPr>
          <p:spPr>
            <a:xfrm>
              <a:off x="7555352" y="1780107"/>
              <a:ext cx="1086929" cy="369332"/>
            </a:xfrm>
            <a:prstGeom prst="rect">
              <a:avLst/>
            </a:prstGeom>
            <a:grpFill/>
          </p:spPr>
          <p:txBody>
            <a:bodyPr wrap="square" lIns="36000" rIns="36000" rtlCol="0" anchor="ctr">
              <a:noAutofit/>
            </a:bodyPr>
            <a:lstStyle/>
            <a:p>
              <a:pPr algn="ctr">
                <a:lnSpc>
                  <a:spcPts val="900"/>
                </a:lnSpc>
              </a:pPr>
              <a:r>
                <a:rPr lang="es-ES" sz="1200" dirty="0">
                  <a:solidFill>
                    <a:schemeClr val="bg1"/>
                  </a:solidFill>
                  <a:latin typeface="Arial Narrow" panose="020B0606020202030204" pitchFamily="34" charset="0"/>
                  <a:cs typeface="Arial" panose="020B0604020202020204" pitchFamily="34" charset="0"/>
                </a:rPr>
                <a:t>Concurrencia y situaciones especiales</a:t>
              </a:r>
            </a:p>
          </p:txBody>
        </p:sp>
      </p:grpSp>
      <p:grpSp>
        <p:nvGrpSpPr>
          <p:cNvPr id="44" name="Grupo 43">
            <a:extLst>
              <a:ext uri="{FF2B5EF4-FFF2-40B4-BE49-F238E27FC236}">
                <a16:creationId xmlns:a16="http://schemas.microsoft.com/office/drawing/2014/main" id="{B952DABB-74EB-8BA0-24D7-8E5C7E210C75}"/>
              </a:ext>
            </a:extLst>
          </p:cNvPr>
          <p:cNvGrpSpPr/>
          <p:nvPr/>
        </p:nvGrpSpPr>
        <p:grpSpPr>
          <a:xfrm>
            <a:off x="9994166" y="3804602"/>
            <a:ext cx="1086930" cy="1265390"/>
            <a:chOff x="9663134" y="1815096"/>
            <a:chExt cx="1086930" cy="1253401"/>
          </a:xfrm>
        </p:grpSpPr>
        <p:pic>
          <p:nvPicPr>
            <p:cNvPr id="46" name="Marcador de contenido 4">
              <a:hlinkClick r:id="rId11" action="ppaction://hlinksldjump"/>
              <a:extLst>
                <a:ext uri="{FF2B5EF4-FFF2-40B4-BE49-F238E27FC236}">
                  <a16:creationId xmlns:a16="http://schemas.microsoft.com/office/drawing/2014/main" id="{66A65AA4-958F-174E-D26F-579EDAD5B5B0}"/>
                </a:ext>
              </a:extLst>
            </p:cNvPr>
            <p:cNvPicPr>
              <a:picLocks noChangeAspect="1"/>
            </p:cNvPicPr>
            <p:nvPr/>
          </p:nvPicPr>
          <p:blipFill rotWithShape="1">
            <a:blip r:embed="rId8"/>
            <a:srcRect l="78427" t="8543" r="3048" b="9212"/>
            <a:stretch/>
          </p:blipFill>
          <p:spPr>
            <a:xfrm>
              <a:off x="9663135" y="1815096"/>
              <a:ext cx="1086929" cy="1253401"/>
            </a:xfrm>
            <a:prstGeom prst="rect">
              <a:avLst/>
            </a:prstGeom>
          </p:spPr>
        </p:pic>
        <p:sp>
          <p:nvSpPr>
            <p:cNvPr id="47" name="CuadroTexto 46">
              <a:hlinkClick r:id="rId11" action="ppaction://hlinksldjump"/>
              <a:extLst>
                <a:ext uri="{FF2B5EF4-FFF2-40B4-BE49-F238E27FC236}">
                  <a16:creationId xmlns:a16="http://schemas.microsoft.com/office/drawing/2014/main" id="{553C936B-CE1D-F92D-D2D3-5211BD2BC6F3}"/>
                </a:ext>
              </a:extLst>
            </p:cNvPr>
            <p:cNvSpPr txBox="1">
              <a:spLocks/>
            </p:cNvSpPr>
            <p:nvPr/>
          </p:nvSpPr>
          <p:spPr>
            <a:xfrm>
              <a:off x="9663134" y="1815096"/>
              <a:ext cx="1086929"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Aprendizaje</a:t>
              </a:r>
              <a:endParaRPr lang="es-ES" sz="1200" dirty="0">
                <a:solidFill>
                  <a:schemeClr val="bg1"/>
                </a:solidFill>
                <a:latin typeface="Arial" panose="020B0604020202020204" pitchFamily="34" charset="0"/>
                <a:cs typeface="Arial" panose="020B0604020202020204" pitchFamily="34" charset="0"/>
              </a:endParaRPr>
            </a:p>
          </p:txBody>
        </p:sp>
      </p:grpSp>
      <p:sp>
        <p:nvSpPr>
          <p:cNvPr id="4" name="Rectángulo: esquinas redondeadas 8">
            <a:hlinkClick r:id="rId12" action="ppaction://hlinksldjump"/>
            <a:extLst>
              <a:ext uri="{FF2B5EF4-FFF2-40B4-BE49-F238E27FC236}">
                <a16:creationId xmlns:a16="http://schemas.microsoft.com/office/drawing/2014/main" id="{5EC99A80-EAC3-8DBC-BECE-03C9AD7310E2}"/>
              </a:ext>
            </a:extLst>
          </p:cNvPr>
          <p:cNvSpPr/>
          <p:nvPr/>
        </p:nvSpPr>
        <p:spPr>
          <a:xfrm>
            <a:off x="4854094" y="181257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Planificación y organización</a:t>
            </a:r>
          </a:p>
        </p:txBody>
      </p:sp>
      <p:cxnSp>
        <p:nvCxnSpPr>
          <p:cNvPr id="10" name="Conector recto de flecha 9">
            <a:extLst>
              <a:ext uri="{FF2B5EF4-FFF2-40B4-BE49-F238E27FC236}">
                <a16:creationId xmlns:a16="http://schemas.microsoft.com/office/drawing/2014/main" id="{C0247908-F3D3-B368-276A-66087BCC8F65}"/>
              </a:ext>
            </a:extLst>
          </p:cNvPr>
          <p:cNvCxnSpPr>
            <a:cxnSpLocks/>
          </p:cNvCxnSpPr>
          <p:nvPr/>
        </p:nvCxnSpPr>
        <p:spPr>
          <a:xfrm>
            <a:off x="4095978" y="239718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BB20C9D2-9E23-AB13-5170-C1F489F82A61}"/>
              </a:ext>
            </a:extLst>
          </p:cNvPr>
          <p:cNvCxnSpPr>
            <a:cxnSpLocks/>
          </p:cNvCxnSpPr>
          <p:nvPr/>
        </p:nvCxnSpPr>
        <p:spPr>
          <a:xfrm>
            <a:off x="7220177" y="239718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4904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30">
            <a:extLst>
              <a:ext uri="{FF2B5EF4-FFF2-40B4-BE49-F238E27FC236}">
                <a16:creationId xmlns:a16="http://schemas.microsoft.com/office/drawing/2014/main" id="{2594A3E3-EFE0-1B3A-4107-D5BDDFD28EEA}"/>
              </a:ext>
            </a:extLst>
          </p:cNvPr>
          <p:cNvSpPr txBox="1"/>
          <p:nvPr/>
        </p:nvSpPr>
        <p:spPr>
          <a:xfrm>
            <a:off x="1485297" y="5208467"/>
            <a:ext cx="203498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Participación y cooperación de todas las personas implicadas</a:t>
            </a:r>
          </a:p>
        </p:txBody>
      </p:sp>
      <p:sp>
        <p:nvSpPr>
          <p:cNvPr id="32" name="CuadroTexto 31">
            <a:extLst>
              <a:ext uri="{FF2B5EF4-FFF2-40B4-BE49-F238E27FC236}">
                <a16:creationId xmlns:a16="http://schemas.microsoft.com/office/drawing/2014/main" id="{5851822B-7F3E-B9F3-9D87-8D2661B89881}"/>
              </a:ext>
            </a:extLst>
          </p:cNvPr>
          <p:cNvSpPr txBox="1"/>
          <p:nvPr/>
        </p:nvSpPr>
        <p:spPr>
          <a:xfrm>
            <a:off x="4276216" y="5208467"/>
            <a:ext cx="198494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Medidas proporcionales al nivel de riesgo de cada actividad. </a:t>
            </a:r>
          </a:p>
        </p:txBody>
      </p:sp>
      <p:sp>
        <p:nvSpPr>
          <p:cNvPr id="33" name="CuadroTexto 32">
            <a:extLst>
              <a:ext uri="{FF2B5EF4-FFF2-40B4-BE49-F238E27FC236}">
                <a16:creationId xmlns:a16="http://schemas.microsoft.com/office/drawing/2014/main" id="{6182AE58-3404-E7C3-1258-D311BD6D46A4}"/>
              </a:ext>
            </a:extLst>
          </p:cNvPr>
          <p:cNvSpPr txBox="1"/>
          <p:nvPr/>
        </p:nvSpPr>
        <p:spPr>
          <a:xfrm>
            <a:off x="6749142" y="5208467"/>
            <a:ext cx="278674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Identificar y planificar posibles casos de concurrencia entre empresas o situaciones especiales</a:t>
            </a:r>
          </a:p>
        </p:txBody>
      </p:sp>
      <p:sp>
        <p:nvSpPr>
          <p:cNvPr id="39" name="CuadroTexto 38">
            <a:extLst>
              <a:ext uri="{FF2B5EF4-FFF2-40B4-BE49-F238E27FC236}">
                <a16:creationId xmlns:a16="http://schemas.microsoft.com/office/drawing/2014/main" id="{C48F42E4-AEFE-5662-B706-A99F724672FE}"/>
              </a:ext>
            </a:extLst>
          </p:cNvPr>
          <p:cNvSpPr txBox="1"/>
          <p:nvPr/>
        </p:nvSpPr>
        <p:spPr>
          <a:xfrm>
            <a:off x="9535885" y="5208467"/>
            <a:ext cx="2461080" cy="738664"/>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Procesos de inducción para quienes van a prestar el servicio </a:t>
            </a:r>
          </a:p>
        </p:txBody>
      </p:sp>
      <p:sp>
        <p:nvSpPr>
          <p:cNvPr id="17" name="CuadroTexto 16">
            <a:extLst>
              <a:ext uri="{FF2B5EF4-FFF2-40B4-BE49-F238E27FC236}">
                <a16:creationId xmlns:a16="http://schemas.microsoft.com/office/drawing/2014/main" id="{45D44B71-6254-A52B-996D-679C50DD938F}"/>
              </a:ext>
            </a:extLst>
          </p:cNvPr>
          <p:cNvSpPr txBox="1"/>
          <p:nvPr/>
        </p:nvSpPr>
        <p:spPr>
          <a:xfrm rot="16200000">
            <a:off x="950008" y="4188445"/>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sp>
        <p:nvSpPr>
          <p:cNvPr id="45" name="CuadroTexto 26">
            <a:extLst>
              <a:ext uri="{FF2B5EF4-FFF2-40B4-BE49-F238E27FC236}">
                <a16:creationId xmlns:a16="http://schemas.microsoft.com/office/drawing/2014/main" id="{392E99DB-18D3-FBE0-E1F7-B67263D93B2F}"/>
              </a:ext>
            </a:extLst>
          </p:cNvPr>
          <p:cNvSpPr txBox="1"/>
          <p:nvPr/>
        </p:nvSpPr>
        <p:spPr>
          <a:xfrm>
            <a:off x="246469" y="6309843"/>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25). INSST. </a:t>
            </a:r>
            <a:r>
              <a:rPr lang="es-ES" sz="800" dirty="0">
                <a:latin typeface="Arial Nova Light" panose="020B0304020202020204" pitchFamily="34" charset="0"/>
                <a:hlinkClick r:id="rId3"/>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18). IRSST. </a:t>
            </a:r>
            <a:r>
              <a:rPr lang="es-ES" sz="800" dirty="0">
                <a:latin typeface="Arial Nova Light" panose="020B0304020202020204" pitchFamily="34" charset="0"/>
                <a:hlinkClick r:id="rId4"/>
              </a:rPr>
              <a:t>Acceso al documento</a:t>
            </a:r>
            <a:endParaRPr lang="es-ES" sz="800" dirty="0">
              <a:latin typeface="Arial Nova Light" panose="020B0304020202020204" pitchFamily="34" charset="0"/>
            </a:endParaRPr>
          </a:p>
        </p:txBody>
      </p:sp>
      <p:sp>
        <p:nvSpPr>
          <p:cNvPr id="5" name="CuadroTexto 4">
            <a:extLst>
              <a:ext uri="{FF2B5EF4-FFF2-40B4-BE49-F238E27FC236}">
                <a16:creationId xmlns:a16="http://schemas.microsoft.com/office/drawing/2014/main" id="{BB356A89-58C5-2D0D-A21F-B0D3717B89E0}"/>
              </a:ext>
            </a:extLst>
          </p:cNvPr>
          <p:cNvSpPr txBox="1"/>
          <p:nvPr/>
        </p:nvSpPr>
        <p:spPr>
          <a:xfrm>
            <a:off x="653143" y="882296"/>
            <a:ext cx="10798628" cy="553998"/>
          </a:xfrm>
          <a:prstGeom prst="rect">
            <a:avLst/>
          </a:prstGeom>
          <a:noFill/>
        </p:spPr>
        <p:txBody>
          <a:bodyPr wrap="square">
            <a:spAutoFit/>
          </a:bodyPr>
          <a:lstStyle/>
          <a:p>
            <a:pPr algn="ctr">
              <a:spcBef>
                <a:spcPts val="600"/>
              </a:spcBef>
            </a:pPr>
            <a:r>
              <a:rPr lang="es-ES" sz="1500" dirty="0">
                <a:latin typeface="RobotoSlab-Light"/>
                <a:cs typeface="Arial" panose="020B0604020202020204" pitchFamily="34" charset="0"/>
              </a:rPr>
              <a:t>La CAE resulta más efectiva cuando se dan a conocer la planificación, organización, planificación y medidas preventivas del trabajo antes de su inicio, evitando tener que improvisar decisiones durante el desarrollo de las tareas.</a:t>
            </a:r>
            <a:endParaRPr lang="es-ES" sz="1500" strike="sngStrike" dirty="0">
              <a:latin typeface="RobotoSlab-Light"/>
              <a:cs typeface="Arial" panose="020B0604020202020204" pitchFamily="34" charset="0"/>
            </a:endParaRPr>
          </a:p>
        </p:txBody>
      </p:sp>
      <p:sp>
        <p:nvSpPr>
          <p:cNvPr id="15" name="CuadroTexto 14">
            <a:extLst>
              <a:ext uri="{FF2B5EF4-FFF2-40B4-BE49-F238E27FC236}">
                <a16:creationId xmlns:a16="http://schemas.microsoft.com/office/drawing/2014/main" id="{2A4B238B-E500-73D8-B03C-0309704C3082}"/>
              </a:ext>
            </a:extLst>
          </p:cNvPr>
          <p:cNvSpPr txBox="1"/>
          <p:nvPr/>
        </p:nvSpPr>
        <p:spPr>
          <a:xfrm>
            <a:off x="2333560" y="262011"/>
            <a:ext cx="9883149" cy="461665"/>
          </a:xfrm>
          <a:prstGeom prst="rect">
            <a:avLst/>
          </a:prstGeom>
          <a:noFill/>
        </p:spPr>
        <p:txBody>
          <a:bodyPr wrap="square" lIns="144000">
            <a:spAutoFit/>
          </a:bodyPr>
          <a:lstStyle>
            <a:defPPr>
              <a:defRPr lang="es-ES"/>
            </a:defPPr>
            <a:lvl1pPr>
              <a:defRPr sz="2400" b="1">
                <a:solidFill>
                  <a:srgbClr val="545758"/>
                </a:solidFill>
                <a:latin typeface="Arial" panose="020B0604020202020204" pitchFamily="34" charset="0"/>
                <a:cs typeface="Arial" panose="020B0604020202020204" pitchFamily="34" charset="0"/>
              </a:defRPr>
            </a:lvl1pPr>
          </a:lstStyle>
          <a:p>
            <a:r>
              <a:rPr lang="es-ES" dirty="0"/>
              <a:t>CAE Efectiva: Etapa de Planificación y organización</a:t>
            </a:r>
            <a:endParaRPr lang="es-ES" strike="sngStrike" dirty="0"/>
          </a:p>
        </p:txBody>
      </p:sp>
      <p:sp>
        <p:nvSpPr>
          <p:cNvPr id="6" name="CuadroTexto 5">
            <a:extLst>
              <a:ext uri="{FF2B5EF4-FFF2-40B4-BE49-F238E27FC236}">
                <a16:creationId xmlns:a16="http://schemas.microsoft.com/office/drawing/2014/main" id="{009A2E0D-33DD-F5E3-5793-3334DA2799F7}"/>
              </a:ext>
            </a:extLst>
          </p:cNvPr>
          <p:cNvSpPr txBox="1"/>
          <p:nvPr/>
        </p:nvSpPr>
        <p:spPr>
          <a:xfrm>
            <a:off x="3775391" y="3723409"/>
            <a:ext cx="667966" cy="415498"/>
          </a:xfrm>
          <a:prstGeom prst="rect">
            <a:avLst/>
          </a:prstGeom>
          <a:noFill/>
        </p:spPr>
        <p:txBody>
          <a:bodyPr wrap="square" rtlCol="0">
            <a:spAutoFit/>
          </a:bodyPr>
          <a:lstStyle/>
          <a:p>
            <a:pPr algn="ctr"/>
            <a:r>
              <a:rPr lang="es-ES" sz="1050" dirty="0"/>
              <a:t>Contrato o pedido</a:t>
            </a:r>
          </a:p>
        </p:txBody>
      </p:sp>
      <p:sp>
        <p:nvSpPr>
          <p:cNvPr id="2" name="CuadroTexto 1">
            <a:extLst>
              <a:ext uri="{FF2B5EF4-FFF2-40B4-BE49-F238E27FC236}">
                <a16:creationId xmlns:a16="http://schemas.microsoft.com/office/drawing/2014/main" id="{1F95F81C-EA49-23E0-A371-277C4C72D41F}"/>
              </a:ext>
            </a:extLst>
          </p:cNvPr>
          <p:cNvSpPr txBox="1"/>
          <p:nvPr/>
        </p:nvSpPr>
        <p:spPr>
          <a:xfrm>
            <a:off x="5580203" y="3726663"/>
            <a:ext cx="793630" cy="415498"/>
          </a:xfrm>
          <a:prstGeom prst="rect">
            <a:avLst/>
          </a:prstGeom>
          <a:noFill/>
        </p:spPr>
        <p:txBody>
          <a:bodyPr wrap="square" rtlCol="0">
            <a:spAutoFit/>
          </a:bodyPr>
          <a:lstStyle/>
          <a:p>
            <a:pPr algn="ctr"/>
            <a:r>
              <a:rPr lang="es-ES" sz="1050" dirty="0"/>
              <a:t>Ejecución del servicio</a:t>
            </a:r>
          </a:p>
        </p:txBody>
      </p:sp>
      <p:sp>
        <p:nvSpPr>
          <p:cNvPr id="9" name="CuadroTexto 8">
            <a:extLst>
              <a:ext uri="{FF2B5EF4-FFF2-40B4-BE49-F238E27FC236}">
                <a16:creationId xmlns:a16="http://schemas.microsoft.com/office/drawing/2014/main" id="{4A91A1BA-FDF3-EAAA-983E-C353DD072DF4}"/>
              </a:ext>
            </a:extLst>
          </p:cNvPr>
          <p:cNvSpPr txBox="1"/>
          <p:nvPr/>
        </p:nvSpPr>
        <p:spPr>
          <a:xfrm>
            <a:off x="517916" y="3248871"/>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r>
              <a:rPr lang="es-ES" dirty="0">
                <a:latin typeface="Arial" panose="020B0604020202020204" pitchFamily="34" charset="0"/>
                <a:cs typeface="Arial" panose="020B0604020202020204" pitchFamily="34" charset="0"/>
              </a:rPr>
              <a:t>En la etapa de “Planificación y Organización,  las claves son: </a:t>
            </a:r>
          </a:p>
        </p:txBody>
      </p:sp>
      <p:pic>
        <p:nvPicPr>
          <p:cNvPr id="3" name="Imagen 2">
            <a:hlinkClick r:id="rId5" action="ppaction://hlinksldjump"/>
            <a:extLst>
              <a:ext uri="{FF2B5EF4-FFF2-40B4-BE49-F238E27FC236}">
                <a16:creationId xmlns:a16="http://schemas.microsoft.com/office/drawing/2014/main" id="{F5F83830-5B72-6102-1558-0D524074DA02}"/>
              </a:ext>
            </a:extLst>
          </p:cNvPr>
          <p:cNvPicPr>
            <a:picLocks noChangeAspect="1"/>
          </p:cNvPicPr>
          <p:nvPr/>
        </p:nvPicPr>
        <p:blipFill>
          <a:blip r:embed="rId6"/>
          <a:stretch>
            <a:fillRect/>
          </a:stretch>
        </p:blipFill>
        <p:spPr>
          <a:xfrm>
            <a:off x="10168258" y="6160237"/>
            <a:ext cx="1840493" cy="565485"/>
          </a:xfrm>
          <a:prstGeom prst="rect">
            <a:avLst/>
          </a:prstGeom>
        </p:spPr>
      </p:pic>
      <p:sp>
        <p:nvSpPr>
          <p:cNvPr id="19" name="Rectángulo: esquinas redondeadas 18">
            <a:extLst>
              <a:ext uri="{FF2B5EF4-FFF2-40B4-BE49-F238E27FC236}">
                <a16:creationId xmlns:a16="http://schemas.microsoft.com/office/drawing/2014/main" id="{CA9F3E09-4B5F-04B9-8917-A1C1A70CDB30}"/>
              </a:ext>
            </a:extLst>
          </p:cNvPr>
          <p:cNvSpPr/>
          <p:nvPr/>
        </p:nvSpPr>
        <p:spPr>
          <a:xfrm>
            <a:off x="246470" y="3647119"/>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0" name="Grupo 19">
            <a:extLst>
              <a:ext uri="{FF2B5EF4-FFF2-40B4-BE49-F238E27FC236}">
                <a16:creationId xmlns:a16="http://schemas.microsoft.com/office/drawing/2014/main" id="{7BED28E1-407E-75D4-CF63-DE21E8FF42EE}"/>
              </a:ext>
            </a:extLst>
          </p:cNvPr>
          <p:cNvGrpSpPr/>
          <p:nvPr/>
        </p:nvGrpSpPr>
        <p:grpSpPr>
          <a:xfrm>
            <a:off x="4713056" y="3782674"/>
            <a:ext cx="1086930" cy="1258916"/>
            <a:chOff x="3339788" y="1763858"/>
            <a:chExt cx="1086930" cy="1258916"/>
          </a:xfrm>
        </p:grpSpPr>
        <p:pic>
          <p:nvPicPr>
            <p:cNvPr id="23" name="Marcador de contenido 4">
              <a:hlinkClick r:id="rId7" action="ppaction://hlinksldjump"/>
              <a:extLst>
                <a:ext uri="{FF2B5EF4-FFF2-40B4-BE49-F238E27FC236}">
                  <a16:creationId xmlns:a16="http://schemas.microsoft.com/office/drawing/2014/main" id="{03A7D3D3-5579-8385-8130-397E1478EE3A}"/>
                </a:ext>
              </a:extLst>
            </p:cNvPr>
            <p:cNvPicPr>
              <a:picLocks noChangeAspect="1"/>
            </p:cNvPicPr>
            <p:nvPr/>
          </p:nvPicPr>
          <p:blipFill rotWithShape="1">
            <a:blip r:embed="rId8"/>
            <a:srcRect l="22261" t="8570" r="59214" b="8823"/>
            <a:stretch/>
          </p:blipFill>
          <p:spPr>
            <a:xfrm>
              <a:off x="3339789" y="1763858"/>
              <a:ext cx="1086929" cy="1258916"/>
            </a:xfrm>
            <a:prstGeom prst="rect">
              <a:avLst/>
            </a:prstGeom>
          </p:spPr>
        </p:pic>
        <p:sp>
          <p:nvSpPr>
            <p:cNvPr id="24" name="CuadroTexto 23">
              <a:extLst>
                <a:ext uri="{FF2B5EF4-FFF2-40B4-BE49-F238E27FC236}">
                  <a16:creationId xmlns:a16="http://schemas.microsoft.com/office/drawing/2014/main" id="{BD17EAFA-35CE-19CC-786B-7F2CDA7582F5}"/>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25" name="CuadroTexto 24">
            <a:extLst>
              <a:ext uri="{FF2B5EF4-FFF2-40B4-BE49-F238E27FC236}">
                <a16:creationId xmlns:a16="http://schemas.microsoft.com/office/drawing/2014/main" id="{9B291341-A9D6-6818-503C-55483E9DF210}"/>
              </a:ext>
            </a:extLst>
          </p:cNvPr>
          <p:cNvSpPr txBox="1"/>
          <p:nvPr/>
        </p:nvSpPr>
        <p:spPr>
          <a:xfrm rot="16200000">
            <a:off x="-174411" y="4255602"/>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grpSp>
        <p:nvGrpSpPr>
          <p:cNvPr id="29" name="Grupo 28">
            <a:extLst>
              <a:ext uri="{FF2B5EF4-FFF2-40B4-BE49-F238E27FC236}">
                <a16:creationId xmlns:a16="http://schemas.microsoft.com/office/drawing/2014/main" id="{D5307585-2324-D720-D7F3-781D7DD8D5CD}"/>
              </a:ext>
            </a:extLst>
          </p:cNvPr>
          <p:cNvGrpSpPr/>
          <p:nvPr/>
        </p:nvGrpSpPr>
        <p:grpSpPr>
          <a:xfrm>
            <a:off x="1375163" y="3782673"/>
            <a:ext cx="1105223" cy="1271230"/>
            <a:chOff x="1232006" y="1732116"/>
            <a:chExt cx="1105223" cy="1258694"/>
          </a:xfrm>
        </p:grpSpPr>
        <p:pic>
          <p:nvPicPr>
            <p:cNvPr id="30" name="Marcador de contenido 4">
              <a:hlinkClick r:id="rId9" action="ppaction://hlinksldjump"/>
              <a:extLst>
                <a:ext uri="{FF2B5EF4-FFF2-40B4-BE49-F238E27FC236}">
                  <a16:creationId xmlns:a16="http://schemas.microsoft.com/office/drawing/2014/main" id="{CF84CBB7-A808-E598-48C9-FF6D25C24AEC}"/>
                </a:ext>
              </a:extLst>
            </p:cNvPr>
            <p:cNvPicPr>
              <a:picLocks noChangeAspect="1"/>
            </p:cNvPicPr>
            <p:nvPr/>
          </p:nvPicPr>
          <p:blipFill rotWithShape="1">
            <a:blip r:embed="rId8"/>
            <a:srcRect l="3491" t="9220" r="77983" b="9472"/>
            <a:stretch/>
          </p:blipFill>
          <p:spPr>
            <a:xfrm>
              <a:off x="1233153" y="1732116"/>
              <a:ext cx="1104076" cy="1258694"/>
            </a:xfrm>
            <a:prstGeom prst="rect">
              <a:avLst/>
            </a:prstGeom>
            <a:solidFill>
              <a:srgbClr val="1E428A"/>
            </a:solidFill>
          </p:spPr>
        </p:pic>
        <p:sp>
          <p:nvSpPr>
            <p:cNvPr id="34" name="CuadroTexto 33">
              <a:extLst>
                <a:ext uri="{FF2B5EF4-FFF2-40B4-BE49-F238E27FC236}">
                  <a16:creationId xmlns:a16="http://schemas.microsoft.com/office/drawing/2014/main" id="{BEF33B6B-634C-0B2B-9A73-96BCED4BE77C}"/>
                </a:ext>
              </a:extLst>
            </p:cNvPr>
            <p:cNvSpPr txBox="1"/>
            <p:nvPr/>
          </p:nvSpPr>
          <p:spPr>
            <a:xfrm>
              <a:off x="1232006" y="1751546"/>
              <a:ext cx="1086929" cy="346823"/>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grpSp>
      <p:grpSp>
        <p:nvGrpSpPr>
          <p:cNvPr id="35" name="Grupo 34">
            <a:extLst>
              <a:ext uri="{FF2B5EF4-FFF2-40B4-BE49-F238E27FC236}">
                <a16:creationId xmlns:a16="http://schemas.microsoft.com/office/drawing/2014/main" id="{B6DA45E4-AB7E-5B1B-ADC7-5DA3B2AEC1CE}"/>
              </a:ext>
            </a:extLst>
          </p:cNvPr>
          <p:cNvGrpSpPr/>
          <p:nvPr/>
        </p:nvGrpSpPr>
        <p:grpSpPr>
          <a:xfrm>
            <a:off x="2487757" y="3782674"/>
            <a:ext cx="1076966" cy="1271229"/>
            <a:chOff x="5457534" y="1774378"/>
            <a:chExt cx="1076966" cy="1271229"/>
          </a:xfrm>
        </p:grpSpPr>
        <p:pic>
          <p:nvPicPr>
            <p:cNvPr id="36" name="Marcador de contenido 4">
              <a:hlinkClick r:id="rId10" action="ppaction://hlinksldjump"/>
              <a:extLst>
                <a:ext uri="{FF2B5EF4-FFF2-40B4-BE49-F238E27FC236}">
                  <a16:creationId xmlns:a16="http://schemas.microsoft.com/office/drawing/2014/main" id="{2AF36F6F-4CFB-3D55-A006-E9227012AF1C}"/>
                </a:ext>
              </a:extLst>
            </p:cNvPr>
            <p:cNvPicPr>
              <a:picLocks noChangeAspect="1"/>
            </p:cNvPicPr>
            <p:nvPr/>
          </p:nvPicPr>
          <p:blipFill rotWithShape="1">
            <a:blip r:embed="rId8"/>
            <a:srcRect l="59792" t="8212" r="21852" b="8374"/>
            <a:stretch/>
          </p:blipFill>
          <p:spPr>
            <a:xfrm>
              <a:off x="5457534" y="1774378"/>
              <a:ext cx="1076966" cy="1271229"/>
            </a:xfrm>
            <a:prstGeom prst="rect">
              <a:avLst/>
            </a:prstGeom>
          </p:spPr>
        </p:pic>
        <p:sp>
          <p:nvSpPr>
            <p:cNvPr id="37" name="CuadroTexto 36">
              <a:extLst>
                <a:ext uri="{FF2B5EF4-FFF2-40B4-BE49-F238E27FC236}">
                  <a16:creationId xmlns:a16="http://schemas.microsoft.com/office/drawing/2014/main" id="{3C9C405D-0945-66C0-9807-9F05BF94C9D8}"/>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38" name="Grupo 37">
            <a:extLst>
              <a:ext uri="{FF2B5EF4-FFF2-40B4-BE49-F238E27FC236}">
                <a16:creationId xmlns:a16="http://schemas.microsoft.com/office/drawing/2014/main" id="{375772D5-32E6-20E9-4A79-6E1D029DC001}"/>
              </a:ext>
            </a:extLst>
          </p:cNvPr>
          <p:cNvGrpSpPr/>
          <p:nvPr/>
        </p:nvGrpSpPr>
        <p:grpSpPr>
          <a:xfrm>
            <a:off x="7578304" y="3798762"/>
            <a:ext cx="1086930" cy="1271230"/>
            <a:chOff x="7555352" y="1760096"/>
            <a:chExt cx="1086930" cy="1271230"/>
          </a:xfrm>
          <a:solidFill>
            <a:srgbClr val="1E428A"/>
          </a:solidFill>
        </p:grpSpPr>
        <p:pic>
          <p:nvPicPr>
            <p:cNvPr id="42" name="Marcador de contenido 4">
              <a:hlinkClick r:id="rId11" action="ppaction://hlinksldjump"/>
              <a:extLst>
                <a:ext uri="{FF2B5EF4-FFF2-40B4-BE49-F238E27FC236}">
                  <a16:creationId xmlns:a16="http://schemas.microsoft.com/office/drawing/2014/main" id="{6D2AB8B1-7898-E9E8-0561-A13E7C2E85D3}"/>
                </a:ext>
              </a:extLst>
            </p:cNvPr>
            <p:cNvPicPr>
              <a:picLocks noChangeAspect="1"/>
            </p:cNvPicPr>
            <p:nvPr/>
          </p:nvPicPr>
          <p:blipFill rotWithShape="1">
            <a:blip r:embed="rId8"/>
            <a:srcRect l="40997" t="7933" r="40478" b="8652"/>
            <a:stretch/>
          </p:blipFill>
          <p:spPr>
            <a:xfrm>
              <a:off x="7555353" y="1760096"/>
              <a:ext cx="1086929" cy="1271230"/>
            </a:xfrm>
            <a:prstGeom prst="rect">
              <a:avLst/>
            </a:prstGeom>
            <a:grpFill/>
          </p:spPr>
        </p:pic>
        <p:sp>
          <p:nvSpPr>
            <p:cNvPr id="43" name="CuadroTexto 42">
              <a:extLst>
                <a:ext uri="{FF2B5EF4-FFF2-40B4-BE49-F238E27FC236}">
                  <a16:creationId xmlns:a16="http://schemas.microsoft.com/office/drawing/2014/main" id="{AFB86AFE-9879-5564-8A10-2831090AEFAF}"/>
                </a:ext>
              </a:extLst>
            </p:cNvPr>
            <p:cNvSpPr txBox="1">
              <a:spLocks/>
            </p:cNvSpPr>
            <p:nvPr/>
          </p:nvSpPr>
          <p:spPr>
            <a:xfrm>
              <a:off x="7555352" y="1780107"/>
              <a:ext cx="1086929" cy="369332"/>
            </a:xfrm>
            <a:prstGeom prst="rect">
              <a:avLst/>
            </a:prstGeom>
            <a:grpFill/>
          </p:spPr>
          <p:txBody>
            <a:bodyPr wrap="square" lIns="36000" rIns="36000" rtlCol="0" anchor="ctr">
              <a:noAutofit/>
            </a:bodyPr>
            <a:lstStyle/>
            <a:p>
              <a:pPr algn="ctr">
                <a:lnSpc>
                  <a:spcPts val="900"/>
                </a:lnSpc>
              </a:pPr>
              <a:r>
                <a:rPr lang="es-ES" sz="1200" dirty="0">
                  <a:solidFill>
                    <a:schemeClr val="bg1"/>
                  </a:solidFill>
                  <a:latin typeface="Arial Narrow" panose="020B0606020202030204" pitchFamily="34" charset="0"/>
                  <a:cs typeface="Arial" panose="020B0604020202020204" pitchFamily="34" charset="0"/>
                </a:rPr>
                <a:t>Concurrencia y situaciones especiales</a:t>
              </a:r>
            </a:p>
          </p:txBody>
        </p:sp>
      </p:grpSp>
      <p:grpSp>
        <p:nvGrpSpPr>
          <p:cNvPr id="44" name="Grupo 43">
            <a:extLst>
              <a:ext uri="{FF2B5EF4-FFF2-40B4-BE49-F238E27FC236}">
                <a16:creationId xmlns:a16="http://schemas.microsoft.com/office/drawing/2014/main" id="{B952DABB-74EB-8BA0-24D7-8E5C7E210C75}"/>
              </a:ext>
            </a:extLst>
          </p:cNvPr>
          <p:cNvGrpSpPr/>
          <p:nvPr/>
        </p:nvGrpSpPr>
        <p:grpSpPr>
          <a:xfrm>
            <a:off x="9994166" y="3804602"/>
            <a:ext cx="1086930" cy="1265390"/>
            <a:chOff x="9663134" y="1815096"/>
            <a:chExt cx="1086930" cy="1253401"/>
          </a:xfrm>
        </p:grpSpPr>
        <p:pic>
          <p:nvPicPr>
            <p:cNvPr id="46" name="Marcador de contenido 4">
              <a:hlinkClick r:id="rId12" action="ppaction://hlinksldjump"/>
              <a:extLst>
                <a:ext uri="{FF2B5EF4-FFF2-40B4-BE49-F238E27FC236}">
                  <a16:creationId xmlns:a16="http://schemas.microsoft.com/office/drawing/2014/main" id="{66A65AA4-958F-174E-D26F-579EDAD5B5B0}"/>
                </a:ext>
              </a:extLst>
            </p:cNvPr>
            <p:cNvPicPr>
              <a:picLocks noChangeAspect="1"/>
            </p:cNvPicPr>
            <p:nvPr/>
          </p:nvPicPr>
          <p:blipFill rotWithShape="1">
            <a:blip r:embed="rId8"/>
            <a:srcRect l="78427" t="8543" r="3048" b="9212"/>
            <a:stretch/>
          </p:blipFill>
          <p:spPr>
            <a:xfrm>
              <a:off x="9663135" y="1815096"/>
              <a:ext cx="1086929" cy="1253401"/>
            </a:xfrm>
            <a:prstGeom prst="rect">
              <a:avLst/>
            </a:prstGeom>
          </p:spPr>
        </p:pic>
        <p:sp>
          <p:nvSpPr>
            <p:cNvPr id="47" name="CuadroTexto 46">
              <a:extLst>
                <a:ext uri="{FF2B5EF4-FFF2-40B4-BE49-F238E27FC236}">
                  <a16:creationId xmlns:a16="http://schemas.microsoft.com/office/drawing/2014/main" id="{553C936B-CE1D-F92D-D2D3-5211BD2BC6F3}"/>
                </a:ext>
              </a:extLst>
            </p:cNvPr>
            <p:cNvSpPr txBox="1">
              <a:spLocks/>
            </p:cNvSpPr>
            <p:nvPr/>
          </p:nvSpPr>
          <p:spPr>
            <a:xfrm>
              <a:off x="9663134" y="1815096"/>
              <a:ext cx="1086929"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Aprendizaje</a:t>
              </a:r>
              <a:endParaRPr lang="es-ES" sz="1200" dirty="0">
                <a:solidFill>
                  <a:schemeClr val="bg1"/>
                </a:solidFill>
                <a:latin typeface="Arial" panose="020B0604020202020204" pitchFamily="34" charset="0"/>
                <a:cs typeface="Arial" panose="020B0604020202020204" pitchFamily="34" charset="0"/>
              </a:endParaRPr>
            </a:p>
          </p:txBody>
        </p:sp>
      </p:grpSp>
      <p:sp>
        <p:nvSpPr>
          <p:cNvPr id="4" name="CuadroTexto 3">
            <a:extLst>
              <a:ext uri="{FF2B5EF4-FFF2-40B4-BE49-F238E27FC236}">
                <a16:creationId xmlns:a16="http://schemas.microsoft.com/office/drawing/2014/main" id="{E871D779-43E5-B556-ED15-A0038C7C65CE}"/>
              </a:ext>
            </a:extLst>
          </p:cNvPr>
          <p:cNvSpPr txBox="1"/>
          <p:nvPr/>
        </p:nvSpPr>
        <p:spPr>
          <a:xfrm>
            <a:off x="3944248" y="4707881"/>
            <a:ext cx="3464458" cy="1557002"/>
          </a:xfrm>
          <a:prstGeom prst="roundRect">
            <a:avLst/>
          </a:prstGeom>
          <a:solidFill>
            <a:srgbClr val="1D3D7D"/>
          </a:solidFill>
          <a:ln>
            <a:noFill/>
          </a:ln>
        </p:spPr>
        <p:txBody>
          <a:bodyPr wrap="square" tIns="72000" bIns="72000">
            <a:spAutoFit/>
          </a:bodyPr>
          <a:lstStyle/>
          <a:p>
            <a:pPr marL="176213" indent="-176213" algn="just">
              <a:buFont typeface="Arial" panose="020B0604020202020204" pitchFamily="34" charset="0"/>
              <a:buChar char="•"/>
            </a:pPr>
            <a:r>
              <a:rPr lang="es-ES" sz="1100" b="1" dirty="0">
                <a:solidFill>
                  <a:schemeClr val="bg1"/>
                </a:solidFill>
                <a:latin typeface="Arial" panose="020B0604020202020204" pitchFamily="34" charset="0"/>
                <a:cs typeface="Arial" panose="020B0604020202020204" pitchFamily="34" charset="0"/>
              </a:rPr>
              <a:t>EP y Contratas designan personas clave</a:t>
            </a:r>
          </a:p>
          <a:p>
            <a:pPr marL="176213" indent="-176213" algn="just">
              <a:buFont typeface="Arial" panose="020B0604020202020204" pitchFamily="34" charset="0"/>
              <a:buChar char="•"/>
            </a:pPr>
            <a:r>
              <a:rPr lang="es-ES" sz="1100" b="1" dirty="0">
                <a:solidFill>
                  <a:schemeClr val="bg1"/>
                </a:solidFill>
                <a:latin typeface="Arial" panose="020B0604020202020204" pitchFamily="34" charset="0"/>
                <a:cs typeface="Arial" panose="020B0604020202020204" pitchFamily="34" charset="0"/>
              </a:rPr>
              <a:t>Organizan reuniones previas al inicio para intercambiar información, planifican y comprueban  que disponen de todos lo necesario e Identifican y planifican posibles concurrencias</a:t>
            </a:r>
          </a:p>
          <a:p>
            <a:pPr algn="just">
              <a:spcBef>
                <a:spcPts val="600"/>
              </a:spcBef>
            </a:pPr>
            <a:r>
              <a:rPr lang="es-ES" sz="1100" dirty="0">
                <a:solidFill>
                  <a:schemeClr val="bg1"/>
                </a:solidFill>
                <a:latin typeface="Arial" panose="020B0604020202020204" pitchFamily="34" charset="0"/>
                <a:cs typeface="Arial" panose="020B0604020202020204" pitchFamily="34" charset="0"/>
              </a:rPr>
              <a:t>Para saber más</a:t>
            </a:r>
            <a:r>
              <a:rPr lang="es-ES" sz="1100" dirty="0">
                <a:solidFill>
                  <a:schemeClr val="bg1"/>
                </a:solidFill>
                <a:latin typeface="Arial" panose="020B0604020202020204" pitchFamily="34" charset="0"/>
                <a:cs typeface="Arial" panose="020B0604020202020204" pitchFamily="34" charset="0"/>
                <a:hlinkClick r:id="rId13" action="ppaction://hlinksldjump"/>
              </a:rPr>
              <a:t>, pincha aquí</a:t>
            </a:r>
            <a:endParaRPr lang="es-ES" sz="1100" dirty="0">
              <a:solidFill>
                <a:schemeClr val="bg1"/>
              </a:solidFill>
              <a:latin typeface="Arial" panose="020B0604020202020204" pitchFamily="34" charset="0"/>
              <a:cs typeface="Arial" panose="020B0604020202020204" pitchFamily="34" charset="0"/>
            </a:endParaRPr>
          </a:p>
        </p:txBody>
      </p:sp>
      <p:cxnSp>
        <p:nvCxnSpPr>
          <p:cNvPr id="7" name="Conector recto de flecha 6">
            <a:extLst>
              <a:ext uri="{FF2B5EF4-FFF2-40B4-BE49-F238E27FC236}">
                <a16:creationId xmlns:a16="http://schemas.microsoft.com/office/drawing/2014/main" id="{53EB0AFF-6A5E-42D0-7776-4D7DB67513D6}"/>
              </a:ext>
            </a:extLst>
          </p:cNvPr>
          <p:cNvCxnSpPr>
            <a:cxnSpLocks/>
            <a:stCxn id="4" idx="0"/>
            <a:endCxn id="36" idx="3"/>
          </p:cNvCxnSpPr>
          <p:nvPr/>
        </p:nvCxnSpPr>
        <p:spPr>
          <a:xfrm flipH="1" flipV="1">
            <a:off x="3564723" y="4418289"/>
            <a:ext cx="2111754" cy="289592"/>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8" name="Elipse 7">
            <a:hlinkClick r:id="rId14" action="ppaction://hlinksldjump"/>
            <a:extLst>
              <a:ext uri="{FF2B5EF4-FFF2-40B4-BE49-F238E27FC236}">
                <a16:creationId xmlns:a16="http://schemas.microsoft.com/office/drawing/2014/main" id="{2962D29A-254A-E2D8-8629-75CC415AE7FB}"/>
              </a:ext>
            </a:extLst>
          </p:cNvPr>
          <p:cNvSpPr/>
          <p:nvPr/>
        </p:nvSpPr>
        <p:spPr>
          <a:xfrm>
            <a:off x="7239107" y="4576127"/>
            <a:ext cx="457200" cy="4050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
        <p:nvSpPr>
          <p:cNvPr id="13" name="Rectángulo: esquinas redondeadas 8">
            <a:hlinkClick r:id="rId15" action="ppaction://hlinksldjump"/>
            <a:extLst>
              <a:ext uri="{FF2B5EF4-FFF2-40B4-BE49-F238E27FC236}">
                <a16:creationId xmlns:a16="http://schemas.microsoft.com/office/drawing/2014/main" id="{6521E3BF-26A6-6C1F-DDC7-D6B08FA92BAB}"/>
              </a:ext>
            </a:extLst>
          </p:cNvPr>
          <p:cNvSpPr/>
          <p:nvPr/>
        </p:nvSpPr>
        <p:spPr>
          <a:xfrm>
            <a:off x="4854094" y="181257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Planificación y organización</a:t>
            </a:r>
          </a:p>
        </p:txBody>
      </p:sp>
      <p:cxnSp>
        <p:nvCxnSpPr>
          <p:cNvPr id="16" name="Conector recto de flecha 15">
            <a:extLst>
              <a:ext uri="{FF2B5EF4-FFF2-40B4-BE49-F238E27FC236}">
                <a16:creationId xmlns:a16="http://schemas.microsoft.com/office/drawing/2014/main" id="{AEB5085D-10D0-382A-4D07-EC412403EFA4}"/>
              </a:ext>
            </a:extLst>
          </p:cNvPr>
          <p:cNvCxnSpPr>
            <a:cxnSpLocks/>
          </p:cNvCxnSpPr>
          <p:nvPr/>
        </p:nvCxnSpPr>
        <p:spPr>
          <a:xfrm>
            <a:off x="4095978" y="239718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10605E44-1C82-8D3F-A5EB-66569C6C40F3}"/>
              </a:ext>
            </a:extLst>
          </p:cNvPr>
          <p:cNvCxnSpPr>
            <a:cxnSpLocks/>
          </p:cNvCxnSpPr>
          <p:nvPr/>
        </p:nvCxnSpPr>
        <p:spPr>
          <a:xfrm>
            <a:off x="7220177" y="239718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3188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hlinkClick r:id="rId3" action="ppaction://hlinksldjump"/>
            <a:extLst>
              <a:ext uri="{FF2B5EF4-FFF2-40B4-BE49-F238E27FC236}">
                <a16:creationId xmlns:a16="http://schemas.microsoft.com/office/drawing/2014/main" id="{64CAAAE2-77FE-331E-FB6D-35B0013357C0}"/>
              </a:ext>
            </a:extLst>
          </p:cNvPr>
          <p:cNvSpPr/>
          <p:nvPr/>
        </p:nvSpPr>
        <p:spPr>
          <a:xfrm>
            <a:off x="6503801" y="3708608"/>
            <a:ext cx="4456195" cy="2057707"/>
          </a:xfrm>
          <a:prstGeom prst="roundRect">
            <a:avLst/>
          </a:prstGeom>
          <a:solidFill>
            <a:srgbClr val="93A0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D0000"/>
              </a:solidFill>
            </a:endParaRPr>
          </a:p>
        </p:txBody>
      </p:sp>
      <p:sp>
        <p:nvSpPr>
          <p:cNvPr id="29" name="Rectángulo: esquinas redondeadas 28">
            <a:hlinkClick r:id="rId4" action="ppaction://hlinksldjump"/>
            <a:extLst>
              <a:ext uri="{FF2B5EF4-FFF2-40B4-BE49-F238E27FC236}">
                <a16:creationId xmlns:a16="http://schemas.microsoft.com/office/drawing/2014/main" id="{A0E9CBE6-4E38-0D61-42E6-5440FD707BFA}"/>
              </a:ext>
            </a:extLst>
          </p:cNvPr>
          <p:cNvSpPr/>
          <p:nvPr/>
        </p:nvSpPr>
        <p:spPr>
          <a:xfrm>
            <a:off x="1232005" y="3700037"/>
            <a:ext cx="4456195" cy="206628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D0000"/>
              </a:solidFill>
            </a:endParaRPr>
          </a:p>
        </p:txBody>
      </p:sp>
      <p:sp>
        <p:nvSpPr>
          <p:cNvPr id="28" name="Rectángulo: esquinas redondeadas 27">
            <a:extLst>
              <a:ext uri="{FF2B5EF4-FFF2-40B4-BE49-F238E27FC236}">
                <a16:creationId xmlns:a16="http://schemas.microsoft.com/office/drawing/2014/main" id="{8D73F07C-366B-02A2-DC0B-15156D85D531}"/>
              </a:ext>
            </a:extLst>
          </p:cNvPr>
          <p:cNvSpPr/>
          <p:nvPr/>
        </p:nvSpPr>
        <p:spPr>
          <a:xfrm>
            <a:off x="1232004" y="1751011"/>
            <a:ext cx="9727992"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8" name="Grupo 37">
            <a:extLst>
              <a:ext uri="{FF2B5EF4-FFF2-40B4-BE49-F238E27FC236}">
                <a16:creationId xmlns:a16="http://schemas.microsoft.com/office/drawing/2014/main" id="{29C5FDB4-8AA4-ECFF-0C00-7226D1330FD8}"/>
              </a:ext>
            </a:extLst>
          </p:cNvPr>
          <p:cNvGrpSpPr/>
          <p:nvPr/>
        </p:nvGrpSpPr>
        <p:grpSpPr>
          <a:xfrm>
            <a:off x="3904408" y="1911457"/>
            <a:ext cx="1086930" cy="1258916"/>
            <a:chOff x="3339788" y="1763858"/>
            <a:chExt cx="1086930" cy="1258916"/>
          </a:xfrm>
        </p:grpSpPr>
        <p:pic>
          <p:nvPicPr>
            <p:cNvPr id="21" name="Marcador de contenido 4">
              <a:hlinkClick r:id="rId5" action="ppaction://hlinksldjump"/>
              <a:extLst>
                <a:ext uri="{FF2B5EF4-FFF2-40B4-BE49-F238E27FC236}">
                  <a16:creationId xmlns:a16="http://schemas.microsoft.com/office/drawing/2014/main" id="{50EE2BEF-145A-B581-D98B-2F1FA64F4F78}"/>
                </a:ext>
              </a:extLst>
            </p:cNvPr>
            <p:cNvPicPr>
              <a:picLocks noChangeAspect="1"/>
            </p:cNvPicPr>
            <p:nvPr/>
          </p:nvPicPr>
          <p:blipFill rotWithShape="1">
            <a:blip r:embed="rId6"/>
            <a:srcRect l="22261" t="8570" r="59214" b="8823"/>
            <a:stretch/>
          </p:blipFill>
          <p:spPr>
            <a:xfrm>
              <a:off x="3339789" y="1763858"/>
              <a:ext cx="1086929" cy="1258916"/>
            </a:xfrm>
            <a:prstGeom prst="rect">
              <a:avLst/>
            </a:prstGeom>
          </p:spPr>
        </p:pic>
        <p:sp>
          <p:nvSpPr>
            <p:cNvPr id="8" name="CuadroTexto 7">
              <a:extLst>
                <a:ext uri="{FF2B5EF4-FFF2-40B4-BE49-F238E27FC236}">
                  <a16:creationId xmlns:a16="http://schemas.microsoft.com/office/drawing/2014/main" id="{9DCE72F7-888E-09E4-C665-9A76DA027B7D}"/>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13" name="CuadroTexto 12">
            <a:extLst>
              <a:ext uri="{FF2B5EF4-FFF2-40B4-BE49-F238E27FC236}">
                <a16:creationId xmlns:a16="http://schemas.microsoft.com/office/drawing/2014/main" id="{B6F99693-C5A0-8ACF-1E9D-F2867BF62753}"/>
              </a:ext>
            </a:extLst>
          </p:cNvPr>
          <p:cNvSpPr txBox="1"/>
          <p:nvPr/>
        </p:nvSpPr>
        <p:spPr>
          <a:xfrm rot="16200000">
            <a:off x="939726" y="2347019"/>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sp>
        <p:nvSpPr>
          <p:cNvPr id="5" name="CuadroTexto 4">
            <a:extLst>
              <a:ext uri="{FF2B5EF4-FFF2-40B4-BE49-F238E27FC236}">
                <a16:creationId xmlns:a16="http://schemas.microsoft.com/office/drawing/2014/main" id="{BB356A89-58C5-2D0D-A21F-B0D3717B89E0}"/>
              </a:ext>
            </a:extLst>
          </p:cNvPr>
          <p:cNvSpPr txBox="1"/>
          <p:nvPr/>
        </p:nvSpPr>
        <p:spPr>
          <a:xfrm>
            <a:off x="891072" y="950648"/>
            <a:ext cx="10409853" cy="584775"/>
          </a:xfrm>
          <a:prstGeom prst="rect">
            <a:avLst/>
          </a:prstGeom>
          <a:noFill/>
        </p:spPr>
        <p:txBody>
          <a:bodyPr wrap="square">
            <a:spAutoFit/>
          </a:bodyPr>
          <a:lstStyle/>
          <a:p>
            <a:pPr marL="0" indent="0" algn="l">
              <a:lnSpc>
                <a:spcPct val="100000"/>
              </a:lnSpc>
              <a:buNone/>
            </a:pPr>
            <a:r>
              <a:rPr lang="es-ES" sz="1600" dirty="0">
                <a:latin typeface="RobotoSlab-Light"/>
                <a:cs typeface="Arial" panose="020B0604020202020204" pitchFamily="34" charset="0"/>
              </a:rPr>
              <a:t>Hacer Coordinación de Actividades Empresariales </a:t>
            </a:r>
            <a:r>
              <a:rPr lang="es-ES" sz="1600" b="1" dirty="0">
                <a:latin typeface="RobotoSlab-Light"/>
                <a:cs typeface="Arial" panose="020B0604020202020204" pitchFamily="34" charset="0"/>
              </a:rPr>
              <a:t>efectiva</a:t>
            </a:r>
            <a:r>
              <a:rPr lang="es-ES" sz="1600" dirty="0">
                <a:latin typeface="RobotoSlab-Light"/>
                <a:cs typeface="Arial" panose="020B0604020202020204" pitchFamily="34" charset="0"/>
              </a:rPr>
              <a:t> es alcanzar los objetivos de la CAE (la seguridad y salud de los trabajadores) a través del uso eficiente de los recursos y cumpliendo la legislación vigente. </a:t>
            </a:r>
          </a:p>
        </p:txBody>
      </p:sp>
      <p:sp>
        <p:nvSpPr>
          <p:cNvPr id="15" name="CuadroTexto 14">
            <a:extLst>
              <a:ext uri="{FF2B5EF4-FFF2-40B4-BE49-F238E27FC236}">
                <a16:creationId xmlns:a16="http://schemas.microsoft.com/office/drawing/2014/main" id="{2A4B238B-E500-73D8-B03C-0309704C3082}"/>
              </a:ext>
            </a:extLst>
          </p:cNvPr>
          <p:cNvSpPr txBox="1"/>
          <p:nvPr/>
        </p:nvSpPr>
        <p:spPr>
          <a:xfrm>
            <a:off x="2390710" y="276660"/>
            <a:ext cx="8839918" cy="461665"/>
          </a:xfrm>
          <a:prstGeom prst="rect">
            <a:avLst/>
          </a:prstGeom>
          <a:noFill/>
        </p:spPr>
        <p:txBody>
          <a:bodyPr wrap="square" lIns="144000">
            <a:spAutoFit/>
          </a:bodyPr>
          <a:lstStyle>
            <a:defPPr>
              <a:defRPr lang="es-ES"/>
            </a:defPPr>
            <a:lvl1pPr>
              <a:defRPr b="1">
                <a:solidFill>
                  <a:srgbClr val="C00000"/>
                </a:solidFill>
                <a:latin typeface="RobotoSlab-Light"/>
              </a:defRPr>
            </a:lvl1pPr>
          </a:lstStyle>
          <a:p>
            <a:r>
              <a:rPr lang="es-ES" sz="2400" dirty="0">
                <a:solidFill>
                  <a:srgbClr val="545758"/>
                </a:solidFill>
                <a:cs typeface="Arial" panose="020B0604020202020204" pitchFamily="34" charset="0"/>
              </a:rPr>
              <a:t>Claves para el desarrollo de una CAE Efectiva </a:t>
            </a:r>
          </a:p>
        </p:txBody>
      </p:sp>
      <p:grpSp>
        <p:nvGrpSpPr>
          <p:cNvPr id="31" name="Grupo 30">
            <a:extLst>
              <a:ext uri="{FF2B5EF4-FFF2-40B4-BE49-F238E27FC236}">
                <a16:creationId xmlns:a16="http://schemas.microsoft.com/office/drawing/2014/main" id="{8E9F6340-5FA5-F971-3E19-0E231AC01459}"/>
              </a:ext>
            </a:extLst>
          </p:cNvPr>
          <p:cNvGrpSpPr/>
          <p:nvPr/>
        </p:nvGrpSpPr>
        <p:grpSpPr>
          <a:xfrm>
            <a:off x="2251303" y="1910247"/>
            <a:ext cx="1086930" cy="1239146"/>
            <a:chOff x="1232006" y="1751546"/>
            <a:chExt cx="1086930" cy="1239146"/>
          </a:xfrm>
        </p:grpSpPr>
        <p:pic>
          <p:nvPicPr>
            <p:cNvPr id="20" name="Marcador de contenido 4">
              <a:hlinkClick r:id="rId7" action="ppaction://hlinksldjump"/>
              <a:extLst>
                <a:ext uri="{FF2B5EF4-FFF2-40B4-BE49-F238E27FC236}">
                  <a16:creationId xmlns:a16="http://schemas.microsoft.com/office/drawing/2014/main" id="{15B4DECA-5AA7-96E1-C6AE-E63A0CEED71A}"/>
                </a:ext>
              </a:extLst>
            </p:cNvPr>
            <p:cNvPicPr>
              <a:picLocks noChangeAspect="1"/>
            </p:cNvPicPr>
            <p:nvPr/>
          </p:nvPicPr>
          <p:blipFill rotWithShape="1">
            <a:blip r:embed="rId6"/>
            <a:srcRect l="3491" t="9220" r="77983" b="9472"/>
            <a:stretch/>
          </p:blipFill>
          <p:spPr>
            <a:xfrm>
              <a:off x="1232007" y="1751546"/>
              <a:ext cx="1086929" cy="1239146"/>
            </a:xfrm>
            <a:prstGeom prst="rect">
              <a:avLst/>
            </a:prstGeom>
            <a:solidFill>
              <a:srgbClr val="1E428A"/>
            </a:solidFill>
          </p:spPr>
        </p:pic>
        <p:sp>
          <p:nvSpPr>
            <p:cNvPr id="7" name="CuadroTexto 6">
              <a:extLst>
                <a:ext uri="{FF2B5EF4-FFF2-40B4-BE49-F238E27FC236}">
                  <a16:creationId xmlns:a16="http://schemas.microsoft.com/office/drawing/2014/main" id="{3CD02C3F-DC03-9826-CFEF-60267EE17954}"/>
                </a:ext>
              </a:extLst>
            </p:cNvPr>
            <p:cNvSpPr txBox="1"/>
            <p:nvPr/>
          </p:nvSpPr>
          <p:spPr>
            <a:xfrm>
              <a:off x="1232006" y="1751546"/>
              <a:ext cx="1086929" cy="346823"/>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grpSp>
      <p:grpSp>
        <p:nvGrpSpPr>
          <p:cNvPr id="35" name="Grupo 34">
            <a:extLst>
              <a:ext uri="{FF2B5EF4-FFF2-40B4-BE49-F238E27FC236}">
                <a16:creationId xmlns:a16="http://schemas.microsoft.com/office/drawing/2014/main" id="{B2598A68-D9A1-D082-9B69-75C15B62ED5E}"/>
              </a:ext>
            </a:extLst>
          </p:cNvPr>
          <p:cNvGrpSpPr/>
          <p:nvPr/>
        </p:nvGrpSpPr>
        <p:grpSpPr>
          <a:xfrm>
            <a:off x="5557516" y="1912887"/>
            <a:ext cx="1076966" cy="1271229"/>
            <a:chOff x="5457534" y="1774378"/>
            <a:chExt cx="1076966" cy="1271229"/>
          </a:xfrm>
        </p:grpSpPr>
        <p:pic>
          <p:nvPicPr>
            <p:cNvPr id="24" name="Marcador de contenido 4">
              <a:hlinkClick r:id="rId8" action="ppaction://hlinksldjump"/>
              <a:extLst>
                <a:ext uri="{FF2B5EF4-FFF2-40B4-BE49-F238E27FC236}">
                  <a16:creationId xmlns:a16="http://schemas.microsoft.com/office/drawing/2014/main" id="{9A80B373-2B1E-6556-7ADE-094218C8A208}"/>
                </a:ext>
              </a:extLst>
            </p:cNvPr>
            <p:cNvPicPr>
              <a:picLocks noChangeAspect="1"/>
            </p:cNvPicPr>
            <p:nvPr/>
          </p:nvPicPr>
          <p:blipFill rotWithShape="1">
            <a:blip r:embed="rId6"/>
            <a:srcRect l="59792" t="8212" r="21852" b="8374"/>
            <a:stretch/>
          </p:blipFill>
          <p:spPr>
            <a:xfrm>
              <a:off x="5457534" y="1774378"/>
              <a:ext cx="1076966" cy="1271229"/>
            </a:xfrm>
            <a:prstGeom prst="rect">
              <a:avLst/>
            </a:prstGeom>
          </p:spPr>
        </p:pic>
        <p:sp>
          <p:nvSpPr>
            <p:cNvPr id="10" name="CuadroTexto 9">
              <a:extLst>
                <a:ext uri="{FF2B5EF4-FFF2-40B4-BE49-F238E27FC236}">
                  <a16:creationId xmlns:a16="http://schemas.microsoft.com/office/drawing/2014/main" id="{93D30C15-BA66-4989-5D93-389A6414D170}"/>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36" name="Grupo 35">
            <a:extLst>
              <a:ext uri="{FF2B5EF4-FFF2-40B4-BE49-F238E27FC236}">
                <a16:creationId xmlns:a16="http://schemas.microsoft.com/office/drawing/2014/main" id="{501D6763-DBBC-A75E-675E-E1FF9CD202DE}"/>
              </a:ext>
            </a:extLst>
          </p:cNvPr>
          <p:cNvGrpSpPr/>
          <p:nvPr/>
        </p:nvGrpSpPr>
        <p:grpSpPr>
          <a:xfrm>
            <a:off x="7185690" y="1899143"/>
            <a:ext cx="1086930" cy="1271230"/>
            <a:chOff x="7555352" y="1760096"/>
            <a:chExt cx="1086930" cy="1271230"/>
          </a:xfrm>
          <a:solidFill>
            <a:srgbClr val="1E428A"/>
          </a:solidFill>
        </p:grpSpPr>
        <p:pic>
          <p:nvPicPr>
            <p:cNvPr id="25" name="Marcador de contenido 4">
              <a:hlinkClick r:id="rId9" action="ppaction://hlinksldjump"/>
              <a:extLst>
                <a:ext uri="{FF2B5EF4-FFF2-40B4-BE49-F238E27FC236}">
                  <a16:creationId xmlns:a16="http://schemas.microsoft.com/office/drawing/2014/main" id="{8727B426-A73D-D5F8-DAB6-2E4961D50516}"/>
                </a:ext>
              </a:extLst>
            </p:cNvPr>
            <p:cNvPicPr>
              <a:picLocks noChangeAspect="1"/>
            </p:cNvPicPr>
            <p:nvPr/>
          </p:nvPicPr>
          <p:blipFill rotWithShape="1">
            <a:blip r:embed="rId6"/>
            <a:srcRect l="40997" t="7933" r="40478" b="8652"/>
            <a:stretch/>
          </p:blipFill>
          <p:spPr>
            <a:xfrm>
              <a:off x="7555353" y="1760096"/>
              <a:ext cx="1086929" cy="1271230"/>
            </a:xfrm>
            <a:prstGeom prst="rect">
              <a:avLst/>
            </a:prstGeom>
            <a:grpFill/>
          </p:spPr>
        </p:pic>
        <p:sp>
          <p:nvSpPr>
            <p:cNvPr id="11" name="CuadroTexto 10">
              <a:extLst>
                <a:ext uri="{FF2B5EF4-FFF2-40B4-BE49-F238E27FC236}">
                  <a16:creationId xmlns:a16="http://schemas.microsoft.com/office/drawing/2014/main" id="{9665AC97-8EEC-1C3B-28E8-10D238B43D0A}"/>
                </a:ext>
              </a:extLst>
            </p:cNvPr>
            <p:cNvSpPr txBox="1">
              <a:spLocks/>
            </p:cNvSpPr>
            <p:nvPr/>
          </p:nvSpPr>
          <p:spPr>
            <a:xfrm>
              <a:off x="7555352" y="1780107"/>
              <a:ext cx="1086929" cy="369332"/>
            </a:xfrm>
            <a:prstGeom prst="rect">
              <a:avLst/>
            </a:prstGeom>
            <a:grpFill/>
          </p:spPr>
          <p:txBody>
            <a:bodyPr wrap="square" lIns="36000" rIns="36000" rtlCol="0" anchor="ctr">
              <a:noAutofit/>
            </a:bodyPr>
            <a:lstStyle/>
            <a:p>
              <a:pPr algn="ctr">
                <a:lnSpc>
                  <a:spcPts val="900"/>
                </a:lnSpc>
              </a:pPr>
              <a:r>
                <a:rPr lang="es-ES" sz="1200" dirty="0">
                  <a:solidFill>
                    <a:schemeClr val="bg1"/>
                  </a:solidFill>
                  <a:latin typeface="Arial Narrow" panose="020B0606020202030204" pitchFamily="34" charset="0"/>
                  <a:cs typeface="Arial" panose="020B0604020202020204" pitchFamily="34" charset="0"/>
                </a:rPr>
                <a:t>Concurrencia y situaciones especiales</a:t>
              </a:r>
            </a:p>
          </p:txBody>
        </p:sp>
      </p:grpSp>
      <p:grpSp>
        <p:nvGrpSpPr>
          <p:cNvPr id="37" name="Grupo 36">
            <a:extLst>
              <a:ext uri="{FF2B5EF4-FFF2-40B4-BE49-F238E27FC236}">
                <a16:creationId xmlns:a16="http://schemas.microsoft.com/office/drawing/2014/main" id="{3A90B130-3A0D-FFCD-9273-C6D446BB7E50}"/>
              </a:ext>
            </a:extLst>
          </p:cNvPr>
          <p:cNvGrpSpPr/>
          <p:nvPr/>
        </p:nvGrpSpPr>
        <p:grpSpPr>
          <a:xfrm>
            <a:off x="8906372" y="1896896"/>
            <a:ext cx="1086930" cy="1265390"/>
            <a:chOff x="9663134" y="1815096"/>
            <a:chExt cx="1086930" cy="1253401"/>
          </a:xfrm>
        </p:grpSpPr>
        <p:pic>
          <p:nvPicPr>
            <p:cNvPr id="26" name="Marcador de contenido 4">
              <a:hlinkClick r:id="rId10" action="ppaction://hlinksldjump"/>
              <a:extLst>
                <a:ext uri="{FF2B5EF4-FFF2-40B4-BE49-F238E27FC236}">
                  <a16:creationId xmlns:a16="http://schemas.microsoft.com/office/drawing/2014/main" id="{7AE75E2A-1346-EAA5-6EFD-143DFB181B2D}"/>
                </a:ext>
              </a:extLst>
            </p:cNvPr>
            <p:cNvPicPr>
              <a:picLocks noChangeAspect="1"/>
            </p:cNvPicPr>
            <p:nvPr/>
          </p:nvPicPr>
          <p:blipFill rotWithShape="1">
            <a:blip r:embed="rId6"/>
            <a:srcRect l="78427" t="8543" r="3048" b="9212"/>
            <a:stretch/>
          </p:blipFill>
          <p:spPr>
            <a:xfrm>
              <a:off x="9663135" y="1815096"/>
              <a:ext cx="1086929" cy="1253401"/>
            </a:xfrm>
            <a:prstGeom prst="rect">
              <a:avLst/>
            </a:prstGeom>
          </p:spPr>
        </p:pic>
        <p:sp>
          <p:nvSpPr>
            <p:cNvPr id="12" name="CuadroTexto 11">
              <a:extLst>
                <a:ext uri="{FF2B5EF4-FFF2-40B4-BE49-F238E27FC236}">
                  <a16:creationId xmlns:a16="http://schemas.microsoft.com/office/drawing/2014/main" id="{67D6C6A1-2F68-D949-943F-9A573A08481F}"/>
                </a:ext>
              </a:extLst>
            </p:cNvPr>
            <p:cNvSpPr txBox="1">
              <a:spLocks/>
            </p:cNvSpPr>
            <p:nvPr/>
          </p:nvSpPr>
          <p:spPr>
            <a:xfrm>
              <a:off x="9663134" y="1815096"/>
              <a:ext cx="1086929"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Aprendizaje</a:t>
              </a:r>
              <a:endParaRPr lang="es-ES" sz="1200" dirty="0">
                <a:solidFill>
                  <a:schemeClr val="bg1"/>
                </a:solidFill>
                <a:latin typeface="Arial" panose="020B0604020202020204" pitchFamily="34" charset="0"/>
                <a:cs typeface="Arial" panose="020B0604020202020204" pitchFamily="34" charset="0"/>
              </a:endParaRPr>
            </a:p>
          </p:txBody>
        </p:sp>
      </p:grpSp>
      <p:cxnSp>
        <p:nvCxnSpPr>
          <p:cNvPr id="17" name="Conector recto 16">
            <a:extLst>
              <a:ext uri="{FF2B5EF4-FFF2-40B4-BE49-F238E27FC236}">
                <a16:creationId xmlns:a16="http://schemas.microsoft.com/office/drawing/2014/main" id="{12C82090-42C4-5CCC-5F9C-804E2B5ECF96}"/>
              </a:ext>
            </a:extLst>
          </p:cNvPr>
          <p:cNvCxnSpPr>
            <a:cxnSpLocks/>
          </p:cNvCxnSpPr>
          <p:nvPr/>
        </p:nvCxnSpPr>
        <p:spPr>
          <a:xfrm>
            <a:off x="1018520" y="3429000"/>
            <a:ext cx="10154958"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CuadroTexto 46">
            <a:extLst>
              <a:ext uri="{FF2B5EF4-FFF2-40B4-BE49-F238E27FC236}">
                <a16:creationId xmlns:a16="http://schemas.microsoft.com/office/drawing/2014/main" id="{9984E386-0BCC-E6D0-32C6-CCB94FFB787F}"/>
              </a:ext>
            </a:extLst>
          </p:cNvPr>
          <p:cNvSpPr txBox="1"/>
          <p:nvPr/>
        </p:nvSpPr>
        <p:spPr>
          <a:xfrm>
            <a:off x="1628035" y="6739467"/>
            <a:ext cx="184731" cy="369332"/>
          </a:xfrm>
          <a:prstGeom prst="rect">
            <a:avLst/>
          </a:prstGeom>
          <a:noFill/>
        </p:spPr>
        <p:txBody>
          <a:bodyPr wrap="none" rtlCol="0">
            <a:spAutoFit/>
          </a:bodyPr>
          <a:lstStyle/>
          <a:p>
            <a:endParaRPr lang="es-ES" dirty="0">
              <a:latin typeface="Arial" panose="020B0604020202020204" pitchFamily="34" charset="0"/>
              <a:cs typeface="Arial" panose="020B0604020202020204" pitchFamily="34" charset="0"/>
            </a:endParaRPr>
          </a:p>
        </p:txBody>
      </p:sp>
      <p:sp>
        <p:nvSpPr>
          <p:cNvPr id="48" name="CuadroTexto 26">
            <a:extLst>
              <a:ext uri="{FF2B5EF4-FFF2-40B4-BE49-F238E27FC236}">
                <a16:creationId xmlns:a16="http://schemas.microsoft.com/office/drawing/2014/main" id="{1221DC44-DD3D-6CBE-4EA1-5B7AFC70BC7D}"/>
              </a:ext>
            </a:extLst>
          </p:cNvPr>
          <p:cNvSpPr txBox="1"/>
          <p:nvPr/>
        </p:nvSpPr>
        <p:spPr>
          <a:xfrm>
            <a:off x="546166" y="6272930"/>
            <a:ext cx="554983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800" b="1" dirty="0">
                <a:latin typeface="Arial" panose="020B0604020202020204" pitchFamily="34" charset="0"/>
                <a:cs typeface="Arial" panose="020B0604020202020204" pitchFamily="34" charset="0"/>
              </a:rPr>
              <a:t>Referencias:</a:t>
            </a:r>
          </a:p>
          <a:p>
            <a:r>
              <a:rPr lang="es-ES" sz="600" dirty="0">
                <a:latin typeface="Arial" panose="020B0604020202020204" pitchFamily="34" charset="0"/>
                <a:cs typeface="Arial" panose="020B0604020202020204" pitchFamily="34" charset="0"/>
              </a:rPr>
              <a:t>* Normativa de referencia. </a:t>
            </a:r>
            <a:r>
              <a:rPr lang="es-ES" sz="600" dirty="0">
                <a:latin typeface="Arial" panose="020B0604020202020204" pitchFamily="34" charset="0"/>
                <a:cs typeface="Arial" panose="020B0604020202020204" pitchFamily="34" charset="0"/>
                <a:hlinkClick r:id="rId11"/>
              </a:rPr>
              <a:t>Acceso a los documentos</a:t>
            </a:r>
            <a:endParaRPr lang="es-ES" sz="600" dirty="0">
              <a:latin typeface="Arial" panose="020B0604020202020204" pitchFamily="34" charset="0"/>
              <a:cs typeface="Arial" panose="020B0604020202020204" pitchFamily="34" charset="0"/>
            </a:endParaRPr>
          </a:p>
          <a:p>
            <a:r>
              <a:rPr lang="es-ES" sz="600" dirty="0">
                <a:latin typeface="Arial" panose="020B0604020202020204" pitchFamily="34" charset="0"/>
                <a:cs typeface="Arial" panose="020B0604020202020204" pitchFamily="34" charset="0"/>
              </a:rPr>
              <a:t>* Directrices para una Eficaz Coordinación de Actividades Empresariales. INSST. </a:t>
            </a:r>
            <a:r>
              <a:rPr lang="es-ES" sz="600" dirty="0">
                <a:latin typeface="Arial" panose="020B0604020202020204" pitchFamily="34" charset="0"/>
                <a:cs typeface="Arial" panose="020B0604020202020204" pitchFamily="34" charset="0"/>
                <a:hlinkClick r:id="rId12"/>
              </a:rPr>
              <a:t>Acceso al documento</a:t>
            </a:r>
            <a:endParaRPr lang="es-ES" sz="600" dirty="0">
              <a:latin typeface="Arial" panose="020B0604020202020204" pitchFamily="34" charset="0"/>
              <a:cs typeface="Arial" panose="020B0604020202020204" pitchFamily="34" charset="0"/>
            </a:endParaRPr>
          </a:p>
          <a:p>
            <a:r>
              <a:rPr lang="es-ES" sz="600" dirty="0">
                <a:latin typeface="Arial" panose="020B0604020202020204" pitchFamily="34" charset="0"/>
                <a:cs typeface="Arial" panose="020B0604020202020204" pitchFamily="34" charset="0"/>
              </a:rPr>
              <a:t>* La Coordinación de Actividades Empresariales Efectiva es posible. Buenas prácticas y estrategia de transformación. IRSST. </a:t>
            </a:r>
            <a:r>
              <a:rPr lang="es-ES" sz="600" dirty="0">
                <a:latin typeface="Arial" panose="020B0604020202020204" pitchFamily="34" charset="0"/>
                <a:cs typeface="Arial" panose="020B0604020202020204" pitchFamily="34" charset="0"/>
                <a:hlinkClick r:id="rId13"/>
              </a:rPr>
              <a:t>Acceso al documento</a:t>
            </a:r>
            <a:endParaRPr lang="es-ES" sz="600" dirty="0">
              <a:latin typeface="Arial" panose="020B0604020202020204" pitchFamily="34" charset="0"/>
              <a:cs typeface="Arial" panose="020B0604020202020204" pitchFamily="34" charset="0"/>
            </a:endParaRPr>
          </a:p>
        </p:txBody>
      </p:sp>
      <p:sp>
        <p:nvSpPr>
          <p:cNvPr id="33" name="CuadroTexto 32"/>
          <p:cNvSpPr txBox="1"/>
          <p:nvPr/>
        </p:nvSpPr>
        <p:spPr>
          <a:xfrm>
            <a:off x="1232004" y="3873593"/>
            <a:ext cx="4456195" cy="369332"/>
          </a:xfrm>
          <a:prstGeom prst="rect">
            <a:avLst/>
          </a:prstGeom>
          <a:noFill/>
        </p:spPr>
        <p:txBody>
          <a:bodyPr wrap="square" rtlCol="0">
            <a:spAutoFit/>
          </a:bodyPr>
          <a:lstStyle/>
          <a:p>
            <a:pPr algn="ctr"/>
            <a:r>
              <a:rPr lang="es-ES" b="1" dirty="0">
                <a:solidFill>
                  <a:srgbClr val="545758"/>
                </a:solidFill>
                <a:latin typeface="Arial" panose="020B0604020202020204" pitchFamily="34" charset="0"/>
                <a:cs typeface="Arial" panose="020B0604020202020204" pitchFamily="34" charset="0"/>
              </a:rPr>
              <a:t>Proceso de CAE Efectiva</a:t>
            </a:r>
          </a:p>
        </p:txBody>
      </p:sp>
      <p:pic>
        <p:nvPicPr>
          <p:cNvPr id="6" name="Imagen 5">
            <a:hlinkClick r:id="rId4" action="ppaction://hlinksldjump"/>
            <a:extLst>
              <a:ext uri="{FF2B5EF4-FFF2-40B4-BE49-F238E27FC236}">
                <a16:creationId xmlns:a16="http://schemas.microsoft.com/office/drawing/2014/main" id="{AA489BA5-163D-6985-CE4F-DAC7246342FF}"/>
              </a:ext>
            </a:extLst>
          </p:cNvPr>
          <p:cNvPicPr>
            <a:picLocks noChangeAspect="1"/>
          </p:cNvPicPr>
          <p:nvPr/>
        </p:nvPicPr>
        <p:blipFill>
          <a:blip r:embed="rId14"/>
          <a:stretch>
            <a:fillRect/>
          </a:stretch>
        </p:blipFill>
        <p:spPr>
          <a:xfrm>
            <a:off x="2660714" y="4416481"/>
            <a:ext cx="1598774" cy="1014179"/>
          </a:xfrm>
          <a:prstGeom prst="rect">
            <a:avLst/>
          </a:prstGeom>
        </p:spPr>
      </p:pic>
      <p:pic>
        <p:nvPicPr>
          <p:cNvPr id="14" name="Gráfico 13" descr="Preguntas">
            <a:hlinkClick r:id="rId3" action="ppaction://hlinksldjump"/>
            <a:extLst>
              <a:ext uri="{FF2B5EF4-FFF2-40B4-BE49-F238E27FC236}">
                <a16:creationId xmlns:a16="http://schemas.microsoft.com/office/drawing/2014/main" id="{A9721599-600B-0E72-73D0-DEE23E76958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8083079" y="4276108"/>
            <a:ext cx="1297638" cy="1297638"/>
          </a:xfrm>
          <a:prstGeom prst="rect">
            <a:avLst/>
          </a:prstGeom>
        </p:spPr>
      </p:pic>
      <p:sp>
        <p:nvSpPr>
          <p:cNvPr id="42" name="CuadroTexto 41"/>
          <p:cNvSpPr txBox="1"/>
          <p:nvPr/>
        </p:nvSpPr>
        <p:spPr>
          <a:xfrm>
            <a:off x="6285542" y="3867810"/>
            <a:ext cx="4887936" cy="369332"/>
          </a:xfrm>
          <a:prstGeom prst="rect">
            <a:avLst/>
          </a:prstGeom>
          <a:noFill/>
        </p:spPr>
        <p:txBody>
          <a:bodyPr wrap="square" rtlCol="0">
            <a:spAutoFit/>
          </a:bodyPr>
          <a:lstStyle/>
          <a:p>
            <a:pPr algn="ctr"/>
            <a:r>
              <a:rPr lang="es-ES" b="1" dirty="0">
                <a:solidFill>
                  <a:schemeClr val="bg1"/>
                </a:solidFill>
                <a:latin typeface="Arial" panose="020B0604020202020204" pitchFamily="34" charset="0"/>
                <a:cs typeface="Arial" panose="020B0604020202020204" pitchFamily="34" charset="0"/>
              </a:rPr>
              <a:t>¿Cómo es la CAE en tu empresa?</a:t>
            </a:r>
          </a:p>
        </p:txBody>
      </p:sp>
      <p:pic>
        <p:nvPicPr>
          <p:cNvPr id="32" name="Imagen 31">
            <a:extLst>
              <a:ext uri="{FF2B5EF4-FFF2-40B4-BE49-F238E27FC236}">
                <a16:creationId xmlns:a16="http://schemas.microsoft.com/office/drawing/2014/main" id="{461BA8C3-099B-6973-0F33-0A210824849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804759" y="5675989"/>
            <a:ext cx="1682150" cy="1121433"/>
          </a:xfrm>
          <a:prstGeom prst="rect">
            <a:avLst/>
          </a:prstGeom>
        </p:spPr>
      </p:pic>
    </p:spTree>
    <p:extLst>
      <p:ext uri="{BB962C8B-B14F-4D97-AF65-F5344CB8AC3E}">
        <p14:creationId xmlns:p14="http://schemas.microsoft.com/office/powerpoint/2010/main" val="1383042254"/>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38"/>
                                        </p:tgtEl>
                                      </p:cBhvr>
                                    </p:animEffect>
                                    <p:animScale>
                                      <p:cBhvr>
                                        <p:cTn id="13" dur="250" autoRev="1" fill="hold"/>
                                        <p:tgtEl>
                                          <p:spTgt spid="38"/>
                                        </p:tgtEl>
                                      </p:cBhvr>
                                      <p:by x="105000" y="105000"/>
                                    </p:animScale>
                                  </p:child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35"/>
                                        </p:tgtEl>
                                      </p:cBhvr>
                                    </p:animEffect>
                                    <p:animScale>
                                      <p:cBhvr>
                                        <p:cTn id="19"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36"/>
                                        </p:tgtEl>
                                      </p:cBhvr>
                                    </p:animEffect>
                                    <p:animScale>
                                      <p:cBhvr>
                                        <p:cTn id="25" dur="250" autoRev="1" fill="hold"/>
                                        <p:tgtEl>
                                          <p:spTgt spid="36"/>
                                        </p:tgtEl>
                                      </p:cBhvr>
                                      <p:by x="105000" y="105000"/>
                                    </p:animScale>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7"/>
                                        </p:tgtEl>
                                      </p:cBhvr>
                                    </p:animEffect>
                                    <p:animScale>
                                      <p:cBhvr>
                                        <p:cTn id="31" dur="250" autoRev="1" fill="hold"/>
                                        <p:tgtEl>
                                          <p:spTgt spid="37"/>
                                        </p:tgtEl>
                                      </p:cBhvr>
                                      <p:by x="105000" y="105000"/>
                                    </p:animScale>
                                  </p:childTnLst>
                                </p:cTn>
                              </p:par>
                            </p:childTnLst>
                          </p:cTn>
                        </p:par>
                      </p:childTnLst>
                    </p:cTn>
                  </p:par>
                </p:childTnLst>
              </p:cTn>
              <p:nextCondLst>
                <p:cond evt="onClick" delay="0">
                  <p:tgtEl>
                    <p:spTgt spid="3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45D44B71-6254-A52B-996D-679C50DD938F}"/>
              </a:ext>
            </a:extLst>
          </p:cNvPr>
          <p:cNvSpPr txBox="1"/>
          <p:nvPr/>
        </p:nvSpPr>
        <p:spPr>
          <a:xfrm rot="16200000">
            <a:off x="950008" y="4188445"/>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sp>
        <p:nvSpPr>
          <p:cNvPr id="45" name="CuadroTexto 26">
            <a:extLst>
              <a:ext uri="{FF2B5EF4-FFF2-40B4-BE49-F238E27FC236}">
                <a16:creationId xmlns:a16="http://schemas.microsoft.com/office/drawing/2014/main" id="{392E99DB-18D3-FBE0-E1F7-B67263D93B2F}"/>
              </a:ext>
            </a:extLst>
          </p:cNvPr>
          <p:cNvSpPr txBox="1"/>
          <p:nvPr/>
        </p:nvSpPr>
        <p:spPr>
          <a:xfrm>
            <a:off x="246469" y="6309843"/>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25). INSST. </a:t>
            </a:r>
            <a:r>
              <a:rPr lang="es-ES" sz="800" dirty="0">
                <a:latin typeface="Arial Nova Light" panose="020B0304020202020204" pitchFamily="34" charset="0"/>
                <a:hlinkClick r:id="rId3"/>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18). IRSST. </a:t>
            </a:r>
            <a:r>
              <a:rPr lang="es-ES" sz="800" dirty="0">
                <a:latin typeface="Arial Nova Light" panose="020B0304020202020204" pitchFamily="34" charset="0"/>
                <a:hlinkClick r:id="rId4"/>
              </a:rPr>
              <a:t>Acceso al documento</a:t>
            </a:r>
            <a:endParaRPr lang="es-ES" sz="800" dirty="0">
              <a:latin typeface="Arial Nova Light" panose="020B0304020202020204" pitchFamily="34" charset="0"/>
            </a:endParaRPr>
          </a:p>
        </p:txBody>
      </p:sp>
      <p:sp>
        <p:nvSpPr>
          <p:cNvPr id="5" name="CuadroTexto 4">
            <a:extLst>
              <a:ext uri="{FF2B5EF4-FFF2-40B4-BE49-F238E27FC236}">
                <a16:creationId xmlns:a16="http://schemas.microsoft.com/office/drawing/2014/main" id="{BB356A89-58C5-2D0D-A21F-B0D3717B89E0}"/>
              </a:ext>
            </a:extLst>
          </p:cNvPr>
          <p:cNvSpPr txBox="1"/>
          <p:nvPr/>
        </p:nvSpPr>
        <p:spPr>
          <a:xfrm>
            <a:off x="653143" y="882296"/>
            <a:ext cx="10798628" cy="553998"/>
          </a:xfrm>
          <a:prstGeom prst="rect">
            <a:avLst/>
          </a:prstGeom>
          <a:noFill/>
        </p:spPr>
        <p:txBody>
          <a:bodyPr wrap="square">
            <a:spAutoFit/>
          </a:bodyPr>
          <a:lstStyle/>
          <a:p>
            <a:pPr algn="ctr">
              <a:spcBef>
                <a:spcPts val="600"/>
              </a:spcBef>
            </a:pPr>
            <a:r>
              <a:rPr lang="es-ES" sz="1500" dirty="0">
                <a:latin typeface="RobotoSlab-Light"/>
                <a:cs typeface="Arial" panose="020B0604020202020204" pitchFamily="34" charset="0"/>
              </a:rPr>
              <a:t>La CAE resulta más efectiva cuando se dan a conocer la planificación, organización, planificación y medidas preventivas del trabajo antes de su inicio, evitando tener que improvisar decisiones durante el desarrollo de las tareas.</a:t>
            </a:r>
            <a:endParaRPr lang="es-ES" sz="1500" strike="sngStrike" dirty="0">
              <a:latin typeface="RobotoSlab-Light"/>
              <a:cs typeface="Arial" panose="020B0604020202020204" pitchFamily="34" charset="0"/>
            </a:endParaRPr>
          </a:p>
        </p:txBody>
      </p:sp>
      <p:sp>
        <p:nvSpPr>
          <p:cNvPr id="15" name="CuadroTexto 14">
            <a:extLst>
              <a:ext uri="{FF2B5EF4-FFF2-40B4-BE49-F238E27FC236}">
                <a16:creationId xmlns:a16="http://schemas.microsoft.com/office/drawing/2014/main" id="{2A4B238B-E500-73D8-B03C-0309704C3082}"/>
              </a:ext>
            </a:extLst>
          </p:cNvPr>
          <p:cNvSpPr txBox="1"/>
          <p:nvPr/>
        </p:nvSpPr>
        <p:spPr>
          <a:xfrm>
            <a:off x="2333560" y="262011"/>
            <a:ext cx="9883149" cy="461665"/>
          </a:xfrm>
          <a:prstGeom prst="rect">
            <a:avLst/>
          </a:prstGeom>
          <a:noFill/>
        </p:spPr>
        <p:txBody>
          <a:bodyPr wrap="square" lIns="144000">
            <a:spAutoFit/>
          </a:bodyPr>
          <a:lstStyle>
            <a:defPPr>
              <a:defRPr lang="es-ES"/>
            </a:defPPr>
            <a:lvl1pPr>
              <a:defRPr sz="2400" b="1">
                <a:solidFill>
                  <a:srgbClr val="545758"/>
                </a:solidFill>
                <a:latin typeface="Arial" panose="020B0604020202020204" pitchFamily="34" charset="0"/>
                <a:cs typeface="Arial" panose="020B0604020202020204" pitchFamily="34" charset="0"/>
              </a:defRPr>
            </a:lvl1pPr>
          </a:lstStyle>
          <a:p>
            <a:r>
              <a:rPr lang="es-ES" dirty="0"/>
              <a:t>CAE Efectiva: Etapa de Planificación y organización</a:t>
            </a:r>
            <a:endParaRPr lang="es-ES" strike="sngStrike" dirty="0"/>
          </a:p>
        </p:txBody>
      </p:sp>
      <p:sp>
        <p:nvSpPr>
          <p:cNvPr id="6" name="CuadroTexto 5">
            <a:extLst>
              <a:ext uri="{FF2B5EF4-FFF2-40B4-BE49-F238E27FC236}">
                <a16:creationId xmlns:a16="http://schemas.microsoft.com/office/drawing/2014/main" id="{009A2E0D-33DD-F5E3-5793-3334DA2799F7}"/>
              </a:ext>
            </a:extLst>
          </p:cNvPr>
          <p:cNvSpPr txBox="1"/>
          <p:nvPr/>
        </p:nvSpPr>
        <p:spPr>
          <a:xfrm>
            <a:off x="3775391" y="3723409"/>
            <a:ext cx="667966" cy="415498"/>
          </a:xfrm>
          <a:prstGeom prst="rect">
            <a:avLst/>
          </a:prstGeom>
          <a:noFill/>
        </p:spPr>
        <p:txBody>
          <a:bodyPr wrap="square" rtlCol="0">
            <a:spAutoFit/>
          </a:bodyPr>
          <a:lstStyle/>
          <a:p>
            <a:pPr algn="ctr"/>
            <a:r>
              <a:rPr lang="es-ES" sz="1050" dirty="0"/>
              <a:t>Contrato o pedido</a:t>
            </a:r>
          </a:p>
        </p:txBody>
      </p:sp>
      <p:sp>
        <p:nvSpPr>
          <p:cNvPr id="2" name="CuadroTexto 1">
            <a:extLst>
              <a:ext uri="{FF2B5EF4-FFF2-40B4-BE49-F238E27FC236}">
                <a16:creationId xmlns:a16="http://schemas.microsoft.com/office/drawing/2014/main" id="{1F95F81C-EA49-23E0-A371-277C4C72D41F}"/>
              </a:ext>
            </a:extLst>
          </p:cNvPr>
          <p:cNvSpPr txBox="1"/>
          <p:nvPr/>
        </p:nvSpPr>
        <p:spPr>
          <a:xfrm>
            <a:off x="5580203" y="3726663"/>
            <a:ext cx="793630" cy="415498"/>
          </a:xfrm>
          <a:prstGeom prst="rect">
            <a:avLst/>
          </a:prstGeom>
          <a:noFill/>
        </p:spPr>
        <p:txBody>
          <a:bodyPr wrap="square" rtlCol="0">
            <a:spAutoFit/>
          </a:bodyPr>
          <a:lstStyle/>
          <a:p>
            <a:pPr algn="ctr"/>
            <a:r>
              <a:rPr lang="es-ES" sz="1050" dirty="0"/>
              <a:t>Ejecución del servicio</a:t>
            </a:r>
          </a:p>
        </p:txBody>
      </p:sp>
      <p:sp>
        <p:nvSpPr>
          <p:cNvPr id="9" name="CuadroTexto 8">
            <a:extLst>
              <a:ext uri="{FF2B5EF4-FFF2-40B4-BE49-F238E27FC236}">
                <a16:creationId xmlns:a16="http://schemas.microsoft.com/office/drawing/2014/main" id="{4A91A1BA-FDF3-EAAA-983E-C353DD072DF4}"/>
              </a:ext>
            </a:extLst>
          </p:cNvPr>
          <p:cNvSpPr txBox="1"/>
          <p:nvPr/>
        </p:nvSpPr>
        <p:spPr>
          <a:xfrm>
            <a:off x="517916" y="3248871"/>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r>
              <a:rPr lang="es-ES" dirty="0">
                <a:latin typeface="Arial" panose="020B0604020202020204" pitchFamily="34" charset="0"/>
                <a:cs typeface="Arial" panose="020B0604020202020204" pitchFamily="34" charset="0"/>
              </a:rPr>
              <a:t>En la etapa de “Planificación y Organización,  las claves son: </a:t>
            </a:r>
          </a:p>
        </p:txBody>
      </p:sp>
      <p:pic>
        <p:nvPicPr>
          <p:cNvPr id="3" name="Imagen 2">
            <a:hlinkClick r:id="rId5" action="ppaction://hlinksldjump"/>
            <a:extLst>
              <a:ext uri="{FF2B5EF4-FFF2-40B4-BE49-F238E27FC236}">
                <a16:creationId xmlns:a16="http://schemas.microsoft.com/office/drawing/2014/main" id="{F5F83830-5B72-6102-1558-0D524074DA02}"/>
              </a:ext>
            </a:extLst>
          </p:cNvPr>
          <p:cNvPicPr>
            <a:picLocks noChangeAspect="1"/>
          </p:cNvPicPr>
          <p:nvPr/>
        </p:nvPicPr>
        <p:blipFill>
          <a:blip r:embed="rId6"/>
          <a:stretch>
            <a:fillRect/>
          </a:stretch>
        </p:blipFill>
        <p:spPr>
          <a:xfrm>
            <a:off x="10168258" y="6160237"/>
            <a:ext cx="1840493" cy="565485"/>
          </a:xfrm>
          <a:prstGeom prst="rect">
            <a:avLst/>
          </a:prstGeom>
        </p:spPr>
      </p:pic>
      <p:sp>
        <p:nvSpPr>
          <p:cNvPr id="19" name="Rectángulo: esquinas redondeadas 18">
            <a:extLst>
              <a:ext uri="{FF2B5EF4-FFF2-40B4-BE49-F238E27FC236}">
                <a16:creationId xmlns:a16="http://schemas.microsoft.com/office/drawing/2014/main" id="{CA9F3E09-4B5F-04B9-8917-A1C1A70CDB30}"/>
              </a:ext>
            </a:extLst>
          </p:cNvPr>
          <p:cNvSpPr/>
          <p:nvPr/>
        </p:nvSpPr>
        <p:spPr>
          <a:xfrm>
            <a:off x="246470" y="3647119"/>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0" name="Grupo 19">
            <a:extLst>
              <a:ext uri="{FF2B5EF4-FFF2-40B4-BE49-F238E27FC236}">
                <a16:creationId xmlns:a16="http://schemas.microsoft.com/office/drawing/2014/main" id="{7BED28E1-407E-75D4-CF63-DE21E8FF42EE}"/>
              </a:ext>
            </a:extLst>
          </p:cNvPr>
          <p:cNvGrpSpPr/>
          <p:nvPr/>
        </p:nvGrpSpPr>
        <p:grpSpPr>
          <a:xfrm>
            <a:off x="4713056" y="3782674"/>
            <a:ext cx="1086930" cy="1258916"/>
            <a:chOff x="3339788" y="1763858"/>
            <a:chExt cx="1086930" cy="1258916"/>
          </a:xfrm>
        </p:grpSpPr>
        <p:pic>
          <p:nvPicPr>
            <p:cNvPr id="23" name="Marcador de contenido 4">
              <a:hlinkClick r:id="rId7" action="ppaction://hlinksldjump"/>
              <a:extLst>
                <a:ext uri="{FF2B5EF4-FFF2-40B4-BE49-F238E27FC236}">
                  <a16:creationId xmlns:a16="http://schemas.microsoft.com/office/drawing/2014/main" id="{03A7D3D3-5579-8385-8130-397E1478EE3A}"/>
                </a:ext>
              </a:extLst>
            </p:cNvPr>
            <p:cNvPicPr>
              <a:picLocks noChangeAspect="1"/>
            </p:cNvPicPr>
            <p:nvPr/>
          </p:nvPicPr>
          <p:blipFill rotWithShape="1">
            <a:blip r:embed="rId8"/>
            <a:srcRect l="22261" t="8570" r="59214" b="8823"/>
            <a:stretch/>
          </p:blipFill>
          <p:spPr>
            <a:xfrm>
              <a:off x="3339789" y="1763858"/>
              <a:ext cx="1086929" cy="1258916"/>
            </a:xfrm>
            <a:prstGeom prst="rect">
              <a:avLst/>
            </a:prstGeom>
          </p:spPr>
        </p:pic>
        <p:sp>
          <p:nvSpPr>
            <p:cNvPr id="24" name="CuadroTexto 23">
              <a:extLst>
                <a:ext uri="{FF2B5EF4-FFF2-40B4-BE49-F238E27FC236}">
                  <a16:creationId xmlns:a16="http://schemas.microsoft.com/office/drawing/2014/main" id="{BD17EAFA-35CE-19CC-786B-7F2CDA7582F5}"/>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25" name="CuadroTexto 24">
            <a:extLst>
              <a:ext uri="{FF2B5EF4-FFF2-40B4-BE49-F238E27FC236}">
                <a16:creationId xmlns:a16="http://schemas.microsoft.com/office/drawing/2014/main" id="{9B291341-A9D6-6818-503C-55483E9DF210}"/>
              </a:ext>
            </a:extLst>
          </p:cNvPr>
          <p:cNvSpPr txBox="1"/>
          <p:nvPr/>
        </p:nvSpPr>
        <p:spPr>
          <a:xfrm rot="16200000">
            <a:off x="-174411" y="4255602"/>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grpSp>
        <p:nvGrpSpPr>
          <p:cNvPr id="29" name="Grupo 28">
            <a:extLst>
              <a:ext uri="{FF2B5EF4-FFF2-40B4-BE49-F238E27FC236}">
                <a16:creationId xmlns:a16="http://schemas.microsoft.com/office/drawing/2014/main" id="{D5307585-2324-D720-D7F3-781D7DD8D5CD}"/>
              </a:ext>
            </a:extLst>
          </p:cNvPr>
          <p:cNvGrpSpPr/>
          <p:nvPr/>
        </p:nvGrpSpPr>
        <p:grpSpPr>
          <a:xfrm>
            <a:off x="1375163" y="3782673"/>
            <a:ext cx="1105223" cy="1271230"/>
            <a:chOff x="1232006" y="1732116"/>
            <a:chExt cx="1105223" cy="1258694"/>
          </a:xfrm>
        </p:grpSpPr>
        <p:pic>
          <p:nvPicPr>
            <p:cNvPr id="30" name="Marcador de contenido 4">
              <a:hlinkClick r:id="rId9" action="ppaction://hlinksldjump"/>
              <a:extLst>
                <a:ext uri="{FF2B5EF4-FFF2-40B4-BE49-F238E27FC236}">
                  <a16:creationId xmlns:a16="http://schemas.microsoft.com/office/drawing/2014/main" id="{CF84CBB7-A808-E598-48C9-FF6D25C24AEC}"/>
                </a:ext>
              </a:extLst>
            </p:cNvPr>
            <p:cNvPicPr>
              <a:picLocks noChangeAspect="1"/>
            </p:cNvPicPr>
            <p:nvPr/>
          </p:nvPicPr>
          <p:blipFill rotWithShape="1">
            <a:blip r:embed="rId8"/>
            <a:srcRect l="3491" t="9220" r="77983" b="9472"/>
            <a:stretch/>
          </p:blipFill>
          <p:spPr>
            <a:xfrm>
              <a:off x="1233153" y="1732116"/>
              <a:ext cx="1104076" cy="1258694"/>
            </a:xfrm>
            <a:prstGeom prst="rect">
              <a:avLst/>
            </a:prstGeom>
            <a:solidFill>
              <a:srgbClr val="1E428A"/>
            </a:solidFill>
          </p:spPr>
        </p:pic>
        <p:sp>
          <p:nvSpPr>
            <p:cNvPr id="34" name="CuadroTexto 33">
              <a:extLst>
                <a:ext uri="{FF2B5EF4-FFF2-40B4-BE49-F238E27FC236}">
                  <a16:creationId xmlns:a16="http://schemas.microsoft.com/office/drawing/2014/main" id="{BEF33B6B-634C-0B2B-9A73-96BCED4BE77C}"/>
                </a:ext>
              </a:extLst>
            </p:cNvPr>
            <p:cNvSpPr txBox="1"/>
            <p:nvPr/>
          </p:nvSpPr>
          <p:spPr>
            <a:xfrm>
              <a:off x="1232006" y="1751546"/>
              <a:ext cx="1086929" cy="346823"/>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grpSp>
      <p:grpSp>
        <p:nvGrpSpPr>
          <p:cNvPr id="35" name="Grupo 34">
            <a:extLst>
              <a:ext uri="{FF2B5EF4-FFF2-40B4-BE49-F238E27FC236}">
                <a16:creationId xmlns:a16="http://schemas.microsoft.com/office/drawing/2014/main" id="{B6DA45E4-AB7E-5B1B-ADC7-5DA3B2AEC1CE}"/>
              </a:ext>
            </a:extLst>
          </p:cNvPr>
          <p:cNvGrpSpPr/>
          <p:nvPr/>
        </p:nvGrpSpPr>
        <p:grpSpPr>
          <a:xfrm>
            <a:off x="2487757" y="3782674"/>
            <a:ext cx="1076966" cy="1271229"/>
            <a:chOff x="5457534" y="1774378"/>
            <a:chExt cx="1076966" cy="1271229"/>
          </a:xfrm>
        </p:grpSpPr>
        <p:pic>
          <p:nvPicPr>
            <p:cNvPr id="36" name="Marcador de contenido 4">
              <a:hlinkClick r:id="rId9" action="ppaction://hlinksldjump"/>
              <a:extLst>
                <a:ext uri="{FF2B5EF4-FFF2-40B4-BE49-F238E27FC236}">
                  <a16:creationId xmlns:a16="http://schemas.microsoft.com/office/drawing/2014/main" id="{2AF36F6F-4CFB-3D55-A006-E9227012AF1C}"/>
                </a:ext>
              </a:extLst>
            </p:cNvPr>
            <p:cNvPicPr>
              <a:picLocks noChangeAspect="1"/>
            </p:cNvPicPr>
            <p:nvPr/>
          </p:nvPicPr>
          <p:blipFill rotWithShape="1">
            <a:blip r:embed="rId8"/>
            <a:srcRect l="59792" t="8212" r="21852" b="8374"/>
            <a:stretch/>
          </p:blipFill>
          <p:spPr>
            <a:xfrm>
              <a:off x="5457534" y="1774378"/>
              <a:ext cx="1076966" cy="1271229"/>
            </a:xfrm>
            <a:prstGeom prst="rect">
              <a:avLst/>
            </a:prstGeom>
          </p:spPr>
        </p:pic>
        <p:sp>
          <p:nvSpPr>
            <p:cNvPr id="37" name="CuadroTexto 36">
              <a:extLst>
                <a:ext uri="{FF2B5EF4-FFF2-40B4-BE49-F238E27FC236}">
                  <a16:creationId xmlns:a16="http://schemas.microsoft.com/office/drawing/2014/main" id="{3C9C405D-0945-66C0-9807-9F05BF94C9D8}"/>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38" name="Grupo 37">
            <a:extLst>
              <a:ext uri="{FF2B5EF4-FFF2-40B4-BE49-F238E27FC236}">
                <a16:creationId xmlns:a16="http://schemas.microsoft.com/office/drawing/2014/main" id="{375772D5-32E6-20E9-4A79-6E1D029DC001}"/>
              </a:ext>
            </a:extLst>
          </p:cNvPr>
          <p:cNvGrpSpPr/>
          <p:nvPr/>
        </p:nvGrpSpPr>
        <p:grpSpPr>
          <a:xfrm>
            <a:off x="7578304" y="3798762"/>
            <a:ext cx="1086930" cy="1271230"/>
            <a:chOff x="7555352" y="1760096"/>
            <a:chExt cx="1086930" cy="1271230"/>
          </a:xfrm>
          <a:solidFill>
            <a:srgbClr val="1E428A"/>
          </a:solidFill>
        </p:grpSpPr>
        <p:pic>
          <p:nvPicPr>
            <p:cNvPr id="42" name="Marcador de contenido 4">
              <a:hlinkClick r:id="rId10" action="ppaction://hlinksldjump"/>
              <a:extLst>
                <a:ext uri="{FF2B5EF4-FFF2-40B4-BE49-F238E27FC236}">
                  <a16:creationId xmlns:a16="http://schemas.microsoft.com/office/drawing/2014/main" id="{6D2AB8B1-7898-E9E8-0561-A13E7C2E85D3}"/>
                </a:ext>
              </a:extLst>
            </p:cNvPr>
            <p:cNvPicPr>
              <a:picLocks noChangeAspect="1"/>
            </p:cNvPicPr>
            <p:nvPr/>
          </p:nvPicPr>
          <p:blipFill rotWithShape="1">
            <a:blip r:embed="rId8"/>
            <a:srcRect l="40997" t="7933" r="40478" b="8652"/>
            <a:stretch/>
          </p:blipFill>
          <p:spPr>
            <a:xfrm>
              <a:off x="7555353" y="1760096"/>
              <a:ext cx="1086929" cy="1271230"/>
            </a:xfrm>
            <a:prstGeom prst="rect">
              <a:avLst/>
            </a:prstGeom>
            <a:grpFill/>
          </p:spPr>
        </p:pic>
        <p:sp>
          <p:nvSpPr>
            <p:cNvPr id="43" name="CuadroTexto 42">
              <a:extLst>
                <a:ext uri="{FF2B5EF4-FFF2-40B4-BE49-F238E27FC236}">
                  <a16:creationId xmlns:a16="http://schemas.microsoft.com/office/drawing/2014/main" id="{AFB86AFE-9879-5564-8A10-2831090AEFAF}"/>
                </a:ext>
              </a:extLst>
            </p:cNvPr>
            <p:cNvSpPr txBox="1">
              <a:spLocks/>
            </p:cNvSpPr>
            <p:nvPr/>
          </p:nvSpPr>
          <p:spPr>
            <a:xfrm>
              <a:off x="7555352" y="1780107"/>
              <a:ext cx="1086929" cy="369332"/>
            </a:xfrm>
            <a:prstGeom prst="rect">
              <a:avLst/>
            </a:prstGeom>
            <a:grpFill/>
          </p:spPr>
          <p:txBody>
            <a:bodyPr wrap="square" lIns="36000" rIns="36000" rtlCol="0" anchor="ctr">
              <a:noAutofit/>
            </a:bodyPr>
            <a:lstStyle/>
            <a:p>
              <a:pPr algn="ctr">
                <a:lnSpc>
                  <a:spcPts val="900"/>
                </a:lnSpc>
              </a:pPr>
              <a:r>
                <a:rPr lang="es-ES" sz="1200" dirty="0">
                  <a:solidFill>
                    <a:schemeClr val="bg1"/>
                  </a:solidFill>
                  <a:latin typeface="Arial Narrow" panose="020B0606020202030204" pitchFamily="34" charset="0"/>
                  <a:cs typeface="Arial" panose="020B0604020202020204" pitchFamily="34" charset="0"/>
                </a:rPr>
                <a:t>Concurrencia y situaciones especiales</a:t>
              </a:r>
            </a:p>
          </p:txBody>
        </p:sp>
      </p:grpSp>
      <p:grpSp>
        <p:nvGrpSpPr>
          <p:cNvPr id="44" name="Grupo 43">
            <a:extLst>
              <a:ext uri="{FF2B5EF4-FFF2-40B4-BE49-F238E27FC236}">
                <a16:creationId xmlns:a16="http://schemas.microsoft.com/office/drawing/2014/main" id="{B952DABB-74EB-8BA0-24D7-8E5C7E210C75}"/>
              </a:ext>
            </a:extLst>
          </p:cNvPr>
          <p:cNvGrpSpPr/>
          <p:nvPr/>
        </p:nvGrpSpPr>
        <p:grpSpPr>
          <a:xfrm>
            <a:off x="9994166" y="3804602"/>
            <a:ext cx="1086930" cy="1265390"/>
            <a:chOff x="9663134" y="1815096"/>
            <a:chExt cx="1086930" cy="1253401"/>
          </a:xfrm>
        </p:grpSpPr>
        <p:pic>
          <p:nvPicPr>
            <p:cNvPr id="46" name="Marcador de contenido 4">
              <a:hlinkClick r:id="rId11" action="ppaction://hlinksldjump"/>
              <a:extLst>
                <a:ext uri="{FF2B5EF4-FFF2-40B4-BE49-F238E27FC236}">
                  <a16:creationId xmlns:a16="http://schemas.microsoft.com/office/drawing/2014/main" id="{66A65AA4-958F-174E-D26F-579EDAD5B5B0}"/>
                </a:ext>
              </a:extLst>
            </p:cNvPr>
            <p:cNvPicPr>
              <a:picLocks noChangeAspect="1"/>
            </p:cNvPicPr>
            <p:nvPr/>
          </p:nvPicPr>
          <p:blipFill rotWithShape="1">
            <a:blip r:embed="rId8"/>
            <a:srcRect l="78427" t="8543" r="3048" b="9212"/>
            <a:stretch/>
          </p:blipFill>
          <p:spPr>
            <a:xfrm>
              <a:off x="9663135" y="1815096"/>
              <a:ext cx="1086929" cy="1253401"/>
            </a:xfrm>
            <a:prstGeom prst="rect">
              <a:avLst/>
            </a:prstGeom>
          </p:spPr>
        </p:pic>
        <p:sp>
          <p:nvSpPr>
            <p:cNvPr id="47" name="CuadroTexto 46">
              <a:extLst>
                <a:ext uri="{FF2B5EF4-FFF2-40B4-BE49-F238E27FC236}">
                  <a16:creationId xmlns:a16="http://schemas.microsoft.com/office/drawing/2014/main" id="{553C936B-CE1D-F92D-D2D3-5211BD2BC6F3}"/>
                </a:ext>
              </a:extLst>
            </p:cNvPr>
            <p:cNvSpPr txBox="1">
              <a:spLocks/>
            </p:cNvSpPr>
            <p:nvPr/>
          </p:nvSpPr>
          <p:spPr>
            <a:xfrm>
              <a:off x="9663134" y="1815096"/>
              <a:ext cx="1086929"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Aprendizaje</a:t>
              </a:r>
              <a:endParaRPr lang="es-ES" sz="1200" dirty="0">
                <a:solidFill>
                  <a:schemeClr val="bg1"/>
                </a:solidFill>
                <a:latin typeface="Arial" panose="020B0604020202020204" pitchFamily="34" charset="0"/>
                <a:cs typeface="Arial" panose="020B0604020202020204" pitchFamily="34" charset="0"/>
              </a:endParaRPr>
            </a:p>
          </p:txBody>
        </p:sp>
      </p:grpSp>
      <p:sp>
        <p:nvSpPr>
          <p:cNvPr id="10" name="CuadroTexto 9">
            <a:extLst>
              <a:ext uri="{FF2B5EF4-FFF2-40B4-BE49-F238E27FC236}">
                <a16:creationId xmlns:a16="http://schemas.microsoft.com/office/drawing/2014/main" id="{CD685D44-0B53-1E13-7AD7-CD912C0125FF}"/>
              </a:ext>
            </a:extLst>
          </p:cNvPr>
          <p:cNvSpPr txBox="1"/>
          <p:nvPr/>
        </p:nvSpPr>
        <p:spPr>
          <a:xfrm>
            <a:off x="8279632" y="2397183"/>
            <a:ext cx="3069771" cy="995146"/>
          </a:xfrm>
          <a:prstGeom prst="roundRect">
            <a:avLst/>
          </a:prstGeom>
          <a:solidFill>
            <a:srgbClr val="1D3D7D"/>
          </a:solidFill>
          <a:ln>
            <a:noFill/>
          </a:ln>
        </p:spPr>
        <p:txBody>
          <a:bodyPr wrap="square" tIns="72000" bIns="72000">
            <a:spAutoFit/>
          </a:bodyPr>
          <a:lstStyle/>
          <a:p>
            <a:pPr marL="176213" indent="-176213" algn="just">
              <a:buFont typeface="Arial" panose="020B0604020202020204" pitchFamily="34" charset="0"/>
              <a:buChar char="•"/>
            </a:pPr>
            <a:r>
              <a:rPr lang="es-ES" sz="1100" b="1" dirty="0">
                <a:solidFill>
                  <a:schemeClr val="bg1"/>
                </a:solidFill>
              </a:rPr>
              <a:t>Adecuar la CAE al tipo de trabajo. </a:t>
            </a:r>
          </a:p>
          <a:p>
            <a:pPr marL="176213" indent="-176213" algn="just">
              <a:buFont typeface="Arial" panose="020B0604020202020204" pitchFamily="34" charset="0"/>
              <a:buChar char="•"/>
            </a:pPr>
            <a:r>
              <a:rPr lang="es-ES" sz="1100" b="1" dirty="0">
                <a:solidFill>
                  <a:schemeClr val="bg1"/>
                </a:solidFill>
              </a:rPr>
              <a:t>Foco en lo importante para  mejorar la efectividad y evitar burocracia innecesaria.</a:t>
            </a:r>
          </a:p>
          <a:p>
            <a:pPr algn="just">
              <a:spcBef>
                <a:spcPts val="600"/>
              </a:spcBef>
            </a:pPr>
            <a:r>
              <a:rPr lang="es-ES" sz="1100" dirty="0">
                <a:solidFill>
                  <a:schemeClr val="bg1"/>
                </a:solidFill>
                <a:latin typeface="Arial Nova Light" panose="020B0304020202020204" pitchFamily="34" charset="0"/>
              </a:rPr>
              <a:t>Para saber más</a:t>
            </a:r>
            <a:r>
              <a:rPr lang="es-ES" sz="1100" dirty="0">
                <a:solidFill>
                  <a:schemeClr val="bg1"/>
                </a:solidFill>
                <a:latin typeface="Arial Nova Light" panose="020B0304020202020204" pitchFamily="34" charset="0"/>
                <a:hlinkClick r:id="rId12" action="ppaction://hlinksldjump"/>
              </a:rPr>
              <a:t>, pincha aquí</a:t>
            </a:r>
            <a:endParaRPr lang="es-ES" sz="1100" dirty="0">
              <a:solidFill>
                <a:schemeClr val="bg1"/>
              </a:solidFill>
            </a:endParaRPr>
          </a:p>
        </p:txBody>
      </p:sp>
      <p:cxnSp>
        <p:nvCxnSpPr>
          <p:cNvPr id="11" name="Conector recto de flecha 10">
            <a:extLst>
              <a:ext uri="{FF2B5EF4-FFF2-40B4-BE49-F238E27FC236}">
                <a16:creationId xmlns:a16="http://schemas.microsoft.com/office/drawing/2014/main" id="{2AB6FBD2-8CE8-185D-D949-49EFE5961F4F}"/>
              </a:ext>
            </a:extLst>
          </p:cNvPr>
          <p:cNvCxnSpPr>
            <a:cxnSpLocks/>
            <a:stCxn id="10" idx="1"/>
            <a:endCxn id="23" idx="3"/>
          </p:cNvCxnSpPr>
          <p:nvPr/>
        </p:nvCxnSpPr>
        <p:spPr>
          <a:xfrm flipH="1">
            <a:off x="5799986" y="2894756"/>
            <a:ext cx="2479646" cy="1517376"/>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8" name="Elipse 7">
            <a:hlinkClick r:id="rId7" action="ppaction://hlinksldjump"/>
            <a:extLst>
              <a:ext uri="{FF2B5EF4-FFF2-40B4-BE49-F238E27FC236}">
                <a16:creationId xmlns:a16="http://schemas.microsoft.com/office/drawing/2014/main" id="{2962D29A-254A-E2D8-8629-75CC415AE7FB}"/>
              </a:ext>
            </a:extLst>
          </p:cNvPr>
          <p:cNvSpPr/>
          <p:nvPr/>
        </p:nvSpPr>
        <p:spPr>
          <a:xfrm>
            <a:off x="11081095" y="2089260"/>
            <a:ext cx="457200" cy="45836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
        <p:nvSpPr>
          <p:cNvPr id="13" name="Rectángulo: esquinas redondeadas 8">
            <a:hlinkClick r:id="rId13" action="ppaction://hlinksldjump"/>
            <a:extLst>
              <a:ext uri="{FF2B5EF4-FFF2-40B4-BE49-F238E27FC236}">
                <a16:creationId xmlns:a16="http://schemas.microsoft.com/office/drawing/2014/main" id="{C9E146BC-3224-EBE1-9BB5-93E8C920CE28}"/>
              </a:ext>
            </a:extLst>
          </p:cNvPr>
          <p:cNvSpPr/>
          <p:nvPr/>
        </p:nvSpPr>
        <p:spPr>
          <a:xfrm>
            <a:off x="4854094" y="181257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Planificación y organización</a:t>
            </a:r>
          </a:p>
        </p:txBody>
      </p:sp>
      <p:cxnSp>
        <p:nvCxnSpPr>
          <p:cNvPr id="16" name="Conector recto de flecha 15">
            <a:extLst>
              <a:ext uri="{FF2B5EF4-FFF2-40B4-BE49-F238E27FC236}">
                <a16:creationId xmlns:a16="http://schemas.microsoft.com/office/drawing/2014/main" id="{CE3FBB5B-25DA-6C85-FD95-EE441154ACDE}"/>
              </a:ext>
            </a:extLst>
          </p:cNvPr>
          <p:cNvCxnSpPr>
            <a:cxnSpLocks/>
          </p:cNvCxnSpPr>
          <p:nvPr/>
        </p:nvCxnSpPr>
        <p:spPr>
          <a:xfrm>
            <a:off x="4095978" y="239718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B40DA7D9-1189-BDA4-D9DB-73089F60F6F5}"/>
              </a:ext>
            </a:extLst>
          </p:cNvPr>
          <p:cNvCxnSpPr>
            <a:cxnSpLocks/>
          </p:cNvCxnSpPr>
          <p:nvPr/>
        </p:nvCxnSpPr>
        <p:spPr>
          <a:xfrm>
            <a:off x="7220177" y="239718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7466E64E-E93E-912C-92FF-8B0BB0BEE5DF}"/>
              </a:ext>
            </a:extLst>
          </p:cNvPr>
          <p:cNvSpPr txBox="1"/>
          <p:nvPr/>
        </p:nvSpPr>
        <p:spPr>
          <a:xfrm>
            <a:off x="1485297" y="5208467"/>
            <a:ext cx="203498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Participación y cooperación de todas las personas implicadas</a:t>
            </a:r>
          </a:p>
        </p:txBody>
      </p:sp>
      <p:sp>
        <p:nvSpPr>
          <p:cNvPr id="31" name="CuadroTexto 30">
            <a:extLst>
              <a:ext uri="{FF2B5EF4-FFF2-40B4-BE49-F238E27FC236}">
                <a16:creationId xmlns:a16="http://schemas.microsoft.com/office/drawing/2014/main" id="{1C4A2DA2-3DD0-9A21-A163-D669D0EB405E}"/>
              </a:ext>
            </a:extLst>
          </p:cNvPr>
          <p:cNvSpPr txBox="1"/>
          <p:nvPr/>
        </p:nvSpPr>
        <p:spPr>
          <a:xfrm>
            <a:off x="4276216" y="5208467"/>
            <a:ext cx="198494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Medidas proporcionales al nivel de riesgo de cada actividad. </a:t>
            </a:r>
          </a:p>
        </p:txBody>
      </p:sp>
      <p:sp>
        <p:nvSpPr>
          <p:cNvPr id="32" name="CuadroTexto 31">
            <a:extLst>
              <a:ext uri="{FF2B5EF4-FFF2-40B4-BE49-F238E27FC236}">
                <a16:creationId xmlns:a16="http://schemas.microsoft.com/office/drawing/2014/main" id="{3904EC91-F953-A882-2B37-6B04DD22BF2A}"/>
              </a:ext>
            </a:extLst>
          </p:cNvPr>
          <p:cNvSpPr txBox="1"/>
          <p:nvPr/>
        </p:nvSpPr>
        <p:spPr>
          <a:xfrm>
            <a:off x="6749142" y="5208467"/>
            <a:ext cx="278674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Identificar y planificar posibles casos de concurrencia entre empresas o situaciones especiales</a:t>
            </a:r>
          </a:p>
        </p:txBody>
      </p:sp>
      <p:sp>
        <p:nvSpPr>
          <p:cNvPr id="33" name="CuadroTexto 32">
            <a:extLst>
              <a:ext uri="{FF2B5EF4-FFF2-40B4-BE49-F238E27FC236}">
                <a16:creationId xmlns:a16="http://schemas.microsoft.com/office/drawing/2014/main" id="{83194BA4-C413-6191-E975-5B7E779FE7AA}"/>
              </a:ext>
            </a:extLst>
          </p:cNvPr>
          <p:cNvSpPr txBox="1"/>
          <p:nvPr/>
        </p:nvSpPr>
        <p:spPr>
          <a:xfrm>
            <a:off x="9535885" y="5208467"/>
            <a:ext cx="2461080" cy="738664"/>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Procesos de inducción para quienes van a prestar el servicio </a:t>
            </a:r>
          </a:p>
        </p:txBody>
      </p:sp>
    </p:spTree>
    <p:extLst>
      <p:ext uri="{BB962C8B-B14F-4D97-AF65-F5344CB8AC3E}">
        <p14:creationId xmlns:p14="http://schemas.microsoft.com/office/powerpoint/2010/main" val="31908882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45D44B71-6254-A52B-996D-679C50DD938F}"/>
              </a:ext>
            </a:extLst>
          </p:cNvPr>
          <p:cNvSpPr txBox="1"/>
          <p:nvPr/>
        </p:nvSpPr>
        <p:spPr>
          <a:xfrm rot="16200000">
            <a:off x="950008" y="4188445"/>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sp>
        <p:nvSpPr>
          <p:cNvPr id="45" name="CuadroTexto 26">
            <a:extLst>
              <a:ext uri="{FF2B5EF4-FFF2-40B4-BE49-F238E27FC236}">
                <a16:creationId xmlns:a16="http://schemas.microsoft.com/office/drawing/2014/main" id="{392E99DB-18D3-FBE0-E1F7-B67263D93B2F}"/>
              </a:ext>
            </a:extLst>
          </p:cNvPr>
          <p:cNvSpPr txBox="1"/>
          <p:nvPr/>
        </p:nvSpPr>
        <p:spPr>
          <a:xfrm>
            <a:off x="246469" y="6309843"/>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25). INSST. </a:t>
            </a:r>
            <a:r>
              <a:rPr lang="es-ES" sz="800" dirty="0">
                <a:latin typeface="Arial Nova Light" panose="020B0304020202020204" pitchFamily="34" charset="0"/>
                <a:hlinkClick r:id="rId3"/>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18). IRSST. </a:t>
            </a:r>
            <a:r>
              <a:rPr lang="es-ES" sz="800" dirty="0">
                <a:latin typeface="Arial Nova Light" panose="020B0304020202020204" pitchFamily="34" charset="0"/>
                <a:hlinkClick r:id="rId4"/>
              </a:rPr>
              <a:t>Acceso al documento</a:t>
            </a:r>
            <a:endParaRPr lang="es-ES" sz="800" dirty="0">
              <a:latin typeface="Arial Nova Light" panose="020B0304020202020204" pitchFamily="34" charset="0"/>
            </a:endParaRPr>
          </a:p>
        </p:txBody>
      </p:sp>
      <p:sp>
        <p:nvSpPr>
          <p:cNvPr id="5" name="CuadroTexto 4">
            <a:extLst>
              <a:ext uri="{FF2B5EF4-FFF2-40B4-BE49-F238E27FC236}">
                <a16:creationId xmlns:a16="http://schemas.microsoft.com/office/drawing/2014/main" id="{BB356A89-58C5-2D0D-A21F-B0D3717B89E0}"/>
              </a:ext>
            </a:extLst>
          </p:cNvPr>
          <p:cNvSpPr txBox="1"/>
          <p:nvPr/>
        </p:nvSpPr>
        <p:spPr>
          <a:xfrm>
            <a:off x="653143" y="882296"/>
            <a:ext cx="10798628" cy="553998"/>
          </a:xfrm>
          <a:prstGeom prst="rect">
            <a:avLst/>
          </a:prstGeom>
          <a:noFill/>
        </p:spPr>
        <p:txBody>
          <a:bodyPr wrap="square">
            <a:spAutoFit/>
          </a:bodyPr>
          <a:lstStyle/>
          <a:p>
            <a:pPr algn="ctr">
              <a:spcBef>
                <a:spcPts val="600"/>
              </a:spcBef>
            </a:pPr>
            <a:r>
              <a:rPr lang="es-ES" sz="1500" dirty="0">
                <a:latin typeface="RobotoSlab-Light"/>
                <a:cs typeface="Arial" panose="020B0604020202020204" pitchFamily="34" charset="0"/>
              </a:rPr>
              <a:t>La CAE resulta más efectiva cuando se dan a conocer la planificación, organización, planificación y medidas preventivas del trabajo antes de su inicio, evitando tener que improvisar decisiones durante el desarrollo de las tareas.</a:t>
            </a:r>
            <a:endParaRPr lang="es-ES" sz="1500" strike="sngStrike" dirty="0">
              <a:latin typeface="RobotoSlab-Light"/>
              <a:cs typeface="Arial" panose="020B0604020202020204" pitchFamily="34" charset="0"/>
            </a:endParaRPr>
          </a:p>
        </p:txBody>
      </p:sp>
      <p:sp>
        <p:nvSpPr>
          <p:cNvPr id="15" name="CuadroTexto 14">
            <a:extLst>
              <a:ext uri="{FF2B5EF4-FFF2-40B4-BE49-F238E27FC236}">
                <a16:creationId xmlns:a16="http://schemas.microsoft.com/office/drawing/2014/main" id="{2A4B238B-E500-73D8-B03C-0309704C3082}"/>
              </a:ext>
            </a:extLst>
          </p:cNvPr>
          <p:cNvSpPr txBox="1"/>
          <p:nvPr/>
        </p:nvSpPr>
        <p:spPr>
          <a:xfrm>
            <a:off x="2333560" y="262011"/>
            <a:ext cx="9883149" cy="461665"/>
          </a:xfrm>
          <a:prstGeom prst="rect">
            <a:avLst/>
          </a:prstGeom>
          <a:noFill/>
        </p:spPr>
        <p:txBody>
          <a:bodyPr wrap="square" lIns="144000">
            <a:spAutoFit/>
          </a:bodyPr>
          <a:lstStyle>
            <a:defPPr>
              <a:defRPr lang="es-ES"/>
            </a:defPPr>
            <a:lvl1pPr>
              <a:defRPr sz="2400" b="1">
                <a:solidFill>
                  <a:srgbClr val="545758"/>
                </a:solidFill>
                <a:latin typeface="Arial" panose="020B0604020202020204" pitchFamily="34" charset="0"/>
                <a:cs typeface="Arial" panose="020B0604020202020204" pitchFamily="34" charset="0"/>
              </a:defRPr>
            </a:lvl1pPr>
          </a:lstStyle>
          <a:p>
            <a:r>
              <a:rPr lang="es-ES" dirty="0"/>
              <a:t>CAE Efectiva: Etapa de Planificación y organización</a:t>
            </a:r>
            <a:endParaRPr lang="es-ES" strike="sngStrike" dirty="0"/>
          </a:p>
        </p:txBody>
      </p:sp>
      <p:sp>
        <p:nvSpPr>
          <p:cNvPr id="6" name="CuadroTexto 5">
            <a:extLst>
              <a:ext uri="{FF2B5EF4-FFF2-40B4-BE49-F238E27FC236}">
                <a16:creationId xmlns:a16="http://schemas.microsoft.com/office/drawing/2014/main" id="{009A2E0D-33DD-F5E3-5793-3334DA2799F7}"/>
              </a:ext>
            </a:extLst>
          </p:cNvPr>
          <p:cNvSpPr txBox="1"/>
          <p:nvPr/>
        </p:nvSpPr>
        <p:spPr>
          <a:xfrm>
            <a:off x="3775391" y="3723409"/>
            <a:ext cx="667966" cy="415498"/>
          </a:xfrm>
          <a:prstGeom prst="rect">
            <a:avLst/>
          </a:prstGeom>
          <a:noFill/>
        </p:spPr>
        <p:txBody>
          <a:bodyPr wrap="square" rtlCol="0">
            <a:spAutoFit/>
          </a:bodyPr>
          <a:lstStyle/>
          <a:p>
            <a:pPr algn="ctr"/>
            <a:r>
              <a:rPr lang="es-ES" sz="1050" dirty="0"/>
              <a:t>Contrato o pedido</a:t>
            </a:r>
          </a:p>
        </p:txBody>
      </p:sp>
      <p:sp>
        <p:nvSpPr>
          <p:cNvPr id="2" name="CuadroTexto 1">
            <a:extLst>
              <a:ext uri="{FF2B5EF4-FFF2-40B4-BE49-F238E27FC236}">
                <a16:creationId xmlns:a16="http://schemas.microsoft.com/office/drawing/2014/main" id="{1F95F81C-EA49-23E0-A371-277C4C72D41F}"/>
              </a:ext>
            </a:extLst>
          </p:cNvPr>
          <p:cNvSpPr txBox="1"/>
          <p:nvPr/>
        </p:nvSpPr>
        <p:spPr>
          <a:xfrm>
            <a:off x="5580203" y="3726663"/>
            <a:ext cx="793630" cy="415498"/>
          </a:xfrm>
          <a:prstGeom prst="rect">
            <a:avLst/>
          </a:prstGeom>
          <a:noFill/>
        </p:spPr>
        <p:txBody>
          <a:bodyPr wrap="square" rtlCol="0">
            <a:spAutoFit/>
          </a:bodyPr>
          <a:lstStyle/>
          <a:p>
            <a:pPr algn="ctr"/>
            <a:r>
              <a:rPr lang="es-ES" sz="1050" dirty="0"/>
              <a:t>Ejecución del servicio</a:t>
            </a:r>
          </a:p>
        </p:txBody>
      </p:sp>
      <p:sp>
        <p:nvSpPr>
          <p:cNvPr id="9" name="CuadroTexto 8">
            <a:extLst>
              <a:ext uri="{FF2B5EF4-FFF2-40B4-BE49-F238E27FC236}">
                <a16:creationId xmlns:a16="http://schemas.microsoft.com/office/drawing/2014/main" id="{4A91A1BA-FDF3-EAAA-983E-C353DD072DF4}"/>
              </a:ext>
            </a:extLst>
          </p:cNvPr>
          <p:cNvSpPr txBox="1"/>
          <p:nvPr/>
        </p:nvSpPr>
        <p:spPr>
          <a:xfrm>
            <a:off x="517916" y="3248871"/>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r>
              <a:rPr lang="es-ES" dirty="0">
                <a:latin typeface="Arial" panose="020B0604020202020204" pitchFamily="34" charset="0"/>
                <a:cs typeface="Arial" panose="020B0604020202020204" pitchFamily="34" charset="0"/>
              </a:rPr>
              <a:t>En la etapa de “Planificación y Organización,  las claves son: </a:t>
            </a:r>
          </a:p>
        </p:txBody>
      </p:sp>
      <p:pic>
        <p:nvPicPr>
          <p:cNvPr id="3" name="Imagen 2">
            <a:hlinkClick r:id="rId5" action="ppaction://hlinksldjump"/>
            <a:extLst>
              <a:ext uri="{FF2B5EF4-FFF2-40B4-BE49-F238E27FC236}">
                <a16:creationId xmlns:a16="http://schemas.microsoft.com/office/drawing/2014/main" id="{F5F83830-5B72-6102-1558-0D524074DA02}"/>
              </a:ext>
            </a:extLst>
          </p:cNvPr>
          <p:cNvPicPr>
            <a:picLocks noChangeAspect="1"/>
          </p:cNvPicPr>
          <p:nvPr/>
        </p:nvPicPr>
        <p:blipFill>
          <a:blip r:embed="rId6"/>
          <a:stretch>
            <a:fillRect/>
          </a:stretch>
        </p:blipFill>
        <p:spPr>
          <a:xfrm>
            <a:off x="10168258" y="6160237"/>
            <a:ext cx="1840493" cy="565485"/>
          </a:xfrm>
          <a:prstGeom prst="rect">
            <a:avLst/>
          </a:prstGeom>
        </p:spPr>
      </p:pic>
      <p:sp>
        <p:nvSpPr>
          <p:cNvPr id="19" name="Rectángulo: esquinas redondeadas 18">
            <a:extLst>
              <a:ext uri="{FF2B5EF4-FFF2-40B4-BE49-F238E27FC236}">
                <a16:creationId xmlns:a16="http://schemas.microsoft.com/office/drawing/2014/main" id="{CA9F3E09-4B5F-04B9-8917-A1C1A70CDB30}"/>
              </a:ext>
            </a:extLst>
          </p:cNvPr>
          <p:cNvSpPr/>
          <p:nvPr/>
        </p:nvSpPr>
        <p:spPr>
          <a:xfrm>
            <a:off x="246470" y="3647119"/>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0" name="Grupo 19">
            <a:extLst>
              <a:ext uri="{FF2B5EF4-FFF2-40B4-BE49-F238E27FC236}">
                <a16:creationId xmlns:a16="http://schemas.microsoft.com/office/drawing/2014/main" id="{7BED28E1-407E-75D4-CF63-DE21E8FF42EE}"/>
              </a:ext>
            </a:extLst>
          </p:cNvPr>
          <p:cNvGrpSpPr/>
          <p:nvPr/>
        </p:nvGrpSpPr>
        <p:grpSpPr>
          <a:xfrm>
            <a:off x="4713056" y="3782674"/>
            <a:ext cx="1086930" cy="1258916"/>
            <a:chOff x="3339788" y="1763858"/>
            <a:chExt cx="1086930" cy="1258916"/>
          </a:xfrm>
        </p:grpSpPr>
        <p:pic>
          <p:nvPicPr>
            <p:cNvPr id="23" name="Marcador de contenido 4">
              <a:hlinkClick r:id="rId7" action="ppaction://hlinksldjump"/>
              <a:extLst>
                <a:ext uri="{FF2B5EF4-FFF2-40B4-BE49-F238E27FC236}">
                  <a16:creationId xmlns:a16="http://schemas.microsoft.com/office/drawing/2014/main" id="{03A7D3D3-5579-8385-8130-397E1478EE3A}"/>
                </a:ext>
              </a:extLst>
            </p:cNvPr>
            <p:cNvPicPr>
              <a:picLocks noChangeAspect="1"/>
            </p:cNvPicPr>
            <p:nvPr/>
          </p:nvPicPr>
          <p:blipFill rotWithShape="1">
            <a:blip r:embed="rId8"/>
            <a:srcRect l="22261" t="8570" r="59214" b="8823"/>
            <a:stretch/>
          </p:blipFill>
          <p:spPr>
            <a:xfrm>
              <a:off x="3339789" y="1763858"/>
              <a:ext cx="1086929" cy="1258916"/>
            </a:xfrm>
            <a:prstGeom prst="rect">
              <a:avLst/>
            </a:prstGeom>
          </p:spPr>
        </p:pic>
        <p:sp>
          <p:nvSpPr>
            <p:cNvPr id="24" name="CuadroTexto 23">
              <a:hlinkClick r:id="rId7" action="ppaction://hlinksldjump"/>
              <a:extLst>
                <a:ext uri="{FF2B5EF4-FFF2-40B4-BE49-F238E27FC236}">
                  <a16:creationId xmlns:a16="http://schemas.microsoft.com/office/drawing/2014/main" id="{BD17EAFA-35CE-19CC-786B-7F2CDA7582F5}"/>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25" name="CuadroTexto 24">
            <a:extLst>
              <a:ext uri="{FF2B5EF4-FFF2-40B4-BE49-F238E27FC236}">
                <a16:creationId xmlns:a16="http://schemas.microsoft.com/office/drawing/2014/main" id="{9B291341-A9D6-6818-503C-55483E9DF210}"/>
              </a:ext>
            </a:extLst>
          </p:cNvPr>
          <p:cNvSpPr txBox="1"/>
          <p:nvPr/>
        </p:nvSpPr>
        <p:spPr>
          <a:xfrm rot="16200000">
            <a:off x="-174411" y="4255602"/>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grpSp>
        <p:nvGrpSpPr>
          <p:cNvPr id="29" name="Grupo 28">
            <a:extLst>
              <a:ext uri="{FF2B5EF4-FFF2-40B4-BE49-F238E27FC236}">
                <a16:creationId xmlns:a16="http://schemas.microsoft.com/office/drawing/2014/main" id="{D5307585-2324-D720-D7F3-781D7DD8D5CD}"/>
              </a:ext>
            </a:extLst>
          </p:cNvPr>
          <p:cNvGrpSpPr/>
          <p:nvPr/>
        </p:nvGrpSpPr>
        <p:grpSpPr>
          <a:xfrm>
            <a:off x="1375163" y="3782673"/>
            <a:ext cx="1105223" cy="1271230"/>
            <a:chOff x="1232006" y="1732116"/>
            <a:chExt cx="1105223" cy="1258694"/>
          </a:xfrm>
        </p:grpSpPr>
        <p:pic>
          <p:nvPicPr>
            <p:cNvPr id="30" name="Marcador de contenido 4">
              <a:hlinkClick r:id="rId9" action="ppaction://hlinksldjump"/>
              <a:extLst>
                <a:ext uri="{FF2B5EF4-FFF2-40B4-BE49-F238E27FC236}">
                  <a16:creationId xmlns:a16="http://schemas.microsoft.com/office/drawing/2014/main" id="{CF84CBB7-A808-E598-48C9-FF6D25C24AEC}"/>
                </a:ext>
              </a:extLst>
            </p:cNvPr>
            <p:cNvPicPr>
              <a:picLocks noChangeAspect="1"/>
            </p:cNvPicPr>
            <p:nvPr/>
          </p:nvPicPr>
          <p:blipFill rotWithShape="1">
            <a:blip r:embed="rId8"/>
            <a:srcRect l="3491" t="9220" r="77983" b="9472"/>
            <a:stretch/>
          </p:blipFill>
          <p:spPr>
            <a:xfrm>
              <a:off x="1233153" y="1732116"/>
              <a:ext cx="1104076" cy="1258694"/>
            </a:xfrm>
            <a:prstGeom prst="rect">
              <a:avLst/>
            </a:prstGeom>
            <a:solidFill>
              <a:srgbClr val="1E428A"/>
            </a:solidFill>
          </p:spPr>
        </p:pic>
        <p:sp>
          <p:nvSpPr>
            <p:cNvPr id="34" name="CuadroTexto 33">
              <a:hlinkClick r:id="rId9" action="ppaction://hlinksldjump"/>
              <a:extLst>
                <a:ext uri="{FF2B5EF4-FFF2-40B4-BE49-F238E27FC236}">
                  <a16:creationId xmlns:a16="http://schemas.microsoft.com/office/drawing/2014/main" id="{BEF33B6B-634C-0B2B-9A73-96BCED4BE77C}"/>
                </a:ext>
              </a:extLst>
            </p:cNvPr>
            <p:cNvSpPr txBox="1"/>
            <p:nvPr/>
          </p:nvSpPr>
          <p:spPr>
            <a:xfrm>
              <a:off x="1232006" y="1751546"/>
              <a:ext cx="1086929" cy="346823"/>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grpSp>
      <p:grpSp>
        <p:nvGrpSpPr>
          <p:cNvPr id="35" name="Grupo 34">
            <a:extLst>
              <a:ext uri="{FF2B5EF4-FFF2-40B4-BE49-F238E27FC236}">
                <a16:creationId xmlns:a16="http://schemas.microsoft.com/office/drawing/2014/main" id="{B6DA45E4-AB7E-5B1B-ADC7-5DA3B2AEC1CE}"/>
              </a:ext>
            </a:extLst>
          </p:cNvPr>
          <p:cNvGrpSpPr/>
          <p:nvPr/>
        </p:nvGrpSpPr>
        <p:grpSpPr>
          <a:xfrm>
            <a:off x="2487757" y="3782674"/>
            <a:ext cx="1076966" cy="1271229"/>
            <a:chOff x="5457534" y="1774378"/>
            <a:chExt cx="1076966" cy="1271229"/>
          </a:xfrm>
        </p:grpSpPr>
        <p:pic>
          <p:nvPicPr>
            <p:cNvPr id="36" name="Marcador de contenido 4">
              <a:hlinkClick r:id="rId9" action="ppaction://hlinksldjump"/>
              <a:extLst>
                <a:ext uri="{FF2B5EF4-FFF2-40B4-BE49-F238E27FC236}">
                  <a16:creationId xmlns:a16="http://schemas.microsoft.com/office/drawing/2014/main" id="{2AF36F6F-4CFB-3D55-A006-E9227012AF1C}"/>
                </a:ext>
              </a:extLst>
            </p:cNvPr>
            <p:cNvPicPr>
              <a:picLocks noChangeAspect="1"/>
            </p:cNvPicPr>
            <p:nvPr/>
          </p:nvPicPr>
          <p:blipFill rotWithShape="1">
            <a:blip r:embed="rId8"/>
            <a:srcRect l="59792" t="8212" r="21852" b="8374"/>
            <a:stretch/>
          </p:blipFill>
          <p:spPr>
            <a:xfrm>
              <a:off x="5457534" y="1774378"/>
              <a:ext cx="1076966" cy="1271229"/>
            </a:xfrm>
            <a:prstGeom prst="rect">
              <a:avLst/>
            </a:prstGeom>
          </p:spPr>
        </p:pic>
        <p:sp>
          <p:nvSpPr>
            <p:cNvPr id="37" name="CuadroTexto 36">
              <a:hlinkClick r:id="rId9" action="ppaction://hlinksldjump"/>
              <a:extLst>
                <a:ext uri="{FF2B5EF4-FFF2-40B4-BE49-F238E27FC236}">
                  <a16:creationId xmlns:a16="http://schemas.microsoft.com/office/drawing/2014/main" id="{3C9C405D-0945-66C0-9807-9F05BF94C9D8}"/>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38" name="Grupo 37">
            <a:extLst>
              <a:ext uri="{FF2B5EF4-FFF2-40B4-BE49-F238E27FC236}">
                <a16:creationId xmlns:a16="http://schemas.microsoft.com/office/drawing/2014/main" id="{375772D5-32E6-20E9-4A79-6E1D029DC001}"/>
              </a:ext>
            </a:extLst>
          </p:cNvPr>
          <p:cNvGrpSpPr/>
          <p:nvPr/>
        </p:nvGrpSpPr>
        <p:grpSpPr>
          <a:xfrm>
            <a:off x="7578304" y="3798762"/>
            <a:ext cx="1086930" cy="1271230"/>
            <a:chOff x="7555352" y="1760096"/>
            <a:chExt cx="1086930" cy="1271230"/>
          </a:xfrm>
          <a:solidFill>
            <a:srgbClr val="1E428A"/>
          </a:solidFill>
        </p:grpSpPr>
        <p:pic>
          <p:nvPicPr>
            <p:cNvPr id="42" name="Marcador de contenido 4">
              <a:hlinkClick r:id="rId10" action="ppaction://hlinksldjump"/>
              <a:extLst>
                <a:ext uri="{FF2B5EF4-FFF2-40B4-BE49-F238E27FC236}">
                  <a16:creationId xmlns:a16="http://schemas.microsoft.com/office/drawing/2014/main" id="{6D2AB8B1-7898-E9E8-0561-A13E7C2E85D3}"/>
                </a:ext>
              </a:extLst>
            </p:cNvPr>
            <p:cNvPicPr>
              <a:picLocks noChangeAspect="1"/>
            </p:cNvPicPr>
            <p:nvPr/>
          </p:nvPicPr>
          <p:blipFill rotWithShape="1">
            <a:blip r:embed="rId8"/>
            <a:srcRect l="40997" t="7933" r="40478" b="8652"/>
            <a:stretch/>
          </p:blipFill>
          <p:spPr>
            <a:xfrm>
              <a:off x="7555353" y="1760096"/>
              <a:ext cx="1086929" cy="1271230"/>
            </a:xfrm>
            <a:prstGeom prst="rect">
              <a:avLst/>
            </a:prstGeom>
            <a:grpFill/>
          </p:spPr>
        </p:pic>
        <p:sp>
          <p:nvSpPr>
            <p:cNvPr id="43" name="CuadroTexto 42">
              <a:hlinkClick r:id="rId10" action="ppaction://hlinksldjump"/>
              <a:extLst>
                <a:ext uri="{FF2B5EF4-FFF2-40B4-BE49-F238E27FC236}">
                  <a16:creationId xmlns:a16="http://schemas.microsoft.com/office/drawing/2014/main" id="{AFB86AFE-9879-5564-8A10-2831090AEFAF}"/>
                </a:ext>
              </a:extLst>
            </p:cNvPr>
            <p:cNvSpPr txBox="1">
              <a:spLocks/>
            </p:cNvSpPr>
            <p:nvPr/>
          </p:nvSpPr>
          <p:spPr>
            <a:xfrm>
              <a:off x="7555352" y="1780107"/>
              <a:ext cx="1086929" cy="369332"/>
            </a:xfrm>
            <a:prstGeom prst="rect">
              <a:avLst/>
            </a:prstGeom>
            <a:grpFill/>
          </p:spPr>
          <p:txBody>
            <a:bodyPr wrap="square" lIns="36000" rIns="36000" rtlCol="0" anchor="ctr">
              <a:noAutofit/>
            </a:bodyPr>
            <a:lstStyle/>
            <a:p>
              <a:pPr algn="ctr">
                <a:lnSpc>
                  <a:spcPts val="900"/>
                </a:lnSpc>
              </a:pPr>
              <a:r>
                <a:rPr lang="es-ES" sz="1200" dirty="0">
                  <a:solidFill>
                    <a:schemeClr val="bg1"/>
                  </a:solidFill>
                  <a:latin typeface="Arial Narrow" panose="020B0606020202030204" pitchFamily="34" charset="0"/>
                  <a:cs typeface="Arial" panose="020B0604020202020204" pitchFamily="34" charset="0"/>
                </a:rPr>
                <a:t>Concurrencia y situaciones especiales</a:t>
              </a:r>
            </a:p>
          </p:txBody>
        </p:sp>
      </p:grpSp>
      <p:grpSp>
        <p:nvGrpSpPr>
          <p:cNvPr id="44" name="Grupo 43">
            <a:extLst>
              <a:ext uri="{FF2B5EF4-FFF2-40B4-BE49-F238E27FC236}">
                <a16:creationId xmlns:a16="http://schemas.microsoft.com/office/drawing/2014/main" id="{B952DABB-74EB-8BA0-24D7-8E5C7E210C75}"/>
              </a:ext>
            </a:extLst>
          </p:cNvPr>
          <p:cNvGrpSpPr/>
          <p:nvPr/>
        </p:nvGrpSpPr>
        <p:grpSpPr>
          <a:xfrm>
            <a:off x="9994166" y="3804602"/>
            <a:ext cx="1086930" cy="1265390"/>
            <a:chOff x="9663134" y="1815096"/>
            <a:chExt cx="1086930" cy="1253401"/>
          </a:xfrm>
        </p:grpSpPr>
        <p:pic>
          <p:nvPicPr>
            <p:cNvPr id="46" name="Marcador de contenido 4">
              <a:hlinkClick r:id="rId11" action="ppaction://hlinksldjump"/>
              <a:extLst>
                <a:ext uri="{FF2B5EF4-FFF2-40B4-BE49-F238E27FC236}">
                  <a16:creationId xmlns:a16="http://schemas.microsoft.com/office/drawing/2014/main" id="{66A65AA4-958F-174E-D26F-579EDAD5B5B0}"/>
                </a:ext>
              </a:extLst>
            </p:cNvPr>
            <p:cNvPicPr>
              <a:picLocks noChangeAspect="1"/>
            </p:cNvPicPr>
            <p:nvPr/>
          </p:nvPicPr>
          <p:blipFill rotWithShape="1">
            <a:blip r:embed="rId8"/>
            <a:srcRect l="78427" t="8543" r="3048" b="9212"/>
            <a:stretch/>
          </p:blipFill>
          <p:spPr>
            <a:xfrm>
              <a:off x="9663135" y="1815096"/>
              <a:ext cx="1086929" cy="1253401"/>
            </a:xfrm>
            <a:prstGeom prst="rect">
              <a:avLst/>
            </a:prstGeom>
          </p:spPr>
        </p:pic>
        <p:sp>
          <p:nvSpPr>
            <p:cNvPr id="47" name="CuadroTexto 46">
              <a:hlinkClick r:id="rId11" action="ppaction://hlinksldjump"/>
              <a:extLst>
                <a:ext uri="{FF2B5EF4-FFF2-40B4-BE49-F238E27FC236}">
                  <a16:creationId xmlns:a16="http://schemas.microsoft.com/office/drawing/2014/main" id="{553C936B-CE1D-F92D-D2D3-5211BD2BC6F3}"/>
                </a:ext>
              </a:extLst>
            </p:cNvPr>
            <p:cNvSpPr txBox="1">
              <a:spLocks/>
            </p:cNvSpPr>
            <p:nvPr/>
          </p:nvSpPr>
          <p:spPr>
            <a:xfrm>
              <a:off x="9663134" y="1815096"/>
              <a:ext cx="1086929"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Aprendizaje</a:t>
              </a:r>
              <a:endParaRPr lang="es-ES" sz="1200" dirty="0">
                <a:solidFill>
                  <a:schemeClr val="bg1"/>
                </a:solidFill>
                <a:latin typeface="Arial" panose="020B0604020202020204" pitchFamily="34" charset="0"/>
                <a:cs typeface="Arial" panose="020B0604020202020204" pitchFamily="34" charset="0"/>
              </a:endParaRPr>
            </a:p>
          </p:txBody>
        </p:sp>
      </p:grpSp>
      <p:sp>
        <p:nvSpPr>
          <p:cNvPr id="10" name="CuadroTexto 9">
            <a:extLst>
              <a:ext uri="{FF2B5EF4-FFF2-40B4-BE49-F238E27FC236}">
                <a16:creationId xmlns:a16="http://schemas.microsoft.com/office/drawing/2014/main" id="{5C8E064E-96E5-F473-87CF-6F08E69E9413}"/>
              </a:ext>
            </a:extLst>
          </p:cNvPr>
          <p:cNvSpPr txBox="1"/>
          <p:nvPr/>
        </p:nvSpPr>
        <p:spPr>
          <a:xfrm>
            <a:off x="8521793" y="1742473"/>
            <a:ext cx="3069771" cy="1557002"/>
          </a:xfrm>
          <a:prstGeom prst="roundRect">
            <a:avLst/>
          </a:prstGeom>
          <a:solidFill>
            <a:srgbClr val="1D3D7D"/>
          </a:solidFill>
          <a:ln>
            <a:noFill/>
          </a:ln>
        </p:spPr>
        <p:txBody>
          <a:bodyPr wrap="square" tIns="72000" bIns="72000">
            <a:spAutoFit/>
          </a:bodyPr>
          <a:lstStyle/>
          <a:p>
            <a:pPr algn="just"/>
            <a:r>
              <a:rPr lang="es-ES" sz="1100" b="1" dirty="0">
                <a:solidFill>
                  <a:schemeClr val="bg1"/>
                </a:solidFill>
              </a:rPr>
              <a:t>Teniendo en cuenta:  </a:t>
            </a:r>
          </a:p>
          <a:p>
            <a:pPr marL="176213" indent="-176213" algn="just">
              <a:buFont typeface="Arial" panose="020B0604020202020204" pitchFamily="34" charset="0"/>
              <a:buChar char="•"/>
            </a:pPr>
            <a:r>
              <a:rPr lang="es-ES" sz="1100" b="1" dirty="0">
                <a:solidFill>
                  <a:schemeClr val="bg1"/>
                </a:solidFill>
              </a:rPr>
              <a:t>La información intercambiada</a:t>
            </a:r>
          </a:p>
          <a:p>
            <a:pPr marL="176213" indent="-176213" algn="just">
              <a:buFont typeface="Arial" panose="020B0604020202020204" pitchFamily="34" charset="0"/>
              <a:buChar char="•"/>
            </a:pPr>
            <a:r>
              <a:rPr lang="es-ES" sz="1100" b="1" dirty="0">
                <a:solidFill>
                  <a:schemeClr val="bg1"/>
                </a:solidFill>
              </a:rPr>
              <a:t>Las instrucciones recibidas. </a:t>
            </a:r>
          </a:p>
          <a:p>
            <a:pPr marL="176213" indent="-176213" algn="just">
              <a:buFont typeface="Arial" panose="020B0604020202020204" pitchFamily="34" charset="0"/>
              <a:buChar char="•"/>
            </a:pPr>
            <a:r>
              <a:rPr lang="es-ES" sz="1100" b="1" dirty="0">
                <a:solidFill>
                  <a:schemeClr val="bg1"/>
                </a:solidFill>
              </a:rPr>
              <a:t>Comprobando que disponen de todo lo necesario para que se desarrollen los trabajos conforme a lo planificado.</a:t>
            </a:r>
          </a:p>
          <a:p>
            <a:pPr algn="just">
              <a:spcBef>
                <a:spcPts val="600"/>
              </a:spcBef>
            </a:pPr>
            <a:r>
              <a:rPr lang="es-ES" sz="1100" dirty="0">
                <a:solidFill>
                  <a:schemeClr val="bg1"/>
                </a:solidFill>
                <a:latin typeface="Arial Nova Light" panose="020B0304020202020204" pitchFamily="34" charset="0"/>
              </a:rPr>
              <a:t>Para saber más</a:t>
            </a:r>
            <a:r>
              <a:rPr lang="es-ES" sz="1100" dirty="0">
                <a:solidFill>
                  <a:schemeClr val="bg1"/>
                </a:solidFill>
                <a:latin typeface="Arial Nova Light" panose="020B0304020202020204" pitchFamily="34" charset="0"/>
                <a:hlinkClick r:id="rId12" action="ppaction://hlinksldjump"/>
              </a:rPr>
              <a:t>, pincha aquí</a:t>
            </a:r>
            <a:endParaRPr lang="es-ES" sz="1100" dirty="0">
              <a:solidFill>
                <a:schemeClr val="bg1"/>
              </a:solidFill>
            </a:endParaRPr>
          </a:p>
        </p:txBody>
      </p:sp>
      <p:cxnSp>
        <p:nvCxnSpPr>
          <p:cNvPr id="11" name="Conector recto de flecha 10">
            <a:extLst>
              <a:ext uri="{FF2B5EF4-FFF2-40B4-BE49-F238E27FC236}">
                <a16:creationId xmlns:a16="http://schemas.microsoft.com/office/drawing/2014/main" id="{A64B4E6F-DCDE-DD07-1202-435A7B8D3BE7}"/>
              </a:ext>
            </a:extLst>
          </p:cNvPr>
          <p:cNvCxnSpPr>
            <a:cxnSpLocks/>
            <a:endCxn id="42" idx="3"/>
          </p:cNvCxnSpPr>
          <p:nvPr/>
        </p:nvCxnSpPr>
        <p:spPr>
          <a:xfrm flipH="1">
            <a:off x="8665234" y="3112082"/>
            <a:ext cx="1241066" cy="1322295"/>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esquinas redondeadas 8">
            <a:hlinkClick r:id="rId13" action="ppaction://hlinksldjump"/>
            <a:extLst>
              <a:ext uri="{FF2B5EF4-FFF2-40B4-BE49-F238E27FC236}">
                <a16:creationId xmlns:a16="http://schemas.microsoft.com/office/drawing/2014/main" id="{9E6B8378-FD8D-E59F-EA9A-6A98385DFA85}"/>
              </a:ext>
            </a:extLst>
          </p:cNvPr>
          <p:cNvSpPr/>
          <p:nvPr/>
        </p:nvSpPr>
        <p:spPr>
          <a:xfrm>
            <a:off x="4854094" y="181257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Planificación y organización</a:t>
            </a:r>
          </a:p>
        </p:txBody>
      </p:sp>
      <p:cxnSp>
        <p:nvCxnSpPr>
          <p:cNvPr id="16" name="Conector recto de flecha 15">
            <a:extLst>
              <a:ext uri="{FF2B5EF4-FFF2-40B4-BE49-F238E27FC236}">
                <a16:creationId xmlns:a16="http://schemas.microsoft.com/office/drawing/2014/main" id="{B8A827DA-D01F-CB2F-A5BE-53104AB954E3}"/>
              </a:ext>
            </a:extLst>
          </p:cNvPr>
          <p:cNvCxnSpPr>
            <a:cxnSpLocks/>
          </p:cNvCxnSpPr>
          <p:nvPr/>
        </p:nvCxnSpPr>
        <p:spPr>
          <a:xfrm>
            <a:off x="4095978" y="239718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462E78EC-0D8D-8441-377F-8CDD1DAEB4CA}"/>
              </a:ext>
            </a:extLst>
          </p:cNvPr>
          <p:cNvCxnSpPr>
            <a:cxnSpLocks/>
          </p:cNvCxnSpPr>
          <p:nvPr/>
        </p:nvCxnSpPr>
        <p:spPr>
          <a:xfrm>
            <a:off x="7220177" y="239718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B2A8DD77-C57A-FF5F-B0CD-19EACB6E1C5A}"/>
              </a:ext>
            </a:extLst>
          </p:cNvPr>
          <p:cNvSpPr txBox="1"/>
          <p:nvPr/>
        </p:nvSpPr>
        <p:spPr>
          <a:xfrm>
            <a:off x="1485297" y="5208467"/>
            <a:ext cx="203498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Participación y cooperación de todas las personas implicadas</a:t>
            </a:r>
          </a:p>
        </p:txBody>
      </p:sp>
      <p:sp>
        <p:nvSpPr>
          <p:cNvPr id="28" name="CuadroTexto 27">
            <a:extLst>
              <a:ext uri="{FF2B5EF4-FFF2-40B4-BE49-F238E27FC236}">
                <a16:creationId xmlns:a16="http://schemas.microsoft.com/office/drawing/2014/main" id="{5FFC8E43-C14E-23C2-4EC6-3BB30D001F81}"/>
              </a:ext>
            </a:extLst>
          </p:cNvPr>
          <p:cNvSpPr txBox="1"/>
          <p:nvPr/>
        </p:nvSpPr>
        <p:spPr>
          <a:xfrm>
            <a:off x="4276216" y="5208467"/>
            <a:ext cx="198494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Medidas proporcionales al nivel de riesgo de cada actividad. </a:t>
            </a:r>
          </a:p>
        </p:txBody>
      </p:sp>
      <p:sp>
        <p:nvSpPr>
          <p:cNvPr id="31" name="CuadroTexto 30">
            <a:extLst>
              <a:ext uri="{FF2B5EF4-FFF2-40B4-BE49-F238E27FC236}">
                <a16:creationId xmlns:a16="http://schemas.microsoft.com/office/drawing/2014/main" id="{294BBA17-81AA-9A43-5401-96861971F0C2}"/>
              </a:ext>
            </a:extLst>
          </p:cNvPr>
          <p:cNvSpPr txBox="1"/>
          <p:nvPr/>
        </p:nvSpPr>
        <p:spPr>
          <a:xfrm>
            <a:off x="6749142" y="5208467"/>
            <a:ext cx="278674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Identificar y planificar posibles casos de concurrencia entre empresas o situaciones especiales</a:t>
            </a:r>
          </a:p>
        </p:txBody>
      </p:sp>
      <p:sp>
        <p:nvSpPr>
          <p:cNvPr id="32" name="CuadroTexto 31">
            <a:extLst>
              <a:ext uri="{FF2B5EF4-FFF2-40B4-BE49-F238E27FC236}">
                <a16:creationId xmlns:a16="http://schemas.microsoft.com/office/drawing/2014/main" id="{D9C7EF2B-5E8C-70F7-377B-5C8A7549D3D3}"/>
              </a:ext>
            </a:extLst>
          </p:cNvPr>
          <p:cNvSpPr txBox="1"/>
          <p:nvPr/>
        </p:nvSpPr>
        <p:spPr>
          <a:xfrm>
            <a:off x="9535885" y="5208467"/>
            <a:ext cx="2461080" cy="738664"/>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Procesos de inducción para quienes van a prestar el servicio </a:t>
            </a:r>
          </a:p>
        </p:txBody>
      </p:sp>
      <p:sp>
        <p:nvSpPr>
          <p:cNvPr id="33" name="Elipse 32">
            <a:hlinkClick r:id="rId10" action="ppaction://hlinksldjump"/>
            <a:extLst>
              <a:ext uri="{FF2B5EF4-FFF2-40B4-BE49-F238E27FC236}">
                <a16:creationId xmlns:a16="http://schemas.microsoft.com/office/drawing/2014/main" id="{2A20E05A-1215-AA1E-F37D-5A49995246AB}"/>
              </a:ext>
            </a:extLst>
          </p:cNvPr>
          <p:cNvSpPr/>
          <p:nvPr/>
        </p:nvSpPr>
        <p:spPr>
          <a:xfrm>
            <a:off x="11330540" y="1483445"/>
            <a:ext cx="457200" cy="45836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Tree>
    <p:extLst>
      <p:ext uri="{BB962C8B-B14F-4D97-AF65-F5344CB8AC3E}">
        <p14:creationId xmlns:p14="http://schemas.microsoft.com/office/powerpoint/2010/main" val="26416105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45D44B71-6254-A52B-996D-679C50DD938F}"/>
              </a:ext>
            </a:extLst>
          </p:cNvPr>
          <p:cNvSpPr txBox="1"/>
          <p:nvPr/>
        </p:nvSpPr>
        <p:spPr>
          <a:xfrm rot="16200000">
            <a:off x="950008" y="4188445"/>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sp>
        <p:nvSpPr>
          <p:cNvPr id="45" name="CuadroTexto 26">
            <a:extLst>
              <a:ext uri="{FF2B5EF4-FFF2-40B4-BE49-F238E27FC236}">
                <a16:creationId xmlns:a16="http://schemas.microsoft.com/office/drawing/2014/main" id="{392E99DB-18D3-FBE0-E1F7-B67263D93B2F}"/>
              </a:ext>
            </a:extLst>
          </p:cNvPr>
          <p:cNvSpPr txBox="1"/>
          <p:nvPr/>
        </p:nvSpPr>
        <p:spPr>
          <a:xfrm>
            <a:off x="246469" y="6309843"/>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25). INSST. </a:t>
            </a:r>
            <a:r>
              <a:rPr lang="es-ES" sz="800" dirty="0">
                <a:latin typeface="Arial Nova Light" panose="020B0304020202020204" pitchFamily="34" charset="0"/>
                <a:hlinkClick r:id="rId3"/>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18). IRSST. </a:t>
            </a:r>
            <a:r>
              <a:rPr lang="es-ES" sz="800" dirty="0">
                <a:latin typeface="Arial Nova Light" panose="020B0304020202020204" pitchFamily="34" charset="0"/>
                <a:hlinkClick r:id="rId4"/>
              </a:rPr>
              <a:t>Acceso al documento</a:t>
            </a:r>
            <a:endParaRPr lang="es-ES" sz="800" dirty="0">
              <a:latin typeface="Arial Nova Light" panose="020B0304020202020204" pitchFamily="34" charset="0"/>
            </a:endParaRPr>
          </a:p>
        </p:txBody>
      </p:sp>
      <p:sp>
        <p:nvSpPr>
          <p:cNvPr id="5" name="CuadroTexto 4">
            <a:extLst>
              <a:ext uri="{FF2B5EF4-FFF2-40B4-BE49-F238E27FC236}">
                <a16:creationId xmlns:a16="http://schemas.microsoft.com/office/drawing/2014/main" id="{BB356A89-58C5-2D0D-A21F-B0D3717B89E0}"/>
              </a:ext>
            </a:extLst>
          </p:cNvPr>
          <p:cNvSpPr txBox="1"/>
          <p:nvPr/>
        </p:nvSpPr>
        <p:spPr>
          <a:xfrm>
            <a:off x="653143" y="882296"/>
            <a:ext cx="10798628" cy="553998"/>
          </a:xfrm>
          <a:prstGeom prst="rect">
            <a:avLst/>
          </a:prstGeom>
          <a:noFill/>
        </p:spPr>
        <p:txBody>
          <a:bodyPr wrap="square">
            <a:spAutoFit/>
          </a:bodyPr>
          <a:lstStyle/>
          <a:p>
            <a:pPr algn="ctr">
              <a:spcBef>
                <a:spcPts val="600"/>
              </a:spcBef>
            </a:pPr>
            <a:r>
              <a:rPr lang="es-ES" sz="1500" dirty="0">
                <a:latin typeface="RobotoSlab-Light"/>
                <a:cs typeface="Arial" panose="020B0604020202020204" pitchFamily="34" charset="0"/>
              </a:rPr>
              <a:t>La CAE resulta más efectiva cuando se dan a conocer la planificación, organización, planificación y medidas preventivas del trabajo antes de su inicio, evitando tener que improvisar decisiones durante el desarrollo de las tareas.</a:t>
            </a:r>
            <a:endParaRPr lang="es-ES" sz="1500" strike="sngStrike" dirty="0">
              <a:latin typeface="RobotoSlab-Light"/>
              <a:cs typeface="Arial" panose="020B0604020202020204" pitchFamily="34" charset="0"/>
            </a:endParaRPr>
          </a:p>
        </p:txBody>
      </p:sp>
      <p:sp>
        <p:nvSpPr>
          <p:cNvPr id="15" name="CuadroTexto 14">
            <a:extLst>
              <a:ext uri="{FF2B5EF4-FFF2-40B4-BE49-F238E27FC236}">
                <a16:creationId xmlns:a16="http://schemas.microsoft.com/office/drawing/2014/main" id="{2A4B238B-E500-73D8-B03C-0309704C3082}"/>
              </a:ext>
            </a:extLst>
          </p:cNvPr>
          <p:cNvSpPr txBox="1"/>
          <p:nvPr/>
        </p:nvSpPr>
        <p:spPr>
          <a:xfrm>
            <a:off x="2333560" y="262011"/>
            <a:ext cx="9883149" cy="461665"/>
          </a:xfrm>
          <a:prstGeom prst="rect">
            <a:avLst/>
          </a:prstGeom>
          <a:noFill/>
        </p:spPr>
        <p:txBody>
          <a:bodyPr wrap="square" lIns="144000">
            <a:spAutoFit/>
          </a:bodyPr>
          <a:lstStyle>
            <a:defPPr>
              <a:defRPr lang="es-ES"/>
            </a:defPPr>
            <a:lvl1pPr>
              <a:defRPr sz="2400" b="1">
                <a:solidFill>
                  <a:srgbClr val="545758"/>
                </a:solidFill>
                <a:latin typeface="Arial" panose="020B0604020202020204" pitchFamily="34" charset="0"/>
                <a:cs typeface="Arial" panose="020B0604020202020204" pitchFamily="34" charset="0"/>
              </a:defRPr>
            </a:lvl1pPr>
          </a:lstStyle>
          <a:p>
            <a:r>
              <a:rPr lang="es-ES" dirty="0"/>
              <a:t>CAE Efectiva: Etapa de Planificación y organización</a:t>
            </a:r>
            <a:endParaRPr lang="es-ES" strike="sngStrike" dirty="0"/>
          </a:p>
        </p:txBody>
      </p:sp>
      <p:sp>
        <p:nvSpPr>
          <p:cNvPr id="6" name="CuadroTexto 5">
            <a:extLst>
              <a:ext uri="{FF2B5EF4-FFF2-40B4-BE49-F238E27FC236}">
                <a16:creationId xmlns:a16="http://schemas.microsoft.com/office/drawing/2014/main" id="{009A2E0D-33DD-F5E3-5793-3334DA2799F7}"/>
              </a:ext>
            </a:extLst>
          </p:cNvPr>
          <p:cNvSpPr txBox="1"/>
          <p:nvPr/>
        </p:nvSpPr>
        <p:spPr>
          <a:xfrm>
            <a:off x="3775391" y="3723409"/>
            <a:ext cx="667966" cy="415498"/>
          </a:xfrm>
          <a:prstGeom prst="rect">
            <a:avLst/>
          </a:prstGeom>
          <a:noFill/>
        </p:spPr>
        <p:txBody>
          <a:bodyPr wrap="square" rtlCol="0">
            <a:spAutoFit/>
          </a:bodyPr>
          <a:lstStyle/>
          <a:p>
            <a:pPr algn="ctr"/>
            <a:r>
              <a:rPr lang="es-ES" sz="1050" dirty="0"/>
              <a:t>Contrato o pedido</a:t>
            </a:r>
          </a:p>
        </p:txBody>
      </p:sp>
      <p:sp>
        <p:nvSpPr>
          <p:cNvPr id="2" name="CuadroTexto 1">
            <a:extLst>
              <a:ext uri="{FF2B5EF4-FFF2-40B4-BE49-F238E27FC236}">
                <a16:creationId xmlns:a16="http://schemas.microsoft.com/office/drawing/2014/main" id="{1F95F81C-EA49-23E0-A371-277C4C72D41F}"/>
              </a:ext>
            </a:extLst>
          </p:cNvPr>
          <p:cNvSpPr txBox="1"/>
          <p:nvPr/>
        </p:nvSpPr>
        <p:spPr>
          <a:xfrm>
            <a:off x="5580203" y="3726663"/>
            <a:ext cx="793630" cy="415498"/>
          </a:xfrm>
          <a:prstGeom prst="rect">
            <a:avLst/>
          </a:prstGeom>
          <a:noFill/>
        </p:spPr>
        <p:txBody>
          <a:bodyPr wrap="square" rtlCol="0">
            <a:spAutoFit/>
          </a:bodyPr>
          <a:lstStyle/>
          <a:p>
            <a:pPr algn="ctr"/>
            <a:r>
              <a:rPr lang="es-ES" sz="1050" dirty="0"/>
              <a:t>Ejecución del servicio</a:t>
            </a:r>
          </a:p>
        </p:txBody>
      </p:sp>
      <p:sp>
        <p:nvSpPr>
          <p:cNvPr id="9" name="CuadroTexto 8">
            <a:extLst>
              <a:ext uri="{FF2B5EF4-FFF2-40B4-BE49-F238E27FC236}">
                <a16:creationId xmlns:a16="http://schemas.microsoft.com/office/drawing/2014/main" id="{4A91A1BA-FDF3-EAAA-983E-C353DD072DF4}"/>
              </a:ext>
            </a:extLst>
          </p:cNvPr>
          <p:cNvSpPr txBox="1"/>
          <p:nvPr/>
        </p:nvSpPr>
        <p:spPr>
          <a:xfrm>
            <a:off x="517916" y="3248871"/>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r>
              <a:rPr lang="es-ES" dirty="0">
                <a:latin typeface="Arial" panose="020B0604020202020204" pitchFamily="34" charset="0"/>
                <a:cs typeface="Arial" panose="020B0604020202020204" pitchFamily="34" charset="0"/>
              </a:rPr>
              <a:t>En la etapa de “Planificación y Organización,  las claves son: </a:t>
            </a:r>
          </a:p>
        </p:txBody>
      </p:sp>
      <p:pic>
        <p:nvPicPr>
          <p:cNvPr id="3" name="Imagen 2">
            <a:hlinkClick r:id="rId5" action="ppaction://hlinksldjump"/>
            <a:extLst>
              <a:ext uri="{FF2B5EF4-FFF2-40B4-BE49-F238E27FC236}">
                <a16:creationId xmlns:a16="http://schemas.microsoft.com/office/drawing/2014/main" id="{F5F83830-5B72-6102-1558-0D524074DA02}"/>
              </a:ext>
            </a:extLst>
          </p:cNvPr>
          <p:cNvPicPr>
            <a:picLocks noChangeAspect="1"/>
          </p:cNvPicPr>
          <p:nvPr/>
        </p:nvPicPr>
        <p:blipFill>
          <a:blip r:embed="rId6"/>
          <a:stretch>
            <a:fillRect/>
          </a:stretch>
        </p:blipFill>
        <p:spPr>
          <a:xfrm>
            <a:off x="10168258" y="6160237"/>
            <a:ext cx="1840493" cy="565485"/>
          </a:xfrm>
          <a:prstGeom prst="rect">
            <a:avLst/>
          </a:prstGeom>
        </p:spPr>
      </p:pic>
      <p:sp>
        <p:nvSpPr>
          <p:cNvPr id="19" name="Rectángulo: esquinas redondeadas 18">
            <a:extLst>
              <a:ext uri="{FF2B5EF4-FFF2-40B4-BE49-F238E27FC236}">
                <a16:creationId xmlns:a16="http://schemas.microsoft.com/office/drawing/2014/main" id="{CA9F3E09-4B5F-04B9-8917-A1C1A70CDB30}"/>
              </a:ext>
            </a:extLst>
          </p:cNvPr>
          <p:cNvSpPr/>
          <p:nvPr/>
        </p:nvSpPr>
        <p:spPr>
          <a:xfrm>
            <a:off x="246470" y="3647119"/>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9B291341-A9D6-6818-503C-55483E9DF210}"/>
              </a:ext>
            </a:extLst>
          </p:cNvPr>
          <p:cNvSpPr txBox="1"/>
          <p:nvPr/>
        </p:nvSpPr>
        <p:spPr>
          <a:xfrm rot="16200000">
            <a:off x="-174411" y="4255602"/>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grpSp>
        <p:nvGrpSpPr>
          <p:cNvPr id="44" name="Grupo 43">
            <a:extLst>
              <a:ext uri="{FF2B5EF4-FFF2-40B4-BE49-F238E27FC236}">
                <a16:creationId xmlns:a16="http://schemas.microsoft.com/office/drawing/2014/main" id="{B952DABB-74EB-8BA0-24D7-8E5C7E210C75}"/>
              </a:ext>
            </a:extLst>
          </p:cNvPr>
          <p:cNvGrpSpPr/>
          <p:nvPr/>
        </p:nvGrpSpPr>
        <p:grpSpPr>
          <a:xfrm>
            <a:off x="9994166" y="3804602"/>
            <a:ext cx="1086930" cy="1265390"/>
            <a:chOff x="9663134" y="1815096"/>
            <a:chExt cx="1086930" cy="1253401"/>
          </a:xfrm>
        </p:grpSpPr>
        <p:pic>
          <p:nvPicPr>
            <p:cNvPr id="46" name="Marcador de contenido 4">
              <a:hlinkClick r:id="rId7" action="ppaction://hlinksldjump"/>
              <a:extLst>
                <a:ext uri="{FF2B5EF4-FFF2-40B4-BE49-F238E27FC236}">
                  <a16:creationId xmlns:a16="http://schemas.microsoft.com/office/drawing/2014/main" id="{66A65AA4-958F-174E-D26F-579EDAD5B5B0}"/>
                </a:ext>
              </a:extLst>
            </p:cNvPr>
            <p:cNvPicPr>
              <a:picLocks noChangeAspect="1"/>
            </p:cNvPicPr>
            <p:nvPr/>
          </p:nvPicPr>
          <p:blipFill rotWithShape="1">
            <a:blip r:embed="rId8"/>
            <a:srcRect l="78427" t="8543" r="3048" b="9212"/>
            <a:stretch/>
          </p:blipFill>
          <p:spPr>
            <a:xfrm>
              <a:off x="9663135" y="1815096"/>
              <a:ext cx="1086929" cy="1253401"/>
            </a:xfrm>
            <a:prstGeom prst="rect">
              <a:avLst/>
            </a:prstGeom>
          </p:spPr>
        </p:pic>
        <p:sp>
          <p:nvSpPr>
            <p:cNvPr id="47" name="CuadroTexto 46">
              <a:hlinkClick r:id="rId7" action="ppaction://hlinksldjump"/>
              <a:extLst>
                <a:ext uri="{FF2B5EF4-FFF2-40B4-BE49-F238E27FC236}">
                  <a16:creationId xmlns:a16="http://schemas.microsoft.com/office/drawing/2014/main" id="{553C936B-CE1D-F92D-D2D3-5211BD2BC6F3}"/>
                </a:ext>
              </a:extLst>
            </p:cNvPr>
            <p:cNvSpPr txBox="1">
              <a:spLocks/>
            </p:cNvSpPr>
            <p:nvPr/>
          </p:nvSpPr>
          <p:spPr>
            <a:xfrm>
              <a:off x="9663134" y="1815096"/>
              <a:ext cx="1086929"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Aprendizaje</a:t>
              </a:r>
              <a:endParaRPr lang="es-ES" sz="1200" dirty="0">
                <a:solidFill>
                  <a:schemeClr val="bg1"/>
                </a:solidFill>
                <a:latin typeface="Arial" panose="020B0604020202020204" pitchFamily="34" charset="0"/>
                <a:cs typeface="Arial" panose="020B0604020202020204" pitchFamily="34" charset="0"/>
              </a:endParaRPr>
            </a:p>
          </p:txBody>
        </p:sp>
      </p:grpSp>
      <p:sp>
        <p:nvSpPr>
          <p:cNvPr id="10" name="CuadroTexto 9">
            <a:extLst>
              <a:ext uri="{FF2B5EF4-FFF2-40B4-BE49-F238E27FC236}">
                <a16:creationId xmlns:a16="http://schemas.microsoft.com/office/drawing/2014/main" id="{C7E3A467-8561-661E-76A8-7D86CAB3B44E}"/>
              </a:ext>
            </a:extLst>
          </p:cNvPr>
          <p:cNvSpPr txBox="1"/>
          <p:nvPr/>
        </p:nvSpPr>
        <p:spPr>
          <a:xfrm>
            <a:off x="8146550" y="1592823"/>
            <a:ext cx="3069771" cy="1557002"/>
          </a:xfrm>
          <a:prstGeom prst="roundRect">
            <a:avLst/>
          </a:prstGeom>
          <a:solidFill>
            <a:srgbClr val="1D3D7D"/>
          </a:solidFill>
          <a:ln>
            <a:noFill/>
          </a:ln>
        </p:spPr>
        <p:txBody>
          <a:bodyPr wrap="square" tIns="72000" bIns="72000">
            <a:spAutoFit/>
          </a:bodyPr>
          <a:lstStyle/>
          <a:p>
            <a:pPr algn="just"/>
            <a:r>
              <a:rPr lang="es-ES" sz="1100" b="1" dirty="0">
                <a:solidFill>
                  <a:schemeClr val="bg1"/>
                </a:solidFill>
              </a:rPr>
              <a:t>Dar a conocer los valores y las prioridades, las instrucciones concretas de seguridad, los procedimientos, los roles y responsabilidades de cada participante.</a:t>
            </a:r>
          </a:p>
          <a:p>
            <a:pPr algn="just"/>
            <a:r>
              <a:rPr lang="es-ES" sz="1100" b="1" dirty="0">
                <a:solidFill>
                  <a:schemeClr val="bg1"/>
                </a:solidFill>
              </a:rPr>
              <a:t>La comunicación debe estar adaptada al receptor y llegar a todos los destinatarios. </a:t>
            </a:r>
          </a:p>
          <a:p>
            <a:pPr algn="just">
              <a:spcBef>
                <a:spcPts val="600"/>
              </a:spcBef>
            </a:pPr>
            <a:r>
              <a:rPr lang="es-ES" sz="1100" dirty="0">
                <a:solidFill>
                  <a:schemeClr val="bg1"/>
                </a:solidFill>
                <a:latin typeface="Arial Nova Light" panose="020B0304020202020204" pitchFamily="34" charset="0"/>
              </a:rPr>
              <a:t>Para saber más</a:t>
            </a:r>
            <a:r>
              <a:rPr lang="es-ES" sz="1100" dirty="0">
                <a:solidFill>
                  <a:schemeClr val="bg1"/>
                </a:solidFill>
                <a:latin typeface="Arial Nova Light" panose="020B0304020202020204" pitchFamily="34" charset="0"/>
                <a:hlinkClick r:id="rId9" action="ppaction://hlinksldjump"/>
              </a:rPr>
              <a:t>, pincha aquí</a:t>
            </a:r>
            <a:endParaRPr lang="es-ES" sz="1100" dirty="0">
              <a:solidFill>
                <a:schemeClr val="bg1"/>
              </a:solidFill>
            </a:endParaRPr>
          </a:p>
        </p:txBody>
      </p:sp>
      <p:cxnSp>
        <p:nvCxnSpPr>
          <p:cNvPr id="11" name="Conector recto de flecha 10">
            <a:extLst>
              <a:ext uri="{FF2B5EF4-FFF2-40B4-BE49-F238E27FC236}">
                <a16:creationId xmlns:a16="http://schemas.microsoft.com/office/drawing/2014/main" id="{B47F5079-BD53-25AF-903F-E71D0D8156E2}"/>
              </a:ext>
            </a:extLst>
          </p:cNvPr>
          <p:cNvCxnSpPr>
            <a:cxnSpLocks/>
            <a:stCxn id="10" idx="2"/>
            <a:endCxn id="46" idx="1"/>
          </p:cNvCxnSpPr>
          <p:nvPr/>
        </p:nvCxnSpPr>
        <p:spPr>
          <a:xfrm>
            <a:off x="9681436" y="3149825"/>
            <a:ext cx="312731" cy="1287472"/>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12" name="Elipse 11">
            <a:hlinkClick r:id="rId7" action="ppaction://hlinksldjump"/>
            <a:extLst>
              <a:ext uri="{FF2B5EF4-FFF2-40B4-BE49-F238E27FC236}">
                <a16:creationId xmlns:a16="http://schemas.microsoft.com/office/drawing/2014/main" id="{56F3CFBA-4BA8-04BF-18AB-2BED153F95C6}"/>
              </a:ext>
            </a:extLst>
          </p:cNvPr>
          <p:cNvSpPr/>
          <p:nvPr/>
        </p:nvSpPr>
        <p:spPr>
          <a:xfrm>
            <a:off x="10956332" y="1351771"/>
            <a:ext cx="457200" cy="4050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
        <p:nvSpPr>
          <p:cNvPr id="28" name="CuadroTexto 27">
            <a:extLst>
              <a:ext uri="{FF2B5EF4-FFF2-40B4-BE49-F238E27FC236}">
                <a16:creationId xmlns:a16="http://schemas.microsoft.com/office/drawing/2014/main" id="{D00C8691-1FC6-8CAA-923E-DE0EDC298DE6}"/>
              </a:ext>
            </a:extLst>
          </p:cNvPr>
          <p:cNvSpPr txBox="1"/>
          <p:nvPr/>
        </p:nvSpPr>
        <p:spPr>
          <a:xfrm rot="16200000">
            <a:off x="950008" y="4188445"/>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grpSp>
        <p:nvGrpSpPr>
          <p:cNvPr id="33" name="Grupo 32">
            <a:extLst>
              <a:ext uri="{FF2B5EF4-FFF2-40B4-BE49-F238E27FC236}">
                <a16:creationId xmlns:a16="http://schemas.microsoft.com/office/drawing/2014/main" id="{20797B35-2E87-46E5-1929-869F0B7CBC12}"/>
              </a:ext>
            </a:extLst>
          </p:cNvPr>
          <p:cNvGrpSpPr/>
          <p:nvPr/>
        </p:nvGrpSpPr>
        <p:grpSpPr>
          <a:xfrm>
            <a:off x="4713056" y="3782674"/>
            <a:ext cx="1086930" cy="1258916"/>
            <a:chOff x="3339788" y="1763858"/>
            <a:chExt cx="1086930" cy="1258916"/>
          </a:xfrm>
        </p:grpSpPr>
        <p:pic>
          <p:nvPicPr>
            <p:cNvPr id="39" name="Marcador de contenido 4">
              <a:hlinkClick r:id="rId10" action="ppaction://hlinksldjump"/>
              <a:extLst>
                <a:ext uri="{FF2B5EF4-FFF2-40B4-BE49-F238E27FC236}">
                  <a16:creationId xmlns:a16="http://schemas.microsoft.com/office/drawing/2014/main" id="{87F9C09B-A512-ED6C-EF73-A305E661DEEC}"/>
                </a:ext>
              </a:extLst>
            </p:cNvPr>
            <p:cNvPicPr>
              <a:picLocks noChangeAspect="1"/>
            </p:cNvPicPr>
            <p:nvPr/>
          </p:nvPicPr>
          <p:blipFill rotWithShape="1">
            <a:blip r:embed="rId8"/>
            <a:srcRect l="22261" t="8570" r="59214" b="8823"/>
            <a:stretch/>
          </p:blipFill>
          <p:spPr>
            <a:xfrm>
              <a:off x="3339789" y="1763858"/>
              <a:ext cx="1086929" cy="1258916"/>
            </a:xfrm>
            <a:prstGeom prst="rect">
              <a:avLst/>
            </a:prstGeom>
          </p:spPr>
        </p:pic>
        <p:sp>
          <p:nvSpPr>
            <p:cNvPr id="40" name="CuadroTexto 39">
              <a:extLst>
                <a:ext uri="{FF2B5EF4-FFF2-40B4-BE49-F238E27FC236}">
                  <a16:creationId xmlns:a16="http://schemas.microsoft.com/office/drawing/2014/main" id="{52A1087E-A4B5-DE29-B2EA-723F2586545E}"/>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grpSp>
        <p:nvGrpSpPr>
          <p:cNvPr id="41" name="Grupo 40">
            <a:extLst>
              <a:ext uri="{FF2B5EF4-FFF2-40B4-BE49-F238E27FC236}">
                <a16:creationId xmlns:a16="http://schemas.microsoft.com/office/drawing/2014/main" id="{E3F4367E-7993-08B8-20CB-F387D1C20E9B}"/>
              </a:ext>
            </a:extLst>
          </p:cNvPr>
          <p:cNvGrpSpPr/>
          <p:nvPr/>
        </p:nvGrpSpPr>
        <p:grpSpPr>
          <a:xfrm>
            <a:off x="1375163" y="3782673"/>
            <a:ext cx="2189560" cy="1271230"/>
            <a:chOff x="1375163" y="3782673"/>
            <a:chExt cx="2189560" cy="1271230"/>
          </a:xfrm>
        </p:grpSpPr>
        <p:grpSp>
          <p:nvGrpSpPr>
            <p:cNvPr id="48" name="Grupo 47">
              <a:extLst>
                <a:ext uri="{FF2B5EF4-FFF2-40B4-BE49-F238E27FC236}">
                  <a16:creationId xmlns:a16="http://schemas.microsoft.com/office/drawing/2014/main" id="{2B68CDDF-36E0-2C48-50E5-D89F34A87BA4}"/>
                </a:ext>
              </a:extLst>
            </p:cNvPr>
            <p:cNvGrpSpPr/>
            <p:nvPr/>
          </p:nvGrpSpPr>
          <p:grpSpPr>
            <a:xfrm>
              <a:off x="1375163" y="3782673"/>
              <a:ext cx="1105223" cy="1271230"/>
              <a:chOff x="1232006" y="1732116"/>
              <a:chExt cx="1105223" cy="1258694"/>
            </a:xfrm>
          </p:grpSpPr>
          <p:pic>
            <p:nvPicPr>
              <p:cNvPr id="52" name="Marcador de contenido 4">
                <a:hlinkClick r:id="rId11" action="ppaction://hlinksldjump"/>
                <a:extLst>
                  <a:ext uri="{FF2B5EF4-FFF2-40B4-BE49-F238E27FC236}">
                    <a16:creationId xmlns:a16="http://schemas.microsoft.com/office/drawing/2014/main" id="{08D90047-023C-477F-479B-D6F96AB654E0}"/>
                  </a:ext>
                </a:extLst>
              </p:cNvPr>
              <p:cNvPicPr>
                <a:picLocks noChangeAspect="1"/>
              </p:cNvPicPr>
              <p:nvPr/>
            </p:nvPicPr>
            <p:blipFill rotWithShape="1">
              <a:blip r:embed="rId8"/>
              <a:srcRect l="3491" t="9220" r="77983" b="9472"/>
              <a:stretch/>
            </p:blipFill>
            <p:spPr>
              <a:xfrm>
                <a:off x="1233153" y="1732116"/>
                <a:ext cx="1104076" cy="1258694"/>
              </a:xfrm>
              <a:prstGeom prst="rect">
                <a:avLst/>
              </a:prstGeom>
              <a:solidFill>
                <a:srgbClr val="1E428A"/>
              </a:solidFill>
            </p:spPr>
          </p:pic>
          <p:sp>
            <p:nvSpPr>
              <p:cNvPr id="53" name="CuadroTexto 52">
                <a:extLst>
                  <a:ext uri="{FF2B5EF4-FFF2-40B4-BE49-F238E27FC236}">
                    <a16:creationId xmlns:a16="http://schemas.microsoft.com/office/drawing/2014/main" id="{BA9CE574-A15F-90AE-45A6-2728AB14B202}"/>
                  </a:ext>
                </a:extLst>
              </p:cNvPr>
              <p:cNvSpPr txBox="1"/>
              <p:nvPr/>
            </p:nvSpPr>
            <p:spPr>
              <a:xfrm>
                <a:off x="1232006" y="1751546"/>
                <a:ext cx="1086929" cy="346823"/>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grpSp>
        <p:grpSp>
          <p:nvGrpSpPr>
            <p:cNvPr id="49" name="Grupo 48">
              <a:extLst>
                <a:ext uri="{FF2B5EF4-FFF2-40B4-BE49-F238E27FC236}">
                  <a16:creationId xmlns:a16="http://schemas.microsoft.com/office/drawing/2014/main" id="{6C150792-6CAC-AFA2-5B79-F5BED67FD51F}"/>
                </a:ext>
              </a:extLst>
            </p:cNvPr>
            <p:cNvGrpSpPr/>
            <p:nvPr/>
          </p:nvGrpSpPr>
          <p:grpSpPr>
            <a:xfrm>
              <a:off x="2487757" y="3782674"/>
              <a:ext cx="1076966" cy="1271229"/>
              <a:chOff x="5457534" y="1774378"/>
              <a:chExt cx="1076966" cy="1271229"/>
            </a:xfrm>
          </p:grpSpPr>
          <p:pic>
            <p:nvPicPr>
              <p:cNvPr id="50" name="Marcador de contenido 4">
                <a:hlinkClick r:id="rId11" action="ppaction://hlinksldjump"/>
                <a:extLst>
                  <a:ext uri="{FF2B5EF4-FFF2-40B4-BE49-F238E27FC236}">
                    <a16:creationId xmlns:a16="http://schemas.microsoft.com/office/drawing/2014/main" id="{D18C01EE-F77C-0D65-0C2D-D49D6E1A4966}"/>
                  </a:ext>
                </a:extLst>
              </p:cNvPr>
              <p:cNvPicPr>
                <a:picLocks noChangeAspect="1"/>
              </p:cNvPicPr>
              <p:nvPr/>
            </p:nvPicPr>
            <p:blipFill rotWithShape="1">
              <a:blip r:embed="rId8"/>
              <a:srcRect l="59792" t="8212" r="21852" b="8374"/>
              <a:stretch/>
            </p:blipFill>
            <p:spPr>
              <a:xfrm>
                <a:off x="5457534" y="1774378"/>
                <a:ext cx="1076966" cy="1271229"/>
              </a:xfrm>
              <a:prstGeom prst="rect">
                <a:avLst/>
              </a:prstGeom>
            </p:spPr>
          </p:pic>
          <p:sp>
            <p:nvSpPr>
              <p:cNvPr id="51" name="CuadroTexto 50">
                <a:extLst>
                  <a:ext uri="{FF2B5EF4-FFF2-40B4-BE49-F238E27FC236}">
                    <a16:creationId xmlns:a16="http://schemas.microsoft.com/office/drawing/2014/main" id="{E3B3AB98-D6C7-39BE-4CD5-131450D5CEC5}"/>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grpSp>
        <p:nvGrpSpPr>
          <p:cNvPr id="54" name="Grupo 53">
            <a:extLst>
              <a:ext uri="{FF2B5EF4-FFF2-40B4-BE49-F238E27FC236}">
                <a16:creationId xmlns:a16="http://schemas.microsoft.com/office/drawing/2014/main" id="{2635A256-D71D-14E2-788F-B61AB695003B}"/>
              </a:ext>
            </a:extLst>
          </p:cNvPr>
          <p:cNvGrpSpPr/>
          <p:nvPr/>
        </p:nvGrpSpPr>
        <p:grpSpPr>
          <a:xfrm>
            <a:off x="7578304" y="3798762"/>
            <a:ext cx="1086930" cy="1271230"/>
            <a:chOff x="7555352" y="1760096"/>
            <a:chExt cx="1086930" cy="1271230"/>
          </a:xfrm>
          <a:solidFill>
            <a:srgbClr val="1E428A"/>
          </a:solidFill>
        </p:grpSpPr>
        <p:pic>
          <p:nvPicPr>
            <p:cNvPr id="55" name="Marcador de contenido 4">
              <a:hlinkClick r:id="rId12" action="ppaction://hlinksldjump"/>
              <a:extLst>
                <a:ext uri="{FF2B5EF4-FFF2-40B4-BE49-F238E27FC236}">
                  <a16:creationId xmlns:a16="http://schemas.microsoft.com/office/drawing/2014/main" id="{F3AF51B7-1454-7D75-0A33-87BD51FF3673}"/>
                </a:ext>
              </a:extLst>
            </p:cNvPr>
            <p:cNvPicPr>
              <a:picLocks noChangeAspect="1"/>
            </p:cNvPicPr>
            <p:nvPr/>
          </p:nvPicPr>
          <p:blipFill rotWithShape="1">
            <a:blip r:embed="rId8"/>
            <a:srcRect l="40997" t="7933" r="40478" b="8652"/>
            <a:stretch/>
          </p:blipFill>
          <p:spPr>
            <a:xfrm>
              <a:off x="7555353" y="1760096"/>
              <a:ext cx="1086929" cy="1271230"/>
            </a:xfrm>
            <a:prstGeom prst="rect">
              <a:avLst/>
            </a:prstGeom>
            <a:grpFill/>
          </p:spPr>
        </p:pic>
        <p:sp>
          <p:nvSpPr>
            <p:cNvPr id="56" name="CuadroTexto 55">
              <a:extLst>
                <a:ext uri="{FF2B5EF4-FFF2-40B4-BE49-F238E27FC236}">
                  <a16:creationId xmlns:a16="http://schemas.microsoft.com/office/drawing/2014/main" id="{38FF7CCC-0CE5-AF01-8F8A-167F8498EADF}"/>
                </a:ext>
              </a:extLst>
            </p:cNvPr>
            <p:cNvSpPr txBox="1">
              <a:spLocks/>
            </p:cNvSpPr>
            <p:nvPr/>
          </p:nvSpPr>
          <p:spPr>
            <a:xfrm>
              <a:off x="7555352" y="1780107"/>
              <a:ext cx="1086929" cy="369332"/>
            </a:xfrm>
            <a:prstGeom prst="rect">
              <a:avLst/>
            </a:prstGeom>
            <a:grpFill/>
          </p:spPr>
          <p:txBody>
            <a:bodyPr wrap="square" lIns="36000" rIns="36000" rtlCol="0" anchor="ctr">
              <a:noAutofit/>
            </a:bodyPr>
            <a:lstStyle/>
            <a:p>
              <a:pPr algn="ctr">
                <a:lnSpc>
                  <a:spcPts val="900"/>
                </a:lnSpc>
              </a:pPr>
              <a:r>
                <a:rPr lang="es-ES" sz="1200" dirty="0">
                  <a:solidFill>
                    <a:schemeClr val="bg1"/>
                  </a:solidFill>
                  <a:latin typeface="Arial Narrow" panose="020B0606020202030204" pitchFamily="34" charset="0"/>
                  <a:cs typeface="Arial" panose="020B0604020202020204" pitchFamily="34" charset="0"/>
                </a:rPr>
                <a:t>Concurrencia y situaciones especiales</a:t>
              </a:r>
            </a:p>
          </p:txBody>
        </p:sp>
      </p:grpSp>
      <p:sp>
        <p:nvSpPr>
          <p:cNvPr id="13" name="Rectángulo: esquinas redondeadas 8">
            <a:hlinkClick r:id="rId13" action="ppaction://hlinksldjump"/>
            <a:extLst>
              <a:ext uri="{FF2B5EF4-FFF2-40B4-BE49-F238E27FC236}">
                <a16:creationId xmlns:a16="http://schemas.microsoft.com/office/drawing/2014/main" id="{99953CEF-16A1-ED01-EF11-263F9B537FC4}"/>
              </a:ext>
            </a:extLst>
          </p:cNvPr>
          <p:cNvSpPr/>
          <p:nvPr/>
        </p:nvSpPr>
        <p:spPr>
          <a:xfrm>
            <a:off x="4854094" y="181257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Planificación y organización</a:t>
            </a:r>
          </a:p>
        </p:txBody>
      </p:sp>
      <p:cxnSp>
        <p:nvCxnSpPr>
          <p:cNvPr id="16" name="Conector recto de flecha 15">
            <a:extLst>
              <a:ext uri="{FF2B5EF4-FFF2-40B4-BE49-F238E27FC236}">
                <a16:creationId xmlns:a16="http://schemas.microsoft.com/office/drawing/2014/main" id="{0A154BA7-2686-64B0-A984-B9A16E5D8F29}"/>
              </a:ext>
            </a:extLst>
          </p:cNvPr>
          <p:cNvCxnSpPr>
            <a:cxnSpLocks/>
          </p:cNvCxnSpPr>
          <p:nvPr/>
        </p:nvCxnSpPr>
        <p:spPr>
          <a:xfrm>
            <a:off x="4095978" y="239718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558F00AA-9835-9A6A-4542-CBCB0120315D}"/>
              </a:ext>
            </a:extLst>
          </p:cNvPr>
          <p:cNvCxnSpPr>
            <a:cxnSpLocks/>
          </p:cNvCxnSpPr>
          <p:nvPr/>
        </p:nvCxnSpPr>
        <p:spPr>
          <a:xfrm>
            <a:off x="7220177" y="239718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F324878F-0125-352A-2AD3-2B923F2ABD1A}"/>
              </a:ext>
            </a:extLst>
          </p:cNvPr>
          <p:cNvSpPr txBox="1"/>
          <p:nvPr/>
        </p:nvSpPr>
        <p:spPr>
          <a:xfrm>
            <a:off x="1485297" y="5208467"/>
            <a:ext cx="203498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Participación y cooperación de todas las personas implicadas</a:t>
            </a:r>
          </a:p>
        </p:txBody>
      </p:sp>
      <p:sp>
        <p:nvSpPr>
          <p:cNvPr id="27" name="CuadroTexto 26">
            <a:extLst>
              <a:ext uri="{FF2B5EF4-FFF2-40B4-BE49-F238E27FC236}">
                <a16:creationId xmlns:a16="http://schemas.microsoft.com/office/drawing/2014/main" id="{9432E3B1-1688-2A69-086C-C20245C3BBF4}"/>
              </a:ext>
            </a:extLst>
          </p:cNvPr>
          <p:cNvSpPr txBox="1"/>
          <p:nvPr/>
        </p:nvSpPr>
        <p:spPr>
          <a:xfrm>
            <a:off x="4276216" y="5208467"/>
            <a:ext cx="198494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Medidas proporcionales al nivel de riesgo de cada actividad. </a:t>
            </a:r>
          </a:p>
        </p:txBody>
      </p:sp>
      <p:sp>
        <p:nvSpPr>
          <p:cNvPr id="29" name="CuadroTexto 28">
            <a:extLst>
              <a:ext uri="{FF2B5EF4-FFF2-40B4-BE49-F238E27FC236}">
                <a16:creationId xmlns:a16="http://schemas.microsoft.com/office/drawing/2014/main" id="{9EB22E5B-AE1E-10A9-81DD-D9F8DA27880D}"/>
              </a:ext>
            </a:extLst>
          </p:cNvPr>
          <p:cNvSpPr txBox="1"/>
          <p:nvPr/>
        </p:nvSpPr>
        <p:spPr>
          <a:xfrm>
            <a:off x="6749142" y="5208467"/>
            <a:ext cx="2786743" cy="954107"/>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Identificar y planificar posibles casos de concurrencia entre empresas o situaciones especiales</a:t>
            </a:r>
          </a:p>
        </p:txBody>
      </p:sp>
      <p:sp>
        <p:nvSpPr>
          <p:cNvPr id="30" name="CuadroTexto 29">
            <a:extLst>
              <a:ext uri="{FF2B5EF4-FFF2-40B4-BE49-F238E27FC236}">
                <a16:creationId xmlns:a16="http://schemas.microsoft.com/office/drawing/2014/main" id="{900833D7-AC3C-D7AF-C67E-8E59F7A079DF}"/>
              </a:ext>
            </a:extLst>
          </p:cNvPr>
          <p:cNvSpPr txBox="1"/>
          <p:nvPr/>
        </p:nvSpPr>
        <p:spPr>
          <a:xfrm>
            <a:off x="9535885" y="5208467"/>
            <a:ext cx="2461080" cy="738664"/>
          </a:xfrm>
          <a:prstGeom prst="rect">
            <a:avLst/>
          </a:prstGeom>
          <a:noFill/>
        </p:spPr>
        <p:txBody>
          <a:bodyPr wrap="square">
            <a:spAutoFit/>
          </a:bodyPr>
          <a:lstStyle>
            <a:defPPr>
              <a:defRPr lang="es-ES"/>
            </a:defPPr>
            <a:lvl1pPr algn="ctr">
              <a:defRPr sz="1600" b="1" i="0" u="none" strike="noStrike" baseline="0">
                <a:solidFill>
                  <a:srgbClr val="545758"/>
                </a:solidFill>
                <a:latin typeface="Arial" panose="020B0604020202020204" pitchFamily="34" charset="0"/>
                <a:cs typeface="Arial" panose="020B0604020202020204" pitchFamily="34" charset="0"/>
              </a:defRPr>
            </a:lvl1pPr>
          </a:lstStyle>
          <a:p>
            <a:r>
              <a:rPr lang="es-ES" sz="1400" dirty="0"/>
              <a:t>Procesos de inducción para quienes van a prestar el servicio </a:t>
            </a:r>
          </a:p>
        </p:txBody>
      </p:sp>
    </p:spTree>
    <p:extLst>
      <p:ext uri="{BB962C8B-B14F-4D97-AF65-F5344CB8AC3E}">
        <p14:creationId xmlns:p14="http://schemas.microsoft.com/office/powerpoint/2010/main" val="18231567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EDD1FFF-26E3-9C42-FF3C-5BFC11CFAB08}"/>
              </a:ext>
            </a:extLst>
          </p:cNvPr>
          <p:cNvPicPr>
            <a:picLocks noChangeAspect="1"/>
          </p:cNvPicPr>
          <p:nvPr/>
        </p:nvPicPr>
        <p:blipFill>
          <a:blip r:embed="rId2"/>
          <a:stretch>
            <a:fillRect/>
          </a:stretch>
        </p:blipFill>
        <p:spPr>
          <a:xfrm>
            <a:off x="10456379" y="55688"/>
            <a:ext cx="1640438" cy="1055914"/>
          </a:xfrm>
          <a:prstGeom prst="rect">
            <a:avLst/>
          </a:prstGeom>
        </p:spPr>
      </p:pic>
      <p:sp>
        <p:nvSpPr>
          <p:cNvPr id="2" name="Título 1">
            <a:extLst>
              <a:ext uri="{FF2B5EF4-FFF2-40B4-BE49-F238E27FC236}">
                <a16:creationId xmlns:a16="http://schemas.microsoft.com/office/drawing/2014/main" id="{0BD72FF5-A061-E1E5-1ABD-94AE241D8CD4}"/>
              </a:ext>
            </a:extLst>
          </p:cNvPr>
          <p:cNvSpPr>
            <a:spLocks noGrp="1"/>
          </p:cNvSpPr>
          <p:nvPr>
            <p:ph type="title"/>
          </p:nvPr>
        </p:nvSpPr>
        <p:spPr>
          <a:xfrm>
            <a:off x="2381251" y="118632"/>
            <a:ext cx="7696200" cy="757130"/>
          </a:xfrm>
          <a:noFill/>
        </p:spPr>
        <p:txBody>
          <a:bodyPr wrap="square" lIns="144000">
            <a:spAutoFit/>
          </a:bodyPr>
          <a:lstStyle/>
          <a:p>
            <a:r>
              <a:rPr lang="es-ES" sz="2400" dirty="0">
                <a:ea typeface="+mn-ea"/>
              </a:rPr>
              <a:t>Debe haber participación y cooperación de todas las personas implicadas</a:t>
            </a:r>
          </a:p>
        </p:txBody>
      </p:sp>
      <p:sp>
        <p:nvSpPr>
          <p:cNvPr id="10" name="CuadroTexto 9">
            <a:extLst>
              <a:ext uri="{FF2B5EF4-FFF2-40B4-BE49-F238E27FC236}">
                <a16:creationId xmlns:a16="http://schemas.microsoft.com/office/drawing/2014/main" id="{4546EC19-6580-9916-C1B5-988DACB3BC1B}"/>
              </a:ext>
            </a:extLst>
          </p:cNvPr>
          <p:cNvSpPr txBox="1"/>
          <p:nvPr/>
        </p:nvSpPr>
        <p:spPr>
          <a:xfrm>
            <a:off x="769907" y="6317291"/>
            <a:ext cx="9206542" cy="307777"/>
          </a:xfrm>
          <a:prstGeom prst="rect">
            <a:avLst/>
          </a:prstGeom>
          <a:noFill/>
        </p:spPr>
        <p:txBody>
          <a:bodyPr wrap="square" rtlCol="0">
            <a:spAutoFit/>
          </a:bodyPr>
          <a:lstStyle/>
          <a:p>
            <a:r>
              <a:rPr lang="es-ES" sz="800" b="1" dirty="0">
                <a:latin typeface="RobotoSlab-Light"/>
              </a:rPr>
              <a:t>Referencia: </a:t>
            </a:r>
          </a:p>
          <a:p>
            <a:r>
              <a:rPr lang="es-ES" sz="600" dirty="0">
                <a:latin typeface="RobotoSlab-Light"/>
              </a:rPr>
              <a:t>Guía para la Integración de la Prevención de riesgos en el sistema general de gestión de la empresa (INSST). Apartado 4.6.3 Integración en la contratación de obras o servicios (</a:t>
            </a:r>
            <a:r>
              <a:rPr lang="es-ES" sz="600" dirty="0" err="1">
                <a:latin typeface="RobotoSlab-Light"/>
              </a:rPr>
              <a:t>pág</a:t>
            </a:r>
            <a:r>
              <a:rPr lang="es-ES" sz="600" dirty="0">
                <a:latin typeface="RobotoSlab-Light"/>
              </a:rPr>
              <a:t> 26)</a:t>
            </a:r>
            <a:r>
              <a:rPr lang="es-ES" sz="600" i="1" dirty="0">
                <a:latin typeface="RobotoSlab-Light"/>
                <a:hlinkClick r:id="rId3"/>
              </a:rPr>
              <a:t>. Acceso al documento</a:t>
            </a:r>
            <a:endParaRPr lang="es-ES" sz="600" i="1" dirty="0">
              <a:latin typeface="RobotoSlab-Light"/>
            </a:endParaRPr>
          </a:p>
        </p:txBody>
      </p:sp>
      <mc:AlternateContent xmlns:mc="http://schemas.openxmlformats.org/markup-compatibility/2006">
        <mc:Choice xmlns="" xmlns:pslz="http://schemas.microsoft.com/office/powerpoint/2016/slidezoom" Requires="pslz">
          <p:graphicFrame>
            <p:nvGraphicFramePr>
              <p:cNvPr id="6" name="Vista general de diapositiva 5">
                <a:extLst>
                  <a:ext uri="{FF2B5EF4-FFF2-40B4-BE49-F238E27FC236}">
                    <a16:creationId xmlns:a16="http://schemas.microsoft.com/office/drawing/2014/main" id="{FFA391F1-F005-996D-EC6F-C6B1C201518B}"/>
                  </a:ext>
                </a:extLst>
              </p:cNvPr>
              <p:cNvGraphicFramePr>
                <a:graphicFrameLocks noChangeAspect="1"/>
              </p:cNvGraphicFramePr>
              <p:nvPr>
                <p:extLst>
                  <p:ext uri="{D42A27DB-BD31-4B8C-83A1-F6EECF244321}">
                    <p14:modId xmlns:p14="http://schemas.microsoft.com/office/powerpoint/2010/main" val="2304250146"/>
                  </p:ext>
                </p:extLst>
              </p:nvPr>
            </p:nvGraphicFramePr>
            <p:xfrm>
              <a:off x="10377889" y="5810025"/>
              <a:ext cx="1762653" cy="991492"/>
            </p:xfrm>
            <a:graphic>
              <a:graphicData uri="http://schemas.microsoft.com/office/powerpoint/2016/slidezoom">
                <pslz:sldZm>
                  <pslz:sldZmObj sldId="314" cId="2523490428">
                    <pslz:zmPr id="{24071656-D9BE-47A8-BDF3-35E6C8F602D8}" returnToParent="0" transitionDur="1000">
                      <p166:blipFill xmlns:p166="http://schemas.microsoft.com/office/powerpoint/2016/6/main">
                        <a:blip r:embed="rId4"/>
                        <a:stretch>
                          <a:fillRect/>
                        </a:stretch>
                      </p166:blipFill>
                      <p166:spPr xmlns:p166="http://schemas.microsoft.com/office/powerpoint/2016/6/main">
                        <a:xfrm>
                          <a:off x="0" y="0"/>
                          <a:ext cx="1762653" cy="991492"/>
                        </a:xfrm>
                        <a:prstGeom prst="rect">
                          <a:avLst/>
                        </a:prstGeom>
                        <a:ln w="3175">
                          <a:solidFill>
                            <a:prstClr val="ltGray"/>
                          </a:solidFill>
                        </a:ln>
                      </p166:spPr>
                    </pslz:zmPr>
                  </pslz:sldZmObj>
                </pslz:sldZm>
              </a:graphicData>
            </a:graphic>
          </p:graphicFrame>
        </mc:Choice>
        <mc:Fallback>
          <p:pic>
            <p:nvPicPr>
              <p:cNvPr id="6" name="Vista general de diapositiva 5">
                <a:hlinkClick r:id="rId5" action="ppaction://hlinksldjump"/>
                <a:extLst>
                  <a:ext uri="{FF2B5EF4-FFF2-40B4-BE49-F238E27FC236}">
                    <a16:creationId xmlns:a16="http://schemas.microsoft.com/office/drawing/2014/main" id="{FFA391F1-F005-996D-EC6F-C6B1C201518B}"/>
                  </a:ext>
                </a:extLst>
              </p:cNvPr>
              <p:cNvPicPr>
                <a:picLocks noGrp="1" noRot="1" noChangeAspect="1" noMove="1" noResize="1" noEditPoints="1" noAdjustHandles="1" noChangeArrowheads="1" noChangeShapeType="1"/>
              </p:cNvPicPr>
              <p:nvPr/>
            </p:nvPicPr>
            <p:blipFill>
              <a:blip r:embed="rId6"/>
              <a:stretch>
                <a:fillRect/>
              </a:stretch>
            </p:blipFill>
            <p:spPr>
              <a:xfrm>
                <a:off x="10377889" y="5810025"/>
                <a:ext cx="1762653" cy="991492"/>
              </a:xfrm>
              <a:prstGeom prst="rect">
                <a:avLst/>
              </a:prstGeom>
              <a:ln w="3175">
                <a:solidFill>
                  <a:prstClr val="ltGray"/>
                </a:solidFill>
              </a:ln>
            </p:spPr>
          </p:pic>
        </mc:Fallback>
      </mc:AlternateContent>
      <p:sp>
        <p:nvSpPr>
          <p:cNvPr id="3" name="CuadroTexto 7">
            <a:extLst>
              <a:ext uri="{FF2B5EF4-FFF2-40B4-BE49-F238E27FC236}">
                <a16:creationId xmlns:a16="http://schemas.microsoft.com/office/drawing/2014/main" id="{1097C9BE-D4AA-7296-EC09-53FDB322E8AB}"/>
              </a:ext>
            </a:extLst>
          </p:cNvPr>
          <p:cNvSpPr txBox="1"/>
          <p:nvPr/>
        </p:nvSpPr>
        <p:spPr>
          <a:xfrm>
            <a:off x="769907" y="1328594"/>
            <a:ext cx="10696354" cy="1080276"/>
          </a:xfrm>
          <a:prstGeom prst="roundRect">
            <a:avLst/>
          </a:prstGeom>
          <a:solidFill>
            <a:schemeClr val="accent2">
              <a:lumMod val="60000"/>
              <a:lumOff val="4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r>
              <a:rPr lang="es-ES" i="0" dirty="0">
                <a:latin typeface="Arial" panose="020B0604020202020204" pitchFamily="34" charset="0"/>
                <a:cs typeface="Arial" panose="020B0604020202020204" pitchFamily="34" charset="0"/>
              </a:rPr>
              <a:t>1. La Empresa principal y las Contratas designarán personas clave con </a:t>
            </a:r>
            <a:r>
              <a:rPr lang="es-ES" b="1" i="0" dirty="0">
                <a:latin typeface="Arial" panose="020B0604020202020204" pitchFamily="34" charset="0"/>
                <a:cs typeface="Arial" panose="020B0604020202020204" pitchFamily="34" charset="0"/>
              </a:rPr>
              <a:t>capacidad de decisión</a:t>
            </a:r>
            <a:r>
              <a:rPr lang="es-ES" i="0" dirty="0">
                <a:latin typeface="Arial" panose="020B0604020202020204" pitchFamily="34" charset="0"/>
                <a:cs typeface="Arial" panose="020B0604020202020204" pitchFamily="34" charset="0"/>
              </a:rPr>
              <a:t>, que conozcan las instalaciones y la operativa de los trabajos a realizar para asegurar una adecuada interlocución.</a:t>
            </a:r>
          </a:p>
        </p:txBody>
      </p:sp>
      <p:sp>
        <p:nvSpPr>
          <p:cNvPr id="5" name="CuadroTexto 7">
            <a:extLst>
              <a:ext uri="{FF2B5EF4-FFF2-40B4-BE49-F238E27FC236}">
                <a16:creationId xmlns:a16="http://schemas.microsoft.com/office/drawing/2014/main" id="{9D894ADB-283C-CFCE-3A93-8BC95C1EEA45}"/>
              </a:ext>
            </a:extLst>
          </p:cNvPr>
          <p:cNvSpPr txBox="1"/>
          <p:nvPr/>
        </p:nvSpPr>
        <p:spPr>
          <a:xfrm>
            <a:off x="769907" y="2625862"/>
            <a:ext cx="10696354" cy="2867999"/>
          </a:xfrm>
          <a:prstGeom prst="roundRect">
            <a:avLst/>
          </a:prstGeom>
          <a:solidFill>
            <a:schemeClr val="accent2">
              <a:lumMod val="40000"/>
              <a:lumOff val="6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a:spcBef>
                <a:spcPts val="600"/>
              </a:spcBef>
            </a:pPr>
            <a:r>
              <a:rPr lang="es-ES" dirty="0">
                <a:latin typeface="Arial" panose="020B0604020202020204" pitchFamily="34" charset="0"/>
                <a:cs typeface="Arial" panose="020B0604020202020204" pitchFamily="34" charset="0"/>
              </a:rPr>
              <a:t>2. </a:t>
            </a:r>
            <a:r>
              <a:rPr lang="es-ES" i="0" dirty="0">
                <a:latin typeface="Arial" panose="020B0604020202020204" pitchFamily="34" charset="0"/>
                <a:cs typeface="Arial" panose="020B0604020202020204" pitchFamily="34" charset="0"/>
              </a:rPr>
              <a:t>Organizarán </a:t>
            </a:r>
            <a:r>
              <a:rPr lang="es-ES" b="1" i="0" u="sng" dirty="0">
                <a:latin typeface="Arial" panose="020B0604020202020204" pitchFamily="34" charset="0"/>
                <a:cs typeface="Arial" panose="020B0604020202020204" pitchFamily="34" charset="0"/>
              </a:rPr>
              <a:t>reuniones previas</a:t>
            </a:r>
            <a:r>
              <a:rPr lang="es-ES" b="1" i="0" dirty="0">
                <a:latin typeface="Arial" panose="020B0604020202020204" pitchFamily="34" charset="0"/>
                <a:cs typeface="Arial" panose="020B0604020202020204" pitchFamily="34" charset="0"/>
              </a:rPr>
              <a:t> </a:t>
            </a:r>
            <a:r>
              <a:rPr lang="es-ES" i="0" dirty="0">
                <a:latin typeface="Arial" panose="020B0604020202020204" pitchFamily="34" charset="0"/>
                <a:cs typeface="Arial" panose="020B0604020202020204" pitchFamily="34" charset="0"/>
              </a:rPr>
              <a:t>al inicio de los trabajos para:</a:t>
            </a:r>
            <a:r>
              <a:rPr lang="es-ES" i="0" strike="sngStrike" dirty="0">
                <a:latin typeface="Arial" panose="020B0604020202020204" pitchFamily="34" charset="0"/>
                <a:cs typeface="Arial" panose="020B0604020202020204" pitchFamily="34" charset="0"/>
              </a:rPr>
              <a:t> </a:t>
            </a:r>
            <a:endParaRPr lang="es-ES" i="0" dirty="0">
              <a:latin typeface="Arial" panose="020B0604020202020204" pitchFamily="34" charset="0"/>
              <a:cs typeface="Arial" panose="020B0604020202020204" pitchFamily="34" charset="0"/>
            </a:endParaRPr>
          </a:p>
          <a:p>
            <a:pPr marL="719138" lvl="1" indent="-360363">
              <a:spcBef>
                <a:spcPts val="600"/>
              </a:spcBef>
              <a:buFont typeface="Arial" panose="020B0604020202020204" pitchFamily="34" charset="0"/>
              <a:buChar char="•"/>
            </a:pPr>
            <a:r>
              <a:rPr lang="es-ES" dirty="0">
                <a:latin typeface="Arial" panose="020B0604020202020204" pitchFamily="34" charset="0"/>
                <a:cs typeface="Arial" panose="020B0604020202020204" pitchFamily="34" charset="0"/>
              </a:rPr>
              <a:t>Dejar claramente establecido </a:t>
            </a:r>
            <a:r>
              <a:rPr lang="es-ES" b="1" u="sng" dirty="0">
                <a:latin typeface="Arial" panose="020B0604020202020204" pitchFamily="34" charset="0"/>
                <a:cs typeface="Arial" panose="020B0604020202020204" pitchFamily="34" charset="0"/>
              </a:rPr>
              <a:t>quién, cómo y con qué</a:t>
            </a:r>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se va a trabajar. </a:t>
            </a:r>
          </a:p>
          <a:p>
            <a:pPr marL="719138" lvl="1" indent="-360363">
              <a:spcBef>
                <a:spcPts val="600"/>
              </a:spcBef>
              <a:buFont typeface="Arial" panose="020B0604020202020204" pitchFamily="34" charset="0"/>
              <a:buChar char="•"/>
            </a:pPr>
            <a:r>
              <a:rPr lang="es-ES" dirty="0">
                <a:latin typeface="Arial" panose="020B0604020202020204" pitchFamily="34" charset="0"/>
                <a:cs typeface="Arial" panose="020B0604020202020204" pitchFamily="34" charset="0"/>
              </a:rPr>
              <a:t>Identificar posibles </a:t>
            </a:r>
            <a:r>
              <a:rPr lang="es-ES" b="1" u="sng" dirty="0">
                <a:latin typeface="Arial" panose="020B0604020202020204" pitchFamily="34" charset="0"/>
                <a:cs typeface="Arial" panose="020B0604020202020204" pitchFamily="34" charset="0"/>
              </a:rPr>
              <a:t>interacciones</a:t>
            </a:r>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entre empresas en tiempo y lugar para planificar las medidas de coordinación oportunas, para garantizar la seguridad y la salud de las personas</a:t>
            </a:r>
            <a:r>
              <a:rPr lang="es-ES" dirty="0">
                <a:solidFill>
                  <a:srgbClr val="0070C0"/>
                </a:solidFill>
                <a:latin typeface="Arial" panose="020B0604020202020204" pitchFamily="34" charset="0"/>
                <a:cs typeface="Arial" panose="020B0604020202020204" pitchFamily="34" charset="0"/>
              </a:rPr>
              <a:t>. </a:t>
            </a:r>
          </a:p>
          <a:p>
            <a:pPr marL="719138" lvl="1" indent="-360363">
              <a:spcBef>
                <a:spcPts val="600"/>
              </a:spcBef>
              <a:buFont typeface="Arial" panose="020B0604020202020204" pitchFamily="34" charset="0"/>
              <a:buChar char="•"/>
            </a:pPr>
            <a:r>
              <a:rPr lang="es-ES" dirty="0">
                <a:latin typeface="Arial" panose="020B0604020202020204" pitchFamily="34" charset="0"/>
                <a:cs typeface="Arial" panose="020B0604020202020204" pitchFamily="34" charset="0"/>
              </a:rPr>
              <a:t>Planificar y </a:t>
            </a:r>
            <a:r>
              <a:rPr lang="es-ES" b="1" dirty="0">
                <a:latin typeface="Arial" panose="020B0604020202020204" pitchFamily="34" charset="0"/>
                <a:cs typeface="Arial" panose="020B0604020202020204" pitchFamily="34" charset="0"/>
              </a:rPr>
              <a:t>comprobar</a:t>
            </a:r>
            <a:r>
              <a:rPr lang="es-ES" dirty="0">
                <a:latin typeface="Arial" panose="020B0604020202020204" pitchFamily="34" charset="0"/>
                <a:cs typeface="Arial" panose="020B0604020202020204" pitchFamily="34" charset="0"/>
              </a:rPr>
              <a:t> que se dispone de todo lo que hace falta para que las actividades se puedan desarrollar conforme a lo planificado (medios técnicos y humanos, procedimientos..), estableciendo los canales de comunicación adecuados al tipo de trabajo a ejecutar y sus circunstancias.</a:t>
            </a:r>
          </a:p>
        </p:txBody>
      </p:sp>
    </p:spTree>
    <p:extLst>
      <p:ext uri="{BB962C8B-B14F-4D97-AF65-F5344CB8AC3E}">
        <p14:creationId xmlns:p14="http://schemas.microsoft.com/office/powerpoint/2010/main" val="40069416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A3B155F-5C83-48E9-425B-0B1BA56D255D}"/>
              </a:ext>
            </a:extLst>
          </p:cNvPr>
          <p:cNvPicPr>
            <a:picLocks noChangeAspect="1"/>
          </p:cNvPicPr>
          <p:nvPr/>
        </p:nvPicPr>
        <p:blipFill>
          <a:blip r:embed="rId2"/>
          <a:stretch>
            <a:fillRect/>
          </a:stretch>
        </p:blipFill>
        <p:spPr>
          <a:xfrm>
            <a:off x="11310940" y="37985"/>
            <a:ext cx="803426" cy="1001974"/>
          </a:xfrm>
          <a:prstGeom prst="rect">
            <a:avLst/>
          </a:prstGeom>
        </p:spPr>
      </p:pic>
      <p:sp>
        <p:nvSpPr>
          <p:cNvPr id="8" name="Título 7">
            <a:extLst>
              <a:ext uri="{FF2B5EF4-FFF2-40B4-BE49-F238E27FC236}">
                <a16:creationId xmlns:a16="http://schemas.microsoft.com/office/drawing/2014/main" id="{7D4C03C5-578C-8E0C-8958-817E3A2665A1}"/>
              </a:ext>
            </a:extLst>
          </p:cNvPr>
          <p:cNvSpPr>
            <a:spLocks noGrp="1"/>
          </p:cNvSpPr>
          <p:nvPr>
            <p:ph type="title"/>
          </p:nvPr>
        </p:nvSpPr>
        <p:spPr>
          <a:xfrm>
            <a:off x="2382670" y="277638"/>
            <a:ext cx="8073709" cy="444099"/>
          </a:xfrm>
        </p:spPr>
        <p:txBody>
          <a:bodyPr/>
          <a:lstStyle/>
          <a:p>
            <a:r>
              <a:rPr lang="es-ES" sz="2400" dirty="0">
                <a:ea typeface="+mn-ea"/>
              </a:rPr>
              <a:t>Las medidas deben ser proporcionales al tipo y al nivel de riesgo de cada actividad</a:t>
            </a:r>
            <a:endParaRPr lang="es-ES" sz="2400" dirty="0"/>
          </a:p>
        </p:txBody>
      </p:sp>
      <mc:AlternateContent xmlns:mc="http://schemas.openxmlformats.org/markup-compatibility/2006">
        <mc:Choice xmlns="" xmlns:pslz="http://schemas.microsoft.com/office/powerpoint/2016/slidezoom" Requires="pslz">
          <p:graphicFrame>
            <p:nvGraphicFramePr>
              <p:cNvPr id="2" name="Vista general de diapositiva 1">
                <a:extLst>
                  <a:ext uri="{FF2B5EF4-FFF2-40B4-BE49-F238E27FC236}">
                    <a16:creationId xmlns:a16="http://schemas.microsoft.com/office/drawing/2014/main" id="{C7BAAE95-9B64-B07F-4077-A7C0DE890224}"/>
                  </a:ext>
                </a:extLst>
              </p:cNvPr>
              <p:cNvGraphicFramePr>
                <a:graphicFrameLocks noChangeAspect="1"/>
              </p:cNvGraphicFramePr>
              <p:nvPr>
                <p:extLst>
                  <p:ext uri="{D42A27DB-BD31-4B8C-83A1-F6EECF244321}">
                    <p14:modId xmlns:p14="http://schemas.microsoft.com/office/powerpoint/2010/main" val="2304250146"/>
                  </p:ext>
                </p:extLst>
              </p:nvPr>
            </p:nvGraphicFramePr>
            <p:xfrm>
              <a:off x="10377889" y="5810025"/>
              <a:ext cx="1762653" cy="991492"/>
            </p:xfrm>
            <a:graphic>
              <a:graphicData uri="http://schemas.microsoft.com/office/powerpoint/2016/slidezoom">
                <pslz:sldZm>
                  <pslz:sldZmObj sldId="314" cId="2523490428">
                    <pslz:zmPr id="{24071656-D9BE-47A8-BDF3-35E6C8F602D8}" returnToParent="0" transitionDur="1000">
                      <p166:blipFill xmlns:p166="http://schemas.microsoft.com/office/powerpoint/2016/6/main">
                        <a:blip r:embed="rId3"/>
                        <a:stretch>
                          <a:fillRect/>
                        </a:stretch>
                      </p166:blipFill>
                      <p166:spPr xmlns:p166="http://schemas.microsoft.com/office/powerpoint/2016/6/main">
                        <a:xfrm>
                          <a:off x="0" y="0"/>
                          <a:ext cx="1762653" cy="991492"/>
                        </a:xfrm>
                        <a:prstGeom prst="rect">
                          <a:avLst/>
                        </a:prstGeom>
                        <a:ln w="3175">
                          <a:solidFill>
                            <a:prstClr val="ltGray"/>
                          </a:solidFill>
                        </a:ln>
                      </p166:spPr>
                    </pslz:zmPr>
                  </pslz:sldZmObj>
                </pslz:sldZm>
              </a:graphicData>
            </a:graphic>
          </p:graphicFrame>
        </mc:Choice>
        <mc:Fallback>
          <p:pic>
            <p:nvPicPr>
              <p:cNvPr id="2" name="Vista general de diapositiva 1">
                <a:hlinkClick r:id="rId4" action="ppaction://hlinksldjump"/>
                <a:extLst>
                  <a:ext uri="{FF2B5EF4-FFF2-40B4-BE49-F238E27FC236}">
                    <a16:creationId xmlns:a16="http://schemas.microsoft.com/office/drawing/2014/main" id="{C7BAAE95-9B64-B07F-4077-A7C0DE890224}"/>
                  </a:ext>
                </a:extLst>
              </p:cNvPr>
              <p:cNvPicPr>
                <a:picLocks noGrp="1" noRot="1" noChangeAspect="1" noMove="1" noResize="1" noEditPoints="1" noAdjustHandles="1" noChangeArrowheads="1" noChangeShapeType="1"/>
              </p:cNvPicPr>
              <p:nvPr/>
            </p:nvPicPr>
            <p:blipFill>
              <a:blip r:embed="rId5"/>
              <a:stretch>
                <a:fillRect/>
              </a:stretch>
            </p:blipFill>
            <p:spPr>
              <a:xfrm>
                <a:off x="10377889" y="5810025"/>
                <a:ext cx="1762653" cy="991492"/>
              </a:xfrm>
              <a:prstGeom prst="rect">
                <a:avLst/>
              </a:prstGeom>
              <a:ln w="3175">
                <a:solidFill>
                  <a:prstClr val="ltGray"/>
                </a:solidFill>
              </a:ln>
            </p:spPr>
          </p:pic>
        </mc:Fallback>
      </mc:AlternateContent>
      <p:sp>
        <p:nvSpPr>
          <p:cNvPr id="3" name="CuadroTexto 7">
            <a:extLst>
              <a:ext uri="{FF2B5EF4-FFF2-40B4-BE49-F238E27FC236}">
                <a16:creationId xmlns:a16="http://schemas.microsoft.com/office/drawing/2014/main" id="{FF3F1615-B120-7890-BD16-C480599302A5}"/>
              </a:ext>
            </a:extLst>
          </p:cNvPr>
          <p:cNvSpPr txBox="1"/>
          <p:nvPr/>
        </p:nvSpPr>
        <p:spPr>
          <a:xfrm>
            <a:off x="747823" y="1318885"/>
            <a:ext cx="10696354" cy="773809"/>
          </a:xfrm>
          <a:prstGeom prst="roundRect">
            <a:avLst/>
          </a:prstGeom>
          <a:solidFill>
            <a:schemeClr val="accent2">
              <a:lumMod val="60000"/>
              <a:lumOff val="4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r>
              <a:rPr lang="es-ES" b="1" i="0" u="sng" dirty="0">
                <a:latin typeface="Arial" panose="020B0604020202020204" pitchFamily="34" charset="0"/>
                <a:cs typeface="Arial" panose="020B0604020202020204" pitchFamily="34" charset="0"/>
              </a:rPr>
              <a:t>Adecuar</a:t>
            </a:r>
            <a:r>
              <a:rPr lang="es-ES" i="0" dirty="0">
                <a:latin typeface="Arial" panose="020B0604020202020204" pitchFamily="34" charset="0"/>
                <a:cs typeface="Arial" panose="020B0604020202020204" pitchFamily="34" charset="0"/>
              </a:rPr>
              <a:t> la CAE al tipo de trabajo y focalizar en lo importante para mejorar la efectividad y </a:t>
            </a:r>
            <a:r>
              <a:rPr lang="es-ES" b="1" i="0" dirty="0">
                <a:latin typeface="Arial" panose="020B0604020202020204" pitchFamily="34" charset="0"/>
                <a:cs typeface="Arial" panose="020B0604020202020204" pitchFamily="34" charset="0"/>
              </a:rPr>
              <a:t>evitar </a:t>
            </a:r>
            <a:r>
              <a:rPr lang="es-ES" b="1" i="0" u="sng" dirty="0">
                <a:latin typeface="Arial" panose="020B0604020202020204" pitchFamily="34" charset="0"/>
                <a:cs typeface="Arial" panose="020B0604020202020204" pitchFamily="34" charset="0"/>
              </a:rPr>
              <a:t>burocracia</a:t>
            </a:r>
            <a:r>
              <a:rPr lang="es-ES" b="1" i="0" dirty="0">
                <a:latin typeface="Arial" panose="020B0604020202020204" pitchFamily="34" charset="0"/>
                <a:cs typeface="Arial" panose="020B0604020202020204" pitchFamily="34" charset="0"/>
              </a:rPr>
              <a:t> </a:t>
            </a:r>
            <a:r>
              <a:rPr lang="es-ES" i="0" dirty="0">
                <a:latin typeface="Arial" panose="020B0604020202020204" pitchFamily="34" charset="0"/>
                <a:cs typeface="Arial" panose="020B0604020202020204" pitchFamily="34" charset="0"/>
              </a:rPr>
              <a:t>innecesaria. </a:t>
            </a:r>
          </a:p>
        </p:txBody>
      </p:sp>
      <p:sp>
        <p:nvSpPr>
          <p:cNvPr id="5" name="CuadroTexto 7">
            <a:extLst>
              <a:ext uri="{FF2B5EF4-FFF2-40B4-BE49-F238E27FC236}">
                <a16:creationId xmlns:a16="http://schemas.microsoft.com/office/drawing/2014/main" id="{F0377E50-903B-8A3E-30CF-714A6F2AC356}"/>
              </a:ext>
            </a:extLst>
          </p:cNvPr>
          <p:cNvSpPr txBox="1"/>
          <p:nvPr/>
        </p:nvSpPr>
        <p:spPr>
          <a:xfrm>
            <a:off x="747823" y="2239977"/>
            <a:ext cx="10696354" cy="1557002"/>
          </a:xfrm>
          <a:prstGeom prst="roundRect">
            <a:avLst/>
          </a:prstGeom>
          <a:solidFill>
            <a:schemeClr val="accent2">
              <a:lumMod val="40000"/>
              <a:lumOff val="6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marL="342900" indent="-342900">
              <a:spcBef>
                <a:spcPts val="600"/>
              </a:spcBef>
              <a:buFont typeface="+mj-lt"/>
              <a:buAutoNum type="arabicPeriod"/>
            </a:pPr>
            <a:r>
              <a:rPr lang="es-ES" i="0" dirty="0">
                <a:latin typeface="Arial" panose="020B0604020202020204" pitchFamily="34" charset="0"/>
                <a:cs typeface="Arial" panose="020B0604020202020204" pitchFamily="34" charset="0"/>
              </a:rPr>
              <a:t>Incluye trabajos con </a:t>
            </a:r>
            <a:r>
              <a:rPr lang="es-ES" b="1" i="0" u="sng" dirty="0">
                <a:latin typeface="Arial" panose="020B0604020202020204" pitchFamily="34" charset="0"/>
                <a:cs typeface="Arial" panose="020B0604020202020204" pitchFamily="34" charset="0"/>
              </a:rPr>
              <a:t>riesgos especialmente peligrosos</a:t>
            </a:r>
          </a:p>
          <a:p>
            <a:pPr marL="342900" indent="-342900">
              <a:spcBef>
                <a:spcPts val="600"/>
              </a:spcBef>
              <a:buFont typeface="+mj-lt"/>
              <a:buAutoNum type="arabicPeriod"/>
            </a:pPr>
            <a:r>
              <a:rPr lang="es-ES" i="0" dirty="0">
                <a:latin typeface="Arial" panose="020B0604020202020204" pitchFamily="34" charset="0"/>
                <a:cs typeface="Arial" panose="020B0604020202020204" pitchFamily="34" charset="0"/>
              </a:rPr>
              <a:t>Necesidades operativas (equipos de trabajo, viales, espacios de almacenamiento provisional, etc.)</a:t>
            </a:r>
          </a:p>
          <a:p>
            <a:pPr marL="342900" indent="-342900">
              <a:spcBef>
                <a:spcPts val="600"/>
              </a:spcBef>
              <a:buFont typeface="+mj-lt"/>
              <a:buAutoNum type="arabicPeriod"/>
            </a:pPr>
            <a:r>
              <a:rPr lang="es-ES" i="0" dirty="0">
                <a:latin typeface="Arial" panose="020B0604020202020204" pitchFamily="34" charset="0"/>
                <a:cs typeface="Arial" panose="020B0604020202020204" pitchFamily="34" charset="0"/>
              </a:rPr>
              <a:t>Existe </a:t>
            </a:r>
            <a:r>
              <a:rPr lang="es-ES" b="1" i="0" u="sng" dirty="0">
                <a:latin typeface="Arial" panose="020B0604020202020204" pitchFamily="34" charset="0"/>
                <a:cs typeface="Arial" panose="020B0604020202020204" pitchFamily="34" charset="0"/>
              </a:rPr>
              <a:t>interferencia</a:t>
            </a:r>
            <a:r>
              <a:rPr lang="es-ES" i="0" dirty="0">
                <a:latin typeface="Arial" panose="020B0604020202020204" pitchFamily="34" charset="0"/>
                <a:cs typeface="Arial" panose="020B0604020202020204" pitchFamily="34" charset="0"/>
              </a:rPr>
              <a:t> con otras actividades, bien de la empresa principal o bien de otras empresas participantes</a:t>
            </a:r>
            <a:endParaRPr lang="es-ES" i="0" strike="sngStrike"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uadroTexto 7">
            <a:extLst>
              <a:ext uri="{FF2B5EF4-FFF2-40B4-BE49-F238E27FC236}">
                <a16:creationId xmlns:a16="http://schemas.microsoft.com/office/drawing/2014/main" id="{723AE0F6-2AD0-AE85-E6A7-0C26E19BB00B}"/>
              </a:ext>
            </a:extLst>
          </p:cNvPr>
          <p:cNvSpPr txBox="1"/>
          <p:nvPr/>
        </p:nvSpPr>
        <p:spPr>
          <a:xfrm>
            <a:off x="747823" y="3982834"/>
            <a:ext cx="10696354" cy="1693209"/>
          </a:xfrm>
          <a:prstGeom prst="roundRect">
            <a:avLst/>
          </a:prstGeom>
          <a:solidFill>
            <a:schemeClr val="accent2">
              <a:lumMod val="20000"/>
              <a:lumOff val="8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a:spcBef>
                <a:spcPts val="600"/>
              </a:spcBef>
            </a:pPr>
            <a:r>
              <a:rPr lang="es-ES" i="0" dirty="0">
                <a:effectLst/>
                <a:latin typeface="Arial" panose="020B0604020202020204" pitchFamily="34" charset="0"/>
                <a:ea typeface="Calibri" panose="020F0502020204030204" pitchFamily="34" charset="0"/>
                <a:cs typeface="Arial" panose="020B0604020202020204" pitchFamily="34" charset="0"/>
              </a:rPr>
              <a:t>En general, es recomendable que las actividades con mayor nivel de riesgo conlleven la distribución de información escrita, celebración de reuniones específicas frecuentes, supervisión del trabajo </a:t>
            </a:r>
            <a:r>
              <a:rPr lang="es-ES" i="0" dirty="0">
                <a:latin typeface="Arial" panose="020B0604020202020204" pitchFamily="34" charset="0"/>
                <a:cs typeface="Arial" panose="020B0604020202020204" pitchFamily="34" charset="0"/>
              </a:rPr>
              <a:t>especializada, etc. Sin embargo, las actividades con niveles de riesgo de consecuencias más leves, como por ejemplo las de tipo administrativo, conllevan un tipo de coordinación más sencillo y con menor intensidad en la labor preventiva.</a:t>
            </a:r>
          </a:p>
        </p:txBody>
      </p:sp>
    </p:spTree>
    <p:extLst>
      <p:ext uri="{BB962C8B-B14F-4D97-AF65-F5344CB8AC3E}">
        <p14:creationId xmlns:p14="http://schemas.microsoft.com/office/powerpoint/2010/main" val="25327262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F2292DA-8B25-3DD3-39D7-C5FAF9BB51DA}"/>
              </a:ext>
            </a:extLst>
          </p:cNvPr>
          <p:cNvPicPr>
            <a:picLocks noChangeAspect="1"/>
          </p:cNvPicPr>
          <p:nvPr/>
        </p:nvPicPr>
        <p:blipFill>
          <a:blip r:embed="rId2"/>
          <a:stretch>
            <a:fillRect/>
          </a:stretch>
        </p:blipFill>
        <p:spPr>
          <a:xfrm>
            <a:off x="11285372" y="-37821"/>
            <a:ext cx="767869" cy="1075016"/>
          </a:xfrm>
          <a:prstGeom prst="rect">
            <a:avLst/>
          </a:prstGeom>
        </p:spPr>
      </p:pic>
      <p:sp>
        <p:nvSpPr>
          <p:cNvPr id="8" name="Título 7">
            <a:extLst>
              <a:ext uri="{FF2B5EF4-FFF2-40B4-BE49-F238E27FC236}">
                <a16:creationId xmlns:a16="http://schemas.microsoft.com/office/drawing/2014/main" id="{E1C10907-966A-E359-81F5-9301613807A7}"/>
              </a:ext>
            </a:extLst>
          </p:cNvPr>
          <p:cNvSpPr>
            <a:spLocks noGrp="1"/>
          </p:cNvSpPr>
          <p:nvPr>
            <p:ph type="title"/>
          </p:nvPr>
        </p:nvSpPr>
        <p:spPr>
          <a:xfrm>
            <a:off x="2382670" y="277638"/>
            <a:ext cx="8371055" cy="444099"/>
          </a:xfrm>
        </p:spPr>
        <p:txBody>
          <a:bodyPr/>
          <a:lstStyle/>
          <a:p>
            <a:r>
              <a:rPr lang="es-ES" sz="2400" dirty="0"/>
              <a:t>Identificar posibles interacciones entre empresas o situaciones especiales</a:t>
            </a:r>
          </a:p>
        </p:txBody>
      </p:sp>
      <mc:AlternateContent xmlns:mc="http://schemas.openxmlformats.org/markup-compatibility/2006">
        <mc:Choice xmlns="" xmlns:pslz="http://schemas.microsoft.com/office/powerpoint/2016/slidezoom" Requires="pslz">
          <p:graphicFrame>
            <p:nvGraphicFramePr>
              <p:cNvPr id="4" name="Vista general de diapositiva 3">
                <a:extLst>
                  <a:ext uri="{FF2B5EF4-FFF2-40B4-BE49-F238E27FC236}">
                    <a16:creationId xmlns:a16="http://schemas.microsoft.com/office/drawing/2014/main" id="{B9F937AF-9CA6-2767-5839-1592A276A2A5}"/>
                  </a:ext>
                </a:extLst>
              </p:cNvPr>
              <p:cNvGraphicFramePr>
                <a:graphicFrameLocks noChangeAspect="1"/>
              </p:cNvGraphicFramePr>
              <p:nvPr>
                <p:extLst>
                  <p:ext uri="{D42A27DB-BD31-4B8C-83A1-F6EECF244321}">
                    <p14:modId xmlns:p14="http://schemas.microsoft.com/office/powerpoint/2010/main" val="1609890379"/>
                  </p:ext>
                </p:extLst>
              </p:nvPr>
            </p:nvGraphicFramePr>
            <p:xfrm>
              <a:off x="10377889" y="5810025"/>
              <a:ext cx="1762653" cy="991492"/>
            </p:xfrm>
            <a:graphic>
              <a:graphicData uri="http://schemas.microsoft.com/office/powerpoint/2016/slidezoom">
                <pslz:sldZm>
                  <pslz:sldZmObj sldId="314" cId="2523490428">
                    <pslz:zmPr id="{24071656-D9BE-47A8-BDF3-35E6C8F602D8}" returnToParent="0" transitionDur="1000">
                      <p166:blipFill xmlns:p166="http://schemas.microsoft.com/office/powerpoint/2016/6/main">
                        <a:blip r:embed="rId3"/>
                        <a:stretch>
                          <a:fillRect/>
                        </a:stretch>
                      </p166:blipFill>
                      <p166:spPr xmlns:p166="http://schemas.microsoft.com/office/powerpoint/2016/6/main">
                        <a:xfrm>
                          <a:off x="0" y="0"/>
                          <a:ext cx="1762653" cy="991492"/>
                        </a:xfrm>
                        <a:prstGeom prst="rect">
                          <a:avLst/>
                        </a:prstGeom>
                        <a:ln w="3175">
                          <a:solidFill>
                            <a:prstClr val="ltGray"/>
                          </a:solidFill>
                        </a:ln>
                      </p166:spPr>
                    </pslz:zmPr>
                  </pslz:sldZmObj>
                </pslz:sldZm>
              </a:graphicData>
            </a:graphic>
          </p:graphicFrame>
        </mc:Choice>
        <mc:Fallback>
          <p:pic>
            <p:nvPicPr>
              <p:cNvPr id="4" name="Vista general de diapositiva 3">
                <a:hlinkClick r:id="rId4" action="ppaction://hlinksldjump"/>
                <a:extLst>
                  <a:ext uri="{FF2B5EF4-FFF2-40B4-BE49-F238E27FC236}">
                    <a16:creationId xmlns:a16="http://schemas.microsoft.com/office/drawing/2014/main" id="{B9F937AF-9CA6-2767-5839-1592A276A2A5}"/>
                  </a:ext>
                </a:extLst>
              </p:cNvPr>
              <p:cNvPicPr>
                <a:picLocks noGrp="1" noRot="1" noChangeAspect="1" noMove="1" noResize="1" noEditPoints="1" noAdjustHandles="1" noChangeArrowheads="1" noChangeShapeType="1"/>
              </p:cNvPicPr>
              <p:nvPr/>
            </p:nvPicPr>
            <p:blipFill>
              <a:blip r:embed="rId5"/>
              <a:stretch>
                <a:fillRect/>
              </a:stretch>
            </p:blipFill>
            <p:spPr>
              <a:xfrm>
                <a:off x="10377889" y="5810025"/>
                <a:ext cx="1762653" cy="991492"/>
              </a:xfrm>
              <a:prstGeom prst="rect">
                <a:avLst/>
              </a:prstGeom>
              <a:ln w="3175">
                <a:solidFill>
                  <a:prstClr val="ltGray"/>
                </a:solidFill>
              </a:ln>
            </p:spPr>
          </p:pic>
        </mc:Fallback>
      </mc:AlternateContent>
      <p:sp>
        <p:nvSpPr>
          <p:cNvPr id="2" name="CuadroTexto 7">
            <a:extLst>
              <a:ext uri="{FF2B5EF4-FFF2-40B4-BE49-F238E27FC236}">
                <a16:creationId xmlns:a16="http://schemas.microsoft.com/office/drawing/2014/main" id="{C541E1F4-1218-D5D8-1AA4-1E4D81907314}"/>
              </a:ext>
            </a:extLst>
          </p:cNvPr>
          <p:cNvSpPr txBox="1"/>
          <p:nvPr/>
        </p:nvSpPr>
        <p:spPr>
          <a:xfrm>
            <a:off x="747823" y="1792281"/>
            <a:ext cx="10696354" cy="467342"/>
          </a:xfrm>
          <a:prstGeom prst="roundRect">
            <a:avLst/>
          </a:prstGeom>
          <a:solidFill>
            <a:schemeClr val="accent2">
              <a:lumMod val="60000"/>
              <a:lumOff val="4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r>
              <a:rPr lang="es-ES" sz="1800" i="0" dirty="0">
                <a:latin typeface="Arial" panose="020B0604020202020204" pitchFamily="34" charset="0"/>
                <a:cs typeface="Arial" panose="020B0604020202020204" pitchFamily="34" charset="0"/>
              </a:rPr>
              <a:t>En ese caso se deben planificar medidas preventivas </a:t>
            </a:r>
            <a:r>
              <a:rPr lang="es-ES" sz="1800" b="1" i="0" u="sng" dirty="0">
                <a:latin typeface="Arial" panose="020B0604020202020204" pitchFamily="34" charset="0"/>
                <a:cs typeface="Arial" panose="020B0604020202020204" pitchFamily="34" charset="0"/>
              </a:rPr>
              <a:t>adicionales</a:t>
            </a:r>
            <a:r>
              <a:rPr lang="es-ES" sz="1800" i="0" dirty="0">
                <a:latin typeface="Arial" panose="020B0604020202020204" pitchFamily="34" charset="0"/>
                <a:cs typeface="Arial" panose="020B0604020202020204" pitchFamily="34" charset="0"/>
              </a:rPr>
              <a:t> a partir de: </a:t>
            </a:r>
          </a:p>
        </p:txBody>
      </p:sp>
      <p:sp>
        <p:nvSpPr>
          <p:cNvPr id="5" name="CuadroTexto 7">
            <a:extLst>
              <a:ext uri="{FF2B5EF4-FFF2-40B4-BE49-F238E27FC236}">
                <a16:creationId xmlns:a16="http://schemas.microsoft.com/office/drawing/2014/main" id="{86FC43E1-A83B-4019-392F-408F5F4A423E}"/>
              </a:ext>
            </a:extLst>
          </p:cNvPr>
          <p:cNvSpPr txBox="1"/>
          <p:nvPr/>
        </p:nvSpPr>
        <p:spPr>
          <a:xfrm>
            <a:off x="747823" y="2474571"/>
            <a:ext cx="10696354" cy="1080276"/>
          </a:xfrm>
          <a:prstGeom prst="roundRect">
            <a:avLst/>
          </a:prstGeom>
          <a:solidFill>
            <a:schemeClr val="accent2">
              <a:lumMod val="40000"/>
              <a:lumOff val="6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r>
              <a:rPr lang="es-ES" sz="1800" i="0" dirty="0">
                <a:latin typeface="Arial" panose="020B0604020202020204" pitchFamily="34" charset="0"/>
                <a:cs typeface="Arial" panose="020B0604020202020204" pitchFamily="34" charset="0"/>
              </a:rPr>
              <a:t>El </a:t>
            </a:r>
            <a:r>
              <a:rPr lang="es-ES" sz="1800" b="1" i="0" u="sng" dirty="0">
                <a:latin typeface="Arial" panose="020B0604020202020204" pitchFamily="34" charset="0"/>
                <a:cs typeface="Arial" panose="020B0604020202020204" pitchFamily="34" charset="0"/>
              </a:rPr>
              <a:t>intercambio de información previa</a:t>
            </a:r>
            <a:r>
              <a:rPr lang="es-ES" sz="1800" b="1" i="0" dirty="0">
                <a:latin typeface="Arial" panose="020B0604020202020204" pitchFamily="34" charset="0"/>
                <a:cs typeface="Arial" panose="020B0604020202020204" pitchFamily="34" charset="0"/>
              </a:rPr>
              <a:t> </a:t>
            </a:r>
            <a:r>
              <a:rPr lang="es-ES" sz="1800" i="0" dirty="0">
                <a:latin typeface="Arial" panose="020B0604020202020204" pitchFamily="34" charset="0"/>
                <a:cs typeface="Arial" panose="020B0604020202020204" pitchFamily="34" charset="0"/>
              </a:rPr>
              <a:t>entre empresas concurrentes.</a:t>
            </a:r>
          </a:p>
          <a:p>
            <a:r>
              <a:rPr lang="es-ES" sz="1800" i="0" dirty="0">
                <a:latin typeface="Arial" panose="020B0604020202020204" pitchFamily="34" charset="0"/>
                <a:cs typeface="Arial" panose="020B0604020202020204" pitchFamily="34" charset="0"/>
              </a:rPr>
              <a:t>las </a:t>
            </a:r>
            <a:r>
              <a:rPr lang="es-ES" sz="1800" b="1" i="0" u="sng" dirty="0">
                <a:latin typeface="Arial" panose="020B0604020202020204" pitchFamily="34" charset="0"/>
                <a:cs typeface="Arial" panose="020B0604020202020204" pitchFamily="34" charset="0"/>
              </a:rPr>
              <a:t>instrucciones</a:t>
            </a:r>
            <a:r>
              <a:rPr lang="es-ES" sz="1800" i="0" dirty="0">
                <a:latin typeface="Arial" panose="020B0604020202020204" pitchFamily="34" charset="0"/>
                <a:cs typeface="Arial" panose="020B0604020202020204" pitchFamily="34" charset="0"/>
              </a:rPr>
              <a:t> recibidas del titular del centro de trabajo.</a:t>
            </a:r>
          </a:p>
          <a:p>
            <a:r>
              <a:rPr lang="es-ES" sz="1800" i="0" dirty="0">
                <a:latin typeface="Arial" panose="020B0604020202020204" pitchFamily="34" charset="0"/>
                <a:cs typeface="Arial" panose="020B0604020202020204" pitchFamily="34" charset="0"/>
              </a:rPr>
              <a:t>Los medios disponibles al inicio de cada trabajo.</a:t>
            </a:r>
          </a:p>
        </p:txBody>
      </p:sp>
    </p:spTree>
    <p:extLst>
      <p:ext uri="{BB962C8B-B14F-4D97-AF65-F5344CB8AC3E}">
        <p14:creationId xmlns:p14="http://schemas.microsoft.com/office/powerpoint/2010/main" val="27215773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871E066-6176-477E-D895-D68F70870A78}"/>
              </a:ext>
            </a:extLst>
          </p:cNvPr>
          <p:cNvPicPr>
            <a:picLocks noChangeAspect="1"/>
          </p:cNvPicPr>
          <p:nvPr/>
        </p:nvPicPr>
        <p:blipFill>
          <a:blip r:embed="rId3"/>
          <a:stretch>
            <a:fillRect/>
          </a:stretch>
        </p:blipFill>
        <p:spPr>
          <a:xfrm>
            <a:off x="11285372" y="42864"/>
            <a:ext cx="776109" cy="1090041"/>
          </a:xfrm>
          <a:prstGeom prst="rect">
            <a:avLst/>
          </a:prstGeom>
        </p:spPr>
      </p:pic>
      <p:sp>
        <p:nvSpPr>
          <p:cNvPr id="8" name="Título 7">
            <a:extLst>
              <a:ext uri="{FF2B5EF4-FFF2-40B4-BE49-F238E27FC236}">
                <a16:creationId xmlns:a16="http://schemas.microsoft.com/office/drawing/2014/main" id="{9CB6162D-8D0B-7875-714E-405A5B69BC55}"/>
              </a:ext>
            </a:extLst>
          </p:cNvPr>
          <p:cNvSpPr>
            <a:spLocks noGrp="1"/>
          </p:cNvSpPr>
          <p:nvPr>
            <p:ph type="title"/>
          </p:nvPr>
        </p:nvSpPr>
        <p:spPr>
          <a:xfrm>
            <a:off x="2382670" y="277638"/>
            <a:ext cx="8151980" cy="444099"/>
          </a:xfrm>
        </p:spPr>
        <p:txBody>
          <a:bodyPr/>
          <a:lstStyle/>
          <a:p>
            <a:r>
              <a:rPr lang="es-ES" sz="2400" dirty="0"/>
              <a:t>Se deben preparar una información inicial para quienes van a prestar el servicio</a:t>
            </a:r>
          </a:p>
        </p:txBody>
      </p:sp>
      <mc:AlternateContent xmlns:mc="http://schemas.openxmlformats.org/markup-compatibility/2006">
        <mc:Choice xmlns="" xmlns:pslz="http://schemas.microsoft.com/office/powerpoint/2016/slidezoom" Requires="pslz">
          <p:graphicFrame>
            <p:nvGraphicFramePr>
              <p:cNvPr id="2" name="Vista general de diapositiva 1">
                <a:extLst>
                  <a:ext uri="{FF2B5EF4-FFF2-40B4-BE49-F238E27FC236}">
                    <a16:creationId xmlns:a16="http://schemas.microsoft.com/office/drawing/2014/main" id="{F212505E-3B4D-E01A-042C-586857FD6EE3}"/>
                  </a:ext>
                </a:extLst>
              </p:cNvPr>
              <p:cNvGraphicFramePr>
                <a:graphicFrameLocks noChangeAspect="1"/>
              </p:cNvGraphicFramePr>
              <p:nvPr>
                <p:extLst>
                  <p:ext uri="{D42A27DB-BD31-4B8C-83A1-F6EECF244321}">
                    <p14:modId xmlns:p14="http://schemas.microsoft.com/office/powerpoint/2010/main" val="2304250146"/>
                  </p:ext>
                </p:extLst>
              </p:nvPr>
            </p:nvGraphicFramePr>
            <p:xfrm>
              <a:off x="10377889" y="5810025"/>
              <a:ext cx="1762653" cy="991492"/>
            </p:xfrm>
            <a:graphic>
              <a:graphicData uri="http://schemas.microsoft.com/office/powerpoint/2016/slidezoom">
                <pslz:sldZm>
                  <pslz:sldZmObj sldId="314" cId="2523490428">
                    <pslz:zmPr id="{24071656-D9BE-47A8-BDF3-35E6C8F602D8}" returnToParent="0" transitionDur="1000">
                      <p166:blipFill xmlns:p166="http://schemas.microsoft.com/office/powerpoint/2016/6/main">
                        <a:blip r:embed="rId4"/>
                        <a:stretch>
                          <a:fillRect/>
                        </a:stretch>
                      </p166:blipFill>
                      <p166:spPr xmlns:p166="http://schemas.microsoft.com/office/powerpoint/2016/6/main">
                        <a:xfrm>
                          <a:off x="0" y="0"/>
                          <a:ext cx="1762653" cy="991492"/>
                        </a:xfrm>
                        <a:prstGeom prst="rect">
                          <a:avLst/>
                        </a:prstGeom>
                        <a:ln w="3175">
                          <a:solidFill>
                            <a:prstClr val="ltGray"/>
                          </a:solidFill>
                        </a:ln>
                      </p166:spPr>
                    </pslz:zmPr>
                  </pslz:sldZmObj>
                </pslz:sldZm>
              </a:graphicData>
            </a:graphic>
          </p:graphicFrame>
        </mc:Choice>
        <mc:Fallback>
          <p:pic>
            <p:nvPicPr>
              <p:cNvPr id="2" name="Vista general de diapositiva 1">
                <a:hlinkClick r:id="rId5" action="ppaction://hlinksldjump"/>
                <a:extLst>
                  <a:ext uri="{FF2B5EF4-FFF2-40B4-BE49-F238E27FC236}">
                    <a16:creationId xmlns:a16="http://schemas.microsoft.com/office/drawing/2014/main" id="{F212505E-3B4D-E01A-042C-586857FD6EE3}"/>
                  </a:ext>
                </a:extLst>
              </p:cNvPr>
              <p:cNvPicPr>
                <a:picLocks noGrp="1" noRot="1" noChangeAspect="1" noMove="1" noResize="1" noEditPoints="1" noAdjustHandles="1" noChangeArrowheads="1" noChangeShapeType="1"/>
              </p:cNvPicPr>
              <p:nvPr/>
            </p:nvPicPr>
            <p:blipFill>
              <a:blip r:embed="rId6"/>
              <a:stretch>
                <a:fillRect/>
              </a:stretch>
            </p:blipFill>
            <p:spPr>
              <a:xfrm>
                <a:off x="10377889" y="5810025"/>
                <a:ext cx="1762653" cy="991492"/>
              </a:xfrm>
              <a:prstGeom prst="rect">
                <a:avLst/>
              </a:prstGeom>
              <a:ln w="3175">
                <a:solidFill>
                  <a:prstClr val="ltGray"/>
                </a:solidFill>
              </a:ln>
            </p:spPr>
          </p:pic>
        </mc:Fallback>
      </mc:AlternateContent>
      <p:sp>
        <p:nvSpPr>
          <p:cNvPr id="4" name="CuadroTexto 7">
            <a:extLst>
              <a:ext uri="{FF2B5EF4-FFF2-40B4-BE49-F238E27FC236}">
                <a16:creationId xmlns:a16="http://schemas.microsoft.com/office/drawing/2014/main" id="{8C928D67-E691-C7F2-BE86-88C7277F3159}"/>
              </a:ext>
            </a:extLst>
          </p:cNvPr>
          <p:cNvSpPr txBox="1"/>
          <p:nvPr/>
        </p:nvSpPr>
        <p:spPr>
          <a:xfrm>
            <a:off x="747823" y="1400177"/>
            <a:ext cx="10696354" cy="1471872"/>
          </a:xfrm>
          <a:prstGeom prst="roundRect">
            <a:avLst/>
          </a:prstGeom>
          <a:solidFill>
            <a:schemeClr val="accent2">
              <a:lumMod val="60000"/>
              <a:lumOff val="4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r>
              <a:rPr lang="es-ES" i="0" dirty="0">
                <a:latin typeface="Arial" panose="020B0604020202020204" pitchFamily="34" charset="0"/>
                <a:cs typeface="Arial" panose="020B0604020202020204" pitchFamily="34" charset="0"/>
              </a:rPr>
              <a:t>Esta información tiene como objetivo:</a:t>
            </a:r>
          </a:p>
          <a:p>
            <a:pPr marL="285750" indent="-285750">
              <a:spcBef>
                <a:spcPts val="600"/>
              </a:spcBef>
              <a:buFontTx/>
              <a:buChar char="-"/>
            </a:pPr>
            <a:r>
              <a:rPr lang="es-ES" i="0" dirty="0">
                <a:latin typeface="Arial" panose="020B0604020202020204" pitchFamily="34" charset="0"/>
                <a:cs typeface="Arial" panose="020B0604020202020204" pitchFamily="34" charset="0"/>
              </a:rPr>
              <a:t>Dar a conocer los valores y las prioridades de la empresa principal, su propia organización, las normas concretas de seguridad, los procedimientos de trabajo, etc., así como recordar sus roles y sus responsabilidades.</a:t>
            </a:r>
          </a:p>
        </p:txBody>
      </p:sp>
      <p:sp>
        <p:nvSpPr>
          <p:cNvPr id="5" name="CuadroTexto 7">
            <a:extLst>
              <a:ext uri="{FF2B5EF4-FFF2-40B4-BE49-F238E27FC236}">
                <a16:creationId xmlns:a16="http://schemas.microsoft.com/office/drawing/2014/main" id="{64FAB537-5F8D-A7E9-7357-9EA13E909D89}"/>
              </a:ext>
            </a:extLst>
          </p:cNvPr>
          <p:cNvSpPr txBox="1"/>
          <p:nvPr/>
        </p:nvSpPr>
        <p:spPr>
          <a:xfrm>
            <a:off x="747823" y="3098800"/>
            <a:ext cx="10696354" cy="773809"/>
          </a:xfrm>
          <a:prstGeom prst="roundRect">
            <a:avLst/>
          </a:prstGeom>
          <a:solidFill>
            <a:schemeClr val="accent2">
              <a:lumMod val="40000"/>
              <a:lumOff val="6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r>
              <a:rPr lang="es-ES" i="0" dirty="0">
                <a:latin typeface="Arial" panose="020B0604020202020204" pitchFamily="34" charset="0"/>
                <a:cs typeface="Arial" panose="020B0604020202020204" pitchFamily="34" charset="0"/>
              </a:rPr>
              <a:t>La </a:t>
            </a:r>
            <a:r>
              <a:rPr lang="es-ES" b="1" i="0" u="sng" dirty="0">
                <a:latin typeface="Arial" panose="020B0604020202020204" pitchFamily="34" charset="0"/>
                <a:cs typeface="Arial" panose="020B0604020202020204" pitchFamily="34" charset="0"/>
              </a:rPr>
              <a:t>comunicación</a:t>
            </a:r>
            <a:r>
              <a:rPr lang="es-ES" i="0" dirty="0">
                <a:latin typeface="Arial" panose="020B0604020202020204" pitchFamily="34" charset="0"/>
                <a:cs typeface="Arial" panose="020B0604020202020204" pitchFamily="34" charset="0"/>
              </a:rPr>
              <a:t> debe estar adaptada a la audiencia, ser específica para cada caso (proporcionalidad comunicativa), y que pueda llegar a todas las personas a las que está destinada.</a:t>
            </a:r>
          </a:p>
        </p:txBody>
      </p:sp>
      <p:sp>
        <p:nvSpPr>
          <p:cNvPr id="6" name="CuadroTexto 7">
            <a:extLst>
              <a:ext uri="{FF2B5EF4-FFF2-40B4-BE49-F238E27FC236}">
                <a16:creationId xmlns:a16="http://schemas.microsoft.com/office/drawing/2014/main" id="{6E51D1B8-2822-9FC3-1524-511AA252D95C}"/>
              </a:ext>
            </a:extLst>
          </p:cNvPr>
          <p:cNvSpPr txBox="1"/>
          <p:nvPr/>
        </p:nvSpPr>
        <p:spPr>
          <a:xfrm>
            <a:off x="747823" y="4142594"/>
            <a:ext cx="10696354" cy="1386743"/>
          </a:xfrm>
          <a:prstGeom prst="roundRect">
            <a:avLst/>
          </a:prstGeom>
          <a:solidFill>
            <a:schemeClr val="accent2">
              <a:lumMod val="20000"/>
              <a:lumOff val="8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r>
              <a:rPr lang="es-ES" i="0" dirty="0">
                <a:latin typeface="Arial" panose="020B0604020202020204" pitchFamily="34" charset="0"/>
                <a:cs typeface="Arial" panose="020B0604020202020204" pitchFamily="34" charset="0"/>
              </a:rPr>
              <a:t>Cuando resulte aconsejable, se deberá apoyar con recorridos tutelados por las instalaciones de la empresa principal, explicación de los procedimientos de trabajo, demostraciones prácticas, charlas de la Dirección, o la presentación de  los trabajadores que concurrirán en el centro de trabajo tanto por parte de las contratas como por la empresa principal.</a:t>
            </a:r>
          </a:p>
        </p:txBody>
      </p:sp>
    </p:spTree>
    <p:extLst>
      <p:ext uri="{BB962C8B-B14F-4D97-AF65-F5344CB8AC3E}">
        <p14:creationId xmlns:p14="http://schemas.microsoft.com/office/powerpoint/2010/main" val="13425988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B356A89-58C5-2D0D-A21F-B0D3717B89E0}"/>
              </a:ext>
            </a:extLst>
          </p:cNvPr>
          <p:cNvSpPr txBox="1"/>
          <p:nvPr/>
        </p:nvSpPr>
        <p:spPr>
          <a:xfrm>
            <a:off x="94862" y="830114"/>
            <a:ext cx="11999501" cy="338554"/>
          </a:xfrm>
          <a:prstGeom prst="rect">
            <a:avLst/>
          </a:prstGeom>
          <a:noFill/>
        </p:spPr>
        <p:txBody>
          <a:bodyPr wrap="square">
            <a:spAutoFit/>
          </a:bodyPr>
          <a:lstStyle/>
          <a:p>
            <a:pPr algn="ctr">
              <a:spcBef>
                <a:spcPts val="600"/>
              </a:spcBef>
            </a:pPr>
            <a:r>
              <a:rPr lang="es-ES" sz="1600" b="0" i="0" u="none" strike="noStrike" baseline="0" dirty="0">
                <a:latin typeface="Arial Nova Light" panose="020B0304020202020204" pitchFamily="34" charset="0"/>
              </a:rPr>
              <a:t>La </a:t>
            </a:r>
            <a:r>
              <a:rPr lang="es-ES" sz="1600" b="0" i="0" u="none" baseline="0" dirty="0">
                <a:latin typeface="Arial Nova Light" panose="020B0304020202020204" pitchFamily="34" charset="0"/>
              </a:rPr>
              <a:t>CAE también se hace in situ cada día  y debe contemplar</a:t>
            </a:r>
            <a:r>
              <a:rPr lang="es-ES" sz="1600" b="0" i="0" u="none" dirty="0">
                <a:latin typeface="Arial Nova Light" panose="020B0304020202020204" pitchFamily="34" charset="0"/>
              </a:rPr>
              <a:t> también </a:t>
            </a:r>
            <a:r>
              <a:rPr lang="es-ES" sz="1600" b="0" i="0" u="none" strike="noStrike" dirty="0">
                <a:latin typeface="Arial Nova Light" panose="020B0304020202020204" pitchFamily="34" charset="0"/>
              </a:rPr>
              <a:t>posibles cambios en las condiciones de trabajo</a:t>
            </a:r>
            <a:r>
              <a:rPr lang="es-ES" sz="1600" b="0" i="0" u="none" strike="noStrike" baseline="0" dirty="0">
                <a:latin typeface="Arial Nova Light" panose="020B0304020202020204" pitchFamily="34" charset="0"/>
              </a:rPr>
              <a:t>.</a:t>
            </a:r>
          </a:p>
        </p:txBody>
      </p:sp>
      <p:sp>
        <p:nvSpPr>
          <p:cNvPr id="18" name="CuadroTexto 17">
            <a:extLst>
              <a:ext uri="{FF2B5EF4-FFF2-40B4-BE49-F238E27FC236}">
                <a16:creationId xmlns:a16="http://schemas.microsoft.com/office/drawing/2014/main" id="{2BC1D687-F69C-A180-0695-C884AA274200}"/>
              </a:ext>
            </a:extLst>
          </p:cNvPr>
          <p:cNvSpPr txBox="1"/>
          <p:nvPr/>
        </p:nvSpPr>
        <p:spPr>
          <a:xfrm>
            <a:off x="3966161" y="4873951"/>
            <a:ext cx="2081312" cy="954107"/>
          </a:xfrm>
          <a:prstGeom prst="rect">
            <a:avLst/>
          </a:prstGeom>
          <a:noFill/>
          <a:ln>
            <a:noFill/>
          </a:ln>
        </p:spPr>
        <p:txBody>
          <a:bodyPr wrap="square">
            <a:spAutoFit/>
          </a:bodyPr>
          <a:lstStyle/>
          <a:p>
            <a:pPr algn="ctr"/>
            <a:r>
              <a:rPr lang="es-ES" sz="1400" b="1" dirty="0">
                <a:solidFill>
                  <a:srgbClr val="545758"/>
                </a:solidFill>
                <a:latin typeface="Arial" panose="020B0604020202020204" pitchFamily="34" charset="0"/>
                <a:cs typeface="Arial" panose="020B0604020202020204" pitchFamily="34" charset="0"/>
              </a:rPr>
              <a:t>La Comunicación como base de la cooperación </a:t>
            </a:r>
          </a:p>
          <a:p>
            <a:pPr marL="88900" indent="-88900" algn="ctr">
              <a:buFont typeface="Arial" panose="020B0604020202020204" pitchFamily="34" charset="0"/>
              <a:buChar char="•"/>
            </a:pPr>
            <a:endParaRPr lang="es-ES" sz="1400" dirty="0">
              <a:solidFill>
                <a:srgbClr val="545758"/>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4A91A1BA-FDF3-EAAA-983E-C353DD072DF4}"/>
              </a:ext>
            </a:extLst>
          </p:cNvPr>
          <p:cNvSpPr txBox="1"/>
          <p:nvPr/>
        </p:nvSpPr>
        <p:spPr>
          <a:xfrm>
            <a:off x="459700" y="2855405"/>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r>
              <a:rPr lang="es-ES" sz="1600" dirty="0"/>
              <a:t>La ejecución y el control de los trabajos se realizará teniendo en cuenta estas claves:</a:t>
            </a:r>
            <a:r>
              <a:rPr lang="es-ES" dirty="0"/>
              <a:t> </a:t>
            </a:r>
          </a:p>
        </p:txBody>
      </p:sp>
      <p:sp>
        <p:nvSpPr>
          <p:cNvPr id="22" name="CuadroTexto 21">
            <a:extLst>
              <a:ext uri="{FF2B5EF4-FFF2-40B4-BE49-F238E27FC236}">
                <a16:creationId xmlns:a16="http://schemas.microsoft.com/office/drawing/2014/main" id="{5AF23551-B704-FCEA-7E33-97A94615500C}"/>
              </a:ext>
            </a:extLst>
          </p:cNvPr>
          <p:cNvSpPr txBox="1"/>
          <p:nvPr/>
        </p:nvSpPr>
        <p:spPr>
          <a:xfrm>
            <a:off x="9078725" y="4872773"/>
            <a:ext cx="2735377" cy="1246495"/>
          </a:xfrm>
          <a:prstGeom prst="rect">
            <a:avLst/>
          </a:prstGeom>
          <a:noFill/>
          <a:ln>
            <a:noFill/>
          </a:ln>
        </p:spPr>
        <p:txBody>
          <a:bodyPr wrap="square">
            <a:spAutoFit/>
          </a:bodyPr>
          <a:lstStyle/>
          <a:p>
            <a:pPr algn="ctr">
              <a:spcBef>
                <a:spcPts val="600"/>
              </a:spcBef>
            </a:pPr>
            <a:r>
              <a:rPr lang="es-ES" sz="1400" b="1" dirty="0">
                <a:solidFill>
                  <a:srgbClr val="545758"/>
                </a:solidFill>
                <a:latin typeface="Arial" panose="020B0604020202020204" pitchFamily="34" charset="0"/>
                <a:cs typeface="Arial" panose="020B0604020202020204" pitchFamily="34" charset="0"/>
              </a:rPr>
              <a:t>Gestión específica de situaciones de Concurrencia. </a:t>
            </a:r>
          </a:p>
          <a:p>
            <a:pPr algn="ctr">
              <a:spcBef>
                <a:spcPts val="600"/>
              </a:spcBef>
            </a:pPr>
            <a:r>
              <a:rPr lang="es-ES" sz="1400" b="1" dirty="0">
                <a:solidFill>
                  <a:srgbClr val="545758"/>
                </a:solidFill>
                <a:latin typeface="Arial" panose="020B0604020202020204" pitchFamily="34" charset="0"/>
                <a:cs typeface="Arial" panose="020B0604020202020204" pitchFamily="34" charset="0"/>
              </a:rPr>
              <a:t>En caso de emergencia, actuar con seguridad y rapidez. </a:t>
            </a:r>
          </a:p>
        </p:txBody>
      </p:sp>
      <p:sp>
        <p:nvSpPr>
          <p:cNvPr id="19" name="CuadroTexto 18">
            <a:extLst>
              <a:ext uri="{FF2B5EF4-FFF2-40B4-BE49-F238E27FC236}">
                <a16:creationId xmlns:a16="http://schemas.microsoft.com/office/drawing/2014/main" id="{A85C846A-BCB6-9F24-B491-56008AF52B92}"/>
              </a:ext>
            </a:extLst>
          </p:cNvPr>
          <p:cNvSpPr txBox="1"/>
          <p:nvPr/>
        </p:nvSpPr>
        <p:spPr>
          <a:xfrm>
            <a:off x="950753" y="4918939"/>
            <a:ext cx="2863833" cy="1384995"/>
          </a:xfrm>
          <a:prstGeom prst="rect">
            <a:avLst/>
          </a:prstGeom>
          <a:noFill/>
        </p:spPr>
        <p:txBody>
          <a:bodyPr wrap="square">
            <a:spAutoFit/>
          </a:bodyPr>
          <a:lstStyle/>
          <a:p>
            <a:pPr>
              <a:spcBef>
                <a:spcPts val="600"/>
              </a:spcBef>
            </a:pPr>
            <a:r>
              <a:rPr lang="es-ES" sz="1400" b="1" dirty="0">
                <a:solidFill>
                  <a:srgbClr val="545758"/>
                </a:solidFill>
                <a:latin typeface="Arial" panose="020B0604020202020204" pitchFamily="34" charset="0"/>
                <a:cs typeface="Arial" panose="020B0604020202020204" pitchFamily="34" charset="0"/>
              </a:rPr>
              <a:t>Cada uno cumple su función</a:t>
            </a:r>
          </a:p>
          <a:p>
            <a:pPr marL="88900" indent="-88900">
              <a:buFont typeface="Arial" panose="020B0604020202020204" pitchFamily="34" charset="0"/>
              <a:buChar char="•"/>
            </a:pPr>
            <a:r>
              <a:rPr lang="es-ES" sz="1400" b="1" dirty="0">
                <a:solidFill>
                  <a:srgbClr val="545758"/>
                </a:solidFill>
                <a:latin typeface="Arial" panose="020B0604020202020204" pitchFamily="34" charset="0"/>
                <a:cs typeface="Arial" panose="020B0604020202020204" pitchFamily="34" charset="0"/>
              </a:rPr>
              <a:t>Liderazgo visible de Directivos y Mandos. </a:t>
            </a:r>
          </a:p>
          <a:p>
            <a:pPr marL="88900" indent="-88900">
              <a:buFont typeface="Arial" panose="020B0604020202020204" pitchFamily="34" charset="0"/>
              <a:buChar char="•"/>
            </a:pPr>
            <a:r>
              <a:rPr lang="es-ES" sz="1400" b="1" dirty="0">
                <a:solidFill>
                  <a:srgbClr val="545758"/>
                </a:solidFill>
                <a:latin typeface="Arial" panose="020B0604020202020204" pitchFamily="34" charset="0"/>
                <a:cs typeface="Arial" panose="020B0604020202020204" pitchFamily="34" charset="0"/>
              </a:rPr>
              <a:t>Empoderamiento de las personas trabajadoras. Derecho a decir NO</a:t>
            </a:r>
          </a:p>
        </p:txBody>
      </p:sp>
      <p:pic>
        <p:nvPicPr>
          <p:cNvPr id="20" name="Imagen 19">
            <a:hlinkClick r:id="rId3" action="ppaction://hlinksldjump"/>
            <a:extLst>
              <a:ext uri="{FF2B5EF4-FFF2-40B4-BE49-F238E27FC236}">
                <a16:creationId xmlns:a16="http://schemas.microsoft.com/office/drawing/2014/main" id="{6C11D59F-C1A0-F29C-BCDD-7E4698F4645C}"/>
              </a:ext>
            </a:extLst>
          </p:cNvPr>
          <p:cNvPicPr>
            <a:picLocks noChangeAspect="1"/>
          </p:cNvPicPr>
          <p:nvPr/>
        </p:nvPicPr>
        <p:blipFill>
          <a:blip r:embed="rId4"/>
          <a:stretch>
            <a:fillRect/>
          </a:stretch>
        </p:blipFill>
        <p:spPr>
          <a:xfrm>
            <a:off x="10168258" y="6160237"/>
            <a:ext cx="1840493" cy="565485"/>
          </a:xfrm>
          <a:prstGeom prst="rect">
            <a:avLst/>
          </a:prstGeom>
        </p:spPr>
      </p:pic>
      <p:sp>
        <p:nvSpPr>
          <p:cNvPr id="25" name="CuadroTexto 26">
            <a:extLst>
              <a:ext uri="{FF2B5EF4-FFF2-40B4-BE49-F238E27FC236}">
                <a16:creationId xmlns:a16="http://schemas.microsoft.com/office/drawing/2014/main" id="{18D2DED7-406C-156E-9BCC-809556DB57AB}"/>
              </a:ext>
            </a:extLst>
          </p:cNvPr>
          <p:cNvSpPr txBox="1"/>
          <p:nvPr/>
        </p:nvSpPr>
        <p:spPr>
          <a:xfrm>
            <a:off x="246469" y="6233279"/>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35). INSST. </a:t>
            </a:r>
            <a:r>
              <a:rPr lang="es-ES" sz="800" dirty="0">
                <a:latin typeface="Arial Nova Light" panose="020B0304020202020204" pitchFamily="34" charset="0"/>
                <a:hlinkClick r:id="rId5"/>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25). IRSST. </a:t>
            </a:r>
            <a:r>
              <a:rPr lang="es-ES" sz="800" dirty="0">
                <a:latin typeface="Arial Nova Light" panose="020B0304020202020204" pitchFamily="34" charset="0"/>
                <a:hlinkClick r:id="rId6"/>
              </a:rPr>
              <a:t>Acceso al documento</a:t>
            </a:r>
            <a:endParaRPr lang="es-ES" sz="800" dirty="0">
              <a:latin typeface="Arial Nova Light" panose="020B0304020202020204" pitchFamily="34" charset="0"/>
            </a:endParaRPr>
          </a:p>
        </p:txBody>
      </p:sp>
      <p:sp>
        <p:nvSpPr>
          <p:cNvPr id="4" name="Título 3">
            <a:extLst>
              <a:ext uri="{FF2B5EF4-FFF2-40B4-BE49-F238E27FC236}">
                <a16:creationId xmlns:a16="http://schemas.microsoft.com/office/drawing/2014/main" id="{30D36F5A-8F15-48C6-0488-F53088B95E2D}"/>
              </a:ext>
            </a:extLst>
          </p:cNvPr>
          <p:cNvSpPr>
            <a:spLocks noGrp="1"/>
          </p:cNvSpPr>
          <p:nvPr>
            <p:ph type="title"/>
          </p:nvPr>
        </p:nvSpPr>
        <p:spPr>
          <a:xfrm>
            <a:off x="2382670" y="277638"/>
            <a:ext cx="9575454" cy="444099"/>
          </a:xfrm>
        </p:spPr>
        <p:txBody>
          <a:bodyPr/>
          <a:lstStyle/>
          <a:p>
            <a:r>
              <a:rPr lang="es-ES" dirty="0"/>
              <a:t>CAE Efectiva: Etapa de ejecución y control del trabajo</a:t>
            </a:r>
          </a:p>
        </p:txBody>
      </p:sp>
      <p:sp>
        <p:nvSpPr>
          <p:cNvPr id="3" name="Rectángulo: esquinas redondeadas 9">
            <a:hlinkClick r:id="rId7" action="ppaction://hlinksldjump"/>
            <a:extLst>
              <a:ext uri="{FF2B5EF4-FFF2-40B4-BE49-F238E27FC236}">
                <a16:creationId xmlns:a16="http://schemas.microsoft.com/office/drawing/2014/main" id="{3F8023BA-9F07-06E8-BF7A-C037373121F3}"/>
              </a:ext>
            </a:extLst>
          </p:cNvPr>
          <p:cNvSpPr/>
          <p:nvPr/>
        </p:nvSpPr>
        <p:spPr>
          <a:xfrm>
            <a:off x="4924549" y="1286626"/>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Ejecución y control</a:t>
            </a:r>
          </a:p>
        </p:txBody>
      </p:sp>
      <p:cxnSp>
        <p:nvCxnSpPr>
          <p:cNvPr id="8" name="Conector recto de flecha 7">
            <a:extLst>
              <a:ext uri="{FF2B5EF4-FFF2-40B4-BE49-F238E27FC236}">
                <a16:creationId xmlns:a16="http://schemas.microsoft.com/office/drawing/2014/main" id="{3B01C2A5-71F4-F147-1880-92FF38EDA2DB}"/>
              </a:ext>
            </a:extLst>
          </p:cNvPr>
          <p:cNvCxnSpPr>
            <a:cxnSpLocks/>
          </p:cNvCxnSpPr>
          <p:nvPr/>
        </p:nvCxnSpPr>
        <p:spPr>
          <a:xfrm>
            <a:off x="4161294" y="1885549"/>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010AF184-2DD9-BCB0-FF82-B1999F4B2862}"/>
              </a:ext>
            </a:extLst>
          </p:cNvPr>
          <p:cNvCxnSpPr>
            <a:cxnSpLocks/>
          </p:cNvCxnSpPr>
          <p:nvPr/>
        </p:nvCxnSpPr>
        <p:spPr>
          <a:xfrm>
            <a:off x="7285493" y="1885549"/>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ADE442BC-5B13-D040-3744-D71292B45DE8}"/>
              </a:ext>
            </a:extLst>
          </p:cNvPr>
          <p:cNvSpPr txBox="1"/>
          <p:nvPr/>
        </p:nvSpPr>
        <p:spPr>
          <a:xfrm rot="16200000">
            <a:off x="950008" y="3796558"/>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sp>
        <p:nvSpPr>
          <p:cNvPr id="27" name="Rectángulo: esquinas redondeadas 26">
            <a:extLst>
              <a:ext uri="{FF2B5EF4-FFF2-40B4-BE49-F238E27FC236}">
                <a16:creationId xmlns:a16="http://schemas.microsoft.com/office/drawing/2014/main" id="{2AB62A79-BA9A-D78B-3F03-C1BE8808D72E}"/>
              </a:ext>
            </a:extLst>
          </p:cNvPr>
          <p:cNvSpPr/>
          <p:nvPr/>
        </p:nvSpPr>
        <p:spPr>
          <a:xfrm>
            <a:off x="246470" y="3255232"/>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o 29">
            <a:extLst>
              <a:ext uri="{FF2B5EF4-FFF2-40B4-BE49-F238E27FC236}">
                <a16:creationId xmlns:a16="http://schemas.microsoft.com/office/drawing/2014/main" id="{9B07B2D6-4FA4-1C3E-0803-989819988360}"/>
              </a:ext>
            </a:extLst>
          </p:cNvPr>
          <p:cNvGrpSpPr/>
          <p:nvPr/>
        </p:nvGrpSpPr>
        <p:grpSpPr>
          <a:xfrm>
            <a:off x="7198045" y="3420301"/>
            <a:ext cx="1086930" cy="1258916"/>
            <a:chOff x="3339788" y="1763858"/>
            <a:chExt cx="1086930" cy="1258916"/>
          </a:xfrm>
        </p:grpSpPr>
        <p:pic>
          <p:nvPicPr>
            <p:cNvPr id="31" name="Marcador de contenido 4">
              <a:hlinkClick r:id="rId8" action="ppaction://hlinksldjump"/>
              <a:extLst>
                <a:ext uri="{FF2B5EF4-FFF2-40B4-BE49-F238E27FC236}">
                  <a16:creationId xmlns:a16="http://schemas.microsoft.com/office/drawing/2014/main" id="{AD22BE72-4AC2-4C0C-017B-A29358EA3537}"/>
                </a:ext>
              </a:extLst>
            </p:cNvPr>
            <p:cNvPicPr>
              <a:picLocks noChangeAspect="1"/>
            </p:cNvPicPr>
            <p:nvPr/>
          </p:nvPicPr>
          <p:blipFill rotWithShape="1">
            <a:blip r:embed="rId9"/>
            <a:srcRect l="22261" t="8570" r="59214" b="8823"/>
            <a:stretch/>
          </p:blipFill>
          <p:spPr>
            <a:xfrm>
              <a:off x="3339789" y="1763858"/>
              <a:ext cx="1086929" cy="1258916"/>
            </a:xfrm>
            <a:prstGeom prst="rect">
              <a:avLst/>
            </a:prstGeom>
          </p:spPr>
        </p:pic>
        <p:sp>
          <p:nvSpPr>
            <p:cNvPr id="32" name="CuadroTexto 31">
              <a:hlinkClick r:id="rId8" action="ppaction://hlinksldjump"/>
              <a:extLst>
                <a:ext uri="{FF2B5EF4-FFF2-40B4-BE49-F238E27FC236}">
                  <a16:creationId xmlns:a16="http://schemas.microsoft.com/office/drawing/2014/main" id="{661D5F3B-FC1D-49CE-F5DF-0825EFD614DF}"/>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33" name="CuadroTexto 32">
            <a:extLst>
              <a:ext uri="{FF2B5EF4-FFF2-40B4-BE49-F238E27FC236}">
                <a16:creationId xmlns:a16="http://schemas.microsoft.com/office/drawing/2014/main" id="{F0A35726-3759-BAB4-A10C-1FF9F7FB3A5B}"/>
              </a:ext>
            </a:extLst>
          </p:cNvPr>
          <p:cNvSpPr txBox="1"/>
          <p:nvPr/>
        </p:nvSpPr>
        <p:spPr>
          <a:xfrm rot="16200000">
            <a:off x="-174411" y="3863715"/>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grpSp>
        <p:nvGrpSpPr>
          <p:cNvPr id="34" name="Grupo 33">
            <a:extLst>
              <a:ext uri="{FF2B5EF4-FFF2-40B4-BE49-F238E27FC236}">
                <a16:creationId xmlns:a16="http://schemas.microsoft.com/office/drawing/2014/main" id="{8E53AF85-BFE6-B173-824A-3153EE1C6747}"/>
              </a:ext>
            </a:extLst>
          </p:cNvPr>
          <p:cNvGrpSpPr/>
          <p:nvPr/>
        </p:nvGrpSpPr>
        <p:grpSpPr>
          <a:xfrm>
            <a:off x="1781053" y="3412766"/>
            <a:ext cx="1104076" cy="1271230"/>
            <a:chOff x="1233153" y="1732116"/>
            <a:chExt cx="1104076" cy="1258694"/>
          </a:xfrm>
        </p:grpSpPr>
        <p:pic>
          <p:nvPicPr>
            <p:cNvPr id="35" name="Marcador de contenido 4">
              <a:hlinkClick r:id="rId10" action="ppaction://hlinksldjump"/>
              <a:extLst>
                <a:ext uri="{FF2B5EF4-FFF2-40B4-BE49-F238E27FC236}">
                  <a16:creationId xmlns:a16="http://schemas.microsoft.com/office/drawing/2014/main" id="{ABFD7E6D-962F-DD5E-F16B-2D12741BD927}"/>
                </a:ext>
              </a:extLst>
            </p:cNvPr>
            <p:cNvPicPr>
              <a:picLocks noChangeAspect="1"/>
            </p:cNvPicPr>
            <p:nvPr/>
          </p:nvPicPr>
          <p:blipFill rotWithShape="1">
            <a:blip r:embed="rId9"/>
            <a:srcRect l="3491" t="9220" r="77983" b="9472"/>
            <a:stretch/>
          </p:blipFill>
          <p:spPr>
            <a:xfrm>
              <a:off x="1233153" y="1732116"/>
              <a:ext cx="1104076" cy="1258694"/>
            </a:xfrm>
            <a:prstGeom prst="rect">
              <a:avLst/>
            </a:prstGeom>
            <a:solidFill>
              <a:srgbClr val="1E428A"/>
            </a:solidFill>
          </p:spPr>
        </p:pic>
        <p:sp>
          <p:nvSpPr>
            <p:cNvPr id="36" name="CuadroTexto 35">
              <a:hlinkClick r:id="rId10" action="ppaction://hlinksldjump"/>
              <a:extLst>
                <a:ext uri="{FF2B5EF4-FFF2-40B4-BE49-F238E27FC236}">
                  <a16:creationId xmlns:a16="http://schemas.microsoft.com/office/drawing/2014/main" id="{047D8751-D428-CF06-43CB-85C846DEB965}"/>
                </a:ext>
              </a:extLst>
            </p:cNvPr>
            <p:cNvSpPr txBox="1"/>
            <p:nvPr/>
          </p:nvSpPr>
          <p:spPr>
            <a:xfrm>
              <a:off x="1233153" y="1739577"/>
              <a:ext cx="1104075" cy="346823"/>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grpSp>
      <p:grpSp>
        <p:nvGrpSpPr>
          <p:cNvPr id="37" name="Grupo 36">
            <a:extLst>
              <a:ext uri="{FF2B5EF4-FFF2-40B4-BE49-F238E27FC236}">
                <a16:creationId xmlns:a16="http://schemas.microsoft.com/office/drawing/2014/main" id="{AF139C5D-55B7-B471-A059-476427DF46F5}"/>
              </a:ext>
            </a:extLst>
          </p:cNvPr>
          <p:cNvGrpSpPr/>
          <p:nvPr/>
        </p:nvGrpSpPr>
        <p:grpSpPr>
          <a:xfrm>
            <a:off x="4503104" y="3401183"/>
            <a:ext cx="1076966" cy="1271229"/>
            <a:chOff x="5457534" y="1774378"/>
            <a:chExt cx="1076966" cy="1271229"/>
          </a:xfrm>
        </p:grpSpPr>
        <p:pic>
          <p:nvPicPr>
            <p:cNvPr id="38" name="Marcador de contenido 4">
              <a:hlinkClick r:id="rId11" action="ppaction://hlinksldjump"/>
              <a:extLst>
                <a:ext uri="{FF2B5EF4-FFF2-40B4-BE49-F238E27FC236}">
                  <a16:creationId xmlns:a16="http://schemas.microsoft.com/office/drawing/2014/main" id="{BFD7F1B7-6561-F053-4E13-543A37F9ADFC}"/>
                </a:ext>
              </a:extLst>
            </p:cNvPr>
            <p:cNvPicPr>
              <a:picLocks noChangeAspect="1"/>
            </p:cNvPicPr>
            <p:nvPr/>
          </p:nvPicPr>
          <p:blipFill rotWithShape="1">
            <a:blip r:embed="rId9"/>
            <a:srcRect l="59792" t="8212" r="21852" b="8374"/>
            <a:stretch/>
          </p:blipFill>
          <p:spPr>
            <a:xfrm>
              <a:off x="5457534" y="1774378"/>
              <a:ext cx="1076966" cy="1271229"/>
            </a:xfrm>
            <a:prstGeom prst="rect">
              <a:avLst/>
            </a:prstGeom>
          </p:spPr>
        </p:pic>
        <p:sp>
          <p:nvSpPr>
            <p:cNvPr id="40" name="CuadroTexto 39">
              <a:hlinkClick r:id="rId11" action="ppaction://hlinksldjump"/>
              <a:extLst>
                <a:ext uri="{FF2B5EF4-FFF2-40B4-BE49-F238E27FC236}">
                  <a16:creationId xmlns:a16="http://schemas.microsoft.com/office/drawing/2014/main" id="{54145602-B818-D5F2-9A78-2830D95427B9}"/>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41" name="Grupo 40">
            <a:extLst>
              <a:ext uri="{FF2B5EF4-FFF2-40B4-BE49-F238E27FC236}">
                <a16:creationId xmlns:a16="http://schemas.microsoft.com/office/drawing/2014/main" id="{82F3C22F-DE47-0C83-FA94-4AD8EACF6FDA}"/>
              </a:ext>
            </a:extLst>
          </p:cNvPr>
          <p:cNvGrpSpPr/>
          <p:nvPr/>
        </p:nvGrpSpPr>
        <p:grpSpPr>
          <a:xfrm>
            <a:off x="9902950" y="3412766"/>
            <a:ext cx="1086930" cy="1271230"/>
            <a:chOff x="7555352" y="1760096"/>
            <a:chExt cx="1086930" cy="1271230"/>
          </a:xfrm>
          <a:solidFill>
            <a:srgbClr val="1E428A"/>
          </a:solidFill>
        </p:grpSpPr>
        <p:pic>
          <p:nvPicPr>
            <p:cNvPr id="48" name="Marcador de contenido 4">
              <a:hlinkClick r:id="rId12" action="ppaction://hlinksldjump"/>
              <a:extLst>
                <a:ext uri="{FF2B5EF4-FFF2-40B4-BE49-F238E27FC236}">
                  <a16:creationId xmlns:a16="http://schemas.microsoft.com/office/drawing/2014/main" id="{51BDF808-BC12-0045-1175-5D1F6E1A50D0}"/>
                </a:ext>
              </a:extLst>
            </p:cNvPr>
            <p:cNvPicPr>
              <a:picLocks noChangeAspect="1"/>
            </p:cNvPicPr>
            <p:nvPr/>
          </p:nvPicPr>
          <p:blipFill rotWithShape="1">
            <a:blip r:embed="rId9"/>
            <a:srcRect l="40997" t="7933" r="40478" b="8652"/>
            <a:stretch/>
          </p:blipFill>
          <p:spPr>
            <a:xfrm>
              <a:off x="7555353" y="1760096"/>
              <a:ext cx="1086929" cy="1271230"/>
            </a:xfrm>
            <a:prstGeom prst="rect">
              <a:avLst/>
            </a:prstGeom>
            <a:grpFill/>
          </p:spPr>
        </p:pic>
        <p:sp>
          <p:nvSpPr>
            <p:cNvPr id="49" name="CuadroTexto 48">
              <a:hlinkClick r:id="rId12" action="ppaction://hlinksldjump"/>
              <a:extLst>
                <a:ext uri="{FF2B5EF4-FFF2-40B4-BE49-F238E27FC236}">
                  <a16:creationId xmlns:a16="http://schemas.microsoft.com/office/drawing/2014/main" id="{BDC6CF64-567D-656C-37D7-FB0272127656}"/>
                </a:ext>
              </a:extLst>
            </p:cNvPr>
            <p:cNvSpPr txBox="1">
              <a:spLocks/>
            </p:cNvSpPr>
            <p:nvPr/>
          </p:nvSpPr>
          <p:spPr>
            <a:xfrm>
              <a:off x="7555352" y="1780107"/>
              <a:ext cx="1086929" cy="369332"/>
            </a:xfrm>
            <a:prstGeom prst="rect">
              <a:avLst/>
            </a:prstGeom>
            <a:grpFill/>
          </p:spPr>
          <p:txBody>
            <a:bodyPr wrap="square" lIns="36000" rIns="36000" rtlCol="0" anchor="ctr">
              <a:noAutofit/>
            </a:bodyPr>
            <a:lstStyle/>
            <a:p>
              <a:pPr algn="ctr">
                <a:lnSpc>
                  <a:spcPts val="900"/>
                </a:lnSpc>
              </a:pPr>
              <a:r>
                <a:rPr lang="es-ES" sz="1200" dirty="0">
                  <a:solidFill>
                    <a:schemeClr val="bg1"/>
                  </a:solidFill>
                  <a:latin typeface="Arial Narrow" panose="020B0606020202030204" pitchFamily="34" charset="0"/>
                  <a:cs typeface="Arial" panose="020B0604020202020204" pitchFamily="34" charset="0"/>
                </a:rPr>
                <a:t>Concurrencia y situaciones especiales</a:t>
              </a:r>
            </a:p>
          </p:txBody>
        </p:sp>
      </p:grpSp>
      <p:sp>
        <p:nvSpPr>
          <p:cNvPr id="55" name="CuadroTexto 54">
            <a:extLst>
              <a:ext uri="{FF2B5EF4-FFF2-40B4-BE49-F238E27FC236}">
                <a16:creationId xmlns:a16="http://schemas.microsoft.com/office/drawing/2014/main" id="{2A057FD7-F474-61BB-A65C-1D3CDFEADA1C}"/>
              </a:ext>
            </a:extLst>
          </p:cNvPr>
          <p:cNvSpPr txBox="1"/>
          <p:nvPr/>
        </p:nvSpPr>
        <p:spPr>
          <a:xfrm>
            <a:off x="6613462" y="4872773"/>
            <a:ext cx="2397254" cy="738664"/>
          </a:xfrm>
          <a:prstGeom prst="rect">
            <a:avLst/>
          </a:prstGeom>
          <a:noFill/>
          <a:ln>
            <a:noFill/>
          </a:ln>
        </p:spPr>
        <p:txBody>
          <a:bodyPr wrap="square">
            <a:spAutoFit/>
          </a:bodyPr>
          <a:lstStyle/>
          <a:p>
            <a:pPr algn="ctr"/>
            <a:r>
              <a:rPr lang="es-ES" sz="1400" b="1" dirty="0">
                <a:solidFill>
                  <a:srgbClr val="545758"/>
                </a:solidFill>
                <a:latin typeface="Arial" panose="020B0604020202020204" pitchFamily="34" charset="0"/>
                <a:cs typeface="Arial" panose="020B0604020202020204" pitchFamily="34" charset="0"/>
              </a:rPr>
              <a:t>El control y seguimiento de la planificación y organización previstas.</a:t>
            </a:r>
          </a:p>
        </p:txBody>
      </p:sp>
    </p:spTree>
    <p:extLst>
      <p:ext uri="{BB962C8B-B14F-4D97-AF65-F5344CB8AC3E}">
        <p14:creationId xmlns:p14="http://schemas.microsoft.com/office/powerpoint/2010/main" val="28913939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B356A89-58C5-2D0D-A21F-B0D3717B89E0}"/>
              </a:ext>
            </a:extLst>
          </p:cNvPr>
          <p:cNvSpPr txBox="1"/>
          <p:nvPr/>
        </p:nvSpPr>
        <p:spPr>
          <a:xfrm>
            <a:off x="94862" y="830114"/>
            <a:ext cx="11999501" cy="338554"/>
          </a:xfrm>
          <a:prstGeom prst="rect">
            <a:avLst/>
          </a:prstGeom>
          <a:noFill/>
        </p:spPr>
        <p:txBody>
          <a:bodyPr wrap="square">
            <a:spAutoFit/>
          </a:bodyPr>
          <a:lstStyle/>
          <a:p>
            <a:pPr algn="ctr">
              <a:spcBef>
                <a:spcPts val="600"/>
              </a:spcBef>
            </a:pPr>
            <a:r>
              <a:rPr lang="es-ES" sz="1600" b="0" i="0" u="none" strike="noStrike" baseline="0" dirty="0">
                <a:latin typeface="Arial Nova Light" panose="020B0304020202020204" pitchFamily="34" charset="0"/>
              </a:rPr>
              <a:t>La </a:t>
            </a:r>
            <a:r>
              <a:rPr lang="es-ES" sz="1600" b="0" i="0" u="none" baseline="0" dirty="0">
                <a:latin typeface="Arial Nova Light" panose="020B0304020202020204" pitchFamily="34" charset="0"/>
              </a:rPr>
              <a:t>CAE también se hace in situ cada día  y debe contemplar</a:t>
            </a:r>
            <a:r>
              <a:rPr lang="es-ES" sz="1600" b="0" i="0" u="none" dirty="0">
                <a:latin typeface="Arial Nova Light" panose="020B0304020202020204" pitchFamily="34" charset="0"/>
              </a:rPr>
              <a:t> también </a:t>
            </a:r>
            <a:r>
              <a:rPr lang="es-ES" sz="1600" b="0" i="0" u="none" strike="noStrike" dirty="0">
                <a:latin typeface="Arial Nova Light" panose="020B0304020202020204" pitchFamily="34" charset="0"/>
              </a:rPr>
              <a:t>posibles cambios en las condiciones de trabajo</a:t>
            </a:r>
            <a:r>
              <a:rPr lang="es-ES" sz="1600" b="0" i="0" u="none" strike="noStrike" baseline="0" dirty="0">
                <a:latin typeface="Arial Nova Light" panose="020B0304020202020204" pitchFamily="34" charset="0"/>
              </a:rPr>
              <a:t>.</a:t>
            </a:r>
          </a:p>
        </p:txBody>
      </p:sp>
      <p:sp>
        <p:nvSpPr>
          <p:cNvPr id="18" name="CuadroTexto 17">
            <a:extLst>
              <a:ext uri="{FF2B5EF4-FFF2-40B4-BE49-F238E27FC236}">
                <a16:creationId xmlns:a16="http://schemas.microsoft.com/office/drawing/2014/main" id="{2BC1D687-F69C-A180-0695-C884AA274200}"/>
              </a:ext>
            </a:extLst>
          </p:cNvPr>
          <p:cNvSpPr txBox="1"/>
          <p:nvPr/>
        </p:nvSpPr>
        <p:spPr>
          <a:xfrm>
            <a:off x="3966161" y="4873951"/>
            <a:ext cx="2081312" cy="954107"/>
          </a:xfrm>
          <a:prstGeom prst="rect">
            <a:avLst/>
          </a:prstGeom>
          <a:noFill/>
          <a:ln>
            <a:noFill/>
          </a:ln>
        </p:spPr>
        <p:txBody>
          <a:bodyPr wrap="square">
            <a:spAutoFit/>
          </a:bodyPr>
          <a:lstStyle/>
          <a:p>
            <a:pPr algn="ctr"/>
            <a:r>
              <a:rPr lang="es-ES" sz="1400" b="1" dirty="0">
                <a:solidFill>
                  <a:srgbClr val="545758"/>
                </a:solidFill>
                <a:latin typeface="Arial" panose="020B0604020202020204" pitchFamily="34" charset="0"/>
                <a:cs typeface="Arial" panose="020B0604020202020204" pitchFamily="34" charset="0"/>
              </a:rPr>
              <a:t>La Comunicación como base de la cooperación </a:t>
            </a:r>
          </a:p>
          <a:p>
            <a:pPr marL="88900" indent="-88900" algn="ctr">
              <a:buFont typeface="Arial" panose="020B0604020202020204" pitchFamily="34" charset="0"/>
              <a:buChar char="•"/>
            </a:pPr>
            <a:endParaRPr lang="es-ES" sz="1400" dirty="0">
              <a:solidFill>
                <a:srgbClr val="545758"/>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4A91A1BA-FDF3-EAAA-983E-C353DD072DF4}"/>
              </a:ext>
            </a:extLst>
          </p:cNvPr>
          <p:cNvSpPr txBox="1"/>
          <p:nvPr/>
        </p:nvSpPr>
        <p:spPr>
          <a:xfrm>
            <a:off x="459700" y="2855405"/>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r>
              <a:rPr lang="es-ES" sz="1600" dirty="0"/>
              <a:t>La ejecución y el control de los trabajos se realizará teniendo en cuenta estas claves:</a:t>
            </a:r>
            <a:r>
              <a:rPr lang="es-ES" dirty="0"/>
              <a:t> </a:t>
            </a:r>
          </a:p>
        </p:txBody>
      </p:sp>
      <p:sp>
        <p:nvSpPr>
          <p:cNvPr id="21" name="CuadroTexto 20">
            <a:extLst>
              <a:ext uri="{FF2B5EF4-FFF2-40B4-BE49-F238E27FC236}">
                <a16:creationId xmlns:a16="http://schemas.microsoft.com/office/drawing/2014/main" id="{C1B33DC2-F098-D3BA-B63F-CB3156B5D97E}"/>
              </a:ext>
            </a:extLst>
          </p:cNvPr>
          <p:cNvSpPr txBox="1"/>
          <p:nvPr/>
        </p:nvSpPr>
        <p:spPr>
          <a:xfrm>
            <a:off x="6613462" y="4872773"/>
            <a:ext cx="2397254" cy="738664"/>
          </a:xfrm>
          <a:prstGeom prst="rect">
            <a:avLst/>
          </a:prstGeom>
          <a:noFill/>
          <a:ln>
            <a:noFill/>
          </a:ln>
        </p:spPr>
        <p:txBody>
          <a:bodyPr wrap="square">
            <a:spAutoFit/>
          </a:bodyPr>
          <a:lstStyle/>
          <a:p>
            <a:pPr algn="ctr"/>
            <a:r>
              <a:rPr lang="es-ES" sz="1400" b="1" dirty="0">
                <a:solidFill>
                  <a:srgbClr val="545758"/>
                </a:solidFill>
                <a:latin typeface="Arial" panose="020B0604020202020204" pitchFamily="34" charset="0"/>
                <a:cs typeface="Arial" panose="020B0604020202020204" pitchFamily="34" charset="0"/>
              </a:rPr>
              <a:t>El control y seguimiento de la planificación y organización previstas.</a:t>
            </a:r>
          </a:p>
        </p:txBody>
      </p:sp>
      <p:sp>
        <p:nvSpPr>
          <p:cNvPr id="22" name="CuadroTexto 21">
            <a:extLst>
              <a:ext uri="{FF2B5EF4-FFF2-40B4-BE49-F238E27FC236}">
                <a16:creationId xmlns:a16="http://schemas.microsoft.com/office/drawing/2014/main" id="{5AF23551-B704-FCEA-7E33-97A94615500C}"/>
              </a:ext>
            </a:extLst>
          </p:cNvPr>
          <p:cNvSpPr txBox="1"/>
          <p:nvPr/>
        </p:nvSpPr>
        <p:spPr>
          <a:xfrm>
            <a:off x="9078725" y="4872773"/>
            <a:ext cx="2735377" cy="1246495"/>
          </a:xfrm>
          <a:prstGeom prst="rect">
            <a:avLst/>
          </a:prstGeom>
          <a:noFill/>
          <a:ln>
            <a:noFill/>
          </a:ln>
        </p:spPr>
        <p:txBody>
          <a:bodyPr wrap="square">
            <a:spAutoFit/>
          </a:bodyPr>
          <a:lstStyle/>
          <a:p>
            <a:pPr algn="ctr">
              <a:spcBef>
                <a:spcPts val="600"/>
              </a:spcBef>
            </a:pPr>
            <a:r>
              <a:rPr lang="es-ES" sz="1400" b="1" dirty="0">
                <a:solidFill>
                  <a:srgbClr val="545758"/>
                </a:solidFill>
                <a:latin typeface="Arial" panose="020B0604020202020204" pitchFamily="34" charset="0"/>
                <a:cs typeface="Arial" panose="020B0604020202020204" pitchFamily="34" charset="0"/>
              </a:rPr>
              <a:t>Gestión específica de situaciones de Concurrencia. </a:t>
            </a:r>
          </a:p>
          <a:p>
            <a:pPr algn="ctr">
              <a:spcBef>
                <a:spcPts val="600"/>
              </a:spcBef>
            </a:pPr>
            <a:r>
              <a:rPr lang="es-ES" sz="1400" b="1" dirty="0">
                <a:solidFill>
                  <a:srgbClr val="545758"/>
                </a:solidFill>
                <a:latin typeface="Arial" panose="020B0604020202020204" pitchFamily="34" charset="0"/>
                <a:cs typeface="Arial" panose="020B0604020202020204" pitchFamily="34" charset="0"/>
              </a:rPr>
              <a:t>En caso de emergencia, actuar con seguridad y rapidez. </a:t>
            </a:r>
          </a:p>
        </p:txBody>
      </p:sp>
      <p:sp>
        <p:nvSpPr>
          <p:cNvPr id="19" name="CuadroTexto 18">
            <a:extLst>
              <a:ext uri="{FF2B5EF4-FFF2-40B4-BE49-F238E27FC236}">
                <a16:creationId xmlns:a16="http://schemas.microsoft.com/office/drawing/2014/main" id="{A85C846A-BCB6-9F24-B491-56008AF52B92}"/>
              </a:ext>
            </a:extLst>
          </p:cNvPr>
          <p:cNvSpPr txBox="1"/>
          <p:nvPr/>
        </p:nvSpPr>
        <p:spPr>
          <a:xfrm>
            <a:off x="950753" y="4918939"/>
            <a:ext cx="2863833" cy="1384995"/>
          </a:xfrm>
          <a:prstGeom prst="rect">
            <a:avLst/>
          </a:prstGeom>
          <a:noFill/>
        </p:spPr>
        <p:txBody>
          <a:bodyPr wrap="square">
            <a:spAutoFit/>
          </a:bodyPr>
          <a:lstStyle/>
          <a:p>
            <a:pPr>
              <a:spcBef>
                <a:spcPts val="600"/>
              </a:spcBef>
            </a:pPr>
            <a:r>
              <a:rPr lang="es-ES" sz="1400" b="1" dirty="0">
                <a:solidFill>
                  <a:srgbClr val="545758"/>
                </a:solidFill>
                <a:latin typeface="Arial" panose="020B0604020202020204" pitchFamily="34" charset="0"/>
                <a:cs typeface="Arial" panose="020B0604020202020204" pitchFamily="34" charset="0"/>
              </a:rPr>
              <a:t>Cada uno cumple su función</a:t>
            </a:r>
          </a:p>
          <a:p>
            <a:pPr marL="88900" indent="-88900">
              <a:buFont typeface="Arial" panose="020B0604020202020204" pitchFamily="34" charset="0"/>
              <a:buChar char="•"/>
            </a:pPr>
            <a:r>
              <a:rPr lang="es-ES" sz="1400" b="1" dirty="0">
                <a:solidFill>
                  <a:srgbClr val="545758"/>
                </a:solidFill>
                <a:latin typeface="Arial" panose="020B0604020202020204" pitchFamily="34" charset="0"/>
                <a:cs typeface="Arial" panose="020B0604020202020204" pitchFamily="34" charset="0"/>
              </a:rPr>
              <a:t>Liderazgo visible de Directivos y Mandos. </a:t>
            </a:r>
          </a:p>
          <a:p>
            <a:pPr marL="88900" indent="-88900">
              <a:buFont typeface="Arial" panose="020B0604020202020204" pitchFamily="34" charset="0"/>
              <a:buChar char="•"/>
            </a:pPr>
            <a:r>
              <a:rPr lang="es-ES" sz="1400" b="1" dirty="0">
                <a:solidFill>
                  <a:srgbClr val="545758"/>
                </a:solidFill>
                <a:latin typeface="Arial" panose="020B0604020202020204" pitchFamily="34" charset="0"/>
                <a:cs typeface="Arial" panose="020B0604020202020204" pitchFamily="34" charset="0"/>
              </a:rPr>
              <a:t>Empoderamiento de las personas trabajadoras. Derecho a decir NO</a:t>
            </a:r>
          </a:p>
        </p:txBody>
      </p:sp>
      <p:pic>
        <p:nvPicPr>
          <p:cNvPr id="20" name="Imagen 19">
            <a:hlinkClick r:id="rId3" action="ppaction://hlinksldjump"/>
            <a:extLst>
              <a:ext uri="{FF2B5EF4-FFF2-40B4-BE49-F238E27FC236}">
                <a16:creationId xmlns:a16="http://schemas.microsoft.com/office/drawing/2014/main" id="{6C11D59F-C1A0-F29C-BCDD-7E4698F4645C}"/>
              </a:ext>
            </a:extLst>
          </p:cNvPr>
          <p:cNvPicPr>
            <a:picLocks noChangeAspect="1"/>
          </p:cNvPicPr>
          <p:nvPr/>
        </p:nvPicPr>
        <p:blipFill>
          <a:blip r:embed="rId4"/>
          <a:stretch>
            <a:fillRect/>
          </a:stretch>
        </p:blipFill>
        <p:spPr>
          <a:xfrm>
            <a:off x="10168258" y="6160237"/>
            <a:ext cx="1840493" cy="565485"/>
          </a:xfrm>
          <a:prstGeom prst="rect">
            <a:avLst/>
          </a:prstGeom>
        </p:spPr>
      </p:pic>
      <p:sp>
        <p:nvSpPr>
          <p:cNvPr id="25" name="CuadroTexto 26">
            <a:extLst>
              <a:ext uri="{FF2B5EF4-FFF2-40B4-BE49-F238E27FC236}">
                <a16:creationId xmlns:a16="http://schemas.microsoft.com/office/drawing/2014/main" id="{18D2DED7-406C-156E-9BCC-809556DB57AB}"/>
              </a:ext>
            </a:extLst>
          </p:cNvPr>
          <p:cNvSpPr txBox="1"/>
          <p:nvPr/>
        </p:nvSpPr>
        <p:spPr>
          <a:xfrm>
            <a:off x="246469" y="6233279"/>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35). INSST. </a:t>
            </a:r>
            <a:r>
              <a:rPr lang="es-ES" sz="800" dirty="0">
                <a:latin typeface="Arial Nova Light" panose="020B0304020202020204" pitchFamily="34" charset="0"/>
                <a:hlinkClick r:id="rId5"/>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25). IRSST. </a:t>
            </a:r>
            <a:r>
              <a:rPr lang="es-ES" sz="800" dirty="0">
                <a:latin typeface="Arial Nova Light" panose="020B0304020202020204" pitchFamily="34" charset="0"/>
                <a:hlinkClick r:id="rId6"/>
              </a:rPr>
              <a:t>Acceso al documento</a:t>
            </a:r>
            <a:endParaRPr lang="es-ES" sz="800" dirty="0">
              <a:latin typeface="Arial Nova Light" panose="020B0304020202020204" pitchFamily="34" charset="0"/>
            </a:endParaRPr>
          </a:p>
        </p:txBody>
      </p:sp>
      <p:sp>
        <p:nvSpPr>
          <p:cNvPr id="4" name="Título 3">
            <a:extLst>
              <a:ext uri="{FF2B5EF4-FFF2-40B4-BE49-F238E27FC236}">
                <a16:creationId xmlns:a16="http://schemas.microsoft.com/office/drawing/2014/main" id="{30D36F5A-8F15-48C6-0488-F53088B95E2D}"/>
              </a:ext>
            </a:extLst>
          </p:cNvPr>
          <p:cNvSpPr>
            <a:spLocks noGrp="1"/>
          </p:cNvSpPr>
          <p:nvPr>
            <p:ph type="title"/>
          </p:nvPr>
        </p:nvSpPr>
        <p:spPr>
          <a:xfrm>
            <a:off x="2382670" y="277638"/>
            <a:ext cx="9575454" cy="444099"/>
          </a:xfrm>
        </p:spPr>
        <p:txBody>
          <a:bodyPr/>
          <a:lstStyle/>
          <a:p>
            <a:r>
              <a:rPr lang="es-ES" dirty="0"/>
              <a:t>CAE Efectiva: Etapa de ejecución y control del trabajo</a:t>
            </a:r>
          </a:p>
        </p:txBody>
      </p:sp>
      <p:sp>
        <p:nvSpPr>
          <p:cNvPr id="3" name="Rectángulo: esquinas redondeadas 9">
            <a:hlinkClick r:id="rId7" action="ppaction://hlinksldjump"/>
            <a:extLst>
              <a:ext uri="{FF2B5EF4-FFF2-40B4-BE49-F238E27FC236}">
                <a16:creationId xmlns:a16="http://schemas.microsoft.com/office/drawing/2014/main" id="{3F8023BA-9F07-06E8-BF7A-C037373121F3}"/>
              </a:ext>
            </a:extLst>
          </p:cNvPr>
          <p:cNvSpPr/>
          <p:nvPr/>
        </p:nvSpPr>
        <p:spPr>
          <a:xfrm>
            <a:off x="4924549" y="1286626"/>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Ejecución y control</a:t>
            </a:r>
          </a:p>
        </p:txBody>
      </p:sp>
      <p:cxnSp>
        <p:nvCxnSpPr>
          <p:cNvPr id="8" name="Conector recto de flecha 7">
            <a:extLst>
              <a:ext uri="{FF2B5EF4-FFF2-40B4-BE49-F238E27FC236}">
                <a16:creationId xmlns:a16="http://schemas.microsoft.com/office/drawing/2014/main" id="{3B01C2A5-71F4-F147-1880-92FF38EDA2DB}"/>
              </a:ext>
            </a:extLst>
          </p:cNvPr>
          <p:cNvCxnSpPr>
            <a:cxnSpLocks/>
          </p:cNvCxnSpPr>
          <p:nvPr/>
        </p:nvCxnSpPr>
        <p:spPr>
          <a:xfrm>
            <a:off x="4161294" y="1885549"/>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010AF184-2DD9-BCB0-FF82-B1999F4B2862}"/>
              </a:ext>
            </a:extLst>
          </p:cNvPr>
          <p:cNvCxnSpPr>
            <a:cxnSpLocks/>
          </p:cNvCxnSpPr>
          <p:nvPr/>
        </p:nvCxnSpPr>
        <p:spPr>
          <a:xfrm>
            <a:off x="7285493" y="1885549"/>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ADE442BC-5B13-D040-3744-D71292B45DE8}"/>
              </a:ext>
            </a:extLst>
          </p:cNvPr>
          <p:cNvSpPr txBox="1"/>
          <p:nvPr/>
        </p:nvSpPr>
        <p:spPr>
          <a:xfrm rot="16200000">
            <a:off x="950008" y="3796558"/>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sp>
        <p:nvSpPr>
          <p:cNvPr id="23" name="CuadroTexto 22">
            <a:extLst>
              <a:ext uri="{FF2B5EF4-FFF2-40B4-BE49-F238E27FC236}">
                <a16:creationId xmlns:a16="http://schemas.microsoft.com/office/drawing/2014/main" id="{4A0E6020-2898-671B-CCAA-7F5ED064905F}"/>
              </a:ext>
            </a:extLst>
          </p:cNvPr>
          <p:cNvSpPr txBox="1"/>
          <p:nvPr/>
        </p:nvSpPr>
        <p:spPr>
          <a:xfrm>
            <a:off x="3775391" y="3331522"/>
            <a:ext cx="667966" cy="415498"/>
          </a:xfrm>
          <a:prstGeom prst="rect">
            <a:avLst/>
          </a:prstGeom>
          <a:noFill/>
        </p:spPr>
        <p:txBody>
          <a:bodyPr wrap="square" rtlCol="0">
            <a:spAutoFit/>
          </a:bodyPr>
          <a:lstStyle/>
          <a:p>
            <a:pPr algn="ctr"/>
            <a:r>
              <a:rPr lang="es-ES" sz="1050" dirty="0"/>
              <a:t>Contrato o pedido</a:t>
            </a:r>
          </a:p>
        </p:txBody>
      </p:sp>
      <p:sp>
        <p:nvSpPr>
          <p:cNvPr id="24" name="CuadroTexto 23">
            <a:extLst>
              <a:ext uri="{FF2B5EF4-FFF2-40B4-BE49-F238E27FC236}">
                <a16:creationId xmlns:a16="http://schemas.microsoft.com/office/drawing/2014/main" id="{3147F13B-66A0-665C-AEE7-24356629E91F}"/>
              </a:ext>
            </a:extLst>
          </p:cNvPr>
          <p:cNvSpPr txBox="1"/>
          <p:nvPr/>
        </p:nvSpPr>
        <p:spPr>
          <a:xfrm>
            <a:off x="5580203" y="3334776"/>
            <a:ext cx="793630" cy="415498"/>
          </a:xfrm>
          <a:prstGeom prst="rect">
            <a:avLst/>
          </a:prstGeom>
          <a:noFill/>
        </p:spPr>
        <p:txBody>
          <a:bodyPr wrap="square" rtlCol="0">
            <a:spAutoFit/>
          </a:bodyPr>
          <a:lstStyle/>
          <a:p>
            <a:pPr algn="ctr"/>
            <a:r>
              <a:rPr lang="es-ES" sz="1050" dirty="0"/>
              <a:t>Ejecución del servicio</a:t>
            </a:r>
          </a:p>
        </p:txBody>
      </p:sp>
      <p:sp>
        <p:nvSpPr>
          <p:cNvPr id="27" name="Rectángulo: esquinas redondeadas 26">
            <a:extLst>
              <a:ext uri="{FF2B5EF4-FFF2-40B4-BE49-F238E27FC236}">
                <a16:creationId xmlns:a16="http://schemas.microsoft.com/office/drawing/2014/main" id="{2AB62A79-BA9A-D78B-3F03-C1BE8808D72E}"/>
              </a:ext>
            </a:extLst>
          </p:cNvPr>
          <p:cNvSpPr/>
          <p:nvPr/>
        </p:nvSpPr>
        <p:spPr>
          <a:xfrm>
            <a:off x="246470" y="3255232"/>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o 29">
            <a:extLst>
              <a:ext uri="{FF2B5EF4-FFF2-40B4-BE49-F238E27FC236}">
                <a16:creationId xmlns:a16="http://schemas.microsoft.com/office/drawing/2014/main" id="{9B07B2D6-4FA4-1C3E-0803-989819988360}"/>
              </a:ext>
            </a:extLst>
          </p:cNvPr>
          <p:cNvGrpSpPr/>
          <p:nvPr/>
        </p:nvGrpSpPr>
        <p:grpSpPr>
          <a:xfrm>
            <a:off x="7198045" y="3420301"/>
            <a:ext cx="1086930" cy="1258916"/>
            <a:chOff x="3339788" y="1763858"/>
            <a:chExt cx="1086930" cy="1258916"/>
          </a:xfrm>
        </p:grpSpPr>
        <p:pic>
          <p:nvPicPr>
            <p:cNvPr id="31" name="Marcador de contenido 4">
              <a:hlinkClick r:id="rId8" action="ppaction://hlinksldjump"/>
              <a:extLst>
                <a:ext uri="{FF2B5EF4-FFF2-40B4-BE49-F238E27FC236}">
                  <a16:creationId xmlns:a16="http://schemas.microsoft.com/office/drawing/2014/main" id="{AD22BE72-4AC2-4C0C-017B-A29358EA3537}"/>
                </a:ext>
              </a:extLst>
            </p:cNvPr>
            <p:cNvPicPr>
              <a:picLocks noChangeAspect="1"/>
            </p:cNvPicPr>
            <p:nvPr/>
          </p:nvPicPr>
          <p:blipFill rotWithShape="1">
            <a:blip r:embed="rId9"/>
            <a:srcRect l="22261" t="8570" r="59214" b="8823"/>
            <a:stretch/>
          </p:blipFill>
          <p:spPr>
            <a:xfrm>
              <a:off x="3339789" y="1763858"/>
              <a:ext cx="1086929" cy="1258916"/>
            </a:xfrm>
            <a:prstGeom prst="rect">
              <a:avLst/>
            </a:prstGeom>
          </p:spPr>
        </p:pic>
        <p:sp>
          <p:nvSpPr>
            <p:cNvPr id="32" name="CuadroTexto 31">
              <a:hlinkClick r:id="rId8" action="ppaction://hlinksldjump"/>
              <a:extLst>
                <a:ext uri="{FF2B5EF4-FFF2-40B4-BE49-F238E27FC236}">
                  <a16:creationId xmlns:a16="http://schemas.microsoft.com/office/drawing/2014/main" id="{661D5F3B-FC1D-49CE-F5DF-0825EFD614DF}"/>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33" name="CuadroTexto 32">
            <a:extLst>
              <a:ext uri="{FF2B5EF4-FFF2-40B4-BE49-F238E27FC236}">
                <a16:creationId xmlns:a16="http://schemas.microsoft.com/office/drawing/2014/main" id="{F0A35726-3759-BAB4-A10C-1FF9F7FB3A5B}"/>
              </a:ext>
            </a:extLst>
          </p:cNvPr>
          <p:cNvSpPr txBox="1"/>
          <p:nvPr/>
        </p:nvSpPr>
        <p:spPr>
          <a:xfrm rot="16200000">
            <a:off x="-174411" y="3863715"/>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grpSp>
        <p:nvGrpSpPr>
          <p:cNvPr id="37" name="Grupo 36">
            <a:extLst>
              <a:ext uri="{FF2B5EF4-FFF2-40B4-BE49-F238E27FC236}">
                <a16:creationId xmlns:a16="http://schemas.microsoft.com/office/drawing/2014/main" id="{AF139C5D-55B7-B471-A059-476427DF46F5}"/>
              </a:ext>
            </a:extLst>
          </p:cNvPr>
          <p:cNvGrpSpPr/>
          <p:nvPr/>
        </p:nvGrpSpPr>
        <p:grpSpPr>
          <a:xfrm>
            <a:off x="4503104" y="3401183"/>
            <a:ext cx="1076966" cy="1271229"/>
            <a:chOff x="5457534" y="1774378"/>
            <a:chExt cx="1076966" cy="1271229"/>
          </a:xfrm>
        </p:grpSpPr>
        <p:pic>
          <p:nvPicPr>
            <p:cNvPr id="38" name="Marcador de contenido 4">
              <a:hlinkClick r:id="rId10" action="ppaction://hlinksldjump"/>
              <a:extLst>
                <a:ext uri="{FF2B5EF4-FFF2-40B4-BE49-F238E27FC236}">
                  <a16:creationId xmlns:a16="http://schemas.microsoft.com/office/drawing/2014/main" id="{BFD7F1B7-6561-F053-4E13-543A37F9ADFC}"/>
                </a:ext>
              </a:extLst>
            </p:cNvPr>
            <p:cNvPicPr>
              <a:picLocks noChangeAspect="1"/>
            </p:cNvPicPr>
            <p:nvPr/>
          </p:nvPicPr>
          <p:blipFill rotWithShape="1">
            <a:blip r:embed="rId9"/>
            <a:srcRect l="59792" t="8212" r="21852" b="8374"/>
            <a:stretch/>
          </p:blipFill>
          <p:spPr>
            <a:xfrm>
              <a:off x="5457534" y="1774378"/>
              <a:ext cx="1076966" cy="1271229"/>
            </a:xfrm>
            <a:prstGeom prst="rect">
              <a:avLst/>
            </a:prstGeom>
          </p:spPr>
        </p:pic>
        <p:sp>
          <p:nvSpPr>
            <p:cNvPr id="40" name="CuadroTexto 39">
              <a:hlinkClick r:id="rId10" action="ppaction://hlinksldjump"/>
              <a:extLst>
                <a:ext uri="{FF2B5EF4-FFF2-40B4-BE49-F238E27FC236}">
                  <a16:creationId xmlns:a16="http://schemas.microsoft.com/office/drawing/2014/main" id="{54145602-B818-D5F2-9A78-2830D95427B9}"/>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41" name="Grupo 40">
            <a:extLst>
              <a:ext uri="{FF2B5EF4-FFF2-40B4-BE49-F238E27FC236}">
                <a16:creationId xmlns:a16="http://schemas.microsoft.com/office/drawing/2014/main" id="{82F3C22F-DE47-0C83-FA94-4AD8EACF6FDA}"/>
              </a:ext>
            </a:extLst>
          </p:cNvPr>
          <p:cNvGrpSpPr/>
          <p:nvPr/>
        </p:nvGrpSpPr>
        <p:grpSpPr>
          <a:xfrm>
            <a:off x="9902950" y="3412766"/>
            <a:ext cx="1086930" cy="1271230"/>
            <a:chOff x="7555352" y="1760096"/>
            <a:chExt cx="1086930" cy="1271230"/>
          </a:xfrm>
          <a:solidFill>
            <a:srgbClr val="1E428A"/>
          </a:solidFill>
        </p:grpSpPr>
        <p:pic>
          <p:nvPicPr>
            <p:cNvPr id="48" name="Marcador de contenido 4">
              <a:hlinkClick r:id="rId11" action="ppaction://hlinksldjump"/>
              <a:extLst>
                <a:ext uri="{FF2B5EF4-FFF2-40B4-BE49-F238E27FC236}">
                  <a16:creationId xmlns:a16="http://schemas.microsoft.com/office/drawing/2014/main" id="{51BDF808-BC12-0045-1175-5D1F6E1A50D0}"/>
                </a:ext>
              </a:extLst>
            </p:cNvPr>
            <p:cNvPicPr>
              <a:picLocks noChangeAspect="1"/>
            </p:cNvPicPr>
            <p:nvPr/>
          </p:nvPicPr>
          <p:blipFill rotWithShape="1">
            <a:blip r:embed="rId9"/>
            <a:srcRect l="40997" t="7933" r="40478" b="8652"/>
            <a:stretch/>
          </p:blipFill>
          <p:spPr>
            <a:xfrm>
              <a:off x="7555353" y="1760096"/>
              <a:ext cx="1086929" cy="1271230"/>
            </a:xfrm>
            <a:prstGeom prst="rect">
              <a:avLst/>
            </a:prstGeom>
            <a:grpFill/>
          </p:spPr>
        </p:pic>
        <p:sp>
          <p:nvSpPr>
            <p:cNvPr id="49" name="CuadroTexto 48">
              <a:hlinkClick r:id="rId11" action="ppaction://hlinksldjump"/>
              <a:extLst>
                <a:ext uri="{FF2B5EF4-FFF2-40B4-BE49-F238E27FC236}">
                  <a16:creationId xmlns:a16="http://schemas.microsoft.com/office/drawing/2014/main" id="{BDC6CF64-567D-656C-37D7-FB0272127656}"/>
                </a:ext>
              </a:extLst>
            </p:cNvPr>
            <p:cNvSpPr txBox="1">
              <a:spLocks/>
            </p:cNvSpPr>
            <p:nvPr/>
          </p:nvSpPr>
          <p:spPr>
            <a:xfrm>
              <a:off x="7555352" y="1780107"/>
              <a:ext cx="1086929" cy="369332"/>
            </a:xfrm>
            <a:prstGeom prst="rect">
              <a:avLst/>
            </a:prstGeom>
            <a:grpFill/>
          </p:spPr>
          <p:txBody>
            <a:bodyPr wrap="square" lIns="36000" rIns="36000" rtlCol="0" anchor="ctr">
              <a:noAutofit/>
            </a:bodyPr>
            <a:lstStyle/>
            <a:p>
              <a:pPr algn="ctr">
                <a:lnSpc>
                  <a:spcPts val="900"/>
                </a:lnSpc>
              </a:pPr>
              <a:r>
                <a:rPr lang="es-ES" sz="1200" dirty="0">
                  <a:solidFill>
                    <a:schemeClr val="bg1"/>
                  </a:solidFill>
                  <a:latin typeface="Arial Narrow" panose="020B0606020202030204" pitchFamily="34" charset="0"/>
                  <a:cs typeface="Arial" panose="020B0604020202020204" pitchFamily="34" charset="0"/>
                </a:rPr>
                <a:t>Concurrencia y situaciones especiales</a:t>
              </a:r>
            </a:p>
          </p:txBody>
        </p:sp>
      </p:grpSp>
      <p:sp>
        <p:nvSpPr>
          <p:cNvPr id="2" name="CuadroTexto 1">
            <a:extLst>
              <a:ext uri="{FF2B5EF4-FFF2-40B4-BE49-F238E27FC236}">
                <a16:creationId xmlns:a16="http://schemas.microsoft.com/office/drawing/2014/main" id="{84B9A3CE-3F21-BC8B-CAD7-EFB841C95CA3}"/>
              </a:ext>
            </a:extLst>
          </p:cNvPr>
          <p:cNvSpPr txBox="1"/>
          <p:nvPr/>
        </p:nvSpPr>
        <p:spPr>
          <a:xfrm>
            <a:off x="3568960" y="4041319"/>
            <a:ext cx="3069771" cy="1872853"/>
          </a:xfrm>
          <a:prstGeom prst="roundRect">
            <a:avLst/>
          </a:prstGeom>
          <a:solidFill>
            <a:srgbClr val="1D3D7D"/>
          </a:solidFill>
          <a:ln>
            <a:noFill/>
          </a:ln>
        </p:spPr>
        <p:txBody>
          <a:bodyPr wrap="square">
            <a:spAutoFit/>
          </a:bodyPr>
          <a:lstStyle/>
          <a:p>
            <a:pPr marL="176213" indent="-176213" algn="just">
              <a:buFont typeface="Arial" panose="020B0604020202020204" pitchFamily="34" charset="0"/>
              <a:buChar char="•"/>
            </a:pPr>
            <a:r>
              <a:rPr lang="es-ES" sz="1100" b="1" dirty="0">
                <a:solidFill>
                  <a:schemeClr val="bg1"/>
                </a:solidFill>
              </a:rPr>
              <a:t>Dirección y línea de mando, lideran, la contrata ejecuta y los SP asesoran. Todos según el proceso de CAE establecido.</a:t>
            </a:r>
          </a:p>
          <a:p>
            <a:pPr marL="176213" indent="-176213" algn="just">
              <a:buFont typeface="Arial" panose="020B0604020202020204" pitchFamily="34" charset="0"/>
              <a:buChar char="•"/>
            </a:pPr>
            <a:r>
              <a:rPr lang="es-ES" sz="1100" b="1" dirty="0">
                <a:solidFill>
                  <a:schemeClr val="bg1"/>
                </a:solidFill>
              </a:rPr>
              <a:t>Personas trabajadoras capacitadas y empoderadas que cuentan con el apoyo de directivos y mando para tomar decisiones con criterio y no exponerse a situaciones de riesgo sin medidas preventivas.</a:t>
            </a:r>
          </a:p>
          <a:p>
            <a:pPr algn="just">
              <a:spcBef>
                <a:spcPts val="600"/>
              </a:spcBef>
            </a:pPr>
            <a:r>
              <a:rPr lang="es-ES" sz="1100" dirty="0">
                <a:solidFill>
                  <a:schemeClr val="bg1"/>
                </a:solidFill>
                <a:latin typeface="Arial Nova Light" panose="020B0304020202020204" pitchFamily="34" charset="0"/>
              </a:rPr>
              <a:t>Para saber más</a:t>
            </a:r>
            <a:r>
              <a:rPr lang="es-ES" sz="1100" dirty="0">
                <a:solidFill>
                  <a:schemeClr val="bg1"/>
                </a:solidFill>
                <a:latin typeface="Arial Nova Light" panose="020B0304020202020204" pitchFamily="34" charset="0"/>
                <a:hlinkClick r:id="rId12" action="ppaction://hlinksldjump"/>
              </a:rPr>
              <a:t>, pincha aquí</a:t>
            </a:r>
            <a:endParaRPr lang="es-ES" sz="1100" dirty="0">
              <a:solidFill>
                <a:schemeClr val="bg1"/>
              </a:solidFill>
            </a:endParaRPr>
          </a:p>
        </p:txBody>
      </p:sp>
      <p:cxnSp>
        <p:nvCxnSpPr>
          <p:cNvPr id="6" name="Conector recto de flecha 5">
            <a:extLst>
              <a:ext uri="{FF2B5EF4-FFF2-40B4-BE49-F238E27FC236}">
                <a16:creationId xmlns:a16="http://schemas.microsoft.com/office/drawing/2014/main" id="{6B130B15-EC64-D7BF-BCFF-791DD20B66B1}"/>
              </a:ext>
            </a:extLst>
          </p:cNvPr>
          <p:cNvCxnSpPr>
            <a:cxnSpLocks/>
            <a:stCxn id="2" idx="1"/>
            <a:endCxn id="35" idx="3"/>
          </p:cNvCxnSpPr>
          <p:nvPr/>
        </p:nvCxnSpPr>
        <p:spPr>
          <a:xfrm flipH="1" flipV="1">
            <a:off x="2885129" y="4048381"/>
            <a:ext cx="683831" cy="929365"/>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7" name="Elipse 6">
            <a:hlinkClick r:id="rId13" action="ppaction://hlinksldjump"/>
            <a:extLst>
              <a:ext uri="{FF2B5EF4-FFF2-40B4-BE49-F238E27FC236}">
                <a16:creationId xmlns:a16="http://schemas.microsoft.com/office/drawing/2014/main" id="{F052A8E8-A30C-70FD-694F-6F5CA8736ACE}"/>
              </a:ext>
            </a:extLst>
          </p:cNvPr>
          <p:cNvSpPr/>
          <p:nvPr/>
        </p:nvSpPr>
        <p:spPr>
          <a:xfrm>
            <a:off x="6346465" y="3789521"/>
            <a:ext cx="457200" cy="4050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grpSp>
        <p:nvGrpSpPr>
          <p:cNvPr id="12" name="Grupo 11">
            <a:extLst>
              <a:ext uri="{FF2B5EF4-FFF2-40B4-BE49-F238E27FC236}">
                <a16:creationId xmlns:a16="http://schemas.microsoft.com/office/drawing/2014/main" id="{A44097C7-D4BF-4441-D80A-F1C0C229C719}"/>
              </a:ext>
            </a:extLst>
          </p:cNvPr>
          <p:cNvGrpSpPr/>
          <p:nvPr/>
        </p:nvGrpSpPr>
        <p:grpSpPr>
          <a:xfrm>
            <a:off x="1781053" y="3412766"/>
            <a:ext cx="1104076" cy="1271230"/>
            <a:chOff x="1781053" y="3412766"/>
            <a:chExt cx="1104076" cy="1271230"/>
          </a:xfrm>
        </p:grpSpPr>
        <p:pic>
          <p:nvPicPr>
            <p:cNvPr id="35" name="Marcador de contenido 4">
              <a:hlinkClick r:id="rId13" action="ppaction://hlinksldjump"/>
              <a:extLst>
                <a:ext uri="{FF2B5EF4-FFF2-40B4-BE49-F238E27FC236}">
                  <a16:creationId xmlns:a16="http://schemas.microsoft.com/office/drawing/2014/main" id="{ABFD7E6D-962F-DD5E-F16B-2D12741BD927}"/>
                </a:ext>
              </a:extLst>
            </p:cNvPr>
            <p:cNvPicPr>
              <a:picLocks noChangeAspect="1"/>
            </p:cNvPicPr>
            <p:nvPr/>
          </p:nvPicPr>
          <p:blipFill rotWithShape="1">
            <a:blip r:embed="rId9"/>
            <a:srcRect l="3491" t="9220" r="77983" b="9472"/>
            <a:stretch/>
          </p:blipFill>
          <p:spPr>
            <a:xfrm>
              <a:off x="1781053" y="3412766"/>
              <a:ext cx="1104076" cy="1271230"/>
            </a:xfrm>
            <a:prstGeom prst="rect">
              <a:avLst/>
            </a:prstGeom>
            <a:solidFill>
              <a:srgbClr val="1E428A"/>
            </a:solidFill>
          </p:spPr>
        </p:pic>
        <p:sp>
          <p:nvSpPr>
            <p:cNvPr id="11" name="CuadroTexto 10">
              <a:hlinkClick r:id="rId13" action="ppaction://hlinksldjump"/>
              <a:extLst>
                <a:ext uri="{FF2B5EF4-FFF2-40B4-BE49-F238E27FC236}">
                  <a16:creationId xmlns:a16="http://schemas.microsoft.com/office/drawing/2014/main" id="{477DA034-761F-AEC0-80D7-CB7A68B6B2A4}"/>
                </a:ext>
              </a:extLst>
            </p:cNvPr>
            <p:cNvSpPr txBox="1"/>
            <p:nvPr/>
          </p:nvSpPr>
          <p:spPr>
            <a:xfrm>
              <a:off x="1781053" y="3420301"/>
              <a:ext cx="1104075" cy="350277"/>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grpSp>
    </p:spTree>
    <p:extLst>
      <p:ext uri="{BB962C8B-B14F-4D97-AF65-F5344CB8AC3E}">
        <p14:creationId xmlns:p14="http://schemas.microsoft.com/office/powerpoint/2010/main" val="12222438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B356A89-58C5-2D0D-A21F-B0D3717B89E0}"/>
              </a:ext>
            </a:extLst>
          </p:cNvPr>
          <p:cNvSpPr txBox="1"/>
          <p:nvPr/>
        </p:nvSpPr>
        <p:spPr>
          <a:xfrm>
            <a:off x="94862" y="830114"/>
            <a:ext cx="11999501" cy="338554"/>
          </a:xfrm>
          <a:prstGeom prst="rect">
            <a:avLst/>
          </a:prstGeom>
          <a:noFill/>
        </p:spPr>
        <p:txBody>
          <a:bodyPr wrap="square">
            <a:spAutoFit/>
          </a:bodyPr>
          <a:lstStyle/>
          <a:p>
            <a:pPr algn="ctr">
              <a:spcBef>
                <a:spcPts val="600"/>
              </a:spcBef>
            </a:pPr>
            <a:r>
              <a:rPr lang="es-ES" sz="1600" b="0" i="0" u="none" strike="noStrike" baseline="0" dirty="0">
                <a:latin typeface="Arial Nova Light" panose="020B0304020202020204" pitchFamily="34" charset="0"/>
              </a:rPr>
              <a:t>La </a:t>
            </a:r>
            <a:r>
              <a:rPr lang="es-ES" sz="1600" b="0" i="0" u="none" baseline="0" dirty="0">
                <a:latin typeface="Arial Nova Light" panose="020B0304020202020204" pitchFamily="34" charset="0"/>
              </a:rPr>
              <a:t>CAE también se hace in situ cada día  y debe contemplar</a:t>
            </a:r>
            <a:r>
              <a:rPr lang="es-ES" sz="1600" b="0" i="0" u="none" dirty="0">
                <a:latin typeface="Arial Nova Light" panose="020B0304020202020204" pitchFamily="34" charset="0"/>
              </a:rPr>
              <a:t> también </a:t>
            </a:r>
            <a:r>
              <a:rPr lang="es-ES" sz="1600" b="0" i="0" u="none" strike="noStrike" dirty="0">
                <a:latin typeface="Arial Nova Light" panose="020B0304020202020204" pitchFamily="34" charset="0"/>
              </a:rPr>
              <a:t>posibles cambios en las condiciones de trabajo</a:t>
            </a:r>
            <a:r>
              <a:rPr lang="es-ES" sz="1600" b="0" i="0" u="none" strike="noStrike" baseline="0" dirty="0">
                <a:latin typeface="Arial Nova Light" panose="020B0304020202020204" pitchFamily="34" charset="0"/>
              </a:rPr>
              <a:t>.</a:t>
            </a:r>
          </a:p>
        </p:txBody>
      </p:sp>
      <p:sp>
        <p:nvSpPr>
          <p:cNvPr id="18" name="CuadroTexto 17">
            <a:extLst>
              <a:ext uri="{FF2B5EF4-FFF2-40B4-BE49-F238E27FC236}">
                <a16:creationId xmlns:a16="http://schemas.microsoft.com/office/drawing/2014/main" id="{2BC1D687-F69C-A180-0695-C884AA274200}"/>
              </a:ext>
            </a:extLst>
          </p:cNvPr>
          <p:cNvSpPr txBox="1"/>
          <p:nvPr/>
        </p:nvSpPr>
        <p:spPr>
          <a:xfrm>
            <a:off x="3966161" y="4873951"/>
            <a:ext cx="2081312" cy="954107"/>
          </a:xfrm>
          <a:prstGeom prst="rect">
            <a:avLst/>
          </a:prstGeom>
          <a:noFill/>
          <a:ln>
            <a:noFill/>
          </a:ln>
        </p:spPr>
        <p:txBody>
          <a:bodyPr wrap="square">
            <a:spAutoFit/>
          </a:bodyPr>
          <a:lstStyle/>
          <a:p>
            <a:pPr algn="ctr"/>
            <a:r>
              <a:rPr lang="es-ES" sz="1400" b="1" dirty="0">
                <a:solidFill>
                  <a:srgbClr val="545758"/>
                </a:solidFill>
                <a:latin typeface="Arial" panose="020B0604020202020204" pitchFamily="34" charset="0"/>
                <a:cs typeface="Arial" panose="020B0604020202020204" pitchFamily="34" charset="0"/>
              </a:rPr>
              <a:t>La Comunicación como base de la cooperación </a:t>
            </a:r>
          </a:p>
          <a:p>
            <a:pPr marL="88900" indent="-88900" algn="ctr">
              <a:buFont typeface="Arial" panose="020B0604020202020204" pitchFamily="34" charset="0"/>
              <a:buChar char="•"/>
            </a:pPr>
            <a:endParaRPr lang="es-ES" sz="1400" dirty="0">
              <a:solidFill>
                <a:srgbClr val="545758"/>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4A91A1BA-FDF3-EAAA-983E-C353DD072DF4}"/>
              </a:ext>
            </a:extLst>
          </p:cNvPr>
          <p:cNvSpPr txBox="1"/>
          <p:nvPr/>
        </p:nvSpPr>
        <p:spPr>
          <a:xfrm>
            <a:off x="459700" y="2855405"/>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r>
              <a:rPr lang="es-ES" sz="1600" dirty="0"/>
              <a:t>La ejecución y el control de los trabajos se realizará teniendo en cuenta estas claves:</a:t>
            </a:r>
            <a:r>
              <a:rPr lang="es-ES" dirty="0"/>
              <a:t> </a:t>
            </a:r>
          </a:p>
        </p:txBody>
      </p:sp>
      <p:sp>
        <p:nvSpPr>
          <p:cNvPr id="22" name="CuadroTexto 21">
            <a:extLst>
              <a:ext uri="{FF2B5EF4-FFF2-40B4-BE49-F238E27FC236}">
                <a16:creationId xmlns:a16="http://schemas.microsoft.com/office/drawing/2014/main" id="{5AF23551-B704-FCEA-7E33-97A94615500C}"/>
              </a:ext>
            </a:extLst>
          </p:cNvPr>
          <p:cNvSpPr txBox="1"/>
          <p:nvPr/>
        </p:nvSpPr>
        <p:spPr>
          <a:xfrm>
            <a:off x="9078725" y="4872773"/>
            <a:ext cx="2735377" cy="1246495"/>
          </a:xfrm>
          <a:prstGeom prst="rect">
            <a:avLst/>
          </a:prstGeom>
          <a:noFill/>
          <a:ln>
            <a:noFill/>
          </a:ln>
        </p:spPr>
        <p:txBody>
          <a:bodyPr wrap="square">
            <a:spAutoFit/>
          </a:bodyPr>
          <a:lstStyle/>
          <a:p>
            <a:pPr algn="ctr">
              <a:spcBef>
                <a:spcPts val="600"/>
              </a:spcBef>
            </a:pPr>
            <a:r>
              <a:rPr lang="es-ES" sz="1400" b="1" dirty="0">
                <a:solidFill>
                  <a:srgbClr val="545758"/>
                </a:solidFill>
                <a:latin typeface="Arial" panose="020B0604020202020204" pitchFamily="34" charset="0"/>
                <a:cs typeface="Arial" panose="020B0604020202020204" pitchFamily="34" charset="0"/>
              </a:rPr>
              <a:t>Gestión específica de situaciones de Concurrencia. </a:t>
            </a:r>
          </a:p>
          <a:p>
            <a:pPr algn="ctr">
              <a:spcBef>
                <a:spcPts val="600"/>
              </a:spcBef>
            </a:pPr>
            <a:r>
              <a:rPr lang="es-ES" sz="1400" b="1" dirty="0">
                <a:solidFill>
                  <a:srgbClr val="545758"/>
                </a:solidFill>
                <a:latin typeface="Arial" panose="020B0604020202020204" pitchFamily="34" charset="0"/>
                <a:cs typeface="Arial" panose="020B0604020202020204" pitchFamily="34" charset="0"/>
              </a:rPr>
              <a:t>En caso de emergencia, actuar con seguridad y rapidez. </a:t>
            </a:r>
          </a:p>
        </p:txBody>
      </p:sp>
      <p:sp>
        <p:nvSpPr>
          <p:cNvPr id="19" name="CuadroTexto 18">
            <a:extLst>
              <a:ext uri="{FF2B5EF4-FFF2-40B4-BE49-F238E27FC236}">
                <a16:creationId xmlns:a16="http://schemas.microsoft.com/office/drawing/2014/main" id="{A85C846A-BCB6-9F24-B491-56008AF52B92}"/>
              </a:ext>
            </a:extLst>
          </p:cNvPr>
          <p:cNvSpPr txBox="1"/>
          <p:nvPr/>
        </p:nvSpPr>
        <p:spPr>
          <a:xfrm>
            <a:off x="950753" y="4918939"/>
            <a:ext cx="2863833" cy="1384995"/>
          </a:xfrm>
          <a:prstGeom prst="rect">
            <a:avLst/>
          </a:prstGeom>
          <a:noFill/>
        </p:spPr>
        <p:txBody>
          <a:bodyPr wrap="square">
            <a:spAutoFit/>
          </a:bodyPr>
          <a:lstStyle/>
          <a:p>
            <a:pPr>
              <a:spcBef>
                <a:spcPts val="600"/>
              </a:spcBef>
            </a:pPr>
            <a:r>
              <a:rPr lang="es-ES" sz="1400" b="1" dirty="0">
                <a:solidFill>
                  <a:srgbClr val="545758"/>
                </a:solidFill>
                <a:latin typeface="Arial" panose="020B0604020202020204" pitchFamily="34" charset="0"/>
                <a:cs typeface="Arial" panose="020B0604020202020204" pitchFamily="34" charset="0"/>
              </a:rPr>
              <a:t>Cada uno cumple su función</a:t>
            </a:r>
          </a:p>
          <a:p>
            <a:pPr marL="88900" indent="-88900">
              <a:buFont typeface="Arial" panose="020B0604020202020204" pitchFamily="34" charset="0"/>
              <a:buChar char="•"/>
            </a:pPr>
            <a:r>
              <a:rPr lang="es-ES" sz="1400" b="1" dirty="0">
                <a:solidFill>
                  <a:srgbClr val="545758"/>
                </a:solidFill>
                <a:latin typeface="Arial" panose="020B0604020202020204" pitchFamily="34" charset="0"/>
                <a:cs typeface="Arial" panose="020B0604020202020204" pitchFamily="34" charset="0"/>
              </a:rPr>
              <a:t>Liderazgo visible de Directivos y Mandos. </a:t>
            </a:r>
          </a:p>
          <a:p>
            <a:pPr marL="88900" indent="-88900">
              <a:buFont typeface="Arial" panose="020B0604020202020204" pitchFamily="34" charset="0"/>
              <a:buChar char="•"/>
            </a:pPr>
            <a:r>
              <a:rPr lang="es-ES" sz="1400" b="1" dirty="0">
                <a:solidFill>
                  <a:srgbClr val="545758"/>
                </a:solidFill>
                <a:latin typeface="Arial" panose="020B0604020202020204" pitchFamily="34" charset="0"/>
                <a:cs typeface="Arial" panose="020B0604020202020204" pitchFamily="34" charset="0"/>
              </a:rPr>
              <a:t>Empoderamiento de las personas trabajadoras. Derecho a decir NO</a:t>
            </a:r>
          </a:p>
        </p:txBody>
      </p:sp>
      <p:pic>
        <p:nvPicPr>
          <p:cNvPr id="20" name="Imagen 19">
            <a:hlinkClick r:id="rId3" action="ppaction://hlinksldjump"/>
            <a:extLst>
              <a:ext uri="{FF2B5EF4-FFF2-40B4-BE49-F238E27FC236}">
                <a16:creationId xmlns:a16="http://schemas.microsoft.com/office/drawing/2014/main" id="{6C11D59F-C1A0-F29C-BCDD-7E4698F4645C}"/>
              </a:ext>
            </a:extLst>
          </p:cNvPr>
          <p:cNvPicPr>
            <a:picLocks noChangeAspect="1"/>
          </p:cNvPicPr>
          <p:nvPr/>
        </p:nvPicPr>
        <p:blipFill>
          <a:blip r:embed="rId4"/>
          <a:stretch>
            <a:fillRect/>
          </a:stretch>
        </p:blipFill>
        <p:spPr>
          <a:xfrm>
            <a:off x="10168258" y="6160237"/>
            <a:ext cx="1840493" cy="565485"/>
          </a:xfrm>
          <a:prstGeom prst="rect">
            <a:avLst/>
          </a:prstGeom>
        </p:spPr>
      </p:pic>
      <p:sp>
        <p:nvSpPr>
          <p:cNvPr id="25" name="CuadroTexto 26">
            <a:extLst>
              <a:ext uri="{FF2B5EF4-FFF2-40B4-BE49-F238E27FC236}">
                <a16:creationId xmlns:a16="http://schemas.microsoft.com/office/drawing/2014/main" id="{18D2DED7-406C-156E-9BCC-809556DB57AB}"/>
              </a:ext>
            </a:extLst>
          </p:cNvPr>
          <p:cNvSpPr txBox="1"/>
          <p:nvPr/>
        </p:nvSpPr>
        <p:spPr>
          <a:xfrm>
            <a:off x="246469" y="6233279"/>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35). INSST. </a:t>
            </a:r>
            <a:r>
              <a:rPr lang="es-ES" sz="800" dirty="0">
                <a:latin typeface="Arial Nova Light" panose="020B0304020202020204" pitchFamily="34" charset="0"/>
                <a:hlinkClick r:id="rId5"/>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25). IRSST. </a:t>
            </a:r>
            <a:r>
              <a:rPr lang="es-ES" sz="800" dirty="0">
                <a:latin typeface="Arial Nova Light" panose="020B0304020202020204" pitchFamily="34" charset="0"/>
                <a:hlinkClick r:id="rId6"/>
              </a:rPr>
              <a:t>Acceso al documento</a:t>
            </a:r>
            <a:endParaRPr lang="es-ES" sz="800" dirty="0">
              <a:latin typeface="Arial Nova Light" panose="020B0304020202020204" pitchFamily="34" charset="0"/>
            </a:endParaRPr>
          </a:p>
        </p:txBody>
      </p:sp>
      <p:sp>
        <p:nvSpPr>
          <p:cNvPr id="4" name="Título 3">
            <a:extLst>
              <a:ext uri="{FF2B5EF4-FFF2-40B4-BE49-F238E27FC236}">
                <a16:creationId xmlns:a16="http://schemas.microsoft.com/office/drawing/2014/main" id="{30D36F5A-8F15-48C6-0488-F53088B95E2D}"/>
              </a:ext>
            </a:extLst>
          </p:cNvPr>
          <p:cNvSpPr>
            <a:spLocks noGrp="1"/>
          </p:cNvSpPr>
          <p:nvPr>
            <p:ph type="title"/>
          </p:nvPr>
        </p:nvSpPr>
        <p:spPr>
          <a:xfrm>
            <a:off x="2382670" y="277638"/>
            <a:ext cx="9575454" cy="444099"/>
          </a:xfrm>
        </p:spPr>
        <p:txBody>
          <a:bodyPr/>
          <a:lstStyle/>
          <a:p>
            <a:r>
              <a:rPr lang="es-ES" dirty="0"/>
              <a:t>CAE Efectiva: Etapa de ejecución y control del trabajo</a:t>
            </a:r>
          </a:p>
        </p:txBody>
      </p:sp>
      <p:sp>
        <p:nvSpPr>
          <p:cNvPr id="3" name="Rectángulo: esquinas redondeadas 9">
            <a:hlinkClick r:id="rId7" action="ppaction://hlinksldjump"/>
            <a:extLst>
              <a:ext uri="{FF2B5EF4-FFF2-40B4-BE49-F238E27FC236}">
                <a16:creationId xmlns:a16="http://schemas.microsoft.com/office/drawing/2014/main" id="{3F8023BA-9F07-06E8-BF7A-C037373121F3}"/>
              </a:ext>
            </a:extLst>
          </p:cNvPr>
          <p:cNvSpPr/>
          <p:nvPr/>
        </p:nvSpPr>
        <p:spPr>
          <a:xfrm>
            <a:off x="4924549" y="1286626"/>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Ejecución y control</a:t>
            </a:r>
          </a:p>
        </p:txBody>
      </p:sp>
      <p:cxnSp>
        <p:nvCxnSpPr>
          <p:cNvPr id="8" name="Conector recto de flecha 7">
            <a:extLst>
              <a:ext uri="{FF2B5EF4-FFF2-40B4-BE49-F238E27FC236}">
                <a16:creationId xmlns:a16="http://schemas.microsoft.com/office/drawing/2014/main" id="{3B01C2A5-71F4-F147-1880-92FF38EDA2DB}"/>
              </a:ext>
            </a:extLst>
          </p:cNvPr>
          <p:cNvCxnSpPr>
            <a:cxnSpLocks/>
          </p:cNvCxnSpPr>
          <p:nvPr/>
        </p:nvCxnSpPr>
        <p:spPr>
          <a:xfrm>
            <a:off x="4161294" y="1885549"/>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010AF184-2DD9-BCB0-FF82-B1999F4B2862}"/>
              </a:ext>
            </a:extLst>
          </p:cNvPr>
          <p:cNvCxnSpPr>
            <a:cxnSpLocks/>
          </p:cNvCxnSpPr>
          <p:nvPr/>
        </p:nvCxnSpPr>
        <p:spPr>
          <a:xfrm>
            <a:off x="7285493" y="1885549"/>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9CC9A25F-D0B9-A291-C1BF-830C98F1BF29}"/>
              </a:ext>
            </a:extLst>
          </p:cNvPr>
          <p:cNvSpPr txBox="1"/>
          <p:nvPr/>
        </p:nvSpPr>
        <p:spPr>
          <a:xfrm rot="16200000">
            <a:off x="950008" y="3796558"/>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sp>
        <p:nvSpPr>
          <p:cNvPr id="6" name="Rectángulo: esquinas redondeadas 5">
            <a:extLst>
              <a:ext uri="{FF2B5EF4-FFF2-40B4-BE49-F238E27FC236}">
                <a16:creationId xmlns:a16="http://schemas.microsoft.com/office/drawing/2014/main" id="{177735CC-E986-82F8-E745-AF1558817D45}"/>
              </a:ext>
            </a:extLst>
          </p:cNvPr>
          <p:cNvSpPr/>
          <p:nvPr/>
        </p:nvSpPr>
        <p:spPr>
          <a:xfrm>
            <a:off x="246470" y="3255232"/>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upo 6">
            <a:extLst>
              <a:ext uri="{FF2B5EF4-FFF2-40B4-BE49-F238E27FC236}">
                <a16:creationId xmlns:a16="http://schemas.microsoft.com/office/drawing/2014/main" id="{E3F0B34C-57F7-B9B0-714A-FCC9DC5C26FA}"/>
              </a:ext>
            </a:extLst>
          </p:cNvPr>
          <p:cNvGrpSpPr/>
          <p:nvPr/>
        </p:nvGrpSpPr>
        <p:grpSpPr>
          <a:xfrm>
            <a:off x="7198045" y="3420301"/>
            <a:ext cx="1086930" cy="1258916"/>
            <a:chOff x="3339788" y="1763858"/>
            <a:chExt cx="1086930" cy="1258916"/>
          </a:xfrm>
        </p:grpSpPr>
        <p:pic>
          <p:nvPicPr>
            <p:cNvPr id="11" name="Marcador de contenido 4">
              <a:hlinkClick r:id="rId8" action="ppaction://hlinksldjump"/>
              <a:extLst>
                <a:ext uri="{FF2B5EF4-FFF2-40B4-BE49-F238E27FC236}">
                  <a16:creationId xmlns:a16="http://schemas.microsoft.com/office/drawing/2014/main" id="{80234813-203F-84B1-7093-794ED8843924}"/>
                </a:ext>
              </a:extLst>
            </p:cNvPr>
            <p:cNvPicPr>
              <a:picLocks noChangeAspect="1"/>
            </p:cNvPicPr>
            <p:nvPr/>
          </p:nvPicPr>
          <p:blipFill rotWithShape="1">
            <a:blip r:embed="rId9"/>
            <a:srcRect l="22261" t="8570" r="59214" b="8823"/>
            <a:stretch/>
          </p:blipFill>
          <p:spPr>
            <a:xfrm>
              <a:off x="3339789" y="1763858"/>
              <a:ext cx="1086929" cy="1258916"/>
            </a:xfrm>
            <a:prstGeom prst="rect">
              <a:avLst/>
            </a:prstGeom>
          </p:spPr>
        </p:pic>
        <p:sp>
          <p:nvSpPr>
            <p:cNvPr id="12" name="CuadroTexto 11">
              <a:hlinkClick r:id="rId8" action="ppaction://hlinksldjump"/>
              <a:extLst>
                <a:ext uri="{FF2B5EF4-FFF2-40B4-BE49-F238E27FC236}">
                  <a16:creationId xmlns:a16="http://schemas.microsoft.com/office/drawing/2014/main" id="{9F8F2380-B39B-0A74-1451-BBC4C8E58BB8}"/>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13" name="CuadroTexto 12">
            <a:extLst>
              <a:ext uri="{FF2B5EF4-FFF2-40B4-BE49-F238E27FC236}">
                <a16:creationId xmlns:a16="http://schemas.microsoft.com/office/drawing/2014/main" id="{3AD2E422-5A1C-8BC3-67BE-5939AA84BAFF}"/>
              </a:ext>
            </a:extLst>
          </p:cNvPr>
          <p:cNvSpPr txBox="1"/>
          <p:nvPr/>
        </p:nvSpPr>
        <p:spPr>
          <a:xfrm rot="16200000">
            <a:off x="-174411" y="3863715"/>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pic>
        <p:nvPicPr>
          <p:cNvPr id="15" name="Marcador de contenido 4">
            <a:hlinkClick r:id="rId10" action="ppaction://hlinksldjump"/>
            <a:extLst>
              <a:ext uri="{FF2B5EF4-FFF2-40B4-BE49-F238E27FC236}">
                <a16:creationId xmlns:a16="http://schemas.microsoft.com/office/drawing/2014/main" id="{2E1A724C-6C76-9C79-558F-F573C79E7300}"/>
              </a:ext>
            </a:extLst>
          </p:cNvPr>
          <p:cNvPicPr>
            <a:picLocks noChangeAspect="1"/>
          </p:cNvPicPr>
          <p:nvPr/>
        </p:nvPicPr>
        <p:blipFill rotWithShape="1">
          <a:blip r:embed="rId9"/>
          <a:srcRect l="3491" t="9220" r="77983" b="9472"/>
          <a:stretch/>
        </p:blipFill>
        <p:spPr>
          <a:xfrm>
            <a:off x="1781053" y="3412766"/>
            <a:ext cx="1104076" cy="1271230"/>
          </a:xfrm>
          <a:prstGeom prst="rect">
            <a:avLst/>
          </a:prstGeom>
          <a:solidFill>
            <a:srgbClr val="1E428A"/>
          </a:solidFill>
        </p:spPr>
      </p:pic>
      <p:grpSp>
        <p:nvGrpSpPr>
          <p:cNvPr id="26" name="Grupo 25">
            <a:extLst>
              <a:ext uri="{FF2B5EF4-FFF2-40B4-BE49-F238E27FC236}">
                <a16:creationId xmlns:a16="http://schemas.microsoft.com/office/drawing/2014/main" id="{06712A98-B6BF-43F3-293C-5AAA51575D4F}"/>
              </a:ext>
            </a:extLst>
          </p:cNvPr>
          <p:cNvGrpSpPr/>
          <p:nvPr/>
        </p:nvGrpSpPr>
        <p:grpSpPr>
          <a:xfrm>
            <a:off x="4503104" y="3401183"/>
            <a:ext cx="1076966" cy="1271229"/>
            <a:chOff x="5457534" y="1774378"/>
            <a:chExt cx="1076966" cy="1271229"/>
          </a:xfrm>
        </p:grpSpPr>
        <p:pic>
          <p:nvPicPr>
            <p:cNvPr id="28" name="Marcador de contenido 4">
              <a:hlinkClick r:id="rId11" action="ppaction://hlinksldjump"/>
              <a:extLst>
                <a:ext uri="{FF2B5EF4-FFF2-40B4-BE49-F238E27FC236}">
                  <a16:creationId xmlns:a16="http://schemas.microsoft.com/office/drawing/2014/main" id="{EE47E7A2-F869-54F0-E9A8-35D665A64A5F}"/>
                </a:ext>
              </a:extLst>
            </p:cNvPr>
            <p:cNvPicPr>
              <a:picLocks noChangeAspect="1"/>
            </p:cNvPicPr>
            <p:nvPr/>
          </p:nvPicPr>
          <p:blipFill rotWithShape="1">
            <a:blip r:embed="rId9"/>
            <a:srcRect l="59792" t="8212" r="21852" b="8374"/>
            <a:stretch/>
          </p:blipFill>
          <p:spPr>
            <a:xfrm>
              <a:off x="5457534" y="1774378"/>
              <a:ext cx="1076966" cy="1271229"/>
            </a:xfrm>
            <a:prstGeom prst="rect">
              <a:avLst/>
            </a:prstGeom>
          </p:spPr>
        </p:pic>
        <p:sp>
          <p:nvSpPr>
            <p:cNvPr id="29" name="CuadroTexto 28">
              <a:hlinkClick r:id="rId11" action="ppaction://hlinksldjump"/>
              <a:extLst>
                <a:ext uri="{FF2B5EF4-FFF2-40B4-BE49-F238E27FC236}">
                  <a16:creationId xmlns:a16="http://schemas.microsoft.com/office/drawing/2014/main" id="{241CDFED-261F-8FAE-6242-5AB05FC19E98}"/>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39" name="Grupo 38">
            <a:extLst>
              <a:ext uri="{FF2B5EF4-FFF2-40B4-BE49-F238E27FC236}">
                <a16:creationId xmlns:a16="http://schemas.microsoft.com/office/drawing/2014/main" id="{EB4187C4-4207-22BE-C8DB-28A2755C1429}"/>
              </a:ext>
            </a:extLst>
          </p:cNvPr>
          <p:cNvGrpSpPr/>
          <p:nvPr/>
        </p:nvGrpSpPr>
        <p:grpSpPr>
          <a:xfrm>
            <a:off x="9902950" y="3412766"/>
            <a:ext cx="1086930" cy="1271230"/>
            <a:chOff x="7555352" y="1760096"/>
            <a:chExt cx="1086930" cy="1271230"/>
          </a:xfrm>
          <a:solidFill>
            <a:srgbClr val="1E428A"/>
          </a:solidFill>
        </p:grpSpPr>
        <p:pic>
          <p:nvPicPr>
            <p:cNvPr id="42" name="Marcador de contenido 4">
              <a:hlinkClick r:id="rId12" action="ppaction://hlinksldjump"/>
              <a:extLst>
                <a:ext uri="{FF2B5EF4-FFF2-40B4-BE49-F238E27FC236}">
                  <a16:creationId xmlns:a16="http://schemas.microsoft.com/office/drawing/2014/main" id="{0E52A2A4-054C-030C-9A41-A4CCE0CBE47D}"/>
                </a:ext>
              </a:extLst>
            </p:cNvPr>
            <p:cNvPicPr>
              <a:picLocks noChangeAspect="1"/>
            </p:cNvPicPr>
            <p:nvPr/>
          </p:nvPicPr>
          <p:blipFill rotWithShape="1">
            <a:blip r:embed="rId9"/>
            <a:srcRect l="40997" t="7933" r="40478" b="8652"/>
            <a:stretch/>
          </p:blipFill>
          <p:spPr>
            <a:xfrm>
              <a:off x="7555353" y="1760096"/>
              <a:ext cx="1086929" cy="1271230"/>
            </a:xfrm>
            <a:prstGeom prst="rect">
              <a:avLst/>
            </a:prstGeom>
            <a:grpFill/>
          </p:spPr>
        </p:pic>
        <p:sp>
          <p:nvSpPr>
            <p:cNvPr id="43" name="CuadroTexto 42">
              <a:hlinkClick r:id="rId12" action="ppaction://hlinksldjump"/>
              <a:extLst>
                <a:ext uri="{FF2B5EF4-FFF2-40B4-BE49-F238E27FC236}">
                  <a16:creationId xmlns:a16="http://schemas.microsoft.com/office/drawing/2014/main" id="{EE5679CE-C329-6FD3-D50B-75BE651518CD}"/>
                </a:ext>
              </a:extLst>
            </p:cNvPr>
            <p:cNvSpPr txBox="1">
              <a:spLocks/>
            </p:cNvSpPr>
            <p:nvPr/>
          </p:nvSpPr>
          <p:spPr>
            <a:xfrm>
              <a:off x="7555352" y="1780107"/>
              <a:ext cx="1086929" cy="369332"/>
            </a:xfrm>
            <a:prstGeom prst="rect">
              <a:avLst/>
            </a:prstGeom>
            <a:grpFill/>
          </p:spPr>
          <p:txBody>
            <a:bodyPr wrap="square" lIns="36000" rIns="36000" rtlCol="0" anchor="ctr">
              <a:noAutofit/>
            </a:bodyPr>
            <a:lstStyle/>
            <a:p>
              <a:pPr algn="ctr">
                <a:lnSpc>
                  <a:spcPts val="900"/>
                </a:lnSpc>
              </a:pPr>
              <a:r>
                <a:rPr lang="es-ES" sz="1200" dirty="0">
                  <a:solidFill>
                    <a:schemeClr val="bg1"/>
                  </a:solidFill>
                  <a:latin typeface="Arial Narrow" panose="020B0606020202030204" pitchFamily="34" charset="0"/>
                  <a:cs typeface="Arial" panose="020B0604020202020204" pitchFamily="34" charset="0"/>
                </a:rPr>
                <a:t>Concurrencia y situaciones especiales</a:t>
              </a:r>
            </a:p>
          </p:txBody>
        </p:sp>
      </p:grpSp>
      <p:sp>
        <p:nvSpPr>
          <p:cNvPr id="44" name="CuadroTexto 43">
            <a:extLst>
              <a:ext uri="{FF2B5EF4-FFF2-40B4-BE49-F238E27FC236}">
                <a16:creationId xmlns:a16="http://schemas.microsoft.com/office/drawing/2014/main" id="{3D484E5A-9453-D5FC-96D1-2BB6928F9E7F}"/>
              </a:ext>
            </a:extLst>
          </p:cNvPr>
          <p:cNvSpPr txBox="1"/>
          <p:nvPr/>
        </p:nvSpPr>
        <p:spPr>
          <a:xfrm>
            <a:off x="8502198" y="1832666"/>
            <a:ext cx="3069771" cy="936427"/>
          </a:xfrm>
          <a:prstGeom prst="roundRect">
            <a:avLst/>
          </a:prstGeom>
          <a:solidFill>
            <a:srgbClr val="1D3D7D"/>
          </a:solidFill>
          <a:ln>
            <a:noFill/>
          </a:ln>
        </p:spPr>
        <p:txBody>
          <a:bodyPr wrap="square">
            <a:spAutoFit/>
          </a:bodyPr>
          <a:lstStyle/>
          <a:p>
            <a:pPr marL="176213" indent="-176213" algn="just">
              <a:buFont typeface="Arial" panose="020B0604020202020204" pitchFamily="34" charset="0"/>
              <a:buChar char="•"/>
            </a:pPr>
            <a:r>
              <a:rPr lang="es-ES" sz="1100" b="1" dirty="0">
                <a:solidFill>
                  <a:schemeClr val="bg1"/>
                </a:solidFill>
              </a:rPr>
              <a:t>Estableciendo Canales fluidos de comunicación permanente y bidireccional. </a:t>
            </a:r>
          </a:p>
          <a:p>
            <a:pPr marL="176213" indent="-176213" algn="just">
              <a:buFont typeface="Arial" panose="020B0604020202020204" pitchFamily="34" charset="0"/>
              <a:buChar char="•"/>
            </a:pPr>
            <a:r>
              <a:rPr lang="es-ES" sz="1100" b="1" dirty="0">
                <a:solidFill>
                  <a:schemeClr val="bg1"/>
                </a:solidFill>
              </a:rPr>
              <a:t>Fomentando el contacto directo y personal.</a:t>
            </a:r>
          </a:p>
          <a:p>
            <a:pPr algn="just">
              <a:spcBef>
                <a:spcPts val="600"/>
              </a:spcBef>
            </a:pPr>
            <a:r>
              <a:rPr lang="es-ES" sz="1100" dirty="0">
                <a:solidFill>
                  <a:schemeClr val="bg1"/>
                </a:solidFill>
                <a:latin typeface="Arial Nova Light" panose="020B0304020202020204" pitchFamily="34" charset="0"/>
              </a:rPr>
              <a:t>Para saber más</a:t>
            </a:r>
            <a:r>
              <a:rPr lang="es-ES" sz="1100" dirty="0">
                <a:solidFill>
                  <a:schemeClr val="bg1"/>
                </a:solidFill>
                <a:latin typeface="Arial Nova Light" panose="020B0304020202020204" pitchFamily="34" charset="0"/>
                <a:hlinkClick r:id="rId13" action="ppaction://hlinksldjump"/>
              </a:rPr>
              <a:t>, pincha aquí</a:t>
            </a:r>
            <a:endParaRPr lang="es-ES" sz="1100" dirty="0">
              <a:solidFill>
                <a:schemeClr val="bg1"/>
              </a:solidFill>
            </a:endParaRPr>
          </a:p>
        </p:txBody>
      </p:sp>
      <p:cxnSp>
        <p:nvCxnSpPr>
          <p:cNvPr id="45" name="Conector recto de flecha 44">
            <a:extLst>
              <a:ext uri="{FF2B5EF4-FFF2-40B4-BE49-F238E27FC236}">
                <a16:creationId xmlns:a16="http://schemas.microsoft.com/office/drawing/2014/main" id="{90A9436D-F6B0-019D-D5B6-84A57AC6C599}"/>
              </a:ext>
            </a:extLst>
          </p:cNvPr>
          <p:cNvCxnSpPr>
            <a:cxnSpLocks/>
            <a:stCxn id="44" idx="1"/>
            <a:endCxn id="28" idx="3"/>
          </p:cNvCxnSpPr>
          <p:nvPr/>
        </p:nvCxnSpPr>
        <p:spPr>
          <a:xfrm flipH="1">
            <a:off x="5580070" y="2300880"/>
            <a:ext cx="2922128" cy="1735918"/>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52" name="Elipse 51">
            <a:hlinkClick r:id="rId11" action="ppaction://hlinksldjump"/>
            <a:extLst>
              <a:ext uri="{FF2B5EF4-FFF2-40B4-BE49-F238E27FC236}">
                <a16:creationId xmlns:a16="http://schemas.microsoft.com/office/drawing/2014/main" id="{CE0AFBF1-EFC4-B22F-419E-5B7BE9C98959}"/>
              </a:ext>
            </a:extLst>
          </p:cNvPr>
          <p:cNvSpPr/>
          <p:nvPr/>
        </p:nvSpPr>
        <p:spPr>
          <a:xfrm>
            <a:off x="11356902" y="1609583"/>
            <a:ext cx="457200" cy="4050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
        <p:nvSpPr>
          <p:cNvPr id="53" name="CuadroTexto 52">
            <a:extLst>
              <a:ext uri="{FF2B5EF4-FFF2-40B4-BE49-F238E27FC236}">
                <a16:creationId xmlns:a16="http://schemas.microsoft.com/office/drawing/2014/main" id="{C79CC664-F393-4DFC-141C-875592AEC64F}"/>
              </a:ext>
            </a:extLst>
          </p:cNvPr>
          <p:cNvSpPr txBox="1"/>
          <p:nvPr/>
        </p:nvSpPr>
        <p:spPr>
          <a:xfrm>
            <a:off x="6613462" y="4872773"/>
            <a:ext cx="2397254" cy="738664"/>
          </a:xfrm>
          <a:prstGeom prst="rect">
            <a:avLst/>
          </a:prstGeom>
          <a:noFill/>
          <a:ln>
            <a:noFill/>
          </a:ln>
        </p:spPr>
        <p:txBody>
          <a:bodyPr wrap="square">
            <a:spAutoFit/>
          </a:bodyPr>
          <a:lstStyle/>
          <a:p>
            <a:pPr algn="ctr"/>
            <a:r>
              <a:rPr lang="es-ES" sz="1400" b="1" dirty="0">
                <a:solidFill>
                  <a:srgbClr val="545758"/>
                </a:solidFill>
                <a:latin typeface="Arial" panose="020B0604020202020204" pitchFamily="34" charset="0"/>
                <a:cs typeface="Arial" panose="020B0604020202020204" pitchFamily="34" charset="0"/>
              </a:rPr>
              <a:t>El control y seguimiento de la planificación y organización previstas.</a:t>
            </a:r>
          </a:p>
        </p:txBody>
      </p:sp>
      <p:sp>
        <p:nvSpPr>
          <p:cNvPr id="16" name="CuadroTexto 15">
            <a:hlinkClick r:id="rId10" action="ppaction://hlinksldjump"/>
            <a:extLst>
              <a:ext uri="{FF2B5EF4-FFF2-40B4-BE49-F238E27FC236}">
                <a16:creationId xmlns:a16="http://schemas.microsoft.com/office/drawing/2014/main" id="{37F68D66-9C94-89B3-8621-8A73FA5A4FD0}"/>
              </a:ext>
            </a:extLst>
          </p:cNvPr>
          <p:cNvSpPr txBox="1"/>
          <p:nvPr/>
        </p:nvSpPr>
        <p:spPr>
          <a:xfrm>
            <a:off x="1781053" y="3420301"/>
            <a:ext cx="1104075" cy="350277"/>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spTree>
    <p:extLst>
      <p:ext uri="{BB962C8B-B14F-4D97-AF65-F5344CB8AC3E}">
        <p14:creationId xmlns:p14="http://schemas.microsoft.com/office/powerpoint/2010/main" val="2696437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BD3B8CC5-A473-164E-E426-E2EC49342785}"/>
              </a:ext>
            </a:extLst>
          </p:cNvPr>
          <p:cNvGrpSpPr/>
          <p:nvPr/>
        </p:nvGrpSpPr>
        <p:grpSpPr>
          <a:xfrm>
            <a:off x="1787686" y="3221044"/>
            <a:ext cx="9603529" cy="1398823"/>
            <a:chOff x="875617" y="2712074"/>
            <a:chExt cx="10515600" cy="1513406"/>
          </a:xfrm>
          <a:solidFill>
            <a:srgbClr val="BAC0DB"/>
          </a:solidFill>
        </p:grpSpPr>
        <p:sp>
          <p:nvSpPr>
            <p:cNvPr id="29" name="Rectángulo 28">
              <a:extLst>
                <a:ext uri="{FF2B5EF4-FFF2-40B4-BE49-F238E27FC236}">
                  <a16:creationId xmlns:a16="http://schemas.microsoft.com/office/drawing/2014/main" id="{D5EA8EF4-4D1E-98FA-CF6F-9AFCC7965997}"/>
                </a:ext>
              </a:extLst>
            </p:cNvPr>
            <p:cNvSpPr/>
            <p:nvPr/>
          </p:nvSpPr>
          <p:spPr>
            <a:xfrm>
              <a:off x="875617" y="2712074"/>
              <a:ext cx="10515600" cy="1513406"/>
            </a:xfrm>
            <a:prstGeom prst="roundRect">
              <a:avLst/>
            </a:prstGeom>
            <a:grpFill/>
            <a:ln w="38100">
              <a:noFill/>
              <a:prstDash val="dash"/>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s-ES" dirty="0">
                <a:noFill/>
                <a:latin typeface="RobotoSlab-Light"/>
                <a:cs typeface="Arial" panose="020B0604020202020204" pitchFamily="34" charset="0"/>
              </a:endParaRPr>
            </a:p>
          </p:txBody>
        </p:sp>
        <p:sp>
          <p:nvSpPr>
            <p:cNvPr id="11" name="CuadroTexto 10">
              <a:extLst>
                <a:ext uri="{FF2B5EF4-FFF2-40B4-BE49-F238E27FC236}">
                  <a16:creationId xmlns:a16="http://schemas.microsoft.com/office/drawing/2014/main" id="{3012B35E-BC42-239D-7CD6-C73DEA903DAA}"/>
                </a:ext>
              </a:extLst>
            </p:cNvPr>
            <p:cNvSpPr txBox="1"/>
            <p:nvPr/>
          </p:nvSpPr>
          <p:spPr>
            <a:xfrm>
              <a:off x="1019057" y="2855927"/>
              <a:ext cx="10253870" cy="474474"/>
            </a:xfrm>
            <a:prstGeom prst="roundRect">
              <a:avLst/>
            </a:prstGeom>
            <a:grpFill/>
            <a:ln>
              <a:noFill/>
            </a:ln>
          </p:spPr>
          <p:txBody>
            <a:bodyPr wrap="square" tIns="72000" bIns="72000">
              <a:spAutoFit/>
            </a:bodyPr>
            <a:lstStyle/>
            <a:p>
              <a:pPr algn="just"/>
              <a:r>
                <a:rPr lang="es-ES" dirty="0">
                  <a:latin typeface="RobotoSlab-Light"/>
                  <a:cs typeface="Arial" panose="020B0604020202020204" pitchFamily="34" charset="0"/>
                </a:rPr>
                <a:t>Debe ser un trabajo en equipo entre:</a:t>
              </a:r>
            </a:p>
          </p:txBody>
        </p:sp>
        <p:sp>
          <p:nvSpPr>
            <p:cNvPr id="20" name="CuadroTexto 19">
              <a:extLst>
                <a:ext uri="{FF2B5EF4-FFF2-40B4-BE49-F238E27FC236}">
                  <a16:creationId xmlns:a16="http://schemas.microsoft.com/office/drawing/2014/main" id="{65011E79-5050-6505-07F2-87896F5FBDC0}"/>
                </a:ext>
              </a:extLst>
            </p:cNvPr>
            <p:cNvSpPr txBox="1"/>
            <p:nvPr/>
          </p:nvSpPr>
          <p:spPr>
            <a:xfrm>
              <a:off x="997514" y="3213907"/>
              <a:ext cx="4233471" cy="984559"/>
            </a:xfrm>
            <a:prstGeom prst="roundRect">
              <a:avLst/>
            </a:prstGeom>
            <a:grpFill/>
            <a:ln>
              <a:noFill/>
            </a:ln>
          </p:spPr>
          <p:txBody>
            <a:bodyPr wrap="square" tIns="72000" bIns="72000">
              <a:spAutoFit/>
            </a:bodyPr>
            <a:lstStyle/>
            <a:p>
              <a:pPr algn="ctr"/>
              <a:r>
                <a:rPr lang="es-ES" sz="1600" dirty="0">
                  <a:latin typeface="RobotoSlab-Light"/>
                  <a:cs typeface="Arial" panose="020B0604020202020204" pitchFamily="34" charset="0"/>
                </a:rPr>
                <a:t>Departamento que necesita el servicio </a:t>
              </a:r>
              <a:r>
                <a:rPr lang="es-ES" sz="1400" dirty="0">
                  <a:latin typeface="RobotoSlab-Light"/>
                  <a:cs typeface="Arial" panose="020B0604020202020204" pitchFamily="34" charset="0"/>
                </a:rPr>
                <a:t>(Producción, mantenimiento, operaciones, …)</a:t>
              </a:r>
              <a:endParaRPr lang="es-ES" sz="1600" dirty="0">
                <a:latin typeface="RobotoSlab-Light"/>
                <a:cs typeface="Arial" panose="020B0604020202020204" pitchFamily="34" charset="0"/>
              </a:endParaRPr>
            </a:p>
          </p:txBody>
        </p:sp>
        <p:sp>
          <p:nvSpPr>
            <p:cNvPr id="23" name="CuadroTexto 22">
              <a:extLst>
                <a:ext uri="{FF2B5EF4-FFF2-40B4-BE49-F238E27FC236}">
                  <a16:creationId xmlns:a16="http://schemas.microsoft.com/office/drawing/2014/main" id="{41354F9F-3BA4-89C0-D8B6-911764A2A5D2}"/>
                </a:ext>
              </a:extLst>
            </p:cNvPr>
            <p:cNvSpPr txBox="1"/>
            <p:nvPr/>
          </p:nvSpPr>
          <p:spPr>
            <a:xfrm>
              <a:off x="6247987" y="3070353"/>
              <a:ext cx="2429678" cy="1096763"/>
            </a:xfrm>
            <a:prstGeom prst="roundRect">
              <a:avLst/>
            </a:prstGeom>
            <a:grpFill/>
            <a:ln>
              <a:noFill/>
            </a:ln>
          </p:spPr>
          <p:txBody>
            <a:bodyPr wrap="square" tIns="72000" bIns="72000">
              <a:spAutoFit/>
            </a:bodyPr>
            <a:lstStyle/>
            <a:p>
              <a:pPr algn="ctr"/>
              <a:r>
                <a:rPr lang="es-ES" dirty="0">
                  <a:latin typeface="RobotoSlab-Light"/>
                  <a:cs typeface="Arial" panose="020B0604020202020204" pitchFamily="34" charset="0"/>
                </a:rPr>
                <a:t>Responsables de  contratar (Compras)</a:t>
              </a:r>
            </a:p>
          </p:txBody>
        </p:sp>
        <p:sp>
          <p:nvSpPr>
            <p:cNvPr id="25" name="CuadroTexto 24">
              <a:extLst>
                <a:ext uri="{FF2B5EF4-FFF2-40B4-BE49-F238E27FC236}">
                  <a16:creationId xmlns:a16="http://schemas.microsoft.com/office/drawing/2014/main" id="{BA184D16-8E99-BCD7-8F02-B895300751DB}"/>
                </a:ext>
              </a:extLst>
            </p:cNvPr>
            <p:cNvSpPr txBox="1"/>
            <p:nvPr/>
          </p:nvSpPr>
          <p:spPr>
            <a:xfrm>
              <a:off x="9518907" y="3172847"/>
              <a:ext cx="1583356" cy="785619"/>
            </a:xfrm>
            <a:prstGeom prst="roundRect">
              <a:avLst/>
            </a:prstGeom>
            <a:grpFill/>
            <a:ln>
              <a:noFill/>
            </a:ln>
          </p:spPr>
          <p:txBody>
            <a:bodyPr wrap="square" tIns="72000" bIns="72000">
              <a:spAutoFit/>
            </a:bodyPr>
            <a:lstStyle/>
            <a:p>
              <a:pPr algn="ctr"/>
              <a:r>
                <a:rPr lang="es-ES" dirty="0">
                  <a:latin typeface="RobotoSlab-Light"/>
                  <a:cs typeface="Arial" panose="020B0604020202020204" pitchFamily="34" charset="0"/>
                </a:rPr>
                <a:t>Servicio de Prevención</a:t>
              </a:r>
            </a:p>
          </p:txBody>
        </p:sp>
        <p:pic>
          <p:nvPicPr>
            <p:cNvPr id="28" name="Gráfico 27" descr="Agregar">
              <a:extLst>
                <a:ext uri="{FF2B5EF4-FFF2-40B4-BE49-F238E27FC236}">
                  <a16:creationId xmlns:a16="http://schemas.microsoft.com/office/drawing/2014/main" id="{21D6ABC2-AB76-E414-4B13-8EB9B375702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66706" y="3284254"/>
              <a:ext cx="647609" cy="647609"/>
            </a:xfrm>
            <a:prstGeom prst="roundRect">
              <a:avLst/>
            </a:prstGeom>
          </p:spPr>
        </p:pic>
        <p:pic>
          <p:nvPicPr>
            <p:cNvPr id="27" name="Gráfico 26" descr="Agregar">
              <a:extLst>
                <a:ext uri="{FF2B5EF4-FFF2-40B4-BE49-F238E27FC236}">
                  <a16:creationId xmlns:a16="http://schemas.microsoft.com/office/drawing/2014/main" id="{DDDB3857-5446-ED19-8937-4A492018827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519938" y="3279756"/>
              <a:ext cx="647609" cy="647609"/>
            </a:xfrm>
            <a:prstGeom prst="roundRect">
              <a:avLst/>
            </a:prstGeom>
          </p:spPr>
        </p:pic>
      </p:grpSp>
      <p:sp>
        <p:nvSpPr>
          <p:cNvPr id="3" name="CuadroTexto 2">
            <a:extLst>
              <a:ext uri="{FF2B5EF4-FFF2-40B4-BE49-F238E27FC236}">
                <a16:creationId xmlns:a16="http://schemas.microsoft.com/office/drawing/2014/main" id="{643A4BB7-4AB2-D3D4-7920-AA3D1958E6A0}"/>
              </a:ext>
            </a:extLst>
          </p:cNvPr>
          <p:cNvSpPr txBox="1"/>
          <p:nvPr/>
        </p:nvSpPr>
        <p:spPr>
          <a:xfrm>
            <a:off x="1799171" y="1237262"/>
            <a:ext cx="9603528" cy="1386743"/>
          </a:xfrm>
          <a:prstGeom prst="roundRect">
            <a:avLst/>
          </a:prstGeom>
          <a:solidFill>
            <a:srgbClr val="1E428A"/>
          </a:solidFill>
          <a:ln w="38100">
            <a:noFill/>
            <a:prstDash val="dash"/>
          </a:ln>
        </p:spPr>
        <p:txBody>
          <a:bodyPr wrap="square" tIns="72000" bIns="72000" rtlCol="0">
            <a:spAutoFit/>
          </a:bodyPr>
          <a:lstStyle/>
          <a:p>
            <a:pPr marL="180975" indent="-180975">
              <a:buFont typeface="Arial" panose="020B0604020202020204" pitchFamily="34" charset="0"/>
              <a:buChar char="•"/>
            </a:pPr>
            <a:r>
              <a:rPr lang="es-ES" b="1" dirty="0">
                <a:solidFill>
                  <a:schemeClr val="bg1"/>
                </a:solidFill>
                <a:latin typeface="RobotoSlab-Light"/>
              </a:rPr>
              <a:t>Sólo en 1 de cada 10 empresas, la CAE está gestionada para los usuarios del Servicio </a:t>
            </a:r>
          </a:p>
          <a:p>
            <a:pPr marL="180975" indent="-180975">
              <a:buFont typeface="Arial" panose="020B0604020202020204" pitchFamily="34" charset="0"/>
              <a:buChar char="•"/>
            </a:pPr>
            <a:r>
              <a:rPr lang="es-ES" b="1" dirty="0">
                <a:solidFill>
                  <a:schemeClr val="bg1"/>
                </a:solidFill>
                <a:latin typeface="RobotoSlab-Light"/>
              </a:rPr>
              <a:t>En 3 de cada 10 lo hacen en conjunto el </a:t>
            </a:r>
            <a:r>
              <a:rPr lang="es-ES" b="1" u="sng" dirty="0">
                <a:solidFill>
                  <a:schemeClr val="bg1"/>
                </a:solidFill>
                <a:latin typeface="RobotoSlab-Light"/>
              </a:rPr>
              <a:t>Servicio de Prevención </a:t>
            </a:r>
            <a:r>
              <a:rPr lang="es-ES" b="1" dirty="0">
                <a:solidFill>
                  <a:schemeClr val="bg1"/>
                </a:solidFill>
                <a:latin typeface="RobotoSlab-Light"/>
              </a:rPr>
              <a:t>con los usuarios del servicio (producción, operaciones, mantenimiento, </a:t>
            </a:r>
            <a:r>
              <a:rPr lang="es-ES" b="1">
                <a:solidFill>
                  <a:schemeClr val="bg1"/>
                </a:solidFill>
                <a:latin typeface="RobotoSlab-Light"/>
              </a:rPr>
              <a:t>…). </a:t>
            </a:r>
            <a:endParaRPr lang="es-ES" sz="1400" dirty="0">
              <a:solidFill>
                <a:srgbClr val="00B0F0"/>
              </a:solidFill>
              <a:latin typeface="RobotoSlab-Light"/>
            </a:endParaRPr>
          </a:p>
        </p:txBody>
      </p:sp>
      <p:sp>
        <p:nvSpPr>
          <p:cNvPr id="4" name="CuadroTexto 3">
            <a:extLst>
              <a:ext uri="{FF2B5EF4-FFF2-40B4-BE49-F238E27FC236}">
                <a16:creationId xmlns:a16="http://schemas.microsoft.com/office/drawing/2014/main" id="{1E768E36-59ED-F34D-5E5E-5649DCB28ABB}"/>
              </a:ext>
            </a:extLst>
          </p:cNvPr>
          <p:cNvSpPr txBox="1"/>
          <p:nvPr/>
        </p:nvSpPr>
        <p:spPr>
          <a:xfrm>
            <a:off x="1787686" y="4799467"/>
            <a:ext cx="9603530" cy="1471872"/>
          </a:xfrm>
          <a:prstGeom prst="roundRect">
            <a:avLst/>
          </a:prstGeom>
          <a:solidFill>
            <a:srgbClr val="E9ECF3"/>
          </a:solidFill>
          <a:ln w="38100">
            <a:noFill/>
            <a:prstDash val="dash"/>
          </a:ln>
        </p:spPr>
        <p:txBody>
          <a:bodyPr wrap="square" tIns="72000" bIns="72000">
            <a:spAutoFit/>
          </a:bodyPr>
          <a:lstStyle/>
          <a:p>
            <a:pPr algn="just"/>
            <a:r>
              <a:rPr lang="es-ES" i="1" dirty="0">
                <a:latin typeface="RobotoSlab-Light"/>
                <a:cs typeface="Arial" panose="020B0604020202020204" pitchFamily="34" charset="0"/>
              </a:rPr>
              <a:t>Ejemplo:</a:t>
            </a:r>
          </a:p>
          <a:p>
            <a:pPr algn="just">
              <a:spcBef>
                <a:spcPts val="600"/>
              </a:spcBef>
            </a:pPr>
            <a:r>
              <a:rPr lang="es-ES" dirty="0">
                <a:latin typeface="RobotoSlab-Light"/>
                <a:cs typeface="Arial" panose="020B0604020202020204" pitchFamily="34" charset="0"/>
              </a:rPr>
              <a:t>Contratación de trabajos de riesgo: el departamento que necesita el servicio se implica en la selección de la contrata (valoración técnica y en PRL); el Servicio de Prevención presta asesoramiento y asistencia técnica; Compras, firma el contrato y/o hace los pedidos.</a:t>
            </a:r>
          </a:p>
        </p:txBody>
      </p:sp>
      <p:sp>
        <p:nvSpPr>
          <p:cNvPr id="10" name="CuadroTexto 9">
            <a:extLst>
              <a:ext uri="{FF2B5EF4-FFF2-40B4-BE49-F238E27FC236}">
                <a16:creationId xmlns:a16="http://schemas.microsoft.com/office/drawing/2014/main" id="{8447E508-ACF2-68A2-250E-4F9F187D9649}"/>
              </a:ext>
            </a:extLst>
          </p:cNvPr>
          <p:cNvSpPr txBox="1"/>
          <p:nvPr/>
        </p:nvSpPr>
        <p:spPr>
          <a:xfrm>
            <a:off x="732925" y="6296308"/>
            <a:ext cx="5499924" cy="561692"/>
          </a:xfrm>
          <a:prstGeom prst="rect">
            <a:avLst/>
          </a:prstGeom>
          <a:noFill/>
        </p:spPr>
        <p:txBody>
          <a:bodyPr wrap="square">
            <a:spAutoFit/>
          </a:bodyPr>
          <a:lstStyle/>
          <a:p>
            <a:r>
              <a:rPr lang="es-ES" sz="800" b="1" i="1" dirty="0">
                <a:latin typeface="Arial Nova Light" panose="020B0304020202020204" pitchFamily="34" charset="0"/>
              </a:rPr>
              <a:t>Referencia:</a:t>
            </a:r>
          </a:p>
          <a:p>
            <a:pPr>
              <a:spcBef>
                <a:spcPts val="300"/>
              </a:spcBef>
            </a:pPr>
            <a:r>
              <a:rPr lang="es-ES" sz="600" i="1" dirty="0">
                <a:latin typeface="Arial Nova Light" panose="020B0304020202020204" pitchFamily="34" charset="0"/>
              </a:rPr>
              <a:t>L 31/95 de PRL, RD 39/97. </a:t>
            </a:r>
            <a:r>
              <a:rPr lang="es-ES" sz="600" i="1" dirty="0">
                <a:latin typeface="Arial Nova Light" panose="020B0304020202020204" pitchFamily="34" charset="0"/>
                <a:hlinkClick r:id="rId5"/>
              </a:rPr>
              <a:t>Acceso a los documentos</a:t>
            </a:r>
            <a:endParaRPr lang="es-ES" sz="600" i="1" dirty="0">
              <a:latin typeface="Arial Nova Light" panose="020B0304020202020204" pitchFamily="34" charset="0"/>
            </a:endParaRPr>
          </a:p>
          <a:p>
            <a:r>
              <a:rPr lang="es-ES" sz="600" i="1" dirty="0">
                <a:latin typeface="Arial Nova Light" panose="020B0304020202020204" pitchFamily="34" charset="0"/>
              </a:rPr>
              <a:t>Guía técnica para la integración de la prevención de riesgos laborales. Apartado 4.6.3 Integración en la contratación de obras o servicios : </a:t>
            </a:r>
            <a:r>
              <a:rPr lang="es-ES" sz="600" i="1" dirty="0">
                <a:latin typeface="Arial Nova Light" panose="020B0304020202020204" pitchFamily="34" charset="0"/>
                <a:hlinkClick r:id="rId6"/>
              </a:rPr>
              <a:t>Acceso al documento</a:t>
            </a:r>
            <a:endParaRPr lang="es-ES" sz="600" i="1" dirty="0">
              <a:latin typeface="Arial Nova Light" panose="020B0304020202020204" pitchFamily="34" charset="0"/>
            </a:endParaRPr>
          </a:p>
          <a:p>
            <a:r>
              <a:rPr lang="es-ES" sz="600" b="1" i="1" dirty="0">
                <a:latin typeface="Arial Nova Light" panose="020B0304020202020204" pitchFamily="34" charset="0"/>
              </a:rPr>
              <a:t>* </a:t>
            </a:r>
            <a:r>
              <a:rPr lang="es-ES" sz="600" i="1" dirty="0">
                <a:latin typeface="Arial Nova Light" panose="020B0304020202020204" pitchFamily="34" charset="0"/>
              </a:rPr>
              <a:t>Estudio sobre la situación actual de la Coordinación de Actividades Empresariales. Problemática</a:t>
            </a:r>
            <a:r>
              <a:rPr lang="es-ES" sz="800" dirty="0"/>
              <a:t>. </a:t>
            </a:r>
            <a:r>
              <a:rPr lang="es-ES" sz="600" i="1" dirty="0">
                <a:latin typeface="Arial Nova Light" panose="020B0304020202020204" pitchFamily="34" charset="0"/>
                <a:hlinkClick r:id="rId7"/>
              </a:rPr>
              <a:t>Acceso al documento</a:t>
            </a:r>
            <a:endParaRPr lang="es-ES" sz="600" i="1" dirty="0">
              <a:latin typeface="Arial Nova Light" panose="020B0304020202020204" pitchFamily="34" charset="0"/>
            </a:endParaRPr>
          </a:p>
        </p:txBody>
      </p:sp>
      <p:pic>
        <p:nvPicPr>
          <p:cNvPr id="12" name="Imagen 11">
            <a:extLst>
              <a:ext uri="{FF2B5EF4-FFF2-40B4-BE49-F238E27FC236}">
                <a16:creationId xmlns:a16="http://schemas.microsoft.com/office/drawing/2014/main" id="{E8AC0114-5F85-E509-AC4C-C219807E96CF}"/>
              </a:ext>
            </a:extLst>
          </p:cNvPr>
          <p:cNvPicPr>
            <a:picLocks noChangeAspect="1"/>
          </p:cNvPicPr>
          <p:nvPr/>
        </p:nvPicPr>
        <p:blipFill>
          <a:blip r:embed="rId8"/>
          <a:stretch>
            <a:fillRect/>
          </a:stretch>
        </p:blipFill>
        <p:spPr>
          <a:xfrm>
            <a:off x="11201833" y="95692"/>
            <a:ext cx="884791" cy="1002762"/>
          </a:xfrm>
          <a:prstGeom prst="rect">
            <a:avLst/>
          </a:prstGeom>
        </p:spPr>
      </p:pic>
      <p:sp>
        <p:nvSpPr>
          <p:cNvPr id="14" name="CuadroTexto 13">
            <a:extLst>
              <a:ext uri="{FF2B5EF4-FFF2-40B4-BE49-F238E27FC236}">
                <a16:creationId xmlns:a16="http://schemas.microsoft.com/office/drawing/2014/main" id="{3F9EEDE3-9EAE-17E5-E713-5FC042449FDF}"/>
              </a:ext>
            </a:extLst>
          </p:cNvPr>
          <p:cNvSpPr txBox="1"/>
          <p:nvPr/>
        </p:nvSpPr>
        <p:spPr>
          <a:xfrm>
            <a:off x="2353686" y="267139"/>
            <a:ext cx="2171422" cy="461665"/>
          </a:xfrm>
          <a:prstGeom prst="rect">
            <a:avLst/>
          </a:prstGeom>
          <a:noFill/>
        </p:spPr>
        <p:txBody>
          <a:bodyPr wrap="square" lIns="144000">
            <a:spAutoFit/>
          </a:bodyPr>
          <a:lstStyle>
            <a:defPPr>
              <a:defRPr lang="es-ES"/>
            </a:defPPr>
            <a:lvl1pPr>
              <a:defRPr b="1">
                <a:solidFill>
                  <a:srgbClr val="C00000"/>
                </a:solidFill>
                <a:latin typeface="RobotoSlab-Light"/>
              </a:defRPr>
            </a:lvl1pPr>
          </a:lstStyle>
          <a:p>
            <a:r>
              <a:rPr lang="es-ES" sz="2400" dirty="0">
                <a:solidFill>
                  <a:srgbClr val="545758"/>
                </a:solidFill>
                <a:latin typeface="Arial" panose="020B0604020202020204" pitchFamily="34" charset="0"/>
                <a:cs typeface="Arial" panose="020B0604020202020204" pitchFamily="34" charset="0"/>
              </a:rPr>
              <a:t>Integración</a:t>
            </a:r>
          </a:p>
        </p:txBody>
      </p:sp>
      <mc:AlternateContent xmlns:mc="http://schemas.openxmlformats.org/markup-compatibility/2006">
        <mc:Choice xmlns="" xmlns:pslz="http://schemas.microsoft.com/office/powerpoint/2016/slidezoom" Requires="pslz">
          <p:graphicFrame>
            <p:nvGraphicFramePr>
              <p:cNvPr id="5" name="Vista general de diapositiva 4">
                <a:extLst>
                  <a:ext uri="{FF2B5EF4-FFF2-40B4-BE49-F238E27FC236}">
                    <a16:creationId xmlns:a16="http://schemas.microsoft.com/office/drawing/2014/main" id="{78F89E37-2FE2-641C-3304-27F07F75A633}"/>
                  </a:ext>
                </a:extLst>
              </p:cNvPr>
              <p:cNvGraphicFramePr>
                <a:graphicFrameLocks noChangeAspect="1"/>
              </p:cNvGraphicFramePr>
              <p:nvPr>
                <p:extLst>
                  <p:ext uri="{D42A27DB-BD31-4B8C-83A1-F6EECF244321}">
                    <p14:modId xmlns:p14="http://schemas.microsoft.com/office/powerpoint/2010/main" val="3116181863"/>
                  </p:ext>
                </p:extLst>
              </p:nvPr>
            </p:nvGraphicFramePr>
            <p:xfrm>
              <a:off x="10722425" y="5994946"/>
              <a:ext cx="1364199" cy="767362"/>
            </p:xfrm>
            <a:graphic>
              <a:graphicData uri="http://schemas.microsoft.com/office/powerpoint/2016/slidezoom">
                <pslz:sldZm>
                  <pslz:sldZmObj sldId="343" cId="1383042254">
                    <pslz:zmPr id="{6816F281-1B4F-4421-ADA3-5EE666652E86}" returnToParent="0" transitionDur="1000">
                      <p166:blipFill xmlns:p166="http://schemas.microsoft.com/office/powerpoint/2016/6/main">
                        <a:blip r:embed="rId9"/>
                        <a:stretch>
                          <a:fillRect/>
                        </a:stretch>
                      </p166:blipFill>
                      <p166:spPr xmlns:p166="http://schemas.microsoft.com/office/powerpoint/2016/6/main">
                        <a:xfrm>
                          <a:off x="0" y="0"/>
                          <a:ext cx="1364199" cy="767362"/>
                        </a:xfrm>
                        <a:prstGeom prst="rect">
                          <a:avLst/>
                        </a:prstGeom>
                        <a:ln w="3175">
                          <a:solidFill>
                            <a:prstClr val="ltGray"/>
                          </a:solidFill>
                        </a:ln>
                      </p166:spPr>
                    </pslz:zmPr>
                  </pslz:sldZmObj>
                </pslz:sldZm>
              </a:graphicData>
            </a:graphic>
          </p:graphicFrame>
        </mc:Choice>
        <mc:Fallback>
          <p:pic>
            <p:nvPicPr>
              <p:cNvPr id="5" name="Vista general de diapositiva 4">
                <a:hlinkClick r:id="rId10" action="ppaction://hlinksldjump"/>
                <a:extLst>
                  <a:ext uri="{FF2B5EF4-FFF2-40B4-BE49-F238E27FC236}">
                    <a16:creationId xmlns:a16="http://schemas.microsoft.com/office/drawing/2014/main" id="{78F89E37-2FE2-641C-3304-27F07F75A633}"/>
                  </a:ext>
                </a:extLst>
              </p:cNvPr>
              <p:cNvPicPr>
                <a:picLocks noGrp="1" noRot="1" noChangeAspect="1" noMove="1" noResize="1" noEditPoints="1" noAdjustHandles="1" noChangeArrowheads="1" noChangeShapeType="1"/>
              </p:cNvPicPr>
              <p:nvPr/>
            </p:nvPicPr>
            <p:blipFill>
              <a:blip r:embed="rId11"/>
              <a:stretch>
                <a:fillRect/>
              </a:stretch>
            </p:blipFill>
            <p:spPr>
              <a:xfrm>
                <a:off x="10722425" y="5994946"/>
                <a:ext cx="1364199" cy="767362"/>
              </a:xfrm>
              <a:prstGeom prst="rect">
                <a:avLst/>
              </a:prstGeom>
              <a:ln w="3175">
                <a:solidFill>
                  <a:prstClr val="ltGray"/>
                </a:solidFill>
              </a:ln>
            </p:spPr>
          </p:pic>
        </mc:Fallback>
      </mc:AlternateContent>
      <p:sp>
        <p:nvSpPr>
          <p:cNvPr id="2" name="Right Arrow 1">
            <a:extLst>
              <a:ext uri="{FF2B5EF4-FFF2-40B4-BE49-F238E27FC236}">
                <a16:creationId xmlns:a16="http://schemas.microsoft.com/office/drawing/2014/main" id="{1BC3E70C-8171-EDA7-1C9E-06F316703DB8}"/>
              </a:ext>
            </a:extLst>
          </p:cNvPr>
          <p:cNvSpPr/>
          <p:nvPr/>
        </p:nvSpPr>
        <p:spPr>
          <a:xfrm>
            <a:off x="444548" y="3465522"/>
            <a:ext cx="928532" cy="649096"/>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DC120D01-9AE4-0629-E41F-906E93321859}"/>
              </a:ext>
            </a:extLst>
          </p:cNvPr>
          <p:cNvSpPr/>
          <p:nvPr/>
        </p:nvSpPr>
        <p:spPr>
          <a:xfrm>
            <a:off x="444548" y="5086596"/>
            <a:ext cx="928532" cy="649096"/>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E88BC9CA-24DB-C19C-E252-E56374333CA9}"/>
              </a:ext>
            </a:extLst>
          </p:cNvPr>
          <p:cNvSpPr/>
          <p:nvPr/>
        </p:nvSpPr>
        <p:spPr>
          <a:xfrm>
            <a:off x="462408" y="1844448"/>
            <a:ext cx="928532" cy="649096"/>
          </a:xfrm>
          <a:prstGeom prst="right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4225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B356A89-58C5-2D0D-A21F-B0D3717B89E0}"/>
              </a:ext>
            </a:extLst>
          </p:cNvPr>
          <p:cNvSpPr txBox="1"/>
          <p:nvPr/>
        </p:nvSpPr>
        <p:spPr>
          <a:xfrm>
            <a:off x="94862" y="830114"/>
            <a:ext cx="11999501" cy="338554"/>
          </a:xfrm>
          <a:prstGeom prst="rect">
            <a:avLst/>
          </a:prstGeom>
          <a:noFill/>
        </p:spPr>
        <p:txBody>
          <a:bodyPr wrap="square">
            <a:spAutoFit/>
          </a:bodyPr>
          <a:lstStyle/>
          <a:p>
            <a:pPr algn="ctr">
              <a:spcBef>
                <a:spcPts val="600"/>
              </a:spcBef>
            </a:pPr>
            <a:r>
              <a:rPr lang="es-ES" sz="1600" b="0" i="0" u="none" strike="noStrike" baseline="0" dirty="0">
                <a:latin typeface="Arial Nova Light" panose="020B0304020202020204" pitchFamily="34" charset="0"/>
              </a:rPr>
              <a:t>La </a:t>
            </a:r>
            <a:r>
              <a:rPr lang="es-ES" sz="1600" b="0" i="0" u="none" baseline="0" dirty="0">
                <a:latin typeface="Arial Nova Light" panose="020B0304020202020204" pitchFamily="34" charset="0"/>
              </a:rPr>
              <a:t>CAE también se hace in situ cada día  y debe contemplar</a:t>
            </a:r>
            <a:r>
              <a:rPr lang="es-ES" sz="1600" b="0" i="0" u="none" dirty="0">
                <a:latin typeface="Arial Nova Light" panose="020B0304020202020204" pitchFamily="34" charset="0"/>
              </a:rPr>
              <a:t> también </a:t>
            </a:r>
            <a:r>
              <a:rPr lang="es-ES" sz="1600" b="0" i="0" u="none" strike="noStrike" dirty="0">
                <a:latin typeface="Arial Nova Light" panose="020B0304020202020204" pitchFamily="34" charset="0"/>
              </a:rPr>
              <a:t>posibles cambios en las condiciones de trabajo</a:t>
            </a:r>
            <a:r>
              <a:rPr lang="es-ES" sz="1600" b="0" i="0" u="none" strike="noStrike" baseline="0" dirty="0">
                <a:latin typeface="Arial Nova Light" panose="020B0304020202020204" pitchFamily="34" charset="0"/>
              </a:rPr>
              <a:t>.</a:t>
            </a:r>
          </a:p>
        </p:txBody>
      </p:sp>
      <p:sp>
        <p:nvSpPr>
          <p:cNvPr id="18" name="CuadroTexto 17">
            <a:extLst>
              <a:ext uri="{FF2B5EF4-FFF2-40B4-BE49-F238E27FC236}">
                <a16:creationId xmlns:a16="http://schemas.microsoft.com/office/drawing/2014/main" id="{2BC1D687-F69C-A180-0695-C884AA274200}"/>
              </a:ext>
            </a:extLst>
          </p:cNvPr>
          <p:cNvSpPr txBox="1"/>
          <p:nvPr/>
        </p:nvSpPr>
        <p:spPr>
          <a:xfrm>
            <a:off x="3966161" y="4873951"/>
            <a:ext cx="2081312" cy="954107"/>
          </a:xfrm>
          <a:prstGeom prst="rect">
            <a:avLst/>
          </a:prstGeom>
          <a:noFill/>
          <a:ln>
            <a:noFill/>
          </a:ln>
        </p:spPr>
        <p:txBody>
          <a:bodyPr wrap="square">
            <a:spAutoFit/>
          </a:bodyPr>
          <a:lstStyle/>
          <a:p>
            <a:pPr algn="ctr"/>
            <a:r>
              <a:rPr lang="es-ES" sz="1400" b="1" dirty="0">
                <a:solidFill>
                  <a:srgbClr val="545758"/>
                </a:solidFill>
                <a:latin typeface="Arial" panose="020B0604020202020204" pitchFamily="34" charset="0"/>
                <a:cs typeface="Arial" panose="020B0604020202020204" pitchFamily="34" charset="0"/>
              </a:rPr>
              <a:t>La Comunicación como base de la cooperación </a:t>
            </a:r>
          </a:p>
          <a:p>
            <a:pPr marL="88900" indent="-88900" algn="ctr">
              <a:buFont typeface="Arial" panose="020B0604020202020204" pitchFamily="34" charset="0"/>
              <a:buChar char="•"/>
            </a:pPr>
            <a:endParaRPr lang="es-ES" sz="1400" dirty="0">
              <a:solidFill>
                <a:srgbClr val="545758"/>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4A91A1BA-FDF3-EAAA-983E-C353DD072DF4}"/>
              </a:ext>
            </a:extLst>
          </p:cNvPr>
          <p:cNvSpPr txBox="1"/>
          <p:nvPr/>
        </p:nvSpPr>
        <p:spPr>
          <a:xfrm>
            <a:off x="459700" y="2855405"/>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r>
              <a:rPr lang="es-ES" sz="1600" dirty="0"/>
              <a:t>La ejecución y el control de los trabajos se realizará teniendo en cuenta estas claves:</a:t>
            </a:r>
            <a:r>
              <a:rPr lang="es-ES" dirty="0"/>
              <a:t> </a:t>
            </a:r>
          </a:p>
        </p:txBody>
      </p:sp>
      <p:sp>
        <p:nvSpPr>
          <p:cNvPr id="22" name="CuadroTexto 21">
            <a:extLst>
              <a:ext uri="{FF2B5EF4-FFF2-40B4-BE49-F238E27FC236}">
                <a16:creationId xmlns:a16="http://schemas.microsoft.com/office/drawing/2014/main" id="{5AF23551-B704-FCEA-7E33-97A94615500C}"/>
              </a:ext>
            </a:extLst>
          </p:cNvPr>
          <p:cNvSpPr txBox="1"/>
          <p:nvPr/>
        </p:nvSpPr>
        <p:spPr>
          <a:xfrm>
            <a:off x="9078725" y="4872773"/>
            <a:ext cx="2735377" cy="1246495"/>
          </a:xfrm>
          <a:prstGeom prst="rect">
            <a:avLst/>
          </a:prstGeom>
          <a:noFill/>
          <a:ln>
            <a:noFill/>
          </a:ln>
        </p:spPr>
        <p:txBody>
          <a:bodyPr wrap="square">
            <a:spAutoFit/>
          </a:bodyPr>
          <a:lstStyle/>
          <a:p>
            <a:pPr algn="ctr">
              <a:spcBef>
                <a:spcPts val="600"/>
              </a:spcBef>
            </a:pPr>
            <a:r>
              <a:rPr lang="es-ES" sz="1400" b="1" dirty="0">
                <a:solidFill>
                  <a:srgbClr val="545758"/>
                </a:solidFill>
                <a:latin typeface="Arial" panose="020B0604020202020204" pitchFamily="34" charset="0"/>
                <a:cs typeface="Arial" panose="020B0604020202020204" pitchFamily="34" charset="0"/>
              </a:rPr>
              <a:t>Gestión específica de situaciones de Concurrencia. </a:t>
            </a:r>
          </a:p>
          <a:p>
            <a:pPr algn="ctr">
              <a:spcBef>
                <a:spcPts val="600"/>
              </a:spcBef>
            </a:pPr>
            <a:r>
              <a:rPr lang="es-ES" sz="1400" b="1" dirty="0">
                <a:solidFill>
                  <a:srgbClr val="545758"/>
                </a:solidFill>
                <a:latin typeface="Arial" panose="020B0604020202020204" pitchFamily="34" charset="0"/>
                <a:cs typeface="Arial" panose="020B0604020202020204" pitchFamily="34" charset="0"/>
              </a:rPr>
              <a:t>En caso de emergencia, actuar con seguridad y rapidez. </a:t>
            </a:r>
          </a:p>
        </p:txBody>
      </p:sp>
      <p:sp>
        <p:nvSpPr>
          <p:cNvPr id="19" name="CuadroTexto 18">
            <a:extLst>
              <a:ext uri="{FF2B5EF4-FFF2-40B4-BE49-F238E27FC236}">
                <a16:creationId xmlns:a16="http://schemas.microsoft.com/office/drawing/2014/main" id="{A85C846A-BCB6-9F24-B491-56008AF52B92}"/>
              </a:ext>
            </a:extLst>
          </p:cNvPr>
          <p:cNvSpPr txBox="1"/>
          <p:nvPr/>
        </p:nvSpPr>
        <p:spPr>
          <a:xfrm>
            <a:off x="950753" y="4918939"/>
            <a:ext cx="2863833" cy="1384995"/>
          </a:xfrm>
          <a:prstGeom prst="rect">
            <a:avLst/>
          </a:prstGeom>
          <a:noFill/>
        </p:spPr>
        <p:txBody>
          <a:bodyPr wrap="square">
            <a:spAutoFit/>
          </a:bodyPr>
          <a:lstStyle/>
          <a:p>
            <a:pPr>
              <a:spcBef>
                <a:spcPts val="600"/>
              </a:spcBef>
            </a:pPr>
            <a:r>
              <a:rPr lang="es-ES" sz="1400" b="1" dirty="0">
                <a:solidFill>
                  <a:srgbClr val="545758"/>
                </a:solidFill>
                <a:latin typeface="Arial" panose="020B0604020202020204" pitchFamily="34" charset="0"/>
                <a:cs typeface="Arial" panose="020B0604020202020204" pitchFamily="34" charset="0"/>
              </a:rPr>
              <a:t>Cada uno cumple su función</a:t>
            </a:r>
          </a:p>
          <a:p>
            <a:pPr marL="88900" indent="-88900">
              <a:buFont typeface="Arial" panose="020B0604020202020204" pitchFamily="34" charset="0"/>
              <a:buChar char="•"/>
            </a:pPr>
            <a:r>
              <a:rPr lang="es-ES" sz="1400" b="1" dirty="0">
                <a:solidFill>
                  <a:srgbClr val="545758"/>
                </a:solidFill>
                <a:latin typeface="Arial" panose="020B0604020202020204" pitchFamily="34" charset="0"/>
                <a:cs typeface="Arial" panose="020B0604020202020204" pitchFamily="34" charset="0"/>
              </a:rPr>
              <a:t>Liderazgo visible de Directivos y Mandos. </a:t>
            </a:r>
          </a:p>
          <a:p>
            <a:pPr marL="88900" indent="-88900">
              <a:buFont typeface="Arial" panose="020B0604020202020204" pitchFamily="34" charset="0"/>
              <a:buChar char="•"/>
            </a:pPr>
            <a:r>
              <a:rPr lang="es-ES" sz="1400" b="1" dirty="0">
                <a:solidFill>
                  <a:srgbClr val="545758"/>
                </a:solidFill>
                <a:latin typeface="Arial" panose="020B0604020202020204" pitchFamily="34" charset="0"/>
                <a:cs typeface="Arial" panose="020B0604020202020204" pitchFamily="34" charset="0"/>
              </a:rPr>
              <a:t>Empoderamiento de las personas trabajadoras. Derecho a decir NO</a:t>
            </a:r>
          </a:p>
        </p:txBody>
      </p:sp>
      <p:pic>
        <p:nvPicPr>
          <p:cNvPr id="20" name="Imagen 19">
            <a:hlinkClick r:id="rId3" action="ppaction://hlinksldjump"/>
            <a:extLst>
              <a:ext uri="{FF2B5EF4-FFF2-40B4-BE49-F238E27FC236}">
                <a16:creationId xmlns:a16="http://schemas.microsoft.com/office/drawing/2014/main" id="{6C11D59F-C1A0-F29C-BCDD-7E4698F4645C}"/>
              </a:ext>
            </a:extLst>
          </p:cNvPr>
          <p:cNvPicPr>
            <a:picLocks noChangeAspect="1"/>
          </p:cNvPicPr>
          <p:nvPr/>
        </p:nvPicPr>
        <p:blipFill>
          <a:blip r:embed="rId4"/>
          <a:stretch>
            <a:fillRect/>
          </a:stretch>
        </p:blipFill>
        <p:spPr>
          <a:xfrm>
            <a:off x="10168258" y="6160237"/>
            <a:ext cx="1840493" cy="565485"/>
          </a:xfrm>
          <a:prstGeom prst="rect">
            <a:avLst/>
          </a:prstGeom>
        </p:spPr>
      </p:pic>
      <p:sp>
        <p:nvSpPr>
          <p:cNvPr id="25" name="CuadroTexto 26">
            <a:extLst>
              <a:ext uri="{FF2B5EF4-FFF2-40B4-BE49-F238E27FC236}">
                <a16:creationId xmlns:a16="http://schemas.microsoft.com/office/drawing/2014/main" id="{18D2DED7-406C-156E-9BCC-809556DB57AB}"/>
              </a:ext>
            </a:extLst>
          </p:cNvPr>
          <p:cNvSpPr txBox="1"/>
          <p:nvPr/>
        </p:nvSpPr>
        <p:spPr>
          <a:xfrm>
            <a:off x="246469" y="6233279"/>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35). INSST. </a:t>
            </a:r>
            <a:r>
              <a:rPr lang="es-ES" sz="800" dirty="0">
                <a:latin typeface="Arial Nova Light" panose="020B0304020202020204" pitchFamily="34" charset="0"/>
                <a:hlinkClick r:id="rId5"/>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25). IRSST. </a:t>
            </a:r>
            <a:r>
              <a:rPr lang="es-ES" sz="800" dirty="0">
                <a:latin typeface="Arial Nova Light" panose="020B0304020202020204" pitchFamily="34" charset="0"/>
                <a:hlinkClick r:id="rId6"/>
              </a:rPr>
              <a:t>Acceso al documento</a:t>
            </a:r>
            <a:endParaRPr lang="es-ES" sz="800" dirty="0">
              <a:latin typeface="Arial Nova Light" panose="020B0304020202020204" pitchFamily="34" charset="0"/>
            </a:endParaRPr>
          </a:p>
        </p:txBody>
      </p:sp>
      <p:sp>
        <p:nvSpPr>
          <p:cNvPr id="4" name="Título 3">
            <a:extLst>
              <a:ext uri="{FF2B5EF4-FFF2-40B4-BE49-F238E27FC236}">
                <a16:creationId xmlns:a16="http://schemas.microsoft.com/office/drawing/2014/main" id="{30D36F5A-8F15-48C6-0488-F53088B95E2D}"/>
              </a:ext>
            </a:extLst>
          </p:cNvPr>
          <p:cNvSpPr>
            <a:spLocks noGrp="1"/>
          </p:cNvSpPr>
          <p:nvPr>
            <p:ph type="title"/>
          </p:nvPr>
        </p:nvSpPr>
        <p:spPr>
          <a:xfrm>
            <a:off x="2382670" y="277638"/>
            <a:ext cx="9575454" cy="444099"/>
          </a:xfrm>
        </p:spPr>
        <p:txBody>
          <a:bodyPr/>
          <a:lstStyle/>
          <a:p>
            <a:r>
              <a:rPr lang="es-ES" dirty="0"/>
              <a:t>CAE Efectiva: Etapa de ejecución y control del trabajo</a:t>
            </a:r>
          </a:p>
        </p:txBody>
      </p:sp>
      <p:sp>
        <p:nvSpPr>
          <p:cNvPr id="3" name="Rectángulo: esquinas redondeadas 9">
            <a:hlinkClick r:id="rId7" action="ppaction://hlinksldjump"/>
            <a:extLst>
              <a:ext uri="{FF2B5EF4-FFF2-40B4-BE49-F238E27FC236}">
                <a16:creationId xmlns:a16="http://schemas.microsoft.com/office/drawing/2014/main" id="{3F8023BA-9F07-06E8-BF7A-C037373121F3}"/>
              </a:ext>
            </a:extLst>
          </p:cNvPr>
          <p:cNvSpPr/>
          <p:nvPr/>
        </p:nvSpPr>
        <p:spPr>
          <a:xfrm>
            <a:off x="4924549" y="1286626"/>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Ejecución y control</a:t>
            </a:r>
          </a:p>
        </p:txBody>
      </p:sp>
      <p:cxnSp>
        <p:nvCxnSpPr>
          <p:cNvPr id="8" name="Conector recto de flecha 7">
            <a:extLst>
              <a:ext uri="{FF2B5EF4-FFF2-40B4-BE49-F238E27FC236}">
                <a16:creationId xmlns:a16="http://schemas.microsoft.com/office/drawing/2014/main" id="{3B01C2A5-71F4-F147-1880-92FF38EDA2DB}"/>
              </a:ext>
            </a:extLst>
          </p:cNvPr>
          <p:cNvCxnSpPr>
            <a:cxnSpLocks/>
          </p:cNvCxnSpPr>
          <p:nvPr/>
        </p:nvCxnSpPr>
        <p:spPr>
          <a:xfrm>
            <a:off x="4161294" y="1885549"/>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010AF184-2DD9-BCB0-FF82-B1999F4B2862}"/>
              </a:ext>
            </a:extLst>
          </p:cNvPr>
          <p:cNvCxnSpPr>
            <a:cxnSpLocks/>
          </p:cNvCxnSpPr>
          <p:nvPr/>
        </p:nvCxnSpPr>
        <p:spPr>
          <a:xfrm>
            <a:off x="7285493" y="1885549"/>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9C00BBAD-3C88-86C6-7D49-5459C2A1377A}"/>
              </a:ext>
            </a:extLst>
          </p:cNvPr>
          <p:cNvSpPr txBox="1"/>
          <p:nvPr/>
        </p:nvSpPr>
        <p:spPr>
          <a:xfrm rot="16200000">
            <a:off x="950008" y="3796558"/>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sp>
        <p:nvSpPr>
          <p:cNvPr id="6" name="Rectángulo: esquinas redondeadas 5">
            <a:extLst>
              <a:ext uri="{FF2B5EF4-FFF2-40B4-BE49-F238E27FC236}">
                <a16:creationId xmlns:a16="http://schemas.microsoft.com/office/drawing/2014/main" id="{5AF03814-18E8-EE5E-5B92-3208A5BBC108}"/>
              </a:ext>
            </a:extLst>
          </p:cNvPr>
          <p:cNvSpPr/>
          <p:nvPr/>
        </p:nvSpPr>
        <p:spPr>
          <a:xfrm>
            <a:off x="246470" y="3255232"/>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upo 6">
            <a:extLst>
              <a:ext uri="{FF2B5EF4-FFF2-40B4-BE49-F238E27FC236}">
                <a16:creationId xmlns:a16="http://schemas.microsoft.com/office/drawing/2014/main" id="{2BFE04EE-B3B0-E15A-193F-E5C135CBB5A5}"/>
              </a:ext>
            </a:extLst>
          </p:cNvPr>
          <p:cNvGrpSpPr/>
          <p:nvPr/>
        </p:nvGrpSpPr>
        <p:grpSpPr>
          <a:xfrm>
            <a:off x="7198045" y="3420301"/>
            <a:ext cx="1086930" cy="1258916"/>
            <a:chOff x="3339788" y="1763858"/>
            <a:chExt cx="1086930" cy="1258916"/>
          </a:xfrm>
        </p:grpSpPr>
        <p:pic>
          <p:nvPicPr>
            <p:cNvPr id="11" name="Marcador de contenido 4">
              <a:hlinkClick r:id="rId8" action="ppaction://hlinksldjump"/>
              <a:extLst>
                <a:ext uri="{FF2B5EF4-FFF2-40B4-BE49-F238E27FC236}">
                  <a16:creationId xmlns:a16="http://schemas.microsoft.com/office/drawing/2014/main" id="{1A3A3C09-1F71-DD92-6671-BDE7D7BB18CB}"/>
                </a:ext>
              </a:extLst>
            </p:cNvPr>
            <p:cNvPicPr>
              <a:picLocks noChangeAspect="1"/>
            </p:cNvPicPr>
            <p:nvPr/>
          </p:nvPicPr>
          <p:blipFill rotWithShape="1">
            <a:blip r:embed="rId9"/>
            <a:srcRect l="22261" t="8570" r="59214" b="8823"/>
            <a:stretch/>
          </p:blipFill>
          <p:spPr>
            <a:xfrm>
              <a:off x="3339789" y="1763858"/>
              <a:ext cx="1086929" cy="1258916"/>
            </a:xfrm>
            <a:prstGeom prst="rect">
              <a:avLst/>
            </a:prstGeom>
          </p:spPr>
        </p:pic>
        <p:sp>
          <p:nvSpPr>
            <p:cNvPr id="12" name="CuadroTexto 11">
              <a:hlinkClick r:id="rId8" action="ppaction://hlinksldjump"/>
              <a:extLst>
                <a:ext uri="{FF2B5EF4-FFF2-40B4-BE49-F238E27FC236}">
                  <a16:creationId xmlns:a16="http://schemas.microsoft.com/office/drawing/2014/main" id="{F3E48953-9B82-4E52-20E3-5A8A1D2952CF}"/>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13" name="CuadroTexto 12">
            <a:extLst>
              <a:ext uri="{FF2B5EF4-FFF2-40B4-BE49-F238E27FC236}">
                <a16:creationId xmlns:a16="http://schemas.microsoft.com/office/drawing/2014/main" id="{621B8630-CD95-75DE-E58F-7FA47DCD98FE}"/>
              </a:ext>
            </a:extLst>
          </p:cNvPr>
          <p:cNvSpPr txBox="1"/>
          <p:nvPr/>
        </p:nvSpPr>
        <p:spPr>
          <a:xfrm rot="16200000">
            <a:off x="-174411" y="3863715"/>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pic>
        <p:nvPicPr>
          <p:cNvPr id="15" name="Marcador de contenido 4">
            <a:hlinkClick r:id="rId10" action="ppaction://hlinksldjump"/>
            <a:extLst>
              <a:ext uri="{FF2B5EF4-FFF2-40B4-BE49-F238E27FC236}">
                <a16:creationId xmlns:a16="http://schemas.microsoft.com/office/drawing/2014/main" id="{312B7CFB-2DBA-BC54-669C-B0C32E89FA59}"/>
              </a:ext>
            </a:extLst>
          </p:cNvPr>
          <p:cNvPicPr>
            <a:picLocks noChangeAspect="1"/>
          </p:cNvPicPr>
          <p:nvPr/>
        </p:nvPicPr>
        <p:blipFill rotWithShape="1">
          <a:blip r:embed="rId9"/>
          <a:srcRect l="3491" t="9220" r="77983" b="9472"/>
          <a:stretch/>
        </p:blipFill>
        <p:spPr>
          <a:xfrm>
            <a:off x="1781053" y="3412766"/>
            <a:ext cx="1104076" cy="1271230"/>
          </a:xfrm>
          <a:prstGeom prst="rect">
            <a:avLst/>
          </a:prstGeom>
          <a:solidFill>
            <a:srgbClr val="1E428A"/>
          </a:solidFill>
        </p:spPr>
      </p:pic>
      <p:grpSp>
        <p:nvGrpSpPr>
          <p:cNvPr id="26" name="Grupo 25">
            <a:extLst>
              <a:ext uri="{FF2B5EF4-FFF2-40B4-BE49-F238E27FC236}">
                <a16:creationId xmlns:a16="http://schemas.microsoft.com/office/drawing/2014/main" id="{64A5248C-F001-2000-0F1A-4045716B7CCD}"/>
              </a:ext>
            </a:extLst>
          </p:cNvPr>
          <p:cNvGrpSpPr/>
          <p:nvPr/>
        </p:nvGrpSpPr>
        <p:grpSpPr>
          <a:xfrm>
            <a:off x="4503104" y="3401183"/>
            <a:ext cx="1076966" cy="1271229"/>
            <a:chOff x="5457534" y="1774378"/>
            <a:chExt cx="1076966" cy="1271229"/>
          </a:xfrm>
        </p:grpSpPr>
        <p:pic>
          <p:nvPicPr>
            <p:cNvPr id="28" name="Marcador de contenido 4">
              <a:hlinkClick r:id="rId11" action="ppaction://hlinksldjump"/>
              <a:extLst>
                <a:ext uri="{FF2B5EF4-FFF2-40B4-BE49-F238E27FC236}">
                  <a16:creationId xmlns:a16="http://schemas.microsoft.com/office/drawing/2014/main" id="{F9E620CC-A4A1-A512-2DA5-60DAD68649BF}"/>
                </a:ext>
              </a:extLst>
            </p:cNvPr>
            <p:cNvPicPr>
              <a:picLocks noChangeAspect="1"/>
            </p:cNvPicPr>
            <p:nvPr/>
          </p:nvPicPr>
          <p:blipFill rotWithShape="1">
            <a:blip r:embed="rId9"/>
            <a:srcRect l="59792" t="8212" r="21852" b="8374"/>
            <a:stretch/>
          </p:blipFill>
          <p:spPr>
            <a:xfrm>
              <a:off x="5457534" y="1774378"/>
              <a:ext cx="1076966" cy="1271229"/>
            </a:xfrm>
            <a:prstGeom prst="rect">
              <a:avLst/>
            </a:prstGeom>
          </p:spPr>
        </p:pic>
        <p:sp>
          <p:nvSpPr>
            <p:cNvPr id="29" name="CuadroTexto 28">
              <a:hlinkClick r:id="rId11" action="ppaction://hlinksldjump"/>
              <a:extLst>
                <a:ext uri="{FF2B5EF4-FFF2-40B4-BE49-F238E27FC236}">
                  <a16:creationId xmlns:a16="http://schemas.microsoft.com/office/drawing/2014/main" id="{87DD46B5-8184-1EA0-BA4D-604394317A6F}"/>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39" name="Grupo 38">
            <a:extLst>
              <a:ext uri="{FF2B5EF4-FFF2-40B4-BE49-F238E27FC236}">
                <a16:creationId xmlns:a16="http://schemas.microsoft.com/office/drawing/2014/main" id="{6906EE10-66DF-D1FF-881C-7219CEBE261D}"/>
              </a:ext>
            </a:extLst>
          </p:cNvPr>
          <p:cNvGrpSpPr/>
          <p:nvPr/>
        </p:nvGrpSpPr>
        <p:grpSpPr>
          <a:xfrm>
            <a:off x="9902950" y="3412766"/>
            <a:ext cx="1086930" cy="1271230"/>
            <a:chOff x="7555352" y="1760096"/>
            <a:chExt cx="1086930" cy="1271230"/>
          </a:xfrm>
          <a:solidFill>
            <a:srgbClr val="1E428A"/>
          </a:solidFill>
        </p:grpSpPr>
        <p:pic>
          <p:nvPicPr>
            <p:cNvPr id="42" name="Marcador de contenido 4">
              <a:hlinkClick r:id="rId12" action="ppaction://hlinksldjump"/>
              <a:extLst>
                <a:ext uri="{FF2B5EF4-FFF2-40B4-BE49-F238E27FC236}">
                  <a16:creationId xmlns:a16="http://schemas.microsoft.com/office/drawing/2014/main" id="{AA5AF97A-FFDE-33BB-EF82-97EA3941F5DC}"/>
                </a:ext>
              </a:extLst>
            </p:cNvPr>
            <p:cNvPicPr>
              <a:picLocks noChangeAspect="1"/>
            </p:cNvPicPr>
            <p:nvPr/>
          </p:nvPicPr>
          <p:blipFill rotWithShape="1">
            <a:blip r:embed="rId9"/>
            <a:srcRect l="40997" t="7933" r="40478" b="8652"/>
            <a:stretch/>
          </p:blipFill>
          <p:spPr>
            <a:xfrm>
              <a:off x="7555353" y="1760096"/>
              <a:ext cx="1086929" cy="1271230"/>
            </a:xfrm>
            <a:prstGeom prst="rect">
              <a:avLst/>
            </a:prstGeom>
            <a:grpFill/>
          </p:spPr>
        </p:pic>
        <p:sp>
          <p:nvSpPr>
            <p:cNvPr id="43" name="CuadroTexto 42">
              <a:hlinkClick r:id="rId12" action="ppaction://hlinksldjump"/>
              <a:extLst>
                <a:ext uri="{FF2B5EF4-FFF2-40B4-BE49-F238E27FC236}">
                  <a16:creationId xmlns:a16="http://schemas.microsoft.com/office/drawing/2014/main" id="{54F3CD04-D3B1-E877-B529-982AE22EF161}"/>
                </a:ext>
              </a:extLst>
            </p:cNvPr>
            <p:cNvSpPr txBox="1">
              <a:spLocks/>
            </p:cNvSpPr>
            <p:nvPr/>
          </p:nvSpPr>
          <p:spPr>
            <a:xfrm>
              <a:off x="7555352" y="1780107"/>
              <a:ext cx="1086929" cy="369332"/>
            </a:xfrm>
            <a:prstGeom prst="rect">
              <a:avLst/>
            </a:prstGeom>
            <a:grpFill/>
          </p:spPr>
          <p:txBody>
            <a:bodyPr wrap="square" lIns="36000" rIns="36000" rtlCol="0" anchor="ctr">
              <a:noAutofit/>
            </a:bodyPr>
            <a:lstStyle/>
            <a:p>
              <a:pPr algn="ctr">
                <a:lnSpc>
                  <a:spcPts val="900"/>
                </a:lnSpc>
              </a:pPr>
              <a:r>
                <a:rPr lang="es-ES" sz="1200" dirty="0">
                  <a:solidFill>
                    <a:schemeClr val="bg1"/>
                  </a:solidFill>
                  <a:latin typeface="Arial Narrow" panose="020B0606020202030204" pitchFamily="34" charset="0"/>
                  <a:cs typeface="Arial" panose="020B0604020202020204" pitchFamily="34" charset="0"/>
                </a:rPr>
                <a:t>Concurrencia y situaciones especiales</a:t>
              </a:r>
            </a:p>
          </p:txBody>
        </p:sp>
      </p:grpSp>
      <p:sp>
        <p:nvSpPr>
          <p:cNvPr id="44" name="CuadroTexto 43">
            <a:extLst>
              <a:ext uri="{FF2B5EF4-FFF2-40B4-BE49-F238E27FC236}">
                <a16:creationId xmlns:a16="http://schemas.microsoft.com/office/drawing/2014/main" id="{6D1D07D4-96D5-440A-E262-8D284B92B743}"/>
              </a:ext>
            </a:extLst>
          </p:cNvPr>
          <p:cNvSpPr txBox="1"/>
          <p:nvPr/>
        </p:nvSpPr>
        <p:spPr>
          <a:xfrm>
            <a:off x="8261239" y="1180512"/>
            <a:ext cx="3609357" cy="2060138"/>
          </a:xfrm>
          <a:prstGeom prst="roundRect">
            <a:avLst/>
          </a:prstGeom>
          <a:solidFill>
            <a:srgbClr val="1D3D7D"/>
          </a:solidFill>
          <a:ln>
            <a:noFill/>
          </a:ln>
        </p:spPr>
        <p:txBody>
          <a:bodyPr wrap="square">
            <a:spAutoFit/>
          </a:bodyPr>
          <a:lstStyle/>
          <a:p>
            <a:pPr marL="176213" indent="-176213" algn="just">
              <a:buFont typeface="Arial" panose="020B0604020202020204" pitchFamily="34" charset="0"/>
              <a:buChar char="•"/>
            </a:pPr>
            <a:r>
              <a:rPr lang="es-ES" sz="1100" b="1" dirty="0">
                <a:solidFill>
                  <a:schemeClr val="bg1"/>
                </a:solidFill>
              </a:rPr>
              <a:t>Proporcional al riesgo del trabajo, su duración y al número de trabajadores concurrentes.</a:t>
            </a:r>
          </a:p>
          <a:p>
            <a:pPr marL="176213" indent="-176213" algn="just">
              <a:buFont typeface="Arial" panose="020B0604020202020204" pitchFamily="34" charset="0"/>
              <a:buChar char="•"/>
            </a:pPr>
            <a:r>
              <a:rPr lang="es-ES" sz="1100" b="1" dirty="0">
                <a:solidFill>
                  <a:schemeClr val="bg1"/>
                </a:solidFill>
              </a:rPr>
              <a:t>Control Documental limitado a cuestiones específicas de prevención, previo al inicio de los trabajos. </a:t>
            </a:r>
          </a:p>
          <a:p>
            <a:pPr marL="176213" indent="-176213" algn="just">
              <a:buFont typeface="Arial" panose="020B0604020202020204" pitchFamily="34" charset="0"/>
              <a:buChar char="•"/>
            </a:pPr>
            <a:r>
              <a:rPr lang="es-ES" sz="1100" b="1" dirty="0">
                <a:solidFill>
                  <a:schemeClr val="bg1"/>
                </a:solidFill>
              </a:rPr>
              <a:t>Control in situ de las tareas desarrolladas y los medios utilizados, si procede. </a:t>
            </a:r>
          </a:p>
          <a:p>
            <a:pPr marL="176213" indent="-176213" algn="just">
              <a:buFont typeface="Arial" panose="020B0604020202020204" pitchFamily="34" charset="0"/>
              <a:buChar char="•"/>
            </a:pPr>
            <a:r>
              <a:rPr lang="es-ES" sz="1100" b="1" dirty="0">
                <a:solidFill>
                  <a:schemeClr val="bg1"/>
                </a:solidFill>
              </a:rPr>
              <a:t>La Empresa principal facilita, acompaña y  enseña a sus contratas para el crecimiento mutuo.</a:t>
            </a:r>
          </a:p>
          <a:p>
            <a:pPr algn="just">
              <a:spcBef>
                <a:spcPts val="600"/>
              </a:spcBef>
            </a:pPr>
            <a:r>
              <a:rPr lang="es-ES" sz="1100" dirty="0">
                <a:solidFill>
                  <a:schemeClr val="bg1"/>
                </a:solidFill>
                <a:latin typeface="Arial Nova Light" panose="020B0304020202020204" pitchFamily="34" charset="0"/>
              </a:rPr>
              <a:t>Para saber más</a:t>
            </a:r>
            <a:r>
              <a:rPr lang="es-ES" sz="1100" dirty="0">
                <a:solidFill>
                  <a:schemeClr val="bg1"/>
                </a:solidFill>
                <a:latin typeface="Arial Nova Light" panose="020B0304020202020204" pitchFamily="34" charset="0"/>
                <a:hlinkClick r:id="rId13" action="ppaction://hlinksldjump"/>
              </a:rPr>
              <a:t>, pincha aquí</a:t>
            </a:r>
            <a:endParaRPr lang="es-ES" sz="1100" dirty="0">
              <a:solidFill>
                <a:schemeClr val="bg1"/>
              </a:solidFill>
            </a:endParaRPr>
          </a:p>
        </p:txBody>
      </p:sp>
      <p:cxnSp>
        <p:nvCxnSpPr>
          <p:cNvPr id="45" name="Conector recto de flecha 44">
            <a:extLst>
              <a:ext uri="{FF2B5EF4-FFF2-40B4-BE49-F238E27FC236}">
                <a16:creationId xmlns:a16="http://schemas.microsoft.com/office/drawing/2014/main" id="{768D59DD-5E0E-1ABB-E105-B2682796C66F}"/>
              </a:ext>
            </a:extLst>
          </p:cNvPr>
          <p:cNvCxnSpPr>
            <a:cxnSpLocks/>
            <a:stCxn id="44" idx="2"/>
            <a:endCxn id="11" idx="3"/>
          </p:cNvCxnSpPr>
          <p:nvPr/>
        </p:nvCxnSpPr>
        <p:spPr>
          <a:xfrm flipH="1">
            <a:off x="8284975" y="3240650"/>
            <a:ext cx="1780943" cy="809109"/>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50" name="Elipse 49">
            <a:hlinkClick r:id="rId8" action="ppaction://hlinksldjump"/>
            <a:extLst>
              <a:ext uri="{FF2B5EF4-FFF2-40B4-BE49-F238E27FC236}">
                <a16:creationId xmlns:a16="http://schemas.microsoft.com/office/drawing/2014/main" id="{AD02F698-6942-4097-B80E-00AB02D59CBE}"/>
              </a:ext>
            </a:extLst>
          </p:cNvPr>
          <p:cNvSpPr/>
          <p:nvPr/>
        </p:nvSpPr>
        <p:spPr>
          <a:xfrm>
            <a:off x="11602828" y="990532"/>
            <a:ext cx="457200" cy="4050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
        <p:nvSpPr>
          <p:cNvPr id="51" name="CuadroTexto 50">
            <a:extLst>
              <a:ext uri="{FF2B5EF4-FFF2-40B4-BE49-F238E27FC236}">
                <a16:creationId xmlns:a16="http://schemas.microsoft.com/office/drawing/2014/main" id="{E564BDB8-DBA9-A56B-E540-5253FB7E7236}"/>
              </a:ext>
            </a:extLst>
          </p:cNvPr>
          <p:cNvSpPr txBox="1"/>
          <p:nvPr/>
        </p:nvSpPr>
        <p:spPr>
          <a:xfrm>
            <a:off x="6613462" y="4872773"/>
            <a:ext cx="2397254" cy="738664"/>
          </a:xfrm>
          <a:prstGeom prst="rect">
            <a:avLst/>
          </a:prstGeom>
          <a:noFill/>
          <a:ln>
            <a:noFill/>
          </a:ln>
        </p:spPr>
        <p:txBody>
          <a:bodyPr wrap="square">
            <a:spAutoFit/>
          </a:bodyPr>
          <a:lstStyle/>
          <a:p>
            <a:pPr algn="ctr"/>
            <a:r>
              <a:rPr lang="es-ES" sz="1400" b="1" dirty="0">
                <a:solidFill>
                  <a:srgbClr val="545758"/>
                </a:solidFill>
                <a:latin typeface="Arial" panose="020B0604020202020204" pitchFamily="34" charset="0"/>
                <a:cs typeface="Arial" panose="020B0604020202020204" pitchFamily="34" charset="0"/>
              </a:rPr>
              <a:t>El control y seguimiento de la planificación y organización previstas.</a:t>
            </a:r>
          </a:p>
        </p:txBody>
      </p:sp>
      <p:sp>
        <p:nvSpPr>
          <p:cNvPr id="16" name="CuadroTexto 15">
            <a:hlinkClick r:id="rId10" action="ppaction://hlinksldjump"/>
            <a:extLst>
              <a:ext uri="{FF2B5EF4-FFF2-40B4-BE49-F238E27FC236}">
                <a16:creationId xmlns:a16="http://schemas.microsoft.com/office/drawing/2014/main" id="{853EE526-BBA9-7512-000D-127AD26BB42D}"/>
              </a:ext>
            </a:extLst>
          </p:cNvPr>
          <p:cNvSpPr txBox="1"/>
          <p:nvPr/>
        </p:nvSpPr>
        <p:spPr>
          <a:xfrm>
            <a:off x="1781053" y="3420301"/>
            <a:ext cx="1104075" cy="350277"/>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spTree>
    <p:extLst>
      <p:ext uri="{BB962C8B-B14F-4D97-AF65-F5344CB8AC3E}">
        <p14:creationId xmlns:p14="http://schemas.microsoft.com/office/powerpoint/2010/main" val="32411470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B356A89-58C5-2D0D-A21F-B0D3717B89E0}"/>
              </a:ext>
            </a:extLst>
          </p:cNvPr>
          <p:cNvSpPr txBox="1"/>
          <p:nvPr/>
        </p:nvSpPr>
        <p:spPr>
          <a:xfrm>
            <a:off x="94862" y="830114"/>
            <a:ext cx="11999501" cy="338554"/>
          </a:xfrm>
          <a:prstGeom prst="rect">
            <a:avLst/>
          </a:prstGeom>
          <a:noFill/>
        </p:spPr>
        <p:txBody>
          <a:bodyPr wrap="square">
            <a:spAutoFit/>
          </a:bodyPr>
          <a:lstStyle/>
          <a:p>
            <a:pPr algn="ctr">
              <a:spcBef>
                <a:spcPts val="600"/>
              </a:spcBef>
            </a:pPr>
            <a:r>
              <a:rPr lang="es-ES" sz="1600" b="0" i="0" u="none" strike="noStrike" baseline="0" dirty="0">
                <a:latin typeface="Arial Nova Light" panose="020B0304020202020204" pitchFamily="34" charset="0"/>
              </a:rPr>
              <a:t>La </a:t>
            </a:r>
            <a:r>
              <a:rPr lang="es-ES" sz="1600" b="0" i="0" u="none" baseline="0" dirty="0">
                <a:latin typeface="Arial Nova Light" panose="020B0304020202020204" pitchFamily="34" charset="0"/>
              </a:rPr>
              <a:t>CAE también se hace in situ cada día  y debe contemplar</a:t>
            </a:r>
            <a:r>
              <a:rPr lang="es-ES" sz="1600" b="0" i="0" u="none" dirty="0">
                <a:latin typeface="Arial Nova Light" panose="020B0304020202020204" pitchFamily="34" charset="0"/>
              </a:rPr>
              <a:t> también </a:t>
            </a:r>
            <a:r>
              <a:rPr lang="es-ES" sz="1600" b="0" i="0" u="none" strike="noStrike" dirty="0">
                <a:latin typeface="Arial Nova Light" panose="020B0304020202020204" pitchFamily="34" charset="0"/>
              </a:rPr>
              <a:t>posibles cambios en las condiciones de trabajo</a:t>
            </a:r>
            <a:r>
              <a:rPr lang="es-ES" sz="1600" b="0" i="0" u="none" strike="noStrike" baseline="0" dirty="0">
                <a:latin typeface="Arial Nova Light" panose="020B0304020202020204" pitchFamily="34" charset="0"/>
              </a:rPr>
              <a:t>.</a:t>
            </a:r>
          </a:p>
        </p:txBody>
      </p:sp>
      <p:sp>
        <p:nvSpPr>
          <p:cNvPr id="18" name="CuadroTexto 17">
            <a:extLst>
              <a:ext uri="{FF2B5EF4-FFF2-40B4-BE49-F238E27FC236}">
                <a16:creationId xmlns:a16="http://schemas.microsoft.com/office/drawing/2014/main" id="{2BC1D687-F69C-A180-0695-C884AA274200}"/>
              </a:ext>
            </a:extLst>
          </p:cNvPr>
          <p:cNvSpPr txBox="1"/>
          <p:nvPr/>
        </p:nvSpPr>
        <p:spPr>
          <a:xfrm>
            <a:off x="3966161" y="4873951"/>
            <a:ext cx="2081312" cy="954107"/>
          </a:xfrm>
          <a:prstGeom prst="rect">
            <a:avLst/>
          </a:prstGeom>
          <a:noFill/>
          <a:ln>
            <a:noFill/>
          </a:ln>
        </p:spPr>
        <p:txBody>
          <a:bodyPr wrap="square">
            <a:spAutoFit/>
          </a:bodyPr>
          <a:lstStyle/>
          <a:p>
            <a:pPr algn="ctr"/>
            <a:r>
              <a:rPr lang="es-ES" sz="1400" b="1" dirty="0">
                <a:solidFill>
                  <a:srgbClr val="545758"/>
                </a:solidFill>
                <a:latin typeface="Arial" panose="020B0604020202020204" pitchFamily="34" charset="0"/>
                <a:cs typeface="Arial" panose="020B0604020202020204" pitchFamily="34" charset="0"/>
              </a:rPr>
              <a:t>La Comunicación como base de la cooperación </a:t>
            </a:r>
          </a:p>
          <a:p>
            <a:pPr marL="88900" indent="-88900" algn="ctr">
              <a:buFont typeface="Arial" panose="020B0604020202020204" pitchFamily="34" charset="0"/>
              <a:buChar char="•"/>
            </a:pPr>
            <a:endParaRPr lang="es-ES" sz="1400" dirty="0">
              <a:solidFill>
                <a:srgbClr val="545758"/>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4A91A1BA-FDF3-EAAA-983E-C353DD072DF4}"/>
              </a:ext>
            </a:extLst>
          </p:cNvPr>
          <p:cNvSpPr txBox="1"/>
          <p:nvPr/>
        </p:nvSpPr>
        <p:spPr>
          <a:xfrm>
            <a:off x="459700" y="2855405"/>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r>
              <a:rPr lang="es-ES" sz="1600" dirty="0"/>
              <a:t>La ejecución y el control de los trabajos se realizará teniendo en cuenta estas claves:</a:t>
            </a:r>
            <a:r>
              <a:rPr lang="es-ES" dirty="0"/>
              <a:t> </a:t>
            </a:r>
          </a:p>
        </p:txBody>
      </p:sp>
      <p:sp>
        <p:nvSpPr>
          <p:cNvPr id="21" name="CuadroTexto 20">
            <a:extLst>
              <a:ext uri="{FF2B5EF4-FFF2-40B4-BE49-F238E27FC236}">
                <a16:creationId xmlns:a16="http://schemas.microsoft.com/office/drawing/2014/main" id="{C1B33DC2-F098-D3BA-B63F-CB3156B5D97E}"/>
              </a:ext>
            </a:extLst>
          </p:cNvPr>
          <p:cNvSpPr txBox="1"/>
          <p:nvPr/>
        </p:nvSpPr>
        <p:spPr>
          <a:xfrm>
            <a:off x="6472302" y="4872773"/>
            <a:ext cx="2538414" cy="738664"/>
          </a:xfrm>
          <a:prstGeom prst="rect">
            <a:avLst/>
          </a:prstGeom>
          <a:noFill/>
          <a:ln>
            <a:noFill/>
          </a:ln>
        </p:spPr>
        <p:txBody>
          <a:bodyPr wrap="square">
            <a:spAutoFit/>
          </a:bodyPr>
          <a:lstStyle/>
          <a:p>
            <a:pPr algn="ctr"/>
            <a:r>
              <a:rPr lang="es-ES" sz="1400" b="1" dirty="0">
                <a:solidFill>
                  <a:srgbClr val="545758"/>
                </a:solidFill>
                <a:latin typeface="Arial" panose="020B0604020202020204" pitchFamily="34" charset="0"/>
                <a:cs typeface="Arial" panose="020B0604020202020204" pitchFamily="34" charset="0"/>
              </a:rPr>
              <a:t>El control y seguimiento de la planificación y organización previstas.</a:t>
            </a:r>
          </a:p>
        </p:txBody>
      </p:sp>
      <p:sp>
        <p:nvSpPr>
          <p:cNvPr id="22" name="CuadroTexto 21">
            <a:extLst>
              <a:ext uri="{FF2B5EF4-FFF2-40B4-BE49-F238E27FC236}">
                <a16:creationId xmlns:a16="http://schemas.microsoft.com/office/drawing/2014/main" id="{5AF23551-B704-FCEA-7E33-97A94615500C}"/>
              </a:ext>
            </a:extLst>
          </p:cNvPr>
          <p:cNvSpPr txBox="1"/>
          <p:nvPr/>
        </p:nvSpPr>
        <p:spPr>
          <a:xfrm>
            <a:off x="9078725" y="4872773"/>
            <a:ext cx="2735377" cy="1246495"/>
          </a:xfrm>
          <a:prstGeom prst="rect">
            <a:avLst/>
          </a:prstGeom>
          <a:noFill/>
          <a:ln>
            <a:noFill/>
          </a:ln>
        </p:spPr>
        <p:txBody>
          <a:bodyPr wrap="square">
            <a:spAutoFit/>
          </a:bodyPr>
          <a:lstStyle/>
          <a:p>
            <a:pPr algn="ctr">
              <a:spcBef>
                <a:spcPts val="600"/>
              </a:spcBef>
            </a:pPr>
            <a:r>
              <a:rPr lang="es-ES" sz="1400" b="1" dirty="0">
                <a:solidFill>
                  <a:srgbClr val="545758"/>
                </a:solidFill>
                <a:latin typeface="Arial" panose="020B0604020202020204" pitchFamily="34" charset="0"/>
                <a:cs typeface="Arial" panose="020B0604020202020204" pitchFamily="34" charset="0"/>
              </a:rPr>
              <a:t>Gestión específica de situaciones de Concurrencia. </a:t>
            </a:r>
          </a:p>
          <a:p>
            <a:pPr algn="ctr">
              <a:spcBef>
                <a:spcPts val="600"/>
              </a:spcBef>
            </a:pPr>
            <a:r>
              <a:rPr lang="es-ES" sz="1400" b="1" dirty="0">
                <a:solidFill>
                  <a:srgbClr val="545758"/>
                </a:solidFill>
                <a:latin typeface="Arial" panose="020B0604020202020204" pitchFamily="34" charset="0"/>
                <a:cs typeface="Arial" panose="020B0604020202020204" pitchFamily="34" charset="0"/>
              </a:rPr>
              <a:t>En caso de emergencia, actuar con seguridad y rapidez. </a:t>
            </a:r>
          </a:p>
        </p:txBody>
      </p:sp>
      <p:sp>
        <p:nvSpPr>
          <p:cNvPr id="19" name="CuadroTexto 18">
            <a:extLst>
              <a:ext uri="{FF2B5EF4-FFF2-40B4-BE49-F238E27FC236}">
                <a16:creationId xmlns:a16="http://schemas.microsoft.com/office/drawing/2014/main" id="{A85C846A-BCB6-9F24-B491-56008AF52B92}"/>
              </a:ext>
            </a:extLst>
          </p:cNvPr>
          <p:cNvSpPr txBox="1"/>
          <p:nvPr/>
        </p:nvSpPr>
        <p:spPr>
          <a:xfrm>
            <a:off x="950753" y="4918939"/>
            <a:ext cx="2863833" cy="1384995"/>
          </a:xfrm>
          <a:prstGeom prst="rect">
            <a:avLst/>
          </a:prstGeom>
          <a:noFill/>
        </p:spPr>
        <p:txBody>
          <a:bodyPr wrap="square">
            <a:spAutoFit/>
          </a:bodyPr>
          <a:lstStyle/>
          <a:p>
            <a:pPr>
              <a:spcBef>
                <a:spcPts val="600"/>
              </a:spcBef>
            </a:pPr>
            <a:r>
              <a:rPr lang="es-ES" sz="1400" b="1" dirty="0">
                <a:solidFill>
                  <a:srgbClr val="545758"/>
                </a:solidFill>
                <a:latin typeface="Arial" panose="020B0604020202020204" pitchFamily="34" charset="0"/>
                <a:cs typeface="Arial" panose="020B0604020202020204" pitchFamily="34" charset="0"/>
              </a:rPr>
              <a:t>Cada uno cumple su función</a:t>
            </a:r>
          </a:p>
          <a:p>
            <a:pPr marL="88900" indent="-88900">
              <a:buFont typeface="Arial" panose="020B0604020202020204" pitchFamily="34" charset="0"/>
              <a:buChar char="•"/>
            </a:pPr>
            <a:r>
              <a:rPr lang="es-ES" sz="1400" b="1" dirty="0">
                <a:solidFill>
                  <a:srgbClr val="545758"/>
                </a:solidFill>
                <a:latin typeface="Arial" panose="020B0604020202020204" pitchFamily="34" charset="0"/>
                <a:cs typeface="Arial" panose="020B0604020202020204" pitchFamily="34" charset="0"/>
              </a:rPr>
              <a:t>Liderazgo visible de Directivos y Mandos. </a:t>
            </a:r>
          </a:p>
          <a:p>
            <a:pPr marL="88900" indent="-88900">
              <a:buFont typeface="Arial" panose="020B0604020202020204" pitchFamily="34" charset="0"/>
              <a:buChar char="•"/>
            </a:pPr>
            <a:r>
              <a:rPr lang="es-ES" sz="1400" b="1" dirty="0">
                <a:solidFill>
                  <a:srgbClr val="545758"/>
                </a:solidFill>
                <a:latin typeface="Arial" panose="020B0604020202020204" pitchFamily="34" charset="0"/>
                <a:cs typeface="Arial" panose="020B0604020202020204" pitchFamily="34" charset="0"/>
              </a:rPr>
              <a:t>Empoderamiento de las personas trabajadoras. Derecho a decir NO</a:t>
            </a:r>
          </a:p>
        </p:txBody>
      </p:sp>
      <p:pic>
        <p:nvPicPr>
          <p:cNvPr id="20" name="Imagen 19">
            <a:hlinkClick r:id="rId3" action="ppaction://hlinksldjump"/>
            <a:extLst>
              <a:ext uri="{FF2B5EF4-FFF2-40B4-BE49-F238E27FC236}">
                <a16:creationId xmlns:a16="http://schemas.microsoft.com/office/drawing/2014/main" id="{6C11D59F-C1A0-F29C-BCDD-7E4698F4645C}"/>
              </a:ext>
            </a:extLst>
          </p:cNvPr>
          <p:cNvPicPr>
            <a:picLocks noChangeAspect="1"/>
          </p:cNvPicPr>
          <p:nvPr/>
        </p:nvPicPr>
        <p:blipFill>
          <a:blip r:embed="rId4"/>
          <a:stretch>
            <a:fillRect/>
          </a:stretch>
        </p:blipFill>
        <p:spPr>
          <a:xfrm>
            <a:off x="10168258" y="6160237"/>
            <a:ext cx="1840493" cy="565485"/>
          </a:xfrm>
          <a:prstGeom prst="rect">
            <a:avLst/>
          </a:prstGeom>
        </p:spPr>
      </p:pic>
      <p:sp>
        <p:nvSpPr>
          <p:cNvPr id="25" name="CuadroTexto 26">
            <a:extLst>
              <a:ext uri="{FF2B5EF4-FFF2-40B4-BE49-F238E27FC236}">
                <a16:creationId xmlns:a16="http://schemas.microsoft.com/office/drawing/2014/main" id="{18D2DED7-406C-156E-9BCC-809556DB57AB}"/>
              </a:ext>
            </a:extLst>
          </p:cNvPr>
          <p:cNvSpPr txBox="1"/>
          <p:nvPr/>
        </p:nvSpPr>
        <p:spPr>
          <a:xfrm>
            <a:off x="246469" y="6233279"/>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35). INSST. </a:t>
            </a:r>
            <a:r>
              <a:rPr lang="es-ES" sz="800" dirty="0">
                <a:latin typeface="Arial Nova Light" panose="020B0304020202020204" pitchFamily="34" charset="0"/>
                <a:hlinkClick r:id="rId5"/>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25). IRSST. </a:t>
            </a:r>
            <a:r>
              <a:rPr lang="es-ES" sz="800" dirty="0">
                <a:latin typeface="Arial Nova Light" panose="020B0304020202020204" pitchFamily="34" charset="0"/>
                <a:hlinkClick r:id="rId6"/>
              </a:rPr>
              <a:t>Acceso al documento</a:t>
            </a:r>
            <a:endParaRPr lang="es-ES" sz="800" dirty="0">
              <a:latin typeface="Arial Nova Light" panose="020B0304020202020204" pitchFamily="34" charset="0"/>
            </a:endParaRPr>
          </a:p>
        </p:txBody>
      </p:sp>
      <p:sp>
        <p:nvSpPr>
          <p:cNvPr id="4" name="Título 3">
            <a:extLst>
              <a:ext uri="{FF2B5EF4-FFF2-40B4-BE49-F238E27FC236}">
                <a16:creationId xmlns:a16="http://schemas.microsoft.com/office/drawing/2014/main" id="{30D36F5A-8F15-48C6-0488-F53088B95E2D}"/>
              </a:ext>
            </a:extLst>
          </p:cNvPr>
          <p:cNvSpPr>
            <a:spLocks noGrp="1"/>
          </p:cNvSpPr>
          <p:nvPr>
            <p:ph type="title"/>
          </p:nvPr>
        </p:nvSpPr>
        <p:spPr>
          <a:xfrm>
            <a:off x="2382670" y="277638"/>
            <a:ext cx="9575454" cy="444099"/>
          </a:xfrm>
        </p:spPr>
        <p:txBody>
          <a:bodyPr/>
          <a:lstStyle/>
          <a:p>
            <a:r>
              <a:rPr lang="es-ES" dirty="0"/>
              <a:t>CAE Efectiva: Etapa de ejecución y control del trabajo</a:t>
            </a:r>
          </a:p>
        </p:txBody>
      </p:sp>
      <p:sp>
        <p:nvSpPr>
          <p:cNvPr id="3" name="Rectángulo: esquinas redondeadas 9">
            <a:hlinkClick r:id="rId7" action="ppaction://hlinksldjump"/>
            <a:extLst>
              <a:ext uri="{FF2B5EF4-FFF2-40B4-BE49-F238E27FC236}">
                <a16:creationId xmlns:a16="http://schemas.microsoft.com/office/drawing/2014/main" id="{3F8023BA-9F07-06E8-BF7A-C037373121F3}"/>
              </a:ext>
            </a:extLst>
          </p:cNvPr>
          <p:cNvSpPr/>
          <p:nvPr/>
        </p:nvSpPr>
        <p:spPr>
          <a:xfrm>
            <a:off x="4924549" y="1286626"/>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Ejecución y control</a:t>
            </a:r>
          </a:p>
        </p:txBody>
      </p:sp>
      <p:cxnSp>
        <p:nvCxnSpPr>
          <p:cNvPr id="8" name="Conector recto de flecha 7">
            <a:extLst>
              <a:ext uri="{FF2B5EF4-FFF2-40B4-BE49-F238E27FC236}">
                <a16:creationId xmlns:a16="http://schemas.microsoft.com/office/drawing/2014/main" id="{3B01C2A5-71F4-F147-1880-92FF38EDA2DB}"/>
              </a:ext>
            </a:extLst>
          </p:cNvPr>
          <p:cNvCxnSpPr>
            <a:cxnSpLocks/>
          </p:cNvCxnSpPr>
          <p:nvPr/>
        </p:nvCxnSpPr>
        <p:spPr>
          <a:xfrm>
            <a:off x="4161294" y="1885549"/>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010AF184-2DD9-BCB0-FF82-B1999F4B2862}"/>
              </a:ext>
            </a:extLst>
          </p:cNvPr>
          <p:cNvCxnSpPr>
            <a:cxnSpLocks/>
          </p:cNvCxnSpPr>
          <p:nvPr/>
        </p:nvCxnSpPr>
        <p:spPr>
          <a:xfrm>
            <a:off x="7285493" y="1885549"/>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ADE442BC-5B13-D040-3744-D71292B45DE8}"/>
              </a:ext>
            </a:extLst>
          </p:cNvPr>
          <p:cNvSpPr txBox="1"/>
          <p:nvPr/>
        </p:nvSpPr>
        <p:spPr>
          <a:xfrm rot="16200000">
            <a:off x="950008" y="3796558"/>
            <a:ext cx="1439914" cy="369332"/>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Claves</a:t>
            </a:r>
          </a:p>
        </p:txBody>
      </p:sp>
      <p:sp>
        <p:nvSpPr>
          <p:cNvPr id="27" name="Rectángulo: esquinas redondeadas 26">
            <a:extLst>
              <a:ext uri="{FF2B5EF4-FFF2-40B4-BE49-F238E27FC236}">
                <a16:creationId xmlns:a16="http://schemas.microsoft.com/office/drawing/2014/main" id="{2AB62A79-BA9A-D78B-3F03-C1BE8808D72E}"/>
              </a:ext>
            </a:extLst>
          </p:cNvPr>
          <p:cNvSpPr/>
          <p:nvPr/>
        </p:nvSpPr>
        <p:spPr>
          <a:xfrm>
            <a:off x="246470" y="3255232"/>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o 29">
            <a:extLst>
              <a:ext uri="{FF2B5EF4-FFF2-40B4-BE49-F238E27FC236}">
                <a16:creationId xmlns:a16="http://schemas.microsoft.com/office/drawing/2014/main" id="{9B07B2D6-4FA4-1C3E-0803-989819988360}"/>
              </a:ext>
            </a:extLst>
          </p:cNvPr>
          <p:cNvGrpSpPr/>
          <p:nvPr/>
        </p:nvGrpSpPr>
        <p:grpSpPr>
          <a:xfrm>
            <a:off x="7198045" y="3420301"/>
            <a:ext cx="1086930" cy="1258916"/>
            <a:chOff x="3339788" y="1763858"/>
            <a:chExt cx="1086930" cy="1258916"/>
          </a:xfrm>
        </p:grpSpPr>
        <p:pic>
          <p:nvPicPr>
            <p:cNvPr id="31" name="Marcador de contenido 4">
              <a:hlinkClick r:id="rId8" action="ppaction://hlinksldjump"/>
              <a:extLst>
                <a:ext uri="{FF2B5EF4-FFF2-40B4-BE49-F238E27FC236}">
                  <a16:creationId xmlns:a16="http://schemas.microsoft.com/office/drawing/2014/main" id="{AD22BE72-4AC2-4C0C-017B-A29358EA3537}"/>
                </a:ext>
              </a:extLst>
            </p:cNvPr>
            <p:cNvPicPr>
              <a:picLocks noChangeAspect="1"/>
            </p:cNvPicPr>
            <p:nvPr/>
          </p:nvPicPr>
          <p:blipFill rotWithShape="1">
            <a:blip r:embed="rId9"/>
            <a:srcRect l="22261" t="8570" r="59214" b="8823"/>
            <a:stretch/>
          </p:blipFill>
          <p:spPr>
            <a:xfrm>
              <a:off x="3339789" y="1763858"/>
              <a:ext cx="1086929" cy="1258916"/>
            </a:xfrm>
            <a:prstGeom prst="rect">
              <a:avLst/>
            </a:prstGeom>
          </p:spPr>
        </p:pic>
        <p:sp>
          <p:nvSpPr>
            <p:cNvPr id="32" name="CuadroTexto 31">
              <a:hlinkClick r:id="rId8" action="ppaction://hlinksldjump"/>
              <a:extLst>
                <a:ext uri="{FF2B5EF4-FFF2-40B4-BE49-F238E27FC236}">
                  <a16:creationId xmlns:a16="http://schemas.microsoft.com/office/drawing/2014/main" id="{661D5F3B-FC1D-49CE-F5DF-0825EFD614DF}"/>
                </a:ext>
              </a:extLst>
            </p:cNvPr>
            <p:cNvSpPr txBox="1">
              <a:spLocks/>
            </p:cNvSpPr>
            <p:nvPr/>
          </p:nvSpPr>
          <p:spPr>
            <a:xfrm>
              <a:off x="3339788" y="1763858"/>
              <a:ext cx="1086929" cy="369332"/>
            </a:xfrm>
            <a:prstGeom prst="rect">
              <a:avLst/>
            </a:prstGeom>
            <a:solidFill>
              <a:srgbClr val="1E428A"/>
            </a:solidFill>
          </p:spPr>
          <p:txBody>
            <a:bodyPr wrap="square" lIns="36000" rIns="36000" rtlCol="0" anchor="ctr">
              <a:noAutofit/>
            </a:bodyPr>
            <a:lstStyle/>
            <a:p>
              <a:pPr algn="ctr"/>
              <a:r>
                <a:rPr lang="es-ES" sz="1300" dirty="0">
                  <a:solidFill>
                    <a:schemeClr val="bg1"/>
                  </a:solidFill>
                  <a:latin typeface="Arial Narrow" panose="020B0606020202030204" pitchFamily="34" charset="0"/>
                  <a:cs typeface="Arial" panose="020B0604020202020204" pitchFamily="34" charset="0"/>
                </a:rPr>
                <a:t>Proporcionalidad</a:t>
              </a:r>
            </a:p>
          </p:txBody>
        </p:sp>
      </p:grpSp>
      <p:sp>
        <p:nvSpPr>
          <p:cNvPr id="33" name="CuadroTexto 32">
            <a:extLst>
              <a:ext uri="{FF2B5EF4-FFF2-40B4-BE49-F238E27FC236}">
                <a16:creationId xmlns:a16="http://schemas.microsoft.com/office/drawing/2014/main" id="{F0A35726-3759-BAB4-A10C-1FF9F7FB3A5B}"/>
              </a:ext>
            </a:extLst>
          </p:cNvPr>
          <p:cNvSpPr txBox="1"/>
          <p:nvPr/>
        </p:nvSpPr>
        <p:spPr>
          <a:xfrm rot="16200000">
            <a:off x="-174411" y="3863715"/>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pic>
        <p:nvPicPr>
          <p:cNvPr id="35" name="Marcador de contenido 4">
            <a:hlinkClick r:id="rId10" action="ppaction://hlinksldjump"/>
            <a:extLst>
              <a:ext uri="{FF2B5EF4-FFF2-40B4-BE49-F238E27FC236}">
                <a16:creationId xmlns:a16="http://schemas.microsoft.com/office/drawing/2014/main" id="{ABFD7E6D-962F-DD5E-F16B-2D12741BD927}"/>
              </a:ext>
            </a:extLst>
          </p:cNvPr>
          <p:cNvPicPr>
            <a:picLocks noChangeAspect="1"/>
          </p:cNvPicPr>
          <p:nvPr/>
        </p:nvPicPr>
        <p:blipFill rotWithShape="1">
          <a:blip r:embed="rId9"/>
          <a:srcRect l="3491" t="9220" r="77983" b="9472"/>
          <a:stretch/>
        </p:blipFill>
        <p:spPr>
          <a:xfrm>
            <a:off x="1781053" y="3412766"/>
            <a:ext cx="1104076" cy="1271230"/>
          </a:xfrm>
          <a:prstGeom prst="rect">
            <a:avLst/>
          </a:prstGeom>
          <a:solidFill>
            <a:srgbClr val="1E428A"/>
          </a:solidFill>
        </p:spPr>
      </p:pic>
      <p:grpSp>
        <p:nvGrpSpPr>
          <p:cNvPr id="37" name="Grupo 36">
            <a:extLst>
              <a:ext uri="{FF2B5EF4-FFF2-40B4-BE49-F238E27FC236}">
                <a16:creationId xmlns:a16="http://schemas.microsoft.com/office/drawing/2014/main" id="{AF139C5D-55B7-B471-A059-476427DF46F5}"/>
              </a:ext>
            </a:extLst>
          </p:cNvPr>
          <p:cNvGrpSpPr/>
          <p:nvPr/>
        </p:nvGrpSpPr>
        <p:grpSpPr>
          <a:xfrm>
            <a:off x="4503104" y="3401183"/>
            <a:ext cx="1076966" cy="1271229"/>
            <a:chOff x="5457534" y="1774378"/>
            <a:chExt cx="1076966" cy="1271229"/>
          </a:xfrm>
        </p:grpSpPr>
        <p:pic>
          <p:nvPicPr>
            <p:cNvPr id="38" name="Marcador de contenido 4">
              <a:hlinkClick r:id="rId11" action="ppaction://hlinksldjump"/>
              <a:extLst>
                <a:ext uri="{FF2B5EF4-FFF2-40B4-BE49-F238E27FC236}">
                  <a16:creationId xmlns:a16="http://schemas.microsoft.com/office/drawing/2014/main" id="{BFD7F1B7-6561-F053-4E13-543A37F9ADFC}"/>
                </a:ext>
              </a:extLst>
            </p:cNvPr>
            <p:cNvPicPr>
              <a:picLocks noChangeAspect="1"/>
            </p:cNvPicPr>
            <p:nvPr/>
          </p:nvPicPr>
          <p:blipFill rotWithShape="1">
            <a:blip r:embed="rId9"/>
            <a:srcRect l="59792" t="8212" r="21852" b="8374"/>
            <a:stretch/>
          </p:blipFill>
          <p:spPr>
            <a:xfrm>
              <a:off x="5457534" y="1774378"/>
              <a:ext cx="1076966" cy="1271229"/>
            </a:xfrm>
            <a:prstGeom prst="rect">
              <a:avLst/>
            </a:prstGeom>
          </p:spPr>
        </p:pic>
        <p:sp>
          <p:nvSpPr>
            <p:cNvPr id="40" name="CuadroTexto 39">
              <a:hlinkClick r:id="rId11" action="ppaction://hlinksldjump"/>
              <a:extLst>
                <a:ext uri="{FF2B5EF4-FFF2-40B4-BE49-F238E27FC236}">
                  <a16:creationId xmlns:a16="http://schemas.microsoft.com/office/drawing/2014/main" id="{54145602-B818-D5F2-9A78-2830D95427B9}"/>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41" name="Grupo 40">
            <a:extLst>
              <a:ext uri="{FF2B5EF4-FFF2-40B4-BE49-F238E27FC236}">
                <a16:creationId xmlns:a16="http://schemas.microsoft.com/office/drawing/2014/main" id="{82F3C22F-DE47-0C83-FA94-4AD8EACF6FDA}"/>
              </a:ext>
            </a:extLst>
          </p:cNvPr>
          <p:cNvGrpSpPr/>
          <p:nvPr/>
        </p:nvGrpSpPr>
        <p:grpSpPr>
          <a:xfrm>
            <a:off x="9902950" y="3412766"/>
            <a:ext cx="1086930" cy="1271230"/>
            <a:chOff x="7555352" y="1760096"/>
            <a:chExt cx="1086930" cy="1271230"/>
          </a:xfrm>
          <a:solidFill>
            <a:srgbClr val="1E428A"/>
          </a:solidFill>
        </p:grpSpPr>
        <p:pic>
          <p:nvPicPr>
            <p:cNvPr id="48" name="Marcador de contenido 4">
              <a:hlinkClick r:id="rId12" action="ppaction://hlinksldjump"/>
              <a:extLst>
                <a:ext uri="{FF2B5EF4-FFF2-40B4-BE49-F238E27FC236}">
                  <a16:creationId xmlns:a16="http://schemas.microsoft.com/office/drawing/2014/main" id="{51BDF808-BC12-0045-1175-5D1F6E1A50D0}"/>
                </a:ext>
              </a:extLst>
            </p:cNvPr>
            <p:cNvPicPr>
              <a:picLocks noChangeAspect="1"/>
            </p:cNvPicPr>
            <p:nvPr/>
          </p:nvPicPr>
          <p:blipFill rotWithShape="1">
            <a:blip r:embed="rId9"/>
            <a:srcRect l="40997" t="7933" r="40478" b="8652"/>
            <a:stretch/>
          </p:blipFill>
          <p:spPr>
            <a:xfrm>
              <a:off x="7555353" y="1760096"/>
              <a:ext cx="1086929" cy="1271230"/>
            </a:xfrm>
            <a:prstGeom prst="rect">
              <a:avLst/>
            </a:prstGeom>
            <a:grpFill/>
          </p:spPr>
        </p:pic>
        <p:sp>
          <p:nvSpPr>
            <p:cNvPr id="49" name="CuadroTexto 48">
              <a:hlinkClick r:id="rId12" action="ppaction://hlinksldjump"/>
              <a:extLst>
                <a:ext uri="{FF2B5EF4-FFF2-40B4-BE49-F238E27FC236}">
                  <a16:creationId xmlns:a16="http://schemas.microsoft.com/office/drawing/2014/main" id="{BDC6CF64-567D-656C-37D7-FB0272127656}"/>
                </a:ext>
              </a:extLst>
            </p:cNvPr>
            <p:cNvSpPr txBox="1">
              <a:spLocks/>
            </p:cNvSpPr>
            <p:nvPr/>
          </p:nvSpPr>
          <p:spPr>
            <a:xfrm>
              <a:off x="7555352" y="1780107"/>
              <a:ext cx="1086929" cy="369332"/>
            </a:xfrm>
            <a:prstGeom prst="rect">
              <a:avLst/>
            </a:prstGeom>
            <a:grpFill/>
          </p:spPr>
          <p:txBody>
            <a:bodyPr wrap="square" lIns="36000" rIns="36000" rtlCol="0" anchor="ctr">
              <a:noAutofit/>
            </a:bodyPr>
            <a:lstStyle/>
            <a:p>
              <a:pPr algn="ctr">
                <a:lnSpc>
                  <a:spcPts val="900"/>
                </a:lnSpc>
              </a:pPr>
              <a:r>
                <a:rPr lang="es-ES" sz="1200" dirty="0">
                  <a:solidFill>
                    <a:schemeClr val="bg1"/>
                  </a:solidFill>
                  <a:latin typeface="Arial Narrow" panose="020B0606020202030204" pitchFamily="34" charset="0"/>
                  <a:cs typeface="Arial" panose="020B0604020202020204" pitchFamily="34" charset="0"/>
                </a:rPr>
                <a:t>Concurrencia y situaciones especiales</a:t>
              </a:r>
            </a:p>
          </p:txBody>
        </p:sp>
      </p:grpSp>
      <p:sp>
        <p:nvSpPr>
          <p:cNvPr id="2" name="CuadroTexto 1">
            <a:extLst>
              <a:ext uri="{FF2B5EF4-FFF2-40B4-BE49-F238E27FC236}">
                <a16:creationId xmlns:a16="http://schemas.microsoft.com/office/drawing/2014/main" id="{4414FEE1-9A80-B7C9-7470-5583EDFC69C3}"/>
              </a:ext>
            </a:extLst>
          </p:cNvPr>
          <p:cNvSpPr txBox="1"/>
          <p:nvPr/>
        </p:nvSpPr>
        <p:spPr>
          <a:xfrm>
            <a:off x="5210962" y="4241654"/>
            <a:ext cx="3799754" cy="1685568"/>
          </a:xfrm>
          <a:prstGeom prst="roundRect">
            <a:avLst/>
          </a:prstGeom>
          <a:solidFill>
            <a:srgbClr val="1D3D7D"/>
          </a:solidFill>
          <a:ln>
            <a:noFill/>
          </a:ln>
        </p:spPr>
        <p:txBody>
          <a:bodyPr wrap="square">
            <a:spAutoFit/>
          </a:bodyPr>
          <a:lstStyle/>
          <a:p>
            <a:pPr marL="88900" indent="-88900">
              <a:buFont typeface="Arial" panose="020B0604020202020204" pitchFamily="34" charset="0"/>
              <a:buChar char="•"/>
            </a:pPr>
            <a:r>
              <a:rPr lang="es-ES" sz="1100" dirty="0">
                <a:solidFill>
                  <a:schemeClr val="bg1"/>
                </a:solidFill>
              </a:rPr>
              <a:t>Aplicar protocolo de contingencia evitando improvisaciones. Ejecución de acuerdo a la planificación.</a:t>
            </a:r>
          </a:p>
          <a:p>
            <a:pPr marL="88900" indent="-88900">
              <a:buFont typeface="Arial" panose="020B0604020202020204" pitchFamily="34" charset="0"/>
              <a:buChar char="•"/>
            </a:pPr>
            <a:r>
              <a:rPr lang="es-ES" sz="1100" dirty="0">
                <a:solidFill>
                  <a:schemeClr val="bg1"/>
                </a:solidFill>
              </a:rPr>
              <a:t>Supervisión para identificar desviaciones o situaciones imprevistas e intervenir. </a:t>
            </a:r>
          </a:p>
          <a:p>
            <a:pPr marL="88900" indent="-88900">
              <a:buFont typeface="Arial" panose="020B0604020202020204" pitchFamily="34" charset="0"/>
              <a:buChar char="•"/>
            </a:pPr>
            <a:r>
              <a:rPr lang="es-ES" sz="1100" dirty="0">
                <a:solidFill>
                  <a:schemeClr val="bg1"/>
                </a:solidFill>
              </a:rPr>
              <a:t>Adaptar los niveles de seguridad de los trabajadores a la situación</a:t>
            </a:r>
          </a:p>
          <a:p>
            <a:pPr marL="88900" indent="-88900">
              <a:buFont typeface="Arial" panose="020B0604020202020204" pitchFamily="34" charset="0"/>
              <a:buChar char="•"/>
            </a:pPr>
            <a:r>
              <a:rPr lang="es-ES" sz="1100" dirty="0">
                <a:solidFill>
                  <a:schemeClr val="bg1"/>
                </a:solidFill>
              </a:rPr>
              <a:t>Sustituir la </a:t>
            </a:r>
            <a:r>
              <a:rPr lang="es-ES" sz="1100" dirty="0" err="1">
                <a:solidFill>
                  <a:schemeClr val="bg1"/>
                </a:solidFill>
              </a:rPr>
              <a:t>hiperdocumentación</a:t>
            </a:r>
            <a:r>
              <a:rPr lang="es-ES" sz="1100" dirty="0">
                <a:solidFill>
                  <a:schemeClr val="bg1"/>
                </a:solidFill>
              </a:rPr>
              <a:t> por actuaciones in situ.</a:t>
            </a:r>
          </a:p>
          <a:p>
            <a:pPr algn="just">
              <a:spcBef>
                <a:spcPts val="600"/>
              </a:spcBef>
            </a:pPr>
            <a:r>
              <a:rPr lang="es-ES" sz="1100" dirty="0">
                <a:solidFill>
                  <a:schemeClr val="bg1"/>
                </a:solidFill>
                <a:latin typeface="Arial Nova Light" panose="020B0304020202020204" pitchFamily="34" charset="0"/>
              </a:rPr>
              <a:t>Para saber más</a:t>
            </a:r>
            <a:r>
              <a:rPr lang="es-ES" sz="1100" dirty="0">
                <a:solidFill>
                  <a:schemeClr val="bg1"/>
                </a:solidFill>
                <a:latin typeface="Arial Nova Light" panose="020B0304020202020204" pitchFamily="34" charset="0"/>
                <a:hlinkClick r:id="rId13" action="ppaction://hlinksldjump"/>
              </a:rPr>
              <a:t>, </a:t>
            </a:r>
            <a:r>
              <a:rPr lang="es-ES" sz="1100" dirty="0">
                <a:solidFill>
                  <a:schemeClr val="bg1"/>
                </a:solidFill>
                <a:latin typeface="Arial Nova Light" panose="020B0304020202020204" pitchFamily="34" charset="0"/>
                <a:hlinkClick r:id="rId14" action="ppaction://hlinksldjump"/>
              </a:rPr>
              <a:t>pincha</a:t>
            </a:r>
            <a:r>
              <a:rPr lang="es-ES" sz="1100" dirty="0">
                <a:solidFill>
                  <a:schemeClr val="bg1"/>
                </a:solidFill>
                <a:latin typeface="Arial Nova Light" panose="020B0304020202020204" pitchFamily="34" charset="0"/>
                <a:hlinkClick r:id="rId13" action="ppaction://hlinksldjump"/>
              </a:rPr>
              <a:t> aquí</a:t>
            </a:r>
            <a:endParaRPr lang="es-ES" sz="1100" dirty="0">
              <a:solidFill>
                <a:schemeClr val="bg1"/>
              </a:solidFill>
            </a:endParaRPr>
          </a:p>
        </p:txBody>
      </p:sp>
      <p:cxnSp>
        <p:nvCxnSpPr>
          <p:cNvPr id="6" name="Conector recto de flecha 5">
            <a:extLst>
              <a:ext uri="{FF2B5EF4-FFF2-40B4-BE49-F238E27FC236}">
                <a16:creationId xmlns:a16="http://schemas.microsoft.com/office/drawing/2014/main" id="{5A5D319B-94FA-2CDE-2AEF-377EB378CC92}"/>
              </a:ext>
            </a:extLst>
          </p:cNvPr>
          <p:cNvCxnSpPr>
            <a:cxnSpLocks/>
            <a:stCxn id="2" idx="3"/>
            <a:endCxn id="48" idx="1"/>
          </p:cNvCxnSpPr>
          <p:nvPr/>
        </p:nvCxnSpPr>
        <p:spPr>
          <a:xfrm flipV="1">
            <a:off x="9010716" y="4048381"/>
            <a:ext cx="892235" cy="1036057"/>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11" name="Elipse 10">
            <a:hlinkClick r:id="rId12" action="ppaction://hlinksldjump"/>
            <a:extLst>
              <a:ext uri="{FF2B5EF4-FFF2-40B4-BE49-F238E27FC236}">
                <a16:creationId xmlns:a16="http://schemas.microsoft.com/office/drawing/2014/main" id="{C6FD5B6F-4BC6-8697-FC84-0B2E5AF3A47F}"/>
              </a:ext>
            </a:extLst>
          </p:cNvPr>
          <p:cNvSpPr/>
          <p:nvPr/>
        </p:nvSpPr>
        <p:spPr>
          <a:xfrm>
            <a:off x="8770169" y="4061802"/>
            <a:ext cx="457200" cy="4050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
        <p:nvSpPr>
          <p:cNvPr id="7" name="CuadroTexto 6">
            <a:hlinkClick r:id="rId10" action="ppaction://hlinksldjump"/>
            <a:extLst>
              <a:ext uri="{FF2B5EF4-FFF2-40B4-BE49-F238E27FC236}">
                <a16:creationId xmlns:a16="http://schemas.microsoft.com/office/drawing/2014/main" id="{C2AA3ACD-14A2-25A9-8B2E-E8F680FCDCC9}"/>
              </a:ext>
            </a:extLst>
          </p:cNvPr>
          <p:cNvSpPr txBox="1"/>
          <p:nvPr/>
        </p:nvSpPr>
        <p:spPr>
          <a:xfrm>
            <a:off x="1781053" y="3420301"/>
            <a:ext cx="1104075" cy="350277"/>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spTree>
    <p:extLst>
      <p:ext uri="{BB962C8B-B14F-4D97-AF65-F5344CB8AC3E}">
        <p14:creationId xmlns:p14="http://schemas.microsoft.com/office/powerpoint/2010/main" val="33209158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hlinkClick r:id="rId2" action="ppaction://hlinksldjump"/>
            <a:extLst>
              <a:ext uri="{FF2B5EF4-FFF2-40B4-BE49-F238E27FC236}">
                <a16:creationId xmlns:a16="http://schemas.microsoft.com/office/drawing/2014/main" id="{E8CD696B-481A-8256-2622-0D69BE1E8C4D}"/>
              </a:ext>
            </a:extLst>
          </p:cNvPr>
          <p:cNvPicPr>
            <a:picLocks noChangeAspect="1"/>
          </p:cNvPicPr>
          <p:nvPr/>
        </p:nvPicPr>
        <p:blipFill>
          <a:blip r:embed="rId3"/>
          <a:stretch>
            <a:fillRect/>
          </a:stretch>
        </p:blipFill>
        <p:spPr>
          <a:xfrm>
            <a:off x="10634833" y="5976256"/>
            <a:ext cx="1426803" cy="802577"/>
          </a:xfrm>
          <a:prstGeom prst="rect">
            <a:avLst/>
          </a:prstGeom>
          <a:ln>
            <a:solidFill>
              <a:schemeClr val="bg2"/>
            </a:solidFill>
          </a:ln>
        </p:spPr>
      </p:pic>
      <p:sp>
        <p:nvSpPr>
          <p:cNvPr id="3" name="CuadroTexto 2">
            <a:extLst>
              <a:ext uri="{FF2B5EF4-FFF2-40B4-BE49-F238E27FC236}">
                <a16:creationId xmlns:a16="http://schemas.microsoft.com/office/drawing/2014/main" id="{F3BF7590-E941-F559-9F5F-B8D0705A1E60}"/>
              </a:ext>
            </a:extLst>
          </p:cNvPr>
          <p:cNvSpPr txBox="1"/>
          <p:nvPr/>
        </p:nvSpPr>
        <p:spPr>
          <a:xfrm>
            <a:off x="707149" y="1936131"/>
            <a:ext cx="10777700" cy="1790938"/>
          </a:xfrm>
          <a:prstGeom prst="roundRect">
            <a:avLst>
              <a:gd name="adj" fmla="val 11529"/>
            </a:avLst>
          </a:prstGeom>
          <a:solidFill>
            <a:srgbClr val="F4B183"/>
          </a:solidFill>
        </p:spPr>
        <p:txBody>
          <a:bodyPr wrap="square" lIns="36000" rIns="0" bIns="0" rtlCol="0">
            <a:spAutoFit/>
          </a:bodyPr>
          <a:lstStyle/>
          <a:p>
            <a:pPr marL="176213" indent="-176213">
              <a:spcBef>
                <a:spcPts val="600"/>
              </a:spcBef>
              <a:buFont typeface="Arial" panose="020B0604020202020204" pitchFamily="34" charset="0"/>
              <a:buChar char="•"/>
            </a:pPr>
            <a:r>
              <a:rPr lang="es-ES" sz="1600" dirty="0">
                <a:latin typeface="Arial" panose="020B0604020202020204" pitchFamily="34" charset="0"/>
                <a:cs typeface="Arial" panose="020B0604020202020204" pitchFamily="34" charset="0"/>
              </a:rPr>
              <a:t>La </a:t>
            </a:r>
            <a:r>
              <a:rPr lang="es-ES" sz="1600" b="1" dirty="0">
                <a:solidFill>
                  <a:srgbClr val="1E428A"/>
                </a:solidFill>
                <a:latin typeface="Arial" panose="020B0604020202020204" pitchFamily="34" charset="0"/>
                <a:cs typeface="Arial" panose="020B0604020202020204" pitchFamily="34" charset="0"/>
              </a:rPr>
              <a:t>Dirección y la línea de mando </a:t>
            </a:r>
            <a:r>
              <a:rPr lang="es-ES" sz="1600" dirty="0">
                <a:latin typeface="Arial" panose="020B0604020202020204" pitchFamily="34" charset="0"/>
                <a:cs typeface="Arial" panose="020B0604020202020204" pitchFamily="34" charset="0"/>
              </a:rPr>
              <a:t>de empresa principal y contratas estando debidamente </a:t>
            </a:r>
            <a:r>
              <a:rPr lang="es-ES" sz="1600" b="1" dirty="0">
                <a:latin typeface="Arial" panose="020B0604020202020204" pitchFamily="34" charset="0"/>
                <a:cs typeface="Arial" panose="020B0604020202020204" pitchFamily="34" charset="0"/>
              </a:rPr>
              <a:t>capacitados</a:t>
            </a:r>
            <a:r>
              <a:rPr lang="es-ES" sz="1600" dirty="0">
                <a:latin typeface="Arial" panose="020B0604020202020204" pitchFamily="34" charset="0"/>
                <a:cs typeface="Arial" panose="020B0604020202020204" pitchFamily="34" charset="0"/>
              </a:rPr>
              <a:t>, ejerciendo un </a:t>
            </a:r>
            <a:r>
              <a:rPr lang="es-ES" sz="1600" b="1" dirty="0">
                <a:latin typeface="Arial" panose="020B0604020202020204" pitchFamily="34" charset="0"/>
                <a:cs typeface="Arial" panose="020B0604020202020204" pitchFamily="34" charset="0"/>
              </a:rPr>
              <a:t>liderazgo visible y supervisando </a:t>
            </a:r>
            <a:r>
              <a:rPr lang="es-ES" sz="1600" dirty="0">
                <a:latin typeface="Arial" panose="020B0604020202020204" pitchFamily="34" charset="0"/>
                <a:cs typeface="Arial" panose="020B0604020202020204" pitchFamily="34" charset="0"/>
              </a:rPr>
              <a:t>el desarrollo del proceso. Siendo un ejemplo para todos.</a:t>
            </a:r>
          </a:p>
          <a:p>
            <a:pPr marL="176213" indent="-176213">
              <a:spcBef>
                <a:spcPts val="600"/>
              </a:spcBef>
              <a:buFont typeface="Arial" panose="020B0604020202020204" pitchFamily="34" charset="0"/>
              <a:buChar char="•"/>
            </a:pPr>
            <a:r>
              <a:rPr lang="es-ES" sz="1600" b="1" dirty="0">
                <a:effectLst/>
                <a:latin typeface="Arial" panose="020B0604020202020204" pitchFamily="34" charset="0"/>
                <a:ea typeface="Calibri" panose="020F0502020204030204" pitchFamily="34" charset="0"/>
                <a:cs typeface="Arial" panose="020B0604020202020204" pitchFamily="34" charset="0"/>
              </a:rPr>
              <a:t>La </a:t>
            </a:r>
            <a:r>
              <a:rPr lang="es-ES" sz="1600" b="1" dirty="0">
                <a:solidFill>
                  <a:srgbClr val="1E428A"/>
                </a:solidFill>
                <a:effectLst/>
                <a:latin typeface="Arial" panose="020B0604020202020204" pitchFamily="34" charset="0"/>
                <a:ea typeface="Calibri" panose="020F0502020204030204" pitchFamily="34" charset="0"/>
                <a:cs typeface="Arial" panose="020B0604020202020204" pitchFamily="34" charset="0"/>
              </a:rPr>
              <a:t>organización preventiva</a:t>
            </a:r>
            <a:r>
              <a:rPr lang="es-ES" sz="1600" dirty="0">
                <a:solidFill>
                  <a:srgbClr val="1E428A"/>
                </a:solidFill>
                <a:effectLst/>
                <a:latin typeface="Arial" panose="020B0604020202020204" pitchFamily="34" charset="0"/>
                <a:ea typeface="Calibri" panose="020F0502020204030204" pitchFamily="34" charset="0"/>
                <a:cs typeface="Arial" panose="020B0604020202020204" pitchFamily="34" charset="0"/>
              </a:rPr>
              <a:t> </a:t>
            </a:r>
            <a:r>
              <a:rPr lang="es-ES" sz="1600" dirty="0">
                <a:effectLst/>
                <a:latin typeface="Arial" panose="020B0604020202020204" pitchFamily="34" charset="0"/>
                <a:ea typeface="Calibri" panose="020F0502020204030204" pitchFamily="34" charset="0"/>
                <a:cs typeface="Arial" panose="020B0604020202020204" pitchFamily="34" charset="0"/>
              </a:rPr>
              <a:t>de la empresa (SPP, SPA, trabajador designado, etc.), </a:t>
            </a:r>
            <a:r>
              <a:rPr lang="es-ES" sz="1600" b="1" dirty="0">
                <a:effectLst/>
                <a:latin typeface="Arial" panose="020B0604020202020204" pitchFamily="34" charset="0"/>
                <a:ea typeface="Calibri" panose="020F0502020204030204" pitchFamily="34" charset="0"/>
                <a:cs typeface="Arial" panose="020B0604020202020204" pitchFamily="34" charset="0"/>
              </a:rPr>
              <a:t>asesorando </a:t>
            </a:r>
            <a:r>
              <a:rPr lang="es-ES" sz="1600" dirty="0">
                <a:effectLst/>
                <a:latin typeface="Arial" panose="020B0604020202020204" pitchFamily="34" charset="0"/>
                <a:ea typeface="Calibri" panose="020F0502020204030204" pitchFamily="34" charset="0"/>
                <a:cs typeface="Arial" panose="020B0604020202020204" pitchFamily="34" charset="0"/>
              </a:rPr>
              <a:t>en todo lo necesario.</a:t>
            </a:r>
          </a:p>
          <a:p>
            <a:pPr marL="176213" indent="-176213">
              <a:spcBef>
                <a:spcPts val="600"/>
              </a:spcBef>
              <a:buFont typeface="Arial" panose="020B0604020202020204" pitchFamily="34" charset="0"/>
              <a:buChar char="•"/>
            </a:pPr>
            <a:r>
              <a:rPr lang="es-ES" sz="1600" b="1" dirty="0">
                <a:solidFill>
                  <a:srgbClr val="1E428A"/>
                </a:solidFill>
                <a:latin typeface="Arial" panose="020B0604020202020204" pitchFamily="34" charset="0"/>
                <a:cs typeface="Arial" panose="020B0604020202020204" pitchFamily="34" charset="0"/>
              </a:rPr>
              <a:t>Los Recursos preventivos, los Coordinadores de Seguridad y Salud y otros coordinadores de actividades preventivas</a:t>
            </a:r>
            <a:r>
              <a:rPr lang="es-ES" sz="1600" dirty="0">
                <a:latin typeface="Arial" panose="020B0604020202020204" pitchFamily="34" charset="0"/>
                <a:cs typeface="Arial" panose="020B0604020202020204" pitchFamily="34" charset="0"/>
              </a:rPr>
              <a:t>, cuando proceda su presencia, </a:t>
            </a:r>
            <a:r>
              <a:rPr lang="es-ES" sz="1600" b="1" dirty="0">
                <a:latin typeface="Arial" panose="020B0604020202020204" pitchFamily="34" charset="0"/>
                <a:cs typeface="Arial" panose="020B0604020202020204" pitchFamily="34" charset="0"/>
              </a:rPr>
              <a:t>ejerciendo eficazmente su función</a:t>
            </a:r>
            <a:r>
              <a:rPr lang="es-ES" sz="1600" dirty="0">
                <a:latin typeface="Arial" panose="020B0604020202020204" pitchFamily="34" charset="0"/>
                <a:cs typeface="Arial" panose="020B0604020202020204" pitchFamily="34" charset="0"/>
              </a:rPr>
              <a:t>.</a:t>
            </a:r>
            <a:endParaRPr lang="es-E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Imagen 6">
            <a:extLst>
              <a:ext uri="{FF2B5EF4-FFF2-40B4-BE49-F238E27FC236}">
                <a16:creationId xmlns:a16="http://schemas.microsoft.com/office/drawing/2014/main" id="{82895A0F-FB4F-8CF8-CB35-E420B6AFEA5D}"/>
              </a:ext>
            </a:extLst>
          </p:cNvPr>
          <p:cNvPicPr>
            <a:picLocks noChangeAspect="1"/>
          </p:cNvPicPr>
          <p:nvPr/>
        </p:nvPicPr>
        <p:blipFill>
          <a:blip r:embed="rId4"/>
          <a:stretch>
            <a:fillRect/>
          </a:stretch>
        </p:blipFill>
        <p:spPr>
          <a:xfrm>
            <a:off x="11265878" y="91314"/>
            <a:ext cx="823031" cy="902286"/>
          </a:xfrm>
          <a:prstGeom prst="rect">
            <a:avLst/>
          </a:prstGeom>
        </p:spPr>
      </p:pic>
      <p:sp>
        <p:nvSpPr>
          <p:cNvPr id="13" name="CuadroTexto 12">
            <a:extLst>
              <a:ext uri="{FF2B5EF4-FFF2-40B4-BE49-F238E27FC236}">
                <a16:creationId xmlns:a16="http://schemas.microsoft.com/office/drawing/2014/main" id="{A4FC9F11-1203-04FF-E8AB-7E462F2FEED6}"/>
              </a:ext>
            </a:extLst>
          </p:cNvPr>
          <p:cNvSpPr txBox="1"/>
          <p:nvPr/>
        </p:nvSpPr>
        <p:spPr>
          <a:xfrm>
            <a:off x="707149" y="3822243"/>
            <a:ext cx="5289691" cy="2317298"/>
          </a:xfrm>
          <a:prstGeom prst="roundRect">
            <a:avLst>
              <a:gd name="adj" fmla="val 8819"/>
            </a:avLst>
          </a:prstGeom>
          <a:solidFill>
            <a:srgbClr val="F8CBAD"/>
          </a:solidFill>
        </p:spPr>
        <p:txBody>
          <a:bodyPr wrap="square" tIns="72000" rtlCol="0">
            <a:noAutofit/>
          </a:bodyPr>
          <a:lstStyle/>
          <a:p>
            <a:r>
              <a:rPr lang="es-ES" sz="1600" dirty="0">
                <a:latin typeface="Arial" panose="020B0604020202020204" pitchFamily="34" charset="0"/>
                <a:cs typeface="Arial" panose="020B0604020202020204" pitchFamily="34" charset="0"/>
              </a:rPr>
              <a:t>La Empresa principal debe:</a:t>
            </a:r>
          </a:p>
          <a:p>
            <a:pPr marL="179388" indent="-179388">
              <a:spcBef>
                <a:spcPts val="600"/>
              </a:spcBef>
              <a:buFont typeface="Arial" panose="020B0604020202020204" pitchFamily="34" charset="0"/>
              <a:buChar char="•"/>
            </a:pPr>
            <a:r>
              <a:rPr lang="es-ES" sz="1200" dirty="0">
                <a:latin typeface="Arial" panose="020B0604020202020204" pitchFamily="34" charset="0"/>
                <a:cs typeface="Arial" panose="020B0604020202020204" pitchFamily="34" charset="0"/>
              </a:rPr>
              <a:t>Ser </a:t>
            </a:r>
            <a:r>
              <a:rPr lang="es-ES" sz="1200" b="1" dirty="0">
                <a:latin typeface="Arial" panose="020B0604020202020204" pitchFamily="34" charset="0"/>
                <a:cs typeface="Arial" panose="020B0604020202020204" pitchFamily="34" charset="0"/>
              </a:rPr>
              <a:t>consciente de la realidad empresarial, y actuar en consecuencia.</a:t>
            </a:r>
            <a:r>
              <a:rPr lang="es-ES" sz="1200" dirty="0">
                <a:latin typeface="Arial" panose="020B0604020202020204" pitchFamily="34" charset="0"/>
                <a:cs typeface="Arial" panose="020B0604020202020204" pitchFamily="34" charset="0"/>
              </a:rPr>
              <a:t> No todas las empresas o autónomos disponen en su plantilla de profesionales de prevención especializados. </a:t>
            </a:r>
          </a:p>
          <a:p>
            <a:pPr marL="179388" indent="-179388">
              <a:spcBef>
                <a:spcPts val="300"/>
              </a:spcBef>
              <a:buFont typeface="Arial" panose="020B0604020202020204" pitchFamily="34" charset="0"/>
              <a:buChar char="•"/>
            </a:pPr>
            <a:r>
              <a:rPr lang="es-ES" sz="1200" b="1" i="0" u="none" strike="noStrike" baseline="0" dirty="0">
                <a:latin typeface="Arial" panose="020B0604020202020204" pitchFamily="34" charset="0"/>
                <a:cs typeface="Arial" panose="020B0604020202020204" pitchFamily="34" charset="0"/>
              </a:rPr>
              <a:t>Facilitar</a:t>
            </a:r>
            <a:r>
              <a:rPr lang="es-ES" sz="1200" b="1" i="0" u="none" strike="noStrike" dirty="0">
                <a:latin typeface="Arial" panose="020B0604020202020204" pitchFamily="34" charset="0"/>
                <a:cs typeface="Arial" panose="020B0604020202020204" pitchFamily="34" charset="0"/>
              </a:rPr>
              <a:t> </a:t>
            </a:r>
            <a:r>
              <a:rPr lang="es-ES" sz="1200" b="1" i="0" u="none" strike="noStrike" baseline="0" dirty="0">
                <a:latin typeface="Arial" panose="020B0604020202020204" pitchFamily="34" charset="0"/>
                <a:cs typeface="Arial" panose="020B0604020202020204" pitchFamily="34" charset="0"/>
              </a:rPr>
              <a:t> </a:t>
            </a:r>
            <a:r>
              <a:rPr lang="es-ES" sz="1200" b="1" i="0" u="none" baseline="0" dirty="0">
                <a:latin typeface="Arial" panose="020B0604020202020204" pitchFamily="34" charset="0"/>
                <a:cs typeface="Arial" panose="020B0604020202020204" pitchFamily="34" charset="0"/>
              </a:rPr>
              <a:t>la</a:t>
            </a:r>
            <a:r>
              <a:rPr lang="es-ES" sz="1200" i="0" u="none" baseline="0" dirty="0">
                <a:latin typeface="Arial" panose="020B0604020202020204" pitchFamily="34" charset="0"/>
                <a:cs typeface="Arial" panose="020B0604020202020204" pitchFamily="34" charset="0"/>
              </a:rPr>
              <a:t> </a:t>
            </a:r>
            <a:r>
              <a:rPr lang="es-ES" sz="1200" b="1" i="0" u="none" strike="noStrike" baseline="0" dirty="0">
                <a:latin typeface="Arial" panose="020B0604020202020204" pitchFamily="34" charset="0"/>
                <a:cs typeface="Arial" panose="020B0604020202020204" pitchFamily="34" charset="0"/>
              </a:rPr>
              <a:t>participación de las personas trabajadoras </a:t>
            </a:r>
            <a:r>
              <a:rPr lang="es-ES" sz="1200" b="0" i="0" u="none" strike="noStrike" baseline="0" dirty="0">
                <a:latin typeface="Arial" panose="020B0604020202020204" pitchFamily="34" charset="0"/>
                <a:cs typeface="Arial" panose="020B0604020202020204" pitchFamily="34" charset="0"/>
              </a:rPr>
              <a:t>en las actividades de seguridad y salud, y fomentar dicha participación</a:t>
            </a:r>
            <a:r>
              <a:rPr lang="es-ES" sz="1200" dirty="0">
                <a:latin typeface="Arial" panose="020B0604020202020204" pitchFamily="34" charset="0"/>
                <a:cs typeface="Arial" panose="020B0604020202020204" pitchFamily="34" charset="0"/>
              </a:rPr>
              <a:t>.</a:t>
            </a:r>
          </a:p>
          <a:p>
            <a:pPr>
              <a:spcBef>
                <a:spcPts val="600"/>
              </a:spcBef>
            </a:pPr>
            <a:r>
              <a:rPr lang="es-ES" sz="1600" dirty="0">
                <a:latin typeface="Arial" panose="020B0604020202020204" pitchFamily="34" charset="0"/>
                <a:cs typeface="Arial" panose="020B0604020202020204" pitchFamily="34" charset="0"/>
              </a:rPr>
              <a:t>Las Contratas deben:</a:t>
            </a:r>
          </a:p>
          <a:p>
            <a:pPr marL="179388" indent="-179388">
              <a:spcBef>
                <a:spcPts val="600"/>
              </a:spcBef>
              <a:buFont typeface="Arial" panose="020B0604020202020204" pitchFamily="34" charset="0"/>
              <a:buChar char="•"/>
            </a:pPr>
            <a:r>
              <a:rPr lang="es-ES" sz="1200" b="1" dirty="0">
                <a:latin typeface="Arial" panose="020B0604020202020204" pitchFamily="34" charset="0"/>
                <a:cs typeface="Arial" panose="020B0604020202020204" pitchFamily="34" charset="0"/>
              </a:rPr>
              <a:t>Ejecutar los trabajos de forma segura y saludable</a:t>
            </a:r>
            <a:r>
              <a:rPr lang="es-ES" sz="1200" dirty="0">
                <a:latin typeface="Arial" panose="020B0604020202020204" pitchFamily="34" charset="0"/>
                <a:cs typeface="Arial" panose="020B0604020202020204" pitchFamily="34" charset="0"/>
              </a:rPr>
              <a:t>, tanto con sus propios trabajadores, como con los de sus </a:t>
            </a:r>
            <a:r>
              <a:rPr lang="es-ES" sz="1200" b="1" dirty="0">
                <a:latin typeface="Arial" panose="020B0604020202020204" pitchFamily="34" charset="0"/>
                <a:cs typeface="Arial" panose="020B0604020202020204" pitchFamily="34" charset="0"/>
              </a:rPr>
              <a:t>subcontratas</a:t>
            </a:r>
            <a:r>
              <a:rPr lang="es-ES" sz="1200" dirty="0">
                <a:latin typeface="Arial" panose="020B0604020202020204" pitchFamily="34" charset="0"/>
                <a:cs typeface="Arial" panose="020B0604020202020204" pitchFamily="34" charset="0"/>
              </a:rPr>
              <a:t>.</a:t>
            </a:r>
          </a:p>
        </p:txBody>
      </p:sp>
      <p:sp>
        <p:nvSpPr>
          <p:cNvPr id="14" name="CuadroTexto 13">
            <a:extLst>
              <a:ext uri="{FF2B5EF4-FFF2-40B4-BE49-F238E27FC236}">
                <a16:creationId xmlns:a16="http://schemas.microsoft.com/office/drawing/2014/main" id="{B59E541C-9B5B-CD08-F7E1-E8ADF680A7D6}"/>
              </a:ext>
            </a:extLst>
          </p:cNvPr>
          <p:cNvSpPr txBox="1"/>
          <p:nvPr/>
        </p:nvSpPr>
        <p:spPr>
          <a:xfrm>
            <a:off x="6114369" y="3804180"/>
            <a:ext cx="5370480" cy="2317297"/>
          </a:xfrm>
          <a:prstGeom prst="roundRect">
            <a:avLst>
              <a:gd name="adj" fmla="val 8819"/>
            </a:avLst>
          </a:prstGeom>
          <a:solidFill>
            <a:srgbClr val="FBE5D6"/>
          </a:solidFill>
        </p:spPr>
        <p:txBody>
          <a:bodyPr wrap="square" tIns="72000" rIns="72000" rtlCol="0">
            <a:noAutofit/>
          </a:bodyPr>
          <a:lstStyle/>
          <a:p>
            <a:r>
              <a:rPr lang="es-ES" sz="1600" dirty="0">
                <a:latin typeface="Arial" panose="020B0604020202020204" pitchFamily="34" charset="0"/>
                <a:cs typeface="Arial" panose="020B0604020202020204" pitchFamily="34" charset="0"/>
              </a:rPr>
              <a:t>Autonomía de las personas trabajadoras:</a:t>
            </a:r>
          </a:p>
          <a:p>
            <a:pPr marL="179388" indent="-179388">
              <a:spcBef>
                <a:spcPts val="600"/>
              </a:spcBef>
              <a:buFont typeface="Arial" panose="020B0604020202020204" pitchFamily="34" charset="0"/>
              <a:buChar char="•"/>
            </a:pPr>
            <a:r>
              <a:rPr lang="es-ES" sz="1200" dirty="0">
                <a:latin typeface="Arial" panose="020B0604020202020204" pitchFamily="34" charset="0"/>
                <a:cs typeface="Arial" panose="020B0604020202020204" pitchFamily="34" charset="0"/>
              </a:rPr>
              <a:t>Fomentar la </a:t>
            </a:r>
            <a:r>
              <a:rPr lang="es-ES" sz="1200" b="1" dirty="0">
                <a:latin typeface="Arial" panose="020B0604020202020204" pitchFamily="34" charset="0"/>
                <a:cs typeface="Arial" panose="020B0604020202020204" pitchFamily="34" charset="0"/>
              </a:rPr>
              <a:t>capacitación y la autonomía </a:t>
            </a:r>
            <a:r>
              <a:rPr lang="es-ES" sz="1200" dirty="0">
                <a:latin typeface="Arial" panose="020B0604020202020204" pitchFamily="34" charset="0"/>
                <a:cs typeface="Arial" panose="020B0604020202020204" pitchFamily="34" charset="0"/>
              </a:rPr>
              <a:t>de las personas trabajadoras para que puedan tomar decisiones con criterio y no se expongan a situaciones de riesgo sin las medidas preventivas adecuadas.</a:t>
            </a:r>
          </a:p>
          <a:p>
            <a:pPr marL="179388" indent="-179388">
              <a:spcBef>
                <a:spcPts val="300"/>
              </a:spcBef>
              <a:buFont typeface="Arial" panose="020B0604020202020204" pitchFamily="34" charset="0"/>
              <a:buChar char="•"/>
            </a:pPr>
            <a:r>
              <a:rPr lang="es-ES" sz="1200" dirty="0">
                <a:latin typeface="Arial" panose="020B0604020202020204" pitchFamily="34" charset="0"/>
                <a:cs typeface="Arial" panose="020B0604020202020204" pitchFamily="34" charset="0"/>
              </a:rPr>
              <a:t>Derecho a decir NO. Los directivos y mandos </a:t>
            </a:r>
            <a:r>
              <a:rPr lang="es-ES" sz="1200" b="1" dirty="0">
                <a:latin typeface="Arial" panose="020B0604020202020204" pitchFamily="34" charset="0"/>
                <a:cs typeface="Arial" panose="020B0604020202020204" pitchFamily="34" charset="0"/>
              </a:rPr>
              <a:t>deben apoyar a las personas trabajadoras</a:t>
            </a:r>
            <a:r>
              <a:rPr lang="es-ES" sz="1200" dirty="0">
                <a:latin typeface="Arial" panose="020B0604020202020204" pitchFamily="34" charset="0"/>
                <a:cs typeface="Arial" panose="020B0604020202020204" pitchFamily="34" charset="0"/>
              </a:rPr>
              <a:t> cuando deciden NO realizar una tarea por considerar que:</a:t>
            </a:r>
          </a:p>
          <a:p>
            <a:pPr marL="360363" lvl="1" indent="-180975">
              <a:buFont typeface="Arial" panose="020B0604020202020204" pitchFamily="34" charset="0"/>
              <a:buChar char="•"/>
            </a:pPr>
            <a:r>
              <a:rPr lang="es-ES" sz="1200" dirty="0">
                <a:latin typeface="Arial" panose="020B0604020202020204" pitchFamily="34" charset="0"/>
                <a:cs typeface="Arial" panose="020B0604020202020204" pitchFamily="34" charset="0"/>
              </a:rPr>
              <a:t>No se dispone o está deteriorada alguna medida preventiva necesaria</a:t>
            </a:r>
          </a:p>
          <a:p>
            <a:pPr marL="360363" lvl="1" indent="-180975">
              <a:buFont typeface="Arial" panose="020B0604020202020204" pitchFamily="34" charset="0"/>
              <a:buChar char="•"/>
            </a:pPr>
            <a:r>
              <a:rPr lang="es-ES" sz="1200" dirty="0">
                <a:latin typeface="Arial" panose="020B0604020202020204" pitchFamily="34" charset="0"/>
                <a:cs typeface="Arial" panose="020B0604020202020204" pitchFamily="34" charset="0"/>
              </a:rPr>
              <a:t>No es posible cumplir el procedimiento establecido</a:t>
            </a:r>
          </a:p>
          <a:p>
            <a:pPr marL="360363" lvl="1" indent="-180975">
              <a:buFont typeface="Arial" panose="020B0604020202020204" pitchFamily="34" charset="0"/>
              <a:buChar char="•"/>
            </a:pPr>
            <a:r>
              <a:rPr lang="es-ES" sz="1200" dirty="0">
                <a:latin typeface="Arial" panose="020B0604020202020204" pitchFamily="34" charset="0"/>
                <a:cs typeface="Arial" panose="020B0604020202020204" pitchFamily="34" charset="0"/>
              </a:rPr>
              <a:t>El entorno de trabajo no es seguro</a:t>
            </a:r>
            <a:endParaRPr lang="es-ES" sz="14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1AAE0A5F-A070-75A9-4F1D-6D5E8141ACEC}"/>
              </a:ext>
            </a:extLst>
          </p:cNvPr>
          <p:cNvSpPr txBox="1"/>
          <p:nvPr/>
        </p:nvSpPr>
        <p:spPr>
          <a:xfrm>
            <a:off x="601694" y="6411597"/>
            <a:ext cx="9206542" cy="307777"/>
          </a:xfrm>
          <a:prstGeom prst="rect">
            <a:avLst/>
          </a:prstGeom>
          <a:noFill/>
        </p:spPr>
        <p:txBody>
          <a:bodyPr wrap="square" rtlCol="0">
            <a:spAutoFit/>
          </a:bodyPr>
          <a:lstStyle/>
          <a:p>
            <a:r>
              <a:rPr lang="es-ES" sz="800" b="1" dirty="0">
                <a:latin typeface="Arial Nova Light" panose="020B0304020202020204" pitchFamily="34" charset="0"/>
              </a:rPr>
              <a:t>Referencia: </a:t>
            </a:r>
          </a:p>
          <a:p>
            <a:r>
              <a:rPr lang="es-ES" sz="600" dirty="0">
                <a:latin typeface="Arial Nova Light" panose="020B0304020202020204" pitchFamily="34" charset="0"/>
              </a:rPr>
              <a:t>Guía para la </a:t>
            </a:r>
            <a:r>
              <a:rPr lang="es-ES" sz="600" b="1" dirty="0">
                <a:latin typeface="Arial Nova Light" panose="020B0304020202020204" pitchFamily="34" charset="0"/>
              </a:rPr>
              <a:t>Integración de la Prevención de riesgos en el sistema general de gestión de la empresa (INSST). Apartado 4.6.3 Integración en la contratación de obras o </a:t>
            </a:r>
            <a:r>
              <a:rPr lang="es-ES" sz="600" dirty="0">
                <a:latin typeface="Arial Nova Light" panose="020B0304020202020204" pitchFamily="34" charset="0"/>
              </a:rPr>
              <a:t>servicios (</a:t>
            </a:r>
            <a:r>
              <a:rPr lang="es-ES" sz="600" dirty="0" err="1">
                <a:latin typeface="Arial Nova Light" panose="020B0304020202020204" pitchFamily="34" charset="0"/>
              </a:rPr>
              <a:t>pág</a:t>
            </a:r>
            <a:r>
              <a:rPr lang="es-ES" sz="600" dirty="0">
                <a:latin typeface="Arial Nova Light" panose="020B0304020202020204" pitchFamily="34" charset="0"/>
              </a:rPr>
              <a:t> 26)</a:t>
            </a:r>
            <a:r>
              <a:rPr lang="es-ES" sz="600" i="1" dirty="0">
                <a:latin typeface="Arial Nova Light" panose="020B0304020202020204" pitchFamily="34" charset="0"/>
                <a:hlinkClick r:id="rId5"/>
              </a:rPr>
              <a:t>. Acceso al documento</a:t>
            </a:r>
            <a:endParaRPr lang="es-ES" sz="600" i="1" dirty="0">
              <a:latin typeface="Arial Nova Light" panose="020B0304020202020204" pitchFamily="34" charset="0"/>
            </a:endParaRPr>
          </a:p>
        </p:txBody>
      </p:sp>
      <p:sp>
        <p:nvSpPr>
          <p:cNvPr id="6" name="Título 5">
            <a:extLst>
              <a:ext uri="{FF2B5EF4-FFF2-40B4-BE49-F238E27FC236}">
                <a16:creationId xmlns:a16="http://schemas.microsoft.com/office/drawing/2014/main" id="{71CDE6B3-FE26-2290-E9E6-405B179DD271}"/>
              </a:ext>
            </a:extLst>
          </p:cNvPr>
          <p:cNvSpPr>
            <a:spLocks noGrp="1"/>
          </p:cNvSpPr>
          <p:nvPr>
            <p:ph type="title"/>
          </p:nvPr>
        </p:nvSpPr>
        <p:spPr>
          <a:xfrm>
            <a:off x="2382670" y="277638"/>
            <a:ext cx="8409155" cy="444099"/>
          </a:xfrm>
        </p:spPr>
        <p:txBody>
          <a:bodyPr/>
          <a:lstStyle/>
          <a:p>
            <a:r>
              <a:rPr lang="es-ES" sz="2400" b="0" dirty="0"/>
              <a:t>La </a:t>
            </a:r>
            <a:r>
              <a:rPr lang="es-ES" sz="2400" dirty="0"/>
              <a:t>integración </a:t>
            </a:r>
            <a:r>
              <a:rPr lang="es-ES" sz="2400" b="0" dirty="0"/>
              <a:t>favorece que cada uno cumpla su función</a:t>
            </a:r>
          </a:p>
        </p:txBody>
      </p:sp>
      <p:sp>
        <p:nvSpPr>
          <p:cNvPr id="4" name="CuadroTexto 3">
            <a:extLst>
              <a:ext uri="{FF2B5EF4-FFF2-40B4-BE49-F238E27FC236}">
                <a16:creationId xmlns:a16="http://schemas.microsoft.com/office/drawing/2014/main" id="{52AB5AA1-0F95-B31D-A019-8B513B331F22}"/>
              </a:ext>
            </a:extLst>
          </p:cNvPr>
          <p:cNvSpPr txBox="1"/>
          <p:nvPr/>
        </p:nvSpPr>
        <p:spPr>
          <a:xfrm>
            <a:off x="707149" y="1433948"/>
            <a:ext cx="10777700" cy="369332"/>
          </a:xfrm>
          <a:prstGeom prst="rect">
            <a:avLst/>
          </a:prstGeom>
          <a:solidFill>
            <a:srgbClr val="1E428A"/>
          </a:solidFill>
        </p:spPr>
        <p:txBody>
          <a:bodyPr wrap="square">
            <a:spAutoFit/>
          </a:bodyPr>
          <a:lstStyle/>
          <a:p>
            <a:pPr>
              <a:spcBef>
                <a:spcPts val="1200"/>
              </a:spcBef>
            </a:pPr>
            <a:r>
              <a:rPr lang="es-ES" sz="1800" dirty="0">
                <a:solidFill>
                  <a:schemeClr val="bg1"/>
                </a:solidFill>
                <a:latin typeface="Arial" panose="020B0604020202020204" pitchFamily="34" charset="0"/>
                <a:cs typeface="Arial" panose="020B0604020202020204" pitchFamily="34" charset="0"/>
              </a:rPr>
              <a:t>Cada empresa debe </a:t>
            </a:r>
            <a:r>
              <a:rPr lang="es-ES" sz="1800" b="1" dirty="0">
                <a:solidFill>
                  <a:schemeClr val="bg1"/>
                </a:solidFill>
                <a:latin typeface="Arial" panose="020B0604020202020204" pitchFamily="34" charset="0"/>
                <a:cs typeface="Arial" panose="020B0604020202020204" pitchFamily="34" charset="0"/>
              </a:rPr>
              <a:t>promover y velar por el buen desempeño preventivo </a:t>
            </a:r>
            <a:r>
              <a:rPr lang="es-ES" sz="1800" dirty="0">
                <a:solidFill>
                  <a:schemeClr val="bg1"/>
                </a:solidFill>
                <a:latin typeface="Arial" panose="020B0604020202020204" pitchFamily="34" charset="0"/>
                <a:cs typeface="Arial" panose="020B0604020202020204" pitchFamily="34" charset="0"/>
              </a:rPr>
              <a:t>de sus trabajadores.</a:t>
            </a:r>
          </a:p>
        </p:txBody>
      </p:sp>
    </p:spTree>
    <p:extLst>
      <p:ext uri="{BB962C8B-B14F-4D97-AF65-F5344CB8AC3E}">
        <p14:creationId xmlns:p14="http://schemas.microsoft.com/office/powerpoint/2010/main" val="39290020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F82F894-937C-14A1-8D2D-FF996C9D1A64}"/>
              </a:ext>
            </a:extLst>
          </p:cNvPr>
          <p:cNvPicPr>
            <a:picLocks noChangeAspect="1"/>
          </p:cNvPicPr>
          <p:nvPr/>
        </p:nvPicPr>
        <p:blipFill>
          <a:blip r:embed="rId2"/>
          <a:stretch>
            <a:fillRect/>
          </a:stretch>
        </p:blipFill>
        <p:spPr>
          <a:xfrm>
            <a:off x="11301907" y="28530"/>
            <a:ext cx="890093" cy="1018120"/>
          </a:xfrm>
          <a:prstGeom prst="rect">
            <a:avLst/>
          </a:prstGeom>
        </p:spPr>
      </p:pic>
      <p:pic>
        <p:nvPicPr>
          <p:cNvPr id="9" name="Imagen 8">
            <a:hlinkClick r:id="rId3" action="ppaction://hlinksldjump"/>
            <a:extLst>
              <a:ext uri="{FF2B5EF4-FFF2-40B4-BE49-F238E27FC236}">
                <a16:creationId xmlns:a16="http://schemas.microsoft.com/office/drawing/2014/main" id="{1A651930-4B9B-D78C-9AEE-64400E87ECCB}"/>
              </a:ext>
            </a:extLst>
          </p:cNvPr>
          <p:cNvPicPr>
            <a:picLocks noChangeAspect="1"/>
          </p:cNvPicPr>
          <p:nvPr/>
        </p:nvPicPr>
        <p:blipFill>
          <a:blip r:embed="rId4"/>
          <a:stretch>
            <a:fillRect/>
          </a:stretch>
        </p:blipFill>
        <p:spPr>
          <a:xfrm>
            <a:off x="10634833" y="5976256"/>
            <a:ext cx="1426803" cy="802577"/>
          </a:xfrm>
          <a:prstGeom prst="rect">
            <a:avLst/>
          </a:prstGeom>
          <a:ln>
            <a:solidFill>
              <a:schemeClr val="bg2"/>
            </a:solidFill>
          </a:ln>
        </p:spPr>
      </p:pic>
      <p:sp>
        <p:nvSpPr>
          <p:cNvPr id="7" name="Título 6">
            <a:extLst>
              <a:ext uri="{FF2B5EF4-FFF2-40B4-BE49-F238E27FC236}">
                <a16:creationId xmlns:a16="http://schemas.microsoft.com/office/drawing/2014/main" id="{F5C1FF1A-9D44-8FBD-AAA3-0AF29613CFC3}"/>
              </a:ext>
            </a:extLst>
          </p:cNvPr>
          <p:cNvSpPr>
            <a:spLocks noGrp="1"/>
          </p:cNvSpPr>
          <p:nvPr>
            <p:ph type="title"/>
          </p:nvPr>
        </p:nvSpPr>
        <p:spPr/>
        <p:txBody>
          <a:bodyPr/>
          <a:lstStyle/>
          <a:p>
            <a:r>
              <a:rPr lang="es-ES" b="0" dirty="0"/>
              <a:t>La comunicación como base de la </a:t>
            </a:r>
            <a:r>
              <a:rPr lang="es-ES" dirty="0"/>
              <a:t>Cooperación</a:t>
            </a:r>
          </a:p>
        </p:txBody>
      </p:sp>
      <p:sp>
        <p:nvSpPr>
          <p:cNvPr id="2" name="CuadroTexto 7">
            <a:extLst>
              <a:ext uri="{FF2B5EF4-FFF2-40B4-BE49-F238E27FC236}">
                <a16:creationId xmlns:a16="http://schemas.microsoft.com/office/drawing/2014/main" id="{37348AEF-7E8E-1C7B-6051-3188BBF8D4BE}"/>
              </a:ext>
            </a:extLst>
          </p:cNvPr>
          <p:cNvSpPr txBox="1"/>
          <p:nvPr/>
        </p:nvSpPr>
        <p:spPr>
          <a:xfrm>
            <a:off x="605553" y="1335446"/>
            <a:ext cx="10696354" cy="3174466"/>
          </a:xfrm>
          <a:prstGeom prst="roundRect">
            <a:avLst>
              <a:gd name="adj" fmla="val 8094"/>
            </a:avLst>
          </a:prstGeom>
          <a:solidFill>
            <a:srgbClr val="F4B183"/>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r>
              <a:rPr lang="es-ES" i="0" dirty="0">
                <a:latin typeface="Arial" panose="020B0604020202020204" pitchFamily="34" charset="0"/>
                <a:cs typeface="Arial" panose="020B0604020202020204" pitchFamily="34" charset="0"/>
              </a:rPr>
              <a:t>Un clima de cooperación se puede crear: </a:t>
            </a:r>
          </a:p>
          <a:p>
            <a:pPr marL="285750" indent="-285750">
              <a:spcBef>
                <a:spcPts val="600"/>
              </a:spcBef>
              <a:buFont typeface="Arial" panose="020B0604020202020204" pitchFamily="34" charset="0"/>
              <a:buChar char="•"/>
            </a:pPr>
            <a:r>
              <a:rPr lang="es-ES" b="1" i="0" u="sng" dirty="0">
                <a:latin typeface="Arial" panose="020B0604020202020204" pitchFamily="34" charset="0"/>
                <a:cs typeface="Arial" panose="020B0604020202020204" pitchFamily="34" charset="0"/>
              </a:rPr>
              <a:t>Estableciendo Canales fluidos </a:t>
            </a:r>
            <a:r>
              <a:rPr lang="es-ES" i="0" dirty="0">
                <a:latin typeface="Arial" panose="020B0604020202020204" pitchFamily="34" charset="0"/>
                <a:cs typeface="Arial" panose="020B0604020202020204" pitchFamily="34" charset="0"/>
              </a:rPr>
              <a:t>de comunicación y escucha activa: poniendo a disposición permanente medios tecnológicos de contacto (teléfono, plataformas informáticas, correo electrónico, etc.),  nombrando a personas de referencia en cada empresa para consultas urgentes entre las mismas, celebrando reuniones periódicas de seguimiento, ... </a:t>
            </a:r>
          </a:p>
          <a:p>
            <a:pPr marL="285750" indent="-285750">
              <a:spcBef>
                <a:spcPts val="600"/>
              </a:spcBef>
              <a:buFont typeface="Arial" panose="020B0604020202020204" pitchFamily="34" charset="0"/>
              <a:buChar char="•"/>
            </a:pPr>
            <a:r>
              <a:rPr lang="es-ES" i="0" dirty="0">
                <a:latin typeface="Arial" panose="020B0604020202020204" pitchFamily="34" charset="0"/>
                <a:cs typeface="Arial" panose="020B0604020202020204" pitchFamily="34" charset="0"/>
              </a:rPr>
              <a:t>Con una </a:t>
            </a:r>
            <a:r>
              <a:rPr lang="es-ES" b="1" i="0" u="sng" dirty="0">
                <a:latin typeface="Arial" panose="020B0604020202020204" pitchFamily="34" charset="0"/>
                <a:cs typeface="Arial" panose="020B0604020202020204" pitchFamily="34" charset="0"/>
              </a:rPr>
              <a:t>comunicación bidireccional</a:t>
            </a:r>
            <a:r>
              <a:rPr lang="es-ES" b="1" i="0" dirty="0">
                <a:latin typeface="Arial" panose="020B0604020202020204" pitchFamily="34" charset="0"/>
                <a:cs typeface="Arial" panose="020B0604020202020204" pitchFamily="34" charset="0"/>
              </a:rPr>
              <a:t> </a:t>
            </a:r>
            <a:r>
              <a:rPr lang="es-ES" i="0" dirty="0">
                <a:latin typeface="Arial" panose="020B0604020202020204" pitchFamily="34" charset="0"/>
                <a:cs typeface="Arial" panose="020B0604020202020204" pitchFamily="34" charset="0"/>
              </a:rPr>
              <a:t>entre los responsables de cada empresa, mandos intermedios, servicios de prevención, trabajadores de la empresa principal, contratas y subcontratas.</a:t>
            </a:r>
          </a:p>
          <a:p>
            <a:pPr marL="285750" indent="-285750" algn="l">
              <a:spcBef>
                <a:spcPts val="600"/>
              </a:spcBef>
              <a:buFont typeface="Arial" panose="020B0604020202020204" pitchFamily="34" charset="0"/>
              <a:buChar char="•"/>
            </a:pPr>
            <a:r>
              <a:rPr lang="es-ES" sz="1800" b="1" i="0" u="sng" strike="noStrike" baseline="0" dirty="0">
                <a:latin typeface="Arial" panose="020B0604020202020204" pitchFamily="34" charset="0"/>
                <a:cs typeface="Arial" panose="020B0604020202020204" pitchFamily="34" charset="0"/>
              </a:rPr>
              <a:t>Fomentando el contacto directo</a:t>
            </a:r>
            <a:r>
              <a:rPr lang="es-ES" b="1" i="0" u="sng" dirty="0">
                <a:latin typeface="Arial" panose="020B0604020202020204" pitchFamily="34" charset="0"/>
                <a:cs typeface="Arial" panose="020B0604020202020204" pitchFamily="34" charset="0"/>
              </a:rPr>
              <a:t> y personal</a:t>
            </a:r>
            <a:r>
              <a:rPr lang="es-ES" sz="1800" b="0" i="0" u="none" strike="noStrike" baseline="0" dirty="0">
                <a:latin typeface="Arial" panose="020B0604020202020204" pitchFamily="34" charset="0"/>
                <a:cs typeface="Arial" panose="020B0604020202020204" pitchFamily="34" charset="0"/>
              </a:rPr>
              <a:t>. Superar el mero intercambio de documentación. </a:t>
            </a:r>
          </a:p>
        </p:txBody>
      </p:sp>
      <p:sp>
        <p:nvSpPr>
          <p:cNvPr id="4" name="CuadroTexto 7">
            <a:extLst>
              <a:ext uri="{FF2B5EF4-FFF2-40B4-BE49-F238E27FC236}">
                <a16:creationId xmlns:a16="http://schemas.microsoft.com/office/drawing/2014/main" id="{AD5C24EA-2ED7-648E-CE1F-A96DE7584098}"/>
              </a:ext>
            </a:extLst>
          </p:cNvPr>
          <p:cNvSpPr txBox="1"/>
          <p:nvPr/>
        </p:nvSpPr>
        <p:spPr>
          <a:xfrm>
            <a:off x="605553" y="4816047"/>
            <a:ext cx="10696354" cy="773809"/>
          </a:xfrm>
          <a:prstGeom prst="roundRect">
            <a:avLst/>
          </a:prstGeom>
          <a:solidFill>
            <a:schemeClr val="accent2">
              <a:lumMod val="40000"/>
              <a:lumOff val="6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r>
              <a:rPr lang="es-ES" sz="1800" b="0" i="0" u="none" strike="noStrike" baseline="0" dirty="0">
                <a:latin typeface="Arial" panose="020B0604020202020204" pitchFamily="34" charset="0"/>
                <a:cs typeface="Arial" panose="020B0604020202020204" pitchFamily="34" charset="0"/>
              </a:rPr>
              <a:t> </a:t>
            </a:r>
            <a:r>
              <a:rPr lang="es-ES" sz="1800" i="0" dirty="0">
                <a:latin typeface="Arial" panose="020B0604020202020204" pitchFamily="34" charset="0"/>
                <a:cs typeface="Arial" panose="020B0604020202020204" pitchFamily="34" charset="0"/>
              </a:rPr>
              <a:t>La empresa principal debe crear </a:t>
            </a:r>
            <a:r>
              <a:rPr lang="es-ES" sz="1800" b="1" i="0" u="sng" dirty="0">
                <a:latin typeface="Arial" panose="020B0604020202020204" pitchFamily="34" charset="0"/>
                <a:cs typeface="Arial" panose="020B0604020202020204" pitchFamily="34" charset="0"/>
              </a:rPr>
              <a:t>un entorno de confianza</a:t>
            </a:r>
            <a:r>
              <a:rPr lang="es-ES" sz="1800" b="1" i="0" dirty="0">
                <a:latin typeface="Arial" panose="020B0604020202020204" pitchFamily="34" charset="0"/>
                <a:cs typeface="Arial" panose="020B0604020202020204" pitchFamily="34" charset="0"/>
              </a:rPr>
              <a:t> </a:t>
            </a:r>
            <a:r>
              <a:rPr lang="es-ES" sz="1800" i="0" dirty="0">
                <a:latin typeface="Arial" panose="020B0604020202020204" pitchFamily="34" charset="0"/>
                <a:cs typeface="Arial" panose="020B0604020202020204" pitchFamily="34" charset="0"/>
              </a:rPr>
              <a:t>en su relación con las Contratas para facilitar la cooperación y el aprendizaje</a:t>
            </a:r>
            <a:endParaRPr lang="es-ES" sz="18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5698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50EB9FC-2D28-7758-CB3C-81BAF9146581}"/>
              </a:ext>
            </a:extLst>
          </p:cNvPr>
          <p:cNvPicPr>
            <a:picLocks noChangeAspect="1"/>
          </p:cNvPicPr>
          <p:nvPr/>
        </p:nvPicPr>
        <p:blipFill>
          <a:blip r:embed="rId2"/>
          <a:stretch>
            <a:fillRect/>
          </a:stretch>
        </p:blipFill>
        <p:spPr>
          <a:xfrm>
            <a:off x="11240942" y="79167"/>
            <a:ext cx="951058" cy="1018120"/>
          </a:xfrm>
          <a:prstGeom prst="rect">
            <a:avLst/>
          </a:prstGeom>
        </p:spPr>
      </p:pic>
      <p:pic>
        <p:nvPicPr>
          <p:cNvPr id="7" name="Imagen 6">
            <a:hlinkClick r:id="rId3" action="ppaction://hlinksldjump"/>
            <a:extLst>
              <a:ext uri="{FF2B5EF4-FFF2-40B4-BE49-F238E27FC236}">
                <a16:creationId xmlns:a16="http://schemas.microsoft.com/office/drawing/2014/main" id="{889A3BD4-096F-5C91-5E9C-1963EB95B60D}"/>
              </a:ext>
            </a:extLst>
          </p:cNvPr>
          <p:cNvPicPr>
            <a:picLocks noChangeAspect="1"/>
          </p:cNvPicPr>
          <p:nvPr/>
        </p:nvPicPr>
        <p:blipFill>
          <a:blip r:embed="rId4"/>
          <a:stretch>
            <a:fillRect/>
          </a:stretch>
        </p:blipFill>
        <p:spPr>
          <a:xfrm>
            <a:off x="10634833" y="5976256"/>
            <a:ext cx="1426803" cy="802577"/>
          </a:xfrm>
          <a:prstGeom prst="rect">
            <a:avLst/>
          </a:prstGeom>
          <a:ln>
            <a:solidFill>
              <a:schemeClr val="bg2"/>
            </a:solidFill>
          </a:ln>
        </p:spPr>
      </p:pic>
      <p:sp>
        <p:nvSpPr>
          <p:cNvPr id="8" name="Título 7">
            <a:extLst>
              <a:ext uri="{FF2B5EF4-FFF2-40B4-BE49-F238E27FC236}">
                <a16:creationId xmlns:a16="http://schemas.microsoft.com/office/drawing/2014/main" id="{241D1D4D-AEE6-2E27-A551-9A74C09EC88E}"/>
              </a:ext>
            </a:extLst>
          </p:cNvPr>
          <p:cNvSpPr>
            <a:spLocks noGrp="1"/>
          </p:cNvSpPr>
          <p:nvPr>
            <p:ph type="title"/>
          </p:nvPr>
        </p:nvSpPr>
        <p:spPr>
          <a:xfrm>
            <a:off x="2382670" y="277638"/>
            <a:ext cx="8590130" cy="444099"/>
          </a:xfrm>
        </p:spPr>
        <p:txBody>
          <a:bodyPr/>
          <a:lstStyle/>
          <a:p>
            <a:pPr>
              <a:lnSpc>
                <a:spcPct val="100000"/>
              </a:lnSpc>
            </a:pPr>
            <a:r>
              <a:rPr lang="es-ES" sz="2400" b="0" dirty="0"/>
              <a:t>Control y seguimiento de la planificación y organización prevista, </a:t>
            </a:r>
            <a:r>
              <a:rPr lang="es-ES" sz="2400" dirty="0"/>
              <a:t>proporcional</a:t>
            </a:r>
            <a:r>
              <a:rPr lang="es-ES" sz="2400" b="0" dirty="0"/>
              <a:t> a la naturaleza de los trabajos </a:t>
            </a:r>
          </a:p>
        </p:txBody>
      </p:sp>
      <p:sp>
        <p:nvSpPr>
          <p:cNvPr id="2" name="CuadroTexto 7">
            <a:extLst>
              <a:ext uri="{FF2B5EF4-FFF2-40B4-BE49-F238E27FC236}">
                <a16:creationId xmlns:a16="http://schemas.microsoft.com/office/drawing/2014/main" id="{5D1DA353-B66A-4DAC-E630-6EB1420A2001}"/>
              </a:ext>
            </a:extLst>
          </p:cNvPr>
          <p:cNvSpPr txBox="1"/>
          <p:nvPr/>
        </p:nvSpPr>
        <p:spPr>
          <a:xfrm>
            <a:off x="798960" y="1298205"/>
            <a:ext cx="10696354" cy="1386743"/>
          </a:xfrm>
          <a:prstGeom prst="roundRect">
            <a:avLst/>
          </a:prstGeom>
          <a:solidFill>
            <a:srgbClr val="F4B183"/>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marL="285750" indent="-285750">
              <a:buFont typeface="Arial" panose="020B0604020202020204" pitchFamily="34" charset="0"/>
              <a:buChar char="•"/>
            </a:pPr>
            <a:r>
              <a:rPr lang="es-ES" i="0" dirty="0">
                <a:latin typeface="Arial" panose="020B0604020202020204" pitchFamily="34" charset="0"/>
                <a:cs typeface="Arial" panose="020B0604020202020204" pitchFamily="34" charset="0"/>
              </a:rPr>
              <a:t>Las actuaciones de control y seguimiento </a:t>
            </a:r>
            <a:r>
              <a:rPr lang="es-ES" b="1" i="0" u="sng" dirty="0">
                <a:latin typeface="Arial" panose="020B0604020202020204" pitchFamily="34" charset="0"/>
                <a:cs typeface="Arial" panose="020B0604020202020204" pitchFamily="34" charset="0"/>
              </a:rPr>
              <a:t>serán proporcionales </a:t>
            </a:r>
            <a:r>
              <a:rPr lang="es-ES" i="0" dirty="0">
                <a:latin typeface="Arial" panose="020B0604020202020204" pitchFamily="34" charset="0"/>
                <a:cs typeface="Arial" panose="020B0604020202020204" pitchFamily="34" charset="0"/>
              </a:rPr>
              <a:t>a:</a:t>
            </a:r>
          </a:p>
          <a:p>
            <a:pPr marL="742950" lvl="1" indent="-285750">
              <a:buFont typeface="Arial" panose="020B0604020202020204" pitchFamily="34" charset="0"/>
              <a:buChar char="•"/>
            </a:pPr>
            <a:r>
              <a:rPr lang="es-ES" dirty="0">
                <a:latin typeface="Arial" panose="020B0604020202020204" pitchFamily="34" charset="0"/>
                <a:cs typeface="Arial" panose="020B0604020202020204" pitchFamily="34" charset="0"/>
              </a:rPr>
              <a:t>el grado de peligrosidad de las actividades a desarrollar,</a:t>
            </a:r>
          </a:p>
          <a:p>
            <a:pPr marL="742950" lvl="1" indent="-285750">
              <a:buFont typeface="Arial" panose="020B0604020202020204" pitchFamily="34" charset="0"/>
              <a:buChar char="•"/>
            </a:pPr>
            <a:r>
              <a:rPr lang="es-ES" dirty="0">
                <a:latin typeface="Arial" panose="020B0604020202020204" pitchFamily="34" charset="0"/>
                <a:cs typeface="Arial" panose="020B0604020202020204" pitchFamily="34" charset="0"/>
              </a:rPr>
              <a:t>el número de empresas concurrentes y personal expuesto</a:t>
            </a:r>
          </a:p>
          <a:p>
            <a:pPr marL="742950" lvl="1" indent="-285750">
              <a:buFont typeface="Arial" panose="020B0604020202020204" pitchFamily="34" charset="0"/>
              <a:buChar char="•"/>
            </a:pPr>
            <a:r>
              <a:rPr lang="es-ES" dirty="0">
                <a:latin typeface="Arial" panose="020B0604020202020204" pitchFamily="34" charset="0"/>
                <a:cs typeface="Arial" panose="020B0604020202020204" pitchFamily="34" charset="0"/>
              </a:rPr>
              <a:t>la duración de la concurrencia de actividades. </a:t>
            </a:r>
          </a:p>
        </p:txBody>
      </p:sp>
      <p:sp>
        <p:nvSpPr>
          <p:cNvPr id="3" name="CuadroTexto 7">
            <a:extLst>
              <a:ext uri="{FF2B5EF4-FFF2-40B4-BE49-F238E27FC236}">
                <a16:creationId xmlns:a16="http://schemas.microsoft.com/office/drawing/2014/main" id="{0EEA11A0-B3D7-1872-2CF5-265C3BB80991}"/>
              </a:ext>
            </a:extLst>
          </p:cNvPr>
          <p:cNvSpPr txBox="1"/>
          <p:nvPr/>
        </p:nvSpPr>
        <p:spPr>
          <a:xfrm>
            <a:off x="798960" y="2962521"/>
            <a:ext cx="10696354" cy="1778339"/>
          </a:xfrm>
          <a:prstGeom prst="roundRect">
            <a:avLst/>
          </a:prstGeom>
          <a:solidFill>
            <a:srgbClr val="F8CBAD"/>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marL="285750" indent="-285750">
              <a:spcBef>
                <a:spcPts val="600"/>
              </a:spcBef>
              <a:buFont typeface="Arial" panose="020B0604020202020204" pitchFamily="34" charset="0"/>
              <a:buChar char="•"/>
            </a:pPr>
            <a:r>
              <a:rPr lang="es-ES" i="0" dirty="0">
                <a:latin typeface="Arial" panose="020B0604020202020204" pitchFamily="34" charset="0"/>
                <a:cs typeface="Arial" panose="020B0604020202020204" pitchFamily="34" charset="0"/>
              </a:rPr>
              <a:t>Previo al inicio de los trabajos, el control debe ser documental, pero ha de resultar </a:t>
            </a:r>
            <a:r>
              <a:rPr lang="es-ES" b="1" i="0" u="sng" dirty="0">
                <a:latin typeface="Arial" panose="020B0604020202020204" pitchFamily="34" charset="0"/>
                <a:cs typeface="Arial" panose="020B0604020202020204" pitchFamily="34" charset="0"/>
              </a:rPr>
              <a:t>sencillo y eficaz</a:t>
            </a:r>
            <a:r>
              <a:rPr lang="es-ES" b="1" i="0" dirty="0">
                <a:latin typeface="Arial" panose="020B0604020202020204" pitchFamily="34" charset="0"/>
                <a:cs typeface="Arial" panose="020B0604020202020204" pitchFamily="34" charset="0"/>
              </a:rPr>
              <a:t>,</a:t>
            </a:r>
            <a:r>
              <a:rPr lang="es-ES" i="0" dirty="0">
                <a:latin typeface="Arial" panose="020B0604020202020204" pitchFamily="34" charset="0"/>
                <a:cs typeface="Arial" panose="020B0604020202020204" pitchFamily="34" charset="0"/>
              </a:rPr>
              <a:t> limitándolo a cuestiones específicas de PRL. </a:t>
            </a:r>
          </a:p>
          <a:p>
            <a:pPr marL="285750" indent="-285750">
              <a:spcBef>
                <a:spcPts val="600"/>
              </a:spcBef>
              <a:buFont typeface="Arial" panose="020B0604020202020204" pitchFamily="34" charset="0"/>
              <a:buChar char="•"/>
            </a:pPr>
            <a:r>
              <a:rPr lang="es-ES" i="0" dirty="0">
                <a:latin typeface="Arial" panose="020B0604020202020204" pitchFamily="34" charset="0"/>
                <a:cs typeface="Arial" panose="020B0604020202020204" pitchFamily="34" charset="0"/>
              </a:rPr>
              <a:t>Durante la ejecución de los trabajos, el control se deberá hacer in situ y en relación a las medidas tanto técnicas como organizativas previstas para las </a:t>
            </a:r>
            <a:r>
              <a:rPr lang="es-ES" b="1" i="0" u="sng" dirty="0">
                <a:latin typeface="Arial" panose="020B0604020202020204" pitchFamily="34" charset="0"/>
                <a:cs typeface="Arial" panose="020B0604020202020204" pitchFamily="34" charset="0"/>
              </a:rPr>
              <a:t>tareas que se desarrollan y los medios utilizados.</a:t>
            </a:r>
            <a:endParaRPr lang="es-ES" b="1" i="0" u="sng" strike="sngStrike" dirty="0">
              <a:latin typeface="Arial" panose="020B0604020202020204" pitchFamily="34" charset="0"/>
              <a:cs typeface="Arial" panose="020B0604020202020204" pitchFamily="34" charset="0"/>
            </a:endParaRPr>
          </a:p>
        </p:txBody>
      </p:sp>
      <p:sp>
        <p:nvSpPr>
          <p:cNvPr id="6" name="CuadroTexto 7">
            <a:extLst>
              <a:ext uri="{FF2B5EF4-FFF2-40B4-BE49-F238E27FC236}">
                <a16:creationId xmlns:a16="http://schemas.microsoft.com/office/drawing/2014/main" id="{9EC10F8B-7E00-3F01-1622-AB7A282AE2A4}"/>
              </a:ext>
            </a:extLst>
          </p:cNvPr>
          <p:cNvSpPr txBox="1"/>
          <p:nvPr/>
        </p:nvSpPr>
        <p:spPr>
          <a:xfrm>
            <a:off x="798960" y="5022011"/>
            <a:ext cx="10696354" cy="773809"/>
          </a:xfrm>
          <a:prstGeom prst="roundRect">
            <a:avLst/>
          </a:prstGeom>
          <a:solidFill>
            <a:srgbClr val="FBE5D6"/>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a:spcBef>
                <a:spcPts val="600"/>
              </a:spcBef>
            </a:pPr>
            <a:r>
              <a:rPr lang="es-ES" i="0" dirty="0">
                <a:latin typeface="Arial" panose="020B0604020202020204" pitchFamily="34" charset="0"/>
                <a:cs typeface="Arial" panose="020B0604020202020204" pitchFamily="34" charset="0"/>
              </a:rPr>
              <a:t>La Empresa principal tiene el deber de acompañar y facilitar a sus contratas el desarrollo de su trabajo para lograr la efectividad de la CAE establecida y el </a:t>
            </a:r>
            <a:r>
              <a:rPr lang="es-ES" b="1" i="0" dirty="0">
                <a:latin typeface="Arial" panose="020B0604020202020204" pitchFamily="34" charset="0"/>
                <a:cs typeface="Arial" panose="020B0604020202020204" pitchFamily="34" charset="0"/>
              </a:rPr>
              <a:t>crecimiento mutuo.</a:t>
            </a:r>
            <a:endParaRPr lang="es-ES"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2398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B33DF9C-8463-DBDA-16C7-560BC9F82632}"/>
              </a:ext>
            </a:extLst>
          </p:cNvPr>
          <p:cNvPicPr>
            <a:picLocks noChangeAspect="1"/>
          </p:cNvPicPr>
          <p:nvPr/>
        </p:nvPicPr>
        <p:blipFill>
          <a:blip r:embed="rId2"/>
          <a:stretch>
            <a:fillRect/>
          </a:stretch>
        </p:blipFill>
        <p:spPr>
          <a:xfrm>
            <a:off x="11336451" y="-58642"/>
            <a:ext cx="855549" cy="1116658"/>
          </a:xfrm>
          <a:prstGeom prst="rect">
            <a:avLst/>
          </a:prstGeom>
        </p:spPr>
      </p:pic>
      <p:pic>
        <p:nvPicPr>
          <p:cNvPr id="9" name="Imagen 8">
            <a:hlinkClick r:id="rId3" action="ppaction://hlinksldjump"/>
            <a:extLst>
              <a:ext uri="{FF2B5EF4-FFF2-40B4-BE49-F238E27FC236}">
                <a16:creationId xmlns:a16="http://schemas.microsoft.com/office/drawing/2014/main" id="{3F464DF6-3370-75AB-EAEB-01B7AE85DAD7}"/>
              </a:ext>
            </a:extLst>
          </p:cNvPr>
          <p:cNvPicPr>
            <a:picLocks noChangeAspect="1"/>
          </p:cNvPicPr>
          <p:nvPr/>
        </p:nvPicPr>
        <p:blipFill>
          <a:blip r:embed="rId4"/>
          <a:stretch>
            <a:fillRect/>
          </a:stretch>
        </p:blipFill>
        <p:spPr>
          <a:xfrm>
            <a:off x="10634833" y="5976256"/>
            <a:ext cx="1426803" cy="802577"/>
          </a:xfrm>
          <a:prstGeom prst="rect">
            <a:avLst/>
          </a:prstGeom>
          <a:ln>
            <a:solidFill>
              <a:schemeClr val="bg2"/>
            </a:solidFill>
          </a:ln>
        </p:spPr>
      </p:pic>
      <p:sp>
        <p:nvSpPr>
          <p:cNvPr id="10" name="Título 9">
            <a:extLst>
              <a:ext uri="{FF2B5EF4-FFF2-40B4-BE49-F238E27FC236}">
                <a16:creationId xmlns:a16="http://schemas.microsoft.com/office/drawing/2014/main" id="{D5FBA9ED-5F67-EB3A-0F64-61C97C1D1867}"/>
              </a:ext>
            </a:extLst>
          </p:cNvPr>
          <p:cNvSpPr>
            <a:spLocks noGrp="1"/>
          </p:cNvSpPr>
          <p:nvPr>
            <p:ph type="title"/>
          </p:nvPr>
        </p:nvSpPr>
        <p:spPr/>
        <p:txBody>
          <a:bodyPr/>
          <a:lstStyle/>
          <a:p>
            <a:pPr>
              <a:lnSpc>
                <a:spcPct val="100000"/>
              </a:lnSpc>
            </a:pPr>
            <a:r>
              <a:rPr lang="es-ES" sz="2400" b="0" dirty="0"/>
              <a:t>Gestión específica de las posibles </a:t>
            </a:r>
            <a:r>
              <a:rPr lang="es-ES" sz="2400" dirty="0"/>
              <a:t>interacciones</a:t>
            </a:r>
            <a:r>
              <a:rPr lang="es-ES" sz="2400" b="0" dirty="0"/>
              <a:t> entre empresas. Es una de las esencias de la CAE.</a:t>
            </a:r>
          </a:p>
        </p:txBody>
      </p:sp>
      <p:sp>
        <p:nvSpPr>
          <p:cNvPr id="2" name="CuadroTexto 7">
            <a:extLst>
              <a:ext uri="{FF2B5EF4-FFF2-40B4-BE49-F238E27FC236}">
                <a16:creationId xmlns:a16="http://schemas.microsoft.com/office/drawing/2014/main" id="{2E0004EF-C420-2928-B553-28BA8C876ED8}"/>
              </a:ext>
            </a:extLst>
          </p:cNvPr>
          <p:cNvSpPr txBox="1"/>
          <p:nvPr/>
        </p:nvSpPr>
        <p:spPr>
          <a:xfrm>
            <a:off x="747823" y="1177733"/>
            <a:ext cx="10696354" cy="1386743"/>
          </a:xfrm>
          <a:prstGeom prst="roundRect">
            <a:avLst/>
          </a:prstGeom>
          <a:solidFill>
            <a:schemeClr val="accent2">
              <a:lumMod val="60000"/>
              <a:lumOff val="4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marL="285750" indent="-285750">
              <a:buFont typeface="Arial" panose="020B0604020202020204" pitchFamily="34" charset="0"/>
              <a:buChar char="•"/>
            </a:pPr>
            <a:r>
              <a:rPr lang="es-ES" sz="1800" b="1" i="0" u="sng" dirty="0">
                <a:cs typeface="Arial" panose="020B0604020202020204" pitchFamily="34" charset="0"/>
              </a:rPr>
              <a:t>Asegurar la ejecución </a:t>
            </a:r>
            <a:r>
              <a:rPr lang="es-ES" sz="1800" i="0" dirty="0">
                <a:cs typeface="Arial" panose="020B0604020202020204" pitchFamily="34" charset="0"/>
              </a:rPr>
              <a:t>de acuerdo a la planificación de los trabajos y la CAE de todas las empresas concurrentes, y aplicar medidas preventivas específicas</a:t>
            </a:r>
          </a:p>
          <a:p>
            <a:pPr marL="285750" indent="-285750">
              <a:buFont typeface="Arial" panose="020B0604020202020204" pitchFamily="34" charset="0"/>
              <a:buChar char="•"/>
            </a:pPr>
            <a:r>
              <a:rPr lang="es-ES" sz="1800" i="0" dirty="0">
                <a:cs typeface="Arial" panose="020B0604020202020204" pitchFamily="34" charset="0"/>
              </a:rPr>
              <a:t>Supervisar de manera adecuada el desarrollo de los trabajos, para identificar a tiempo las desviaciones o situaciones imprevistas que surjan e intervenir como proceda para controlarlas. </a:t>
            </a:r>
          </a:p>
        </p:txBody>
      </p:sp>
      <p:sp>
        <p:nvSpPr>
          <p:cNvPr id="4" name="CuadroTexto 7">
            <a:extLst>
              <a:ext uri="{FF2B5EF4-FFF2-40B4-BE49-F238E27FC236}">
                <a16:creationId xmlns:a16="http://schemas.microsoft.com/office/drawing/2014/main" id="{29FF5753-34E6-7163-B81F-B1A26212D359}"/>
              </a:ext>
            </a:extLst>
          </p:cNvPr>
          <p:cNvSpPr txBox="1"/>
          <p:nvPr/>
        </p:nvSpPr>
        <p:spPr>
          <a:xfrm>
            <a:off x="747823" y="2725023"/>
            <a:ext cx="10696354" cy="637601"/>
          </a:xfrm>
          <a:prstGeom prst="roundRect">
            <a:avLst/>
          </a:prstGeom>
          <a:solidFill>
            <a:schemeClr val="accent2">
              <a:lumMod val="40000"/>
              <a:lumOff val="6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algn="ctr"/>
            <a:r>
              <a:rPr lang="es-ES" sz="2800" b="1" dirty="0">
                <a:solidFill>
                  <a:srgbClr val="545758"/>
                </a:solidFill>
                <a:latin typeface="RobotoSlab-Light"/>
                <a:cs typeface="Arial" panose="020B0604020202020204" pitchFamily="34" charset="0"/>
              </a:rPr>
              <a:t>Gestión efectiva en situaciones especiales</a:t>
            </a:r>
            <a:endParaRPr lang="es-ES" sz="2800" b="1" strike="sngStrike" dirty="0">
              <a:solidFill>
                <a:srgbClr val="545758"/>
              </a:solidFill>
              <a:latin typeface="RobotoSlab-Light"/>
              <a:cs typeface="Arial" panose="020B0604020202020204" pitchFamily="34" charset="0"/>
            </a:endParaRPr>
          </a:p>
        </p:txBody>
      </p:sp>
      <p:sp>
        <p:nvSpPr>
          <p:cNvPr id="6" name="CuadroTexto 7">
            <a:extLst>
              <a:ext uri="{FF2B5EF4-FFF2-40B4-BE49-F238E27FC236}">
                <a16:creationId xmlns:a16="http://schemas.microsoft.com/office/drawing/2014/main" id="{3D98D79F-BFA7-8BB5-2F7C-BB2A322D8177}"/>
              </a:ext>
            </a:extLst>
          </p:cNvPr>
          <p:cNvSpPr txBox="1"/>
          <p:nvPr/>
        </p:nvSpPr>
        <p:spPr>
          <a:xfrm>
            <a:off x="747823" y="3584472"/>
            <a:ext cx="10696354" cy="2169936"/>
          </a:xfrm>
          <a:prstGeom prst="roundRect">
            <a:avLst/>
          </a:prstGeom>
          <a:solidFill>
            <a:schemeClr val="accent2">
              <a:lumMod val="20000"/>
              <a:lumOff val="8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marL="285750" indent="-285750">
              <a:spcAft>
                <a:spcPts val="600"/>
              </a:spcAft>
              <a:buFont typeface="Arial" panose="020B0604020202020204" pitchFamily="34" charset="0"/>
              <a:buChar char="•"/>
            </a:pPr>
            <a:r>
              <a:rPr lang="es-ES" b="1" i="0" u="sng" dirty="0">
                <a:latin typeface="RobotoSlab-Light"/>
                <a:cs typeface="Arial" panose="020B0604020202020204" pitchFamily="34" charset="0"/>
              </a:rPr>
              <a:t>Aplicar el protocolo elaborado </a:t>
            </a:r>
            <a:r>
              <a:rPr lang="es-ES" i="0" dirty="0">
                <a:latin typeface="RobotoSlab-Light"/>
                <a:cs typeface="Arial" panose="020B0604020202020204" pitchFamily="34" charset="0"/>
              </a:rPr>
              <a:t>para cada contingencia, evitando las actuaciones improvisadas, en la medida de lo posible.</a:t>
            </a:r>
          </a:p>
          <a:p>
            <a:pPr marL="285750" indent="-285750">
              <a:spcAft>
                <a:spcPts val="600"/>
              </a:spcAft>
              <a:buFont typeface="Arial" panose="020B0604020202020204" pitchFamily="34" charset="0"/>
              <a:buChar char="•"/>
            </a:pPr>
            <a:r>
              <a:rPr lang="es-ES" b="1" i="0" u="sng" dirty="0">
                <a:latin typeface="RobotoSlab-Light"/>
                <a:cs typeface="Arial" panose="020B0604020202020204" pitchFamily="34" charset="0"/>
              </a:rPr>
              <a:t>Adaptarse a las circunstancias </a:t>
            </a:r>
            <a:r>
              <a:rPr lang="es-ES" i="0" dirty="0">
                <a:latin typeface="RobotoSlab-Light"/>
                <a:cs typeface="Arial" panose="020B0604020202020204" pitchFamily="34" charset="0"/>
              </a:rPr>
              <a:t>de cada situación y buscar en todo momento que las personas trabajadoras dispongan de los más altos niveles de protección de su seguridad y su salud que sean posibles. </a:t>
            </a:r>
          </a:p>
          <a:p>
            <a:pPr marL="285750" indent="-285750">
              <a:spcAft>
                <a:spcPts val="600"/>
              </a:spcAft>
              <a:buFont typeface="Arial" panose="020B0604020202020204" pitchFamily="34" charset="0"/>
              <a:buChar char="•"/>
            </a:pPr>
            <a:r>
              <a:rPr lang="es-ES" b="1" i="0" u="sng" dirty="0">
                <a:latin typeface="RobotoSlab-Light"/>
                <a:cs typeface="Arial" panose="020B0604020202020204" pitchFamily="34" charset="0"/>
              </a:rPr>
              <a:t>Sustituir la </a:t>
            </a:r>
            <a:r>
              <a:rPr lang="es-ES" b="1" i="0" u="sng" dirty="0" err="1">
                <a:latin typeface="RobotoSlab-Light"/>
                <a:cs typeface="Arial" panose="020B0604020202020204" pitchFamily="34" charset="0"/>
              </a:rPr>
              <a:t>hiperdocumentación</a:t>
            </a:r>
            <a:r>
              <a:rPr lang="es-ES" b="1" i="0" u="sng" dirty="0">
                <a:latin typeface="RobotoSlab-Light"/>
                <a:cs typeface="Arial" panose="020B0604020202020204" pitchFamily="34" charset="0"/>
              </a:rPr>
              <a:t> por actuaciones in situ </a:t>
            </a:r>
            <a:r>
              <a:rPr lang="es-ES" i="0" dirty="0">
                <a:latin typeface="RobotoSlab-Light"/>
                <a:cs typeface="Arial" panose="020B0604020202020204" pitchFamily="34" charset="0"/>
              </a:rPr>
              <a:t>realizadas por personas competentes.</a:t>
            </a:r>
          </a:p>
        </p:txBody>
      </p:sp>
    </p:spTree>
    <p:extLst>
      <p:ext uri="{BB962C8B-B14F-4D97-AF65-F5344CB8AC3E}">
        <p14:creationId xmlns:p14="http://schemas.microsoft.com/office/powerpoint/2010/main" val="1470286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D94C87DC-73FB-5D8A-EF25-6D689A178CFE}"/>
              </a:ext>
            </a:extLst>
          </p:cNvPr>
          <p:cNvSpPr/>
          <p:nvPr/>
        </p:nvSpPr>
        <p:spPr>
          <a:xfrm>
            <a:off x="246469" y="3841740"/>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BB356A89-58C5-2D0D-A21F-B0D3717B89E0}"/>
              </a:ext>
            </a:extLst>
          </p:cNvPr>
          <p:cNvSpPr txBox="1"/>
          <p:nvPr/>
        </p:nvSpPr>
        <p:spPr>
          <a:xfrm>
            <a:off x="430181" y="983304"/>
            <a:ext cx="10961646" cy="584775"/>
          </a:xfrm>
          <a:prstGeom prst="rect">
            <a:avLst/>
          </a:prstGeom>
          <a:noFill/>
        </p:spPr>
        <p:txBody>
          <a:bodyPr wrap="square">
            <a:spAutoFit/>
          </a:bodyPr>
          <a:lstStyle/>
          <a:p>
            <a:pPr algn="ctr">
              <a:spcBef>
                <a:spcPts val="600"/>
              </a:spcBef>
            </a:pPr>
            <a:r>
              <a:rPr lang="es-ES" sz="1600" b="0" i="0" u="none" strike="noStrike" baseline="0" dirty="0">
                <a:latin typeface="RobotoSlab-Light"/>
                <a:cs typeface="Arial" panose="020B0604020202020204" pitchFamily="34" charset="0"/>
              </a:rPr>
              <a:t>Evaluar el desempeño preventivo para obtener aprendizajes de cómo se ha trabajado, es clave para desarrollar una mejorar continua que sirva como base de una relación sostenible en el tiempo.</a:t>
            </a:r>
          </a:p>
        </p:txBody>
      </p:sp>
      <p:sp>
        <p:nvSpPr>
          <p:cNvPr id="14" name="CuadroTexto 13">
            <a:extLst>
              <a:ext uri="{FF2B5EF4-FFF2-40B4-BE49-F238E27FC236}">
                <a16:creationId xmlns:a16="http://schemas.microsoft.com/office/drawing/2014/main" id="{FFEA0A19-A898-D228-2203-4B1F945FF88C}"/>
              </a:ext>
            </a:extLst>
          </p:cNvPr>
          <p:cNvSpPr txBox="1"/>
          <p:nvPr/>
        </p:nvSpPr>
        <p:spPr>
          <a:xfrm>
            <a:off x="1632857" y="5439343"/>
            <a:ext cx="2645228" cy="830997"/>
          </a:xfrm>
          <a:prstGeom prst="rect">
            <a:avLst/>
          </a:prstGeom>
          <a:noFill/>
          <a:ln>
            <a:noFill/>
          </a:ln>
        </p:spPr>
        <p:txBody>
          <a:bodyPr wrap="square">
            <a:spAutoFit/>
          </a:bodyPr>
          <a:lstStyle/>
          <a:p>
            <a:pPr algn="ctr">
              <a:spcBef>
                <a:spcPts val="600"/>
              </a:spcBef>
              <a:spcAft>
                <a:spcPts val="600"/>
              </a:spcAft>
            </a:pPr>
            <a:r>
              <a:rPr lang="es-ES" sz="1600" b="1" dirty="0">
                <a:solidFill>
                  <a:srgbClr val="545758"/>
                </a:solidFill>
                <a:latin typeface="Arial" panose="020B0604020202020204" pitchFamily="34" charset="0"/>
                <a:cs typeface="Arial" panose="020B0604020202020204" pitchFamily="34" charset="0"/>
              </a:rPr>
              <a:t>Crear un entorno de confianza para facilitar la comunicación  </a:t>
            </a:r>
          </a:p>
        </p:txBody>
      </p:sp>
      <p:sp>
        <p:nvSpPr>
          <p:cNvPr id="22" name="CuadroTexto 21">
            <a:extLst>
              <a:ext uri="{FF2B5EF4-FFF2-40B4-BE49-F238E27FC236}">
                <a16:creationId xmlns:a16="http://schemas.microsoft.com/office/drawing/2014/main" id="{5AF23551-B704-FCEA-7E33-97A94615500C}"/>
              </a:ext>
            </a:extLst>
          </p:cNvPr>
          <p:cNvSpPr txBox="1"/>
          <p:nvPr/>
        </p:nvSpPr>
        <p:spPr>
          <a:xfrm>
            <a:off x="7307461" y="5439343"/>
            <a:ext cx="3111175" cy="1077218"/>
          </a:xfrm>
          <a:prstGeom prst="rect">
            <a:avLst/>
          </a:prstGeom>
          <a:noFill/>
          <a:ln>
            <a:noFill/>
          </a:ln>
        </p:spPr>
        <p:txBody>
          <a:bodyPr wrap="square">
            <a:spAutoFit/>
          </a:bodyPr>
          <a:lstStyle/>
          <a:p>
            <a:pPr algn="ctr">
              <a:spcBef>
                <a:spcPts val="600"/>
              </a:spcBef>
            </a:pPr>
            <a:r>
              <a:rPr lang="es-ES" sz="1600" b="1" dirty="0">
                <a:solidFill>
                  <a:srgbClr val="545758"/>
                </a:solidFill>
                <a:latin typeface="Arial" panose="020B0604020202020204" pitchFamily="34" charset="0"/>
                <a:cs typeface="Arial" panose="020B0604020202020204" pitchFamily="34" charset="0"/>
              </a:rPr>
              <a:t>Medir a través de indicadores de desempeño, y hacer un Seguimiento para extraer Aprendizajes </a:t>
            </a:r>
          </a:p>
        </p:txBody>
      </p:sp>
      <p:pic>
        <p:nvPicPr>
          <p:cNvPr id="3" name="Imagen 2">
            <a:hlinkClick r:id="rId3" action="ppaction://hlinksldjump"/>
            <a:extLst>
              <a:ext uri="{FF2B5EF4-FFF2-40B4-BE49-F238E27FC236}">
                <a16:creationId xmlns:a16="http://schemas.microsoft.com/office/drawing/2014/main" id="{C0CC75D5-AAB6-E997-9C96-7525390EB299}"/>
              </a:ext>
            </a:extLst>
          </p:cNvPr>
          <p:cNvPicPr>
            <a:picLocks noChangeAspect="1"/>
          </p:cNvPicPr>
          <p:nvPr/>
        </p:nvPicPr>
        <p:blipFill>
          <a:blip r:embed="rId4"/>
          <a:stretch>
            <a:fillRect/>
          </a:stretch>
        </p:blipFill>
        <p:spPr>
          <a:xfrm>
            <a:off x="10168258" y="6160237"/>
            <a:ext cx="1840493" cy="565485"/>
          </a:xfrm>
          <a:prstGeom prst="rect">
            <a:avLst/>
          </a:prstGeom>
        </p:spPr>
      </p:pic>
      <p:sp>
        <p:nvSpPr>
          <p:cNvPr id="23" name="CuadroTexto 22">
            <a:extLst>
              <a:ext uri="{FF2B5EF4-FFF2-40B4-BE49-F238E27FC236}">
                <a16:creationId xmlns:a16="http://schemas.microsoft.com/office/drawing/2014/main" id="{B731717F-EFDF-B8E2-4F4F-CD3CD8FD591E}"/>
              </a:ext>
            </a:extLst>
          </p:cNvPr>
          <p:cNvSpPr txBox="1"/>
          <p:nvPr/>
        </p:nvSpPr>
        <p:spPr>
          <a:xfrm>
            <a:off x="497815" y="3462753"/>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pPr marL="0" indent="0">
              <a:buNone/>
            </a:pPr>
            <a:r>
              <a:rPr lang="es-ES" dirty="0"/>
              <a:t>La evaluación final que posibilita la mejora continua </a:t>
            </a:r>
            <a:r>
              <a:rPr lang="es-ES" sz="1600" dirty="0"/>
              <a:t>se realizará teniendo en cuenta estas claves:</a:t>
            </a:r>
            <a:endParaRPr lang="es-ES" dirty="0"/>
          </a:p>
        </p:txBody>
      </p:sp>
      <p:sp>
        <p:nvSpPr>
          <p:cNvPr id="25" name="CuadroTexto 26">
            <a:extLst>
              <a:ext uri="{FF2B5EF4-FFF2-40B4-BE49-F238E27FC236}">
                <a16:creationId xmlns:a16="http://schemas.microsoft.com/office/drawing/2014/main" id="{0E774B56-F981-FBA0-3092-C11AE1A0B94F}"/>
              </a:ext>
            </a:extLst>
          </p:cNvPr>
          <p:cNvSpPr txBox="1"/>
          <p:nvPr/>
        </p:nvSpPr>
        <p:spPr>
          <a:xfrm>
            <a:off x="246469" y="6233279"/>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45). INSST. </a:t>
            </a:r>
            <a:r>
              <a:rPr lang="es-ES" sz="800" dirty="0">
                <a:latin typeface="Arial Nova Light" panose="020B0304020202020204" pitchFamily="34" charset="0"/>
                <a:hlinkClick r:id="rId5"/>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30). IRSST. </a:t>
            </a:r>
            <a:r>
              <a:rPr lang="es-ES" sz="800" dirty="0">
                <a:latin typeface="Arial Nova Light" panose="020B0304020202020204" pitchFamily="34" charset="0"/>
                <a:hlinkClick r:id="rId6"/>
              </a:rPr>
              <a:t>Acceso al documento</a:t>
            </a:r>
            <a:endParaRPr lang="es-ES" sz="800" dirty="0">
              <a:latin typeface="Arial Nova Light" panose="020B0304020202020204" pitchFamily="34" charset="0"/>
            </a:endParaRPr>
          </a:p>
        </p:txBody>
      </p:sp>
      <p:sp>
        <p:nvSpPr>
          <p:cNvPr id="4" name="Título 3">
            <a:extLst>
              <a:ext uri="{FF2B5EF4-FFF2-40B4-BE49-F238E27FC236}">
                <a16:creationId xmlns:a16="http://schemas.microsoft.com/office/drawing/2014/main" id="{14ADD34A-DFE1-4F0E-7033-4F2310A41C5F}"/>
              </a:ext>
            </a:extLst>
          </p:cNvPr>
          <p:cNvSpPr>
            <a:spLocks noGrp="1"/>
          </p:cNvSpPr>
          <p:nvPr>
            <p:ph type="title"/>
          </p:nvPr>
        </p:nvSpPr>
        <p:spPr/>
        <p:txBody>
          <a:bodyPr/>
          <a:lstStyle/>
          <a:p>
            <a:pPr>
              <a:lnSpc>
                <a:spcPct val="100000"/>
              </a:lnSpc>
            </a:pPr>
            <a:r>
              <a:rPr lang="es-ES" sz="2800" dirty="0"/>
              <a:t>CAE Efectiva: Etapa de Finalización y Evaluación del Desempeño</a:t>
            </a:r>
            <a:endParaRPr lang="es-ES" dirty="0"/>
          </a:p>
        </p:txBody>
      </p:sp>
      <p:sp>
        <p:nvSpPr>
          <p:cNvPr id="2" name="Rectángulo: esquinas redondeadas 10">
            <a:hlinkClick r:id="rId3" action="ppaction://hlinksldjump"/>
            <a:extLst>
              <a:ext uri="{FF2B5EF4-FFF2-40B4-BE49-F238E27FC236}">
                <a16:creationId xmlns:a16="http://schemas.microsoft.com/office/drawing/2014/main" id="{400E5995-483D-7616-3D5A-BE8B450A956D}"/>
              </a:ext>
            </a:extLst>
          </p:cNvPr>
          <p:cNvSpPr/>
          <p:nvPr/>
        </p:nvSpPr>
        <p:spPr>
          <a:xfrm>
            <a:off x="4985216" y="2170214"/>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Finalización y evaluación del desempeño</a:t>
            </a:r>
          </a:p>
        </p:txBody>
      </p:sp>
      <p:cxnSp>
        <p:nvCxnSpPr>
          <p:cNvPr id="6" name="Conector recto de flecha 5">
            <a:extLst>
              <a:ext uri="{FF2B5EF4-FFF2-40B4-BE49-F238E27FC236}">
                <a16:creationId xmlns:a16="http://schemas.microsoft.com/office/drawing/2014/main" id="{FE980906-082C-D51D-028D-0AFA8126B2F7}"/>
              </a:ext>
            </a:extLst>
          </p:cNvPr>
          <p:cNvCxnSpPr>
            <a:cxnSpLocks/>
          </p:cNvCxnSpPr>
          <p:nvPr/>
        </p:nvCxnSpPr>
        <p:spPr>
          <a:xfrm>
            <a:off x="4278085" y="276660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E6C2CB4B-3930-6D9D-995C-602295F5B442}"/>
              </a:ext>
            </a:extLst>
          </p:cNvPr>
          <p:cNvGrpSpPr/>
          <p:nvPr/>
        </p:nvGrpSpPr>
        <p:grpSpPr>
          <a:xfrm flipH="1">
            <a:off x="4005318" y="1602617"/>
            <a:ext cx="1971000" cy="581593"/>
            <a:chOff x="6026484" y="1654629"/>
            <a:chExt cx="1971000" cy="581593"/>
          </a:xfrm>
        </p:grpSpPr>
        <p:cxnSp>
          <p:nvCxnSpPr>
            <p:cNvPr id="10" name="Conector recto de flecha 9">
              <a:extLst>
                <a:ext uri="{FF2B5EF4-FFF2-40B4-BE49-F238E27FC236}">
                  <a16:creationId xmlns:a16="http://schemas.microsoft.com/office/drawing/2014/main" id="{1FCE22C1-D586-F7FF-4A05-FE8E3B834637}"/>
                </a:ext>
              </a:extLst>
            </p:cNvPr>
            <p:cNvCxnSpPr>
              <a:cxnSpLocks/>
            </p:cNvCxnSpPr>
            <p:nvPr/>
          </p:nvCxnSpPr>
          <p:spPr>
            <a:xfrm>
              <a:off x="6096000" y="1654629"/>
              <a:ext cx="0" cy="581593"/>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A501F8E-BAFF-009D-6E8E-3B31FDAD76A3}"/>
                </a:ext>
              </a:extLst>
            </p:cNvPr>
            <p:cNvCxnSpPr>
              <a:cxnSpLocks/>
            </p:cNvCxnSpPr>
            <p:nvPr/>
          </p:nvCxnSpPr>
          <p:spPr>
            <a:xfrm>
              <a:off x="6026484" y="1665514"/>
              <a:ext cx="1971000" cy="0"/>
            </a:xfrm>
            <a:prstGeom prst="line">
              <a:avLst/>
            </a:prstGeom>
            <a:ln w="139700">
              <a:solidFill>
                <a:srgbClr val="FF9D33"/>
              </a:solidFill>
              <a:tailEnd type="none" w="sm" len="sm"/>
            </a:ln>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D4D0494D-3D6A-437C-7699-6B5099993FF0}"/>
              </a:ext>
            </a:extLst>
          </p:cNvPr>
          <p:cNvSpPr txBox="1"/>
          <p:nvPr/>
        </p:nvSpPr>
        <p:spPr>
          <a:xfrm rot="16200000">
            <a:off x="-174412" y="4450223"/>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grpSp>
        <p:nvGrpSpPr>
          <p:cNvPr id="30" name="Grupo 29">
            <a:extLst>
              <a:ext uri="{FF2B5EF4-FFF2-40B4-BE49-F238E27FC236}">
                <a16:creationId xmlns:a16="http://schemas.microsoft.com/office/drawing/2014/main" id="{437083B6-839F-80F2-13DF-3868ED6F0002}"/>
              </a:ext>
            </a:extLst>
          </p:cNvPr>
          <p:cNvGrpSpPr/>
          <p:nvPr/>
        </p:nvGrpSpPr>
        <p:grpSpPr>
          <a:xfrm>
            <a:off x="2416988" y="3983879"/>
            <a:ext cx="1076966" cy="1271229"/>
            <a:chOff x="5457534" y="1774378"/>
            <a:chExt cx="1076966" cy="1271229"/>
          </a:xfrm>
        </p:grpSpPr>
        <p:pic>
          <p:nvPicPr>
            <p:cNvPr id="31" name="Marcador de contenido 4">
              <a:hlinkClick r:id="rId7" action="ppaction://hlinksldjump"/>
              <a:extLst>
                <a:ext uri="{FF2B5EF4-FFF2-40B4-BE49-F238E27FC236}">
                  <a16:creationId xmlns:a16="http://schemas.microsoft.com/office/drawing/2014/main" id="{0E130EA0-3E87-D9F0-D647-A4829424E6F3}"/>
                </a:ext>
              </a:extLst>
            </p:cNvPr>
            <p:cNvPicPr>
              <a:picLocks noChangeAspect="1"/>
            </p:cNvPicPr>
            <p:nvPr/>
          </p:nvPicPr>
          <p:blipFill rotWithShape="1">
            <a:blip r:embed="rId8"/>
            <a:srcRect l="59792" t="8212" r="21852" b="8374"/>
            <a:stretch/>
          </p:blipFill>
          <p:spPr>
            <a:xfrm>
              <a:off x="5457534" y="1774378"/>
              <a:ext cx="1076966" cy="1271229"/>
            </a:xfrm>
            <a:prstGeom prst="rect">
              <a:avLst/>
            </a:prstGeom>
          </p:spPr>
        </p:pic>
        <p:sp>
          <p:nvSpPr>
            <p:cNvPr id="35" name="CuadroTexto 34">
              <a:extLst>
                <a:ext uri="{FF2B5EF4-FFF2-40B4-BE49-F238E27FC236}">
                  <a16:creationId xmlns:a16="http://schemas.microsoft.com/office/drawing/2014/main" id="{DFFBCDA0-A1D6-70FC-C2DD-585660907585}"/>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39" name="Grupo 38">
            <a:extLst>
              <a:ext uri="{FF2B5EF4-FFF2-40B4-BE49-F238E27FC236}">
                <a16:creationId xmlns:a16="http://schemas.microsoft.com/office/drawing/2014/main" id="{AFB16A1B-298F-3378-108F-BF5C0F2D833C}"/>
              </a:ext>
            </a:extLst>
          </p:cNvPr>
          <p:cNvGrpSpPr/>
          <p:nvPr/>
        </p:nvGrpSpPr>
        <p:grpSpPr>
          <a:xfrm>
            <a:off x="8229814" y="3989718"/>
            <a:ext cx="1086930" cy="1265390"/>
            <a:chOff x="9663134" y="1815096"/>
            <a:chExt cx="1086930" cy="1253401"/>
          </a:xfrm>
        </p:grpSpPr>
        <p:pic>
          <p:nvPicPr>
            <p:cNvPr id="40" name="Marcador de contenido 4">
              <a:hlinkClick r:id="rId9" action="ppaction://hlinksldjump"/>
              <a:extLst>
                <a:ext uri="{FF2B5EF4-FFF2-40B4-BE49-F238E27FC236}">
                  <a16:creationId xmlns:a16="http://schemas.microsoft.com/office/drawing/2014/main" id="{4FEE8EB3-4628-57C8-41E7-F92F66C0E648}"/>
                </a:ext>
              </a:extLst>
            </p:cNvPr>
            <p:cNvPicPr>
              <a:picLocks noChangeAspect="1"/>
            </p:cNvPicPr>
            <p:nvPr/>
          </p:nvPicPr>
          <p:blipFill rotWithShape="1">
            <a:blip r:embed="rId8"/>
            <a:srcRect l="78427" t="8543" r="3048" b="9212"/>
            <a:stretch/>
          </p:blipFill>
          <p:spPr>
            <a:xfrm>
              <a:off x="9663135" y="1815096"/>
              <a:ext cx="1086929" cy="1253401"/>
            </a:xfrm>
            <a:prstGeom prst="rect">
              <a:avLst/>
            </a:prstGeom>
          </p:spPr>
        </p:pic>
        <p:sp>
          <p:nvSpPr>
            <p:cNvPr id="41" name="CuadroTexto 40">
              <a:extLst>
                <a:ext uri="{FF2B5EF4-FFF2-40B4-BE49-F238E27FC236}">
                  <a16:creationId xmlns:a16="http://schemas.microsoft.com/office/drawing/2014/main" id="{753DE79B-2378-EB97-4B51-E43A251310D5}"/>
                </a:ext>
              </a:extLst>
            </p:cNvPr>
            <p:cNvSpPr txBox="1">
              <a:spLocks/>
            </p:cNvSpPr>
            <p:nvPr/>
          </p:nvSpPr>
          <p:spPr>
            <a:xfrm>
              <a:off x="9663134" y="1815096"/>
              <a:ext cx="1086929"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Aprendizaje</a:t>
              </a:r>
              <a:endParaRPr lang="es-ES" sz="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901810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D94C87DC-73FB-5D8A-EF25-6D689A178CFE}"/>
              </a:ext>
            </a:extLst>
          </p:cNvPr>
          <p:cNvSpPr/>
          <p:nvPr/>
        </p:nvSpPr>
        <p:spPr>
          <a:xfrm>
            <a:off x="246469" y="3841740"/>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BB356A89-58C5-2D0D-A21F-B0D3717B89E0}"/>
              </a:ext>
            </a:extLst>
          </p:cNvPr>
          <p:cNvSpPr txBox="1"/>
          <p:nvPr/>
        </p:nvSpPr>
        <p:spPr>
          <a:xfrm>
            <a:off x="430181" y="983304"/>
            <a:ext cx="10961646" cy="584775"/>
          </a:xfrm>
          <a:prstGeom prst="rect">
            <a:avLst/>
          </a:prstGeom>
          <a:noFill/>
        </p:spPr>
        <p:txBody>
          <a:bodyPr wrap="square">
            <a:spAutoFit/>
          </a:bodyPr>
          <a:lstStyle/>
          <a:p>
            <a:pPr algn="ctr">
              <a:spcBef>
                <a:spcPts val="600"/>
              </a:spcBef>
            </a:pPr>
            <a:r>
              <a:rPr lang="es-ES" sz="1600" b="0" i="0" u="none" strike="noStrike" baseline="0" dirty="0">
                <a:latin typeface="RobotoSlab-Light"/>
                <a:cs typeface="Arial" panose="020B0604020202020204" pitchFamily="34" charset="0"/>
              </a:rPr>
              <a:t>Evaluar el desempeño preventivo para obtener aprendizajes de cómo se ha trabajado, es clave para desarrollar una mejorar continua que sirva como base de una relación sostenible en el tiempo.</a:t>
            </a:r>
          </a:p>
        </p:txBody>
      </p:sp>
      <p:sp>
        <p:nvSpPr>
          <p:cNvPr id="14" name="CuadroTexto 13">
            <a:extLst>
              <a:ext uri="{FF2B5EF4-FFF2-40B4-BE49-F238E27FC236}">
                <a16:creationId xmlns:a16="http://schemas.microsoft.com/office/drawing/2014/main" id="{FFEA0A19-A898-D228-2203-4B1F945FF88C}"/>
              </a:ext>
            </a:extLst>
          </p:cNvPr>
          <p:cNvSpPr txBox="1"/>
          <p:nvPr/>
        </p:nvSpPr>
        <p:spPr>
          <a:xfrm>
            <a:off x="1632857" y="5439343"/>
            <a:ext cx="2645228" cy="830997"/>
          </a:xfrm>
          <a:prstGeom prst="rect">
            <a:avLst/>
          </a:prstGeom>
          <a:noFill/>
          <a:ln>
            <a:noFill/>
          </a:ln>
        </p:spPr>
        <p:txBody>
          <a:bodyPr wrap="square">
            <a:spAutoFit/>
          </a:bodyPr>
          <a:lstStyle/>
          <a:p>
            <a:pPr algn="ctr">
              <a:spcBef>
                <a:spcPts val="600"/>
              </a:spcBef>
              <a:spcAft>
                <a:spcPts val="600"/>
              </a:spcAft>
            </a:pPr>
            <a:r>
              <a:rPr lang="es-ES" sz="1600" b="1" dirty="0">
                <a:solidFill>
                  <a:srgbClr val="545758"/>
                </a:solidFill>
                <a:latin typeface="Arial" panose="020B0604020202020204" pitchFamily="34" charset="0"/>
                <a:cs typeface="Arial" panose="020B0604020202020204" pitchFamily="34" charset="0"/>
              </a:rPr>
              <a:t>Crear un entorno de confianza para facilitar la comunicación  </a:t>
            </a:r>
          </a:p>
        </p:txBody>
      </p:sp>
      <p:sp>
        <p:nvSpPr>
          <p:cNvPr id="22" name="CuadroTexto 21">
            <a:extLst>
              <a:ext uri="{FF2B5EF4-FFF2-40B4-BE49-F238E27FC236}">
                <a16:creationId xmlns:a16="http://schemas.microsoft.com/office/drawing/2014/main" id="{5AF23551-B704-FCEA-7E33-97A94615500C}"/>
              </a:ext>
            </a:extLst>
          </p:cNvPr>
          <p:cNvSpPr txBox="1"/>
          <p:nvPr/>
        </p:nvSpPr>
        <p:spPr>
          <a:xfrm>
            <a:off x="7307461" y="5439343"/>
            <a:ext cx="3111175" cy="1077218"/>
          </a:xfrm>
          <a:prstGeom prst="rect">
            <a:avLst/>
          </a:prstGeom>
          <a:noFill/>
          <a:ln>
            <a:noFill/>
          </a:ln>
        </p:spPr>
        <p:txBody>
          <a:bodyPr wrap="square">
            <a:spAutoFit/>
          </a:bodyPr>
          <a:lstStyle/>
          <a:p>
            <a:pPr algn="ctr">
              <a:spcBef>
                <a:spcPts val="600"/>
              </a:spcBef>
            </a:pPr>
            <a:r>
              <a:rPr lang="es-ES" sz="1600" b="1" dirty="0">
                <a:solidFill>
                  <a:srgbClr val="545758"/>
                </a:solidFill>
                <a:latin typeface="Arial" panose="020B0604020202020204" pitchFamily="34" charset="0"/>
                <a:cs typeface="Arial" panose="020B0604020202020204" pitchFamily="34" charset="0"/>
              </a:rPr>
              <a:t>Medir a través de indicadores de desempeño, y hacer un Seguimiento para extraer Aprendizajes </a:t>
            </a:r>
          </a:p>
        </p:txBody>
      </p:sp>
      <p:pic>
        <p:nvPicPr>
          <p:cNvPr id="3" name="Imagen 2">
            <a:hlinkClick r:id="rId3" action="ppaction://hlinksldjump"/>
            <a:extLst>
              <a:ext uri="{FF2B5EF4-FFF2-40B4-BE49-F238E27FC236}">
                <a16:creationId xmlns:a16="http://schemas.microsoft.com/office/drawing/2014/main" id="{C0CC75D5-AAB6-E997-9C96-7525390EB299}"/>
              </a:ext>
            </a:extLst>
          </p:cNvPr>
          <p:cNvPicPr>
            <a:picLocks noChangeAspect="1"/>
          </p:cNvPicPr>
          <p:nvPr/>
        </p:nvPicPr>
        <p:blipFill>
          <a:blip r:embed="rId4"/>
          <a:stretch>
            <a:fillRect/>
          </a:stretch>
        </p:blipFill>
        <p:spPr>
          <a:xfrm>
            <a:off x="10168258" y="6160237"/>
            <a:ext cx="1840493" cy="565485"/>
          </a:xfrm>
          <a:prstGeom prst="rect">
            <a:avLst/>
          </a:prstGeom>
        </p:spPr>
      </p:pic>
      <p:sp>
        <p:nvSpPr>
          <p:cNvPr id="23" name="CuadroTexto 22">
            <a:extLst>
              <a:ext uri="{FF2B5EF4-FFF2-40B4-BE49-F238E27FC236}">
                <a16:creationId xmlns:a16="http://schemas.microsoft.com/office/drawing/2014/main" id="{B731717F-EFDF-B8E2-4F4F-CD3CD8FD591E}"/>
              </a:ext>
            </a:extLst>
          </p:cNvPr>
          <p:cNvSpPr txBox="1"/>
          <p:nvPr/>
        </p:nvSpPr>
        <p:spPr>
          <a:xfrm>
            <a:off x="497815" y="3462753"/>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pPr marL="0" indent="0">
              <a:buNone/>
            </a:pPr>
            <a:r>
              <a:rPr lang="es-ES" dirty="0"/>
              <a:t>La evaluación final que posibilita la mejora continua </a:t>
            </a:r>
            <a:r>
              <a:rPr lang="es-ES" sz="1600" dirty="0"/>
              <a:t>se realizará teniendo en cuenta estas claves:</a:t>
            </a:r>
            <a:endParaRPr lang="es-ES" dirty="0"/>
          </a:p>
        </p:txBody>
      </p:sp>
      <p:sp>
        <p:nvSpPr>
          <p:cNvPr id="25" name="CuadroTexto 26">
            <a:extLst>
              <a:ext uri="{FF2B5EF4-FFF2-40B4-BE49-F238E27FC236}">
                <a16:creationId xmlns:a16="http://schemas.microsoft.com/office/drawing/2014/main" id="{0E774B56-F981-FBA0-3092-C11AE1A0B94F}"/>
              </a:ext>
            </a:extLst>
          </p:cNvPr>
          <p:cNvSpPr txBox="1"/>
          <p:nvPr/>
        </p:nvSpPr>
        <p:spPr>
          <a:xfrm>
            <a:off x="246469" y="6233279"/>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45). INSST. </a:t>
            </a:r>
            <a:r>
              <a:rPr lang="es-ES" sz="800" dirty="0">
                <a:latin typeface="Arial Nova Light" panose="020B0304020202020204" pitchFamily="34" charset="0"/>
                <a:hlinkClick r:id="rId5"/>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30). IRSST. </a:t>
            </a:r>
            <a:r>
              <a:rPr lang="es-ES" sz="800" dirty="0">
                <a:latin typeface="Arial Nova Light" panose="020B0304020202020204" pitchFamily="34" charset="0"/>
                <a:hlinkClick r:id="rId6"/>
              </a:rPr>
              <a:t>Acceso al documento</a:t>
            </a:r>
            <a:endParaRPr lang="es-ES" sz="800" dirty="0">
              <a:latin typeface="Arial Nova Light" panose="020B0304020202020204" pitchFamily="34" charset="0"/>
            </a:endParaRPr>
          </a:p>
        </p:txBody>
      </p:sp>
      <p:sp>
        <p:nvSpPr>
          <p:cNvPr id="26" name="CuadroTexto 25">
            <a:extLst>
              <a:ext uri="{FF2B5EF4-FFF2-40B4-BE49-F238E27FC236}">
                <a16:creationId xmlns:a16="http://schemas.microsoft.com/office/drawing/2014/main" id="{8CA6849D-2F20-81EB-0E10-AF07F2583FB8}"/>
              </a:ext>
            </a:extLst>
          </p:cNvPr>
          <p:cNvSpPr txBox="1"/>
          <p:nvPr/>
        </p:nvSpPr>
        <p:spPr>
          <a:xfrm>
            <a:off x="3927818" y="3950549"/>
            <a:ext cx="3659525" cy="1310997"/>
          </a:xfrm>
          <a:prstGeom prst="roundRect">
            <a:avLst/>
          </a:prstGeom>
          <a:solidFill>
            <a:srgbClr val="1D3D7D"/>
          </a:solidFill>
          <a:ln>
            <a:noFill/>
          </a:ln>
        </p:spPr>
        <p:txBody>
          <a:bodyPr wrap="square">
            <a:spAutoFit/>
          </a:bodyPr>
          <a:lstStyle/>
          <a:p>
            <a:pPr marL="176213" indent="-176213" algn="just">
              <a:buFont typeface="Arial" panose="020B0604020202020204" pitchFamily="34" charset="0"/>
              <a:buChar char="•"/>
            </a:pPr>
            <a:r>
              <a:rPr lang="es-ES" sz="1100" b="1" dirty="0">
                <a:solidFill>
                  <a:schemeClr val="bg1"/>
                </a:solidFill>
                <a:latin typeface="Arial" panose="020B0604020202020204" pitchFamily="34" charset="0"/>
                <a:cs typeface="Arial" panose="020B0604020202020204" pitchFamily="34" charset="0"/>
              </a:rPr>
              <a:t>Facilitando la participación e intercambio de aprendizajes.</a:t>
            </a:r>
          </a:p>
          <a:p>
            <a:pPr marL="176213" indent="-176213" algn="just">
              <a:buFont typeface="Arial" panose="020B0604020202020204" pitchFamily="34" charset="0"/>
              <a:buChar char="•"/>
            </a:pPr>
            <a:r>
              <a:rPr lang="es-ES" sz="1100" b="1" dirty="0">
                <a:solidFill>
                  <a:schemeClr val="bg1"/>
                </a:solidFill>
                <a:latin typeface="Arial" panose="020B0604020202020204" pitchFamily="34" charset="0"/>
                <a:cs typeface="Arial" panose="020B0604020202020204" pitchFamily="34" charset="0"/>
              </a:rPr>
              <a:t>Creando un entorno colaborativo orientado a la mejora preventiva.</a:t>
            </a:r>
          </a:p>
          <a:p>
            <a:pPr marL="176213" indent="-176213" algn="just">
              <a:buFont typeface="Arial" panose="020B0604020202020204" pitchFamily="34" charset="0"/>
              <a:buChar char="•"/>
            </a:pPr>
            <a:r>
              <a:rPr lang="es-ES" sz="1100" b="1" dirty="0">
                <a:solidFill>
                  <a:schemeClr val="bg1"/>
                </a:solidFill>
                <a:latin typeface="Arial" panose="020B0604020202020204" pitchFamily="34" charset="0"/>
                <a:cs typeface="Arial" panose="020B0604020202020204" pitchFamily="34" charset="0"/>
              </a:rPr>
              <a:t>Reconociendo lo que se está haciendo bien.</a:t>
            </a:r>
          </a:p>
          <a:p>
            <a:pPr algn="just">
              <a:spcBef>
                <a:spcPts val="600"/>
              </a:spcBef>
            </a:pPr>
            <a:r>
              <a:rPr lang="es-ES" sz="1100" dirty="0">
                <a:solidFill>
                  <a:schemeClr val="bg1"/>
                </a:solidFill>
                <a:latin typeface="Arial" panose="020B0604020202020204" pitchFamily="34" charset="0"/>
                <a:cs typeface="Arial" panose="020B0604020202020204" pitchFamily="34" charset="0"/>
              </a:rPr>
              <a:t>Para saber más</a:t>
            </a:r>
            <a:r>
              <a:rPr lang="es-ES" sz="1100" dirty="0">
                <a:solidFill>
                  <a:schemeClr val="bg1"/>
                </a:solidFill>
                <a:latin typeface="Arial" panose="020B0604020202020204" pitchFamily="34" charset="0"/>
                <a:cs typeface="Arial" panose="020B0604020202020204" pitchFamily="34" charset="0"/>
                <a:hlinkClick r:id="rId7" action="ppaction://hlinksldjump"/>
              </a:rPr>
              <a:t>, pincha aquí</a:t>
            </a:r>
            <a:endParaRPr lang="es-ES" sz="1100" dirty="0">
              <a:solidFill>
                <a:schemeClr val="bg1"/>
              </a:solidFill>
              <a:latin typeface="Arial" panose="020B0604020202020204" pitchFamily="34" charset="0"/>
              <a:cs typeface="Arial" panose="020B0604020202020204" pitchFamily="34" charset="0"/>
            </a:endParaRPr>
          </a:p>
        </p:txBody>
      </p:sp>
      <p:cxnSp>
        <p:nvCxnSpPr>
          <p:cNvPr id="28" name="Conector recto de flecha 27">
            <a:extLst>
              <a:ext uri="{FF2B5EF4-FFF2-40B4-BE49-F238E27FC236}">
                <a16:creationId xmlns:a16="http://schemas.microsoft.com/office/drawing/2014/main" id="{7E1DF48B-338C-FCCA-001E-3211FC43CB01}"/>
              </a:ext>
            </a:extLst>
          </p:cNvPr>
          <p:cNvCxnSpPr>
            <a:cxnSpLocks/>
            <a:stCxn id="26" idx="1"/>
            <a:endCxn id="31" idx="3"/>
          </p:cNvCxnSpPr>
          <p:nvPr/>
        </p:nvCxnSpPr>
        <p:spPr>
          <a:xfrm flipH="1">
            <a:off x="3493954" y="4606048"/>
            <a:ext cx="433864" cy="13446"/>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29" name="Elipse 28">
            <a:hlinkClick r:id="rId8" action="ppaction://hlinksldjump"/>
            <a:extLst>
              <a:ext uri="{FF2B5EF4-FFF2-40B4-BE49-F238E27FC236}">
                <a16:creationId xmlns:a16="http://schemas.microsoft.com/office/drawing/2014/main" id="{83359DBF-8B0E-8FA2-FFDE-7463AF19A9E1}"/>
              </a:ext>
            </a:extLst>
          </p:cNvPr>
          <p:cNvSpPr/>
          <p:nvPr/>
        </p:nvSpPr>
        <p:spPr>
          <a:xfrm>
            <a:off x="7358743" y="3731480"/>
            <a:ext cx="457200" cy="4050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
        <p:nvSpPr>
          <p:cNvPr id="4" name="Título 3">
            <a:extLst>
              <a:ext uri="{FF2B5EF4-FFF2-40B4-BE49-F238E27FC236}">
                <a16:creationId xmlns:a16="http://schemas.microsoft.com/office/drawing/2014/main" id="{14ADD34A-DFE1-4F0E-7033-4F2310A41C5F}"/>
              </a:ext>
            </a:extLst>
          </p:cNvPr>
          <p:cNvSpPr>
            <a:spLocks noGrp="1"/>
          </p:cNvSpPr>
          <p:nvPr>
            <p:ph type="title"/>
          </p:nvPr>
        </p:nvSpPr>
        <p:spPr/>
        <p:txBody>
          <a:bodyPr/>
          <a:lstStyle/>
          <a:p>
            <a:pPr>
              <a:lnSpc>
                <a:spcPct val="100000"/>
              </a:lnSpc>
            </a:pPr>
            <a:r>
              <a:rPr lang="es-ES" sz="2800" dirty="0"/>
              <a:t>CAE Efectiva: Etapa de Finalización y Evaluación del Desempeño</a:t>
            </a:r>
            <a:endParaRPr lang="es-ES" dirty="0"/>
          </a:p>
        </p:txBody>
      </p:sp>
      <p:sp>
        <p:nvSpPr>
          <p:cNvPr id="2" name="Rectángulo: esquinas redondeadas 10">
            <a:hlinkClick r:id="rId3" action="ppaction://hlinksldjump"/>
            <a:extLst>
              <a:ext uri="{FF2B5EF4-FFF2-40B4-BE49-F238E27FC236}">
                <a16:creationId xmlns:a16="http://schemas.microsoft.com/office/drawing/2014/main" id="{400E5995-483D-7616-3D5A-BE8B450A956D}"/>
              </a:ext>
            </a:extLst>
          </p:cNvPr>
          <p:cNvSpPr/>
          <p:nvPr/>
        </p:nvSpPr>
        <p:spPr>
          <a:xfrm>
            <a:off x="4985216" y="2170214"/>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Finalización y evaluación del desempeño</a:t>
            </a:r>
          </a:p>
        </p:txBody>
      </p:sp>
      <p:cxnSp>
        <p:nvCxnSpPr>
          <p:cNvPr id="6" name="Conector recto de flecha 5">
            <a:extLst>
              <a:ext uri="{FF2B5EF4-FFF2-40B4-BE49-F238E27FC236}">
                <a16:creationId xmlns:a16="http://schemas.microsoft.com/office/drawing/2014/main" id="{FE980906-082C-D51D-028D-0AFA8126B2F7}"/>
              </a:ext>
            </a:extLst>
          </p:cNvPr>
          <p:cNvCxnSpPr>
            <a:cxnSpLocks/>
          </p:cNvCxnSpPr>
          <p:nvPr/>
        </p:nvCxnSpPr>
        <p:spPr>
          <a:xfrm>
            <a:off x="4278085" y="276660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E6C2CB4B-3930-6D9D-995C-602295F5B442}"/>
              </a:ext>
            </a:extLst>
          </p:cNvPr>
          <p:cNvGrpSpPr/>
          <p:nvPr/>
        </p:nvGrpSpPr>
        <p:grpSpPr>
          <a:xfrm flipH="1">
            <a:off x="4005318" y="1602617"/>
            <a:ext cx="1971000" cy="581593"/>
            <a:chOff x="6026484" y="1654629"/>
            <a:chExt cx="1971000" cy="581593"/>
          </a:xfrm>
        </p:grpSpPr>
        <p:cxnSp>
          <p:nvCxnSpPr>
            <p:cNvPr id="10" name="Conector recto de flecha 9">
              <a:extLst>
                <a:ext uri="{FF2B5EF4-FFF2-40B4-BE49-F238E27FC236}">
                  <a16:creationId xmlns:a16="http://schemas.microsoft.com/office/drawing/2014/main" id="{1FCE22C1-D586-F7FF-4A05-FE8E3B834637}"/>
                </a:ext>
              </a:extLst>
            </p:cNvPr>
            <p:cNvCxnSpPr>
              <a:cxnSpLocks/>
            </p:cNvCxnSpPr>
            <p:nvPr/>
          </p:nvCxnSpPr>
          <p:spPr>
            <a:xfrm>
              <a:off x="6096000" y="1654629"/>
              <a:ext cx="0" cy="581593"/>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A501F8E-BAFF-009D-6E8E-3B31FDAD76A3}"/>
                </a:ext>
              </a:extLst>
            </p:cNvPr>
            <p:cNvCxnSpPr>
              <a:cxnSpLocks/>
            </p:cNvCxnSpPr>
            <p:nvPr/>
          </p:nvCxnSpPr>
          <p:spPr>
            <a:xfrm>
              <a:off x="6026484" y="1665514"/>
              <a:ext cx="1971000" cy="0"/>
            </a:xfrm>
            <a:prstGeom prst="line">
              <a:avLst/>
            </a:prstGeom>
            <a:ln w="139700">
              <a:solidFill>
                <a:srgbClr val="FF9D33"/>
              </a:solidFill>
              <a:tailEnd type="none" w="sm" len="sm"/>
            </a:ln>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D4D0494D-3D6A-437C-7699-6B5099993FF0}"/>
              </a:ext>
            </a:extLst>
          </p:cNvPr>
          <p:cNvSpPr txBox="1"/>
          <p:nvPr/>
        </p:nvSpPr>
        <p:spPr>
          <a:xfrm rot="16200000">
            <a:off x="-174412" y="4450223"/>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grpSp>
        <p:nvGrpSpPr>
          <p:cNvPr id="30" name="Grupo 29">
            <a:extLst>
              <a:ext uri="{FF2B5EF4-FFF2-40B4-BE49-F238E27FC236}">
                <a16:creationId xmlns:a16="http://schemas.microsoft.com/office/drawing/2014/main" id="{437083B6-839F-80F2-13DF-3868ED6F0002}"/>
              </a:ext>
            </a:extLst>
          </p:cNvPr>
          <p:cNvGrpSpPr/>
          <p:nvPr/>
        </p:nvGrpSpPr>
        <p:grpSpPr>
          <a:xfrm>
            <a:off x="2416988" y="3983879"/>
            <a:ext cx="1076966" cy="1271229"/>
            <a:chOff x="5457534" y="1774378"/>
            <a:chExt cx="1076966" cy="1271229"/>
          </a:xfrm>
        </p:grpSpPr>
        <p:pic>
          <p:nvPicPr>
            <p:cNvPr id="31" name="Marcador de contenido 4">
              <a:hlinkClick r:id="rId8" action="ppaction://hlinksldjump"/>
              <a:extLst>
                <a:ext uri="{FF2B5EF4-FFF2-40B4-BE49-F238E27FC236}">
                  <a16:creationId xmlns:a16="http://schemas.microsoft.com/office/drawing/2014/main" id="{0E130EA0-3E87-D9F0-D647-A4829424E6F3}"/>
                </a:ext>
              </a:extLst>
            </p:cNvPr>
            <p:cNvPicPr>
              <a:picLocks noChangeAspect="1"/>
            </p:cNvPicPr>
            <p:nvPr/>
          </p:nvPicPr>
          <p:blipFill rotWithShape="1">
            <a:blip r:embed="rId9"/>
            <a:srcRect l="59792" t="8212" r="21852" b="8374"/>
            <a:stretch/>
          </p:blipFill>
          <p:spPr>
            <a:xfrm>
              <a:off x="5457534" y="1774378"/>
              <a:ext cx="1076966" cy="1271229"/>
            </a:xfrm>
            <a:prstGeom prst="rect">
              <a:avLst/>
            </a:prstGeom>
          </p:spPr>
        </p:pic>
        <p:sp>
          <p:nvSpPr>
            <p:cNvPr id="35" name="CuadroTexto 34">
              <a:extLst>
                <a:ext uri="{FF2B5EF4-FFF2-40B4-BE49-F238E27FC236}">
                  <a16:creationId xmlns:a16="http://schemas.microsoft.com/office/drawing/2014/main" id="{DFFBCDA0-A1D6-70FC-C2DD-585660907585}"/>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39" name="Grupo 38">
            <a:extLst>
              <a:ext uri="{FF2B5EF4-FFF2-40B4-BE49-F238E27FC236}">
                <a16:creationId xmlns:a16="http://schemas.microsoft.com/office/drawing/2014/main" id="{AFB16A1B-298F-3378-108F-BF5C0F2D833C}"/>
              </a:ext>
            </a:extLst>
          </p:cNvPr>
          <p:cNvGrpSpPr/>
          <p:nvPr/>
        </p:nvGrpSpPr>
        <p:grpSpPr>
          <a:xfrm>
            <a:off x="8229814" y="3989718"/>
            <a:ext cx="1086930" cy="1265390"/>
            <a:chOff x="9663134" y="1815096"/>
            <a:chExt cx="1086930" cy="1253401"/>
          </a:xfrm>
        </p:grpSpPr>
        <p:pic>
          <p:nvPicPr>
            <p:cNvPr id="40" name="Marcador de contenido 4">
              <a:hlinkClick r:id="rId10" action="ppaction://hlinksldjump"/>
              <a:extLst>
                <a:ext uri="{FF2B5EF4-FFF2-40B4-BE49-F238E27FC236}">
                  <a16:creationId xmlns:a16="http://schemas.microsoft.com/office/drawing/2014/main" id="{4FEE8EB3-4628-57C8-41E7-F92F66C0E648}"/>
                </a:ext>
              </a:extLst>
            </p:cNvPr>
            <p:cNvPicPr>
              <a:picLocks noChangeAspect="1"/>
            </p:cNvPicPr>
            <p:nvPr/>
          </p:nvPicPr>
          <p:blipFill rotWithShape="1">
            <a:blip r:embed="rId9"/>
            <a:srcRect l="78427" t="8543" r="3048" b="9212"/>
            <a:stretch/>
          </p:blipFill>
          <p:spPr>
            <a:xfrm>
              <a:off x="9663135" y="1815096"/>
              <a:ext cx="1086929" cy="1253401"/>
            </a:xfrm>
            <a:prstGeom prst="rect">
              <a:avLst/>
            </a:prstGeom>
          </p:spPr>
        </p:pic>
        <p:sp>
          <p:nvSpPr>
            <p:cNvPr id="41" name="CuadroTexto 40">
              <a:hlinkClick r:id="rId10" action="ppaction://hlinksldjump"/>
              <a:extLst>
                <a:ext uri="{FF2B5EF4-FFF2-40B4-BE49-F238E27FC236}">
                  <a16:creationId xmlns:a16="http://schemas.microsoft.com/office/drawing/2014/main" id="{753DE79B-2378-EB97-4B51-E43A251310D5}"/>
                </a:ext>
              </a:extLst>
            </p:cNvPr>
            <p:cNvSpPr txBox="1">
              <a:spLocks/>
            </p:cNvSpPr>
            <p:nvPr/>
          </p:nvSpPr>
          <p:spPr>
            <a:xfrm>
              <a:off x="9663134" y="1815096"/>
              <a:ext cx="1086929"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Aprendizaje</a:t>
              </a:r>
              <a:endParaRPr lang="es-ES" sz="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620227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D94C87DC-73FB-5D8A-EF25-6D689A178CFE}"/>
              </a:ext>
            </a:extLst>
          </p:cNvPr>
          <p:cNvSpPr/>
          <p:nvPr/>
        </p:nvSpPr>
        <p:spPr>
          <a:xfrm>
            <a:off x="246469" y="3841740"/>
            <a:ext cx="11541270" cy="1561347"/>
          </a:xfrm>
          <a:prstGeom prst="roundRect">
            <a:avLst/>
          </a:prstGeom>
          <a:solidFill>
            <a:srgbClr val="BAC0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BB356A89-58C5-2D0D-A21F-B0D3717B89E0}"/>
              </a:ext>
            </a:extLst>
          </p:cNvPr>
          <p:cNvSpPr txBox="1"/>
          <p:nvPr/>
        </p:nvSpPr>
        <p:spPr>
          <a:xfrm>
            <a:off x="430181" y="983304"/>
            <a:ext cx="10961646" cy="584775"/>
          </a:xfrm>
          <a:prstGeom prst="rect">
            <a:avLst/>
          </a:prstGeom>
          <a:noFill/>
        </p:spPr>
        <p:txBody>
          <a:bodyPr wrap="square">
            <a:spAutoFit/>
          </a:bodyPr>
          <a:lstStyle/>
          <a:p>
            <a:pPr algn="ctr">
              <a:spcBef>
                <a:spcPts val="600"/>
              </a:spcBef>
            </a:pPr>
            <a:r>
              <a:rPr lang="es-ES" sz="1600" b="0" i="0" u="none" strike="noStrike" baseline="0" dirty="0">
                <a:latin typeface="RobotoSlab-Light"/>
                <a:cs typeface="Arial" panose="020B0604020202020204" pitchFamily="34" charset="0"/>
              </a:rPr>
              <a:t>Evaluar el desempeño preventivo para obtener aprendizajes de cómo se ha trabajado, es clave para desarrollar una mejorar continua que sirva como base de una relación sostenible en el tiempo.</a:t>
            </a:r>
          </a:p>
        </p:txBody>
      </p:sp>
      <p:sp>
        <p:nvSpPr>
          <p:cNvPr id="14" name="CuadroTexto 13">
            <a:extLst>
              <a:ext uri="{FF2B5EF4-FFF2-40B4-BE49-F238E27FC236}">
                <a16:creationId xmlns:a16="http://schemas.microsoft.com/office/drawing/2014/main" id="{FFEA0A19-A898-D228-2203-4B1F945FF88C}"/>
              </a:ext>
            </a:extLst>
          </p:cNvPr>
          <p:cNvSpPr txBox="1"/>
          <p:nvPr/>
        </p:nvSpPr>
        <p:spPr>
          <a:xfrm>
            <a:off x="1632857" y="5439343"/>
            <a:ext cx="2645228" cy="830997"/>
          </a:xfrm>
          <a:prstGeom prst="rect">
            <a:avLst/>
          </a:prstGeom>
          <a:noFill/>
          <a:ln>
            <a:noFill/>
          </a:ln>
        </p:spPr>
        <p:txBody>
          <a:bodyPr wrap="square">
            <a:spAutoFit/>
          </a:bodyPr>
          <a:lstStyle/>
          <a:p>
            <a:pPr algn="ctr">
              <a:spcBef>
                <a:spcPts val="600"/>
              </a:spcBef>
              <a:spcAft>
                <a:spcPts val="600"/>
              </a:spcAft>
            </a:pPr>
            <a:r>
              <a:rPr lang="es-ES" sz="1600" b="1" dirty="0">
                <a:solidFill>
                  <a:srgbClr val="545758"/>
                </a:solidFill>
                <a:latin typeface="Arial" panose="020B0604020202020204" pitchFamily="34" charset="0"/>
                <a:cs typeface="Arial" panose="020B0604020202020204" pitchFamily="34" charset="0"/>
              </a:rPr>
              <a:t>Crear un entorno de confianza para facilitar la comunicación  </a:t>
            </a:r>
          </a:p>
        </p:txBody>
      </p:sp>
      <p:sp>
        <p:nvSpPr>
          <p:cNvPr id="22" name="CuadroTexto 21">
            <a:extLst>
              <a:ext uri="{FF2B5EF4-FFF2-40B4-BE49-F238E27FC236}">
                <a16:creationId xmlns:a16="http://schemas.microsoft.com/office/drawing/2014/main" id="{5AF23551-B704-FCEA-7E33-97A94615500C}"/>
              </a:ext>
            </a:extLst>
          </p:cNvPr>
          <p:cNvSpPr txBox="1"/>
          <p:nvPr/>
        </p:nvSpPr>
        <p:spPr>
          <a:xfrm>
            <a:off x="7307461" y="5439343"/>
            <a:ext cx="3111175" cy="1077218"/>
          </a:xfrm>
          <a:prstGeom prst="rect">
            <a:avLst/>
          </a:prstGeom>
          <a:noFill/>
          <a:ln>
            <a:noFill/>
          </a:ln>
        </p:spPr>
        <p:txBody>
          <a:bodyPr wrap="square">
            <a:spAutoFit/>
          </a:bodyPr>
          <a:lstStyle/>
          <a:p>
            <a:pPr algn="ctr">
              <a:spcBef>
                <a:spcPts val="600"/>
              </a:spcBef>
            </a:pPr>
            <a:r>
              <a:rPr lang="es-ES" sz="1600" b="1" dirty="0">
                <a:solidFill>
                  <a:srgbClr val="545758"/>
                </a:solidFill>
                <a:latin typeface="Arial" panose="020B0604020202020204" pitchFamily="34" charset="0"/>
                <a:cs typeface="Arial" panose="020B0604020202020204" pitchFamily="34" charset="0"/>
              </a:rPr>
              <a:t>Medir a través de indicadores de desempeño, y hacer un Seguimiento para extraer Aprendizajes </a:t>
            </a:r>
          </a:p>
        </p:txBody>
      </p:sp>
      <p:pic>
        <p:nvPicPr>
          <p:cNvPr id="3" name="Imagen 2">
            <a:hlinkClick r:id="rId3" action="ppaction://hlinksldjump"/>
            <a:extLst>
              <a:ext uri="{FF2B5EF4-FFF2-40B4-BE49-F238E27FC236}">
                <a16:creationId xmlns:a16="http://schemas.microsoft.com/office/drawing/2014/main" id="{C0CC75D5-AAB6-E997-9C96-7525390EB299}"/>
              </a:ext>
            </a:extLst>
          </p:cNvPr>
          <p:cNvPicPr>
            <a:picLocks noChangeAspect="1"/>
          </p:cNvPicPr>
          <p:nvPr/>
        </p:nvPicPr>
        <p:blipFill>
          <a:blip r:embed="rId4"/>
          <a:stretch>
            <a:fillRect/>
          </a:stretch>
        </p:blipFill>
        <p:spPr>
          <a:xfrm>
            <a:off x="10168258" y="6160237"/>
            <a:ext cx="1840493" cy="565485"/>
          </a:xfrm>
          <a:prstGeom prst="rect">
            <a:avLst/>
          </a:prstGeom>
        </p:spPr>
      </p:pic>
      <p:sp>
        <p:nvSpPr>
          <p:cNvPr id="23" name="CuadroTexto 22">
            <a:extLst>
              <a:ext uri="{FF2B5EF4-FFF2-40B4-BE49-F238E27FC236}">
                <a16:creationId xmlns:a16="http://schemas.microsoft.com/office/drawing/2014/main" id="{B731717F-EFDF-B8E2-4F4F-CD3CD8FD591E}"/>
              </a:ext>
            </a:extLst>
          </p:cNvPr>
          <p:cNvSpPr txBox="1"/>
          <p:nvPr/>
        </p:nvSpPr>
        <p:spPr>
          <a:xfrm>
            <a:off x="497815" y="3462753"/>
            <a:ext cx="11269824" cy="338554"/>
          </a:xfrm>
          <a:prstGeom prst="rect">
            <a:avLst/>
          </a:prstGeom>
          <a:noFill/>
        </p:spPr>
        <p:txBody>
          <a:bodyPr wrap="square">
            <a:spAutoFit/>
          </a:bodyPr>
          <a:lstStyle>
            <a:defPPr>
              <a:defRPr lang="es-ES"/>
            </a:defPPr>
            <a:lvl1pPr>
              <a:defRPr sz="1600" b="0" i="0" u="none" baseline="0">
                <a:latin typeface="Arial Nova Light" panose="020B0304020202020204" pitchFamily="34" charset="0"/>
              </a:defRPr>
            </a:lvl1pPr>
          </a:lstStyle>
          <a:p>
            <a:pPr marL="0" indent="0">
              <a:buNone/>
            </a:pPr>
            <a:r>
              <a:rPr lang="es-ES" dirty="0"/>
              <a:t>La evaluación final que posibilita la mejora continua </a:t>
            </a:r>
            <a:r>
              <a:rPr lang="es-ES" sz="1600" dirty="0"/>
              <a:t>se realizará teniendo en cuenta estas claves:</a:t>
            </a:r>
            <a:endParaRPr lang="es-ES" dirty="0"/>
          </a:p>
        </p:txBody>
      </p:sp>
      <p:sp>
        <p:nvSpPr>
          <p:cNvPr id="25" name="CuadroTexto 26">
            <a:extLst>
              <a:ext uri="{FF2B5EF4-FFF2-40B4-BE49-F238E27FC236}">
                <a16:creationId xmlns:a16="http://schemas.microsoft.com/office/drawing/2014/main" id="{0E774B56-F981-FBA0-3092-C11AE1A0B94F}"/>
              </a:ext>
            </a:extLst>
          </p:cNvPr>
          <p:cNvSpPr txBox="1"/>
          <p:nvPr/>
        </p:nvSpPr>
        <p:spPr>
          <a:xfrm>
            <a:off x="246469" y="6233279"/>
            <a:ext cx="7340874"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p>
          <a:p>
            <a:r>
              <a:rPr lang="es-ES" sz="800" dirty="0">
                <a:latin typeface="Arial Nova Light" panose="020B0304020202020204" pitchFamily="34" charset="0"/>
              </a:rPr>
              <a:t>* Directrices para una Eficaz Coordinación de Actividades Empresariales (</a:t>
            </a:r>
            <a:r>
              <a:rPr lang="es-ES" sz="800" dirty="0" err="1">
                <a:latin typeface="Arial Nova Light" panose="020B0304020202020204" pitchFamily="34" charset="0"/>
              </a:rPr>
              <a:t>pág</a:t>
            </a:r>
            <a:r>
              <a:rPr lang="es-ES" sz="800" dirty="0">
                <a:latin typeface="Arial Nova Light" panose="020B0304020202020204" pitchFamily="34" charset="0"/>
              </a:rPr>
              <a:t> 45). INSST. </a:t>
            </a:r>
            <a:r>
              <a:rPr lang="es-ES" sz="800" dirty="0">
                <a:latin typeface="Arial Nova Light" panose="020B0304020202020204" pitchFamily="34" charset="0"/>
                <a:hlinkClick r:id="rId5"/>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30). IRSST. </a:t>
            </a:r>
            <a:r>
              <a:rPr lang="es-ES" sz="800" dirty="0">
                <a:latin typeface="Arial Nova Light" panose="020B0304020202020204" pitchFamily="34" charset="0"/>
                <a:hlinkClick r:id="rId6"/>
              </a:rPr>
              <a:t>Acceso al documento</a:t>
            </a:r>
            <a:endParaRPr lang="es-ES" sz="800" dirty="0">
              <a:latin typeface="Arial Nova Light" panose="020B0304020202020204" pitchFamily="34" charset="0"/>
            </a:endParaRPr>
          </a:p>
        </p:txBody>
      </p:sp>
      <p:sp>
        <p:nvSpPr>
          <p:cNvPr id="32" name="CuadroTexto 31">
            <a:extLst>
              <a:ext uri="{FF2B5EF4-FFF2-40B4-BE49-F238E27FC236}">
                <a16:creationId xmlns:a16="http://schemas.microsoft.com/office/drawing/2014/main" id="{363A143E-EC2D-60E6-D9F0-C0B8F35B8722}"/>
              </a:ext>
            </a:extLst>
          </p:cNvPr>
          <p:cNvSpPr txBox="1"/>
          <p:nvPr/>
        </p:nvSpPr>
        <p:spPr>
          <a:xfrm>
            <a:off x="8229814" y="1656269"/>
            <a:ext cx="3645196" cy="1685568"/>
          </a:xfrm>
          <a:prstGeom prst="roundRect">
            <a:avLst/>
          </a:prstGeom>
          <a:solidFill>
            <a:srgbClr val="1D3D7D"/>
          </a:solidFill>
          <a:ln>
            <a:noFill/>
          </a:ln>
        </p:spPr>
        <p:txBody>
          <a:bodyPr wrap="square">
            <a:spAutoFit/>
          </a:bodyPr>
          <a:lstStyle/>
          <a:p>
            <a:pPr marL="176213" indent="-176213" algn="just">
              <a:buFont typeface="Arial" panose="020B0604020202020204" pitchFamily="34" charset="0"/>
              <a:buChar char="•"/>
            </a:pPr>
            <a:r>
              <a:rPr lang="es-ES" sz="1100" b="1" dirty="0">
                <a:solidFill>
                  <a:schemeClr val="bg1"/>
                </a:solidFill>
                <a:latin typeface="Arial" panose="020B0604020202020204" pitchFamily="34" charset="0"/>
                <a:cs typeface="Arial" panose="020B0604020202020204" pitchFamily="34" charset="0"/>
              </a:rPr>
              <a:t>Valorar el desempeño a través de reuniones individuales y utilizando indicadores activos, que permitan acordar planes de mejora.</a:t>
            </a:r>
          </a:p>
          <a:p>
            <a:pPr marL="176213" indent="-176213" algn="just">
              <a:buFont typeface="Arial" panose="020B0604020202020204" pitchFamily="34" charset="0"/>
              <a:buChar char="•"/>
            </a:pPr>
            <a:r>
              <a:rPr lang="es-ES" sz="1100" b="1" dirty="0">
                <a:solidFill>
                  <a:schemeClr val="bg1"/>
                </a:solidFill>
                <a:latin typeface="Arial" panose="020B0604020202020204" pitchFamily="34" charset="0"/>
                <a:cs typeface="Arial" panose="020B0604020202020204" pitchFamily="34" charset="0"/>
              </a:rPr>
              <a:t>Utilizar criterios de valoración equivalentes a los de la etapa de contratación.</a:t>
            </a:r>
          </a:p>
          <a:p>
            <a:pPr algn="just"/>
            <a:r>
              <a:rPr lang="es-ES" sz="1100" b="1" dirty="0">
                <a:solidFill>
                  <a:schemeClr val="bg1"/>
                </a:solidFill>
                <a:latin typeface="Arial" panose="020B0604020202020204" pitchFamily="34" charset="0"/>
                <a:cs typeface="Arial" panose="020B0604020202020204" pitchFamily="34" charset="0"/>
              </a:rPr>
              <a:t>No se trata de medir por medir, sino de tener datos que faciliten la toma de decisiones.</a:t>
            </a:r>
          </a:p>
          <a:p>
            <a:pPr algn="just">
              <a:spcBef>
                <a:spcPts val="600"/>
              </a:spcBef>
            </a:pPr>
            <a:r>
              <a:rPr lang="es-ES" sz="1100" dirty="0">
                <a:solidFill>
                  <a:schemeClr val="bg1"/>
                </a:solidFill>
                <a:latin typeface="Arial" panose="020B0604020202020204" pitchFamily="34" charset="0"/>
                <a:cs typeface="Arial" panose="020B0604020202020204" pitchFamily="34" charset="0"/>
              </a:rPr>
              <a:t>Para saber más</a:t>
            </a:r>
            <a:r>
              <a:rPr lang="es-ES" sz="1100" dirty="0">
                <a:solidFill>
                  <a:schemeClr val="bg1"/>
                </a:solidFill>
                <a:latin typeface="Arial" panose="020B0604020202020204" pitchFamily="34" charset="0"/>
                <a:cs typeface="Arial" panose="020B0604020202020204" pitchFamily="34" charset="0"/>
                <a:hlinkClick r:id="rId7" action="ppaction://hlinksldjump"/>
              </a:rPr>
              <a:t>, </a:t>
            </a:r>
            <a:r>
              <a:rPr lang="es-ES" sz="1100" dirty="0">
                <a:solidFill>
                  <a:schemeClr val="bg1"/>
                </a:solidFill>
                <a:latin typeface="Arial" panose="020B0604020202020204" pitchFamily="34" charset="0"/>
                <a:cs typeface="Arial" panose="020B0604020202020204" pitchFamily="34" charset="0"/>
                <a:hlinkClick r:id="rId8" action="ppaction://hlinksldjump"/>
              </a:rPr>
              <a:t>pincha</a:t>
            </a:r>
            <a:r>
              <a:rPr lang="es-ES" sz="1100" dirty="0">
                <a:solidFill>
                  <a:schemeClr val="bg1"/>
                </a:solidFill>
                <a:latin typeface="Arial" panose="020B0604020202020204" pitchFamily="34" charset="0"/>
                <a:cs typeface="Arial" panose="020B0604020202020204" pitchFamily="34" charset="0"/>
                <a:hlinkClick r:id="rId7" action="ppaction://hlinksldjump"/>
              </a:rPr>
              <a:t> aquí</a:t>
            </a:r>
            <a:endParaRPr lang="es-ES" sz="1100" dirty="0">
              <a:solidFill>
                <a:schemeClr val="bg1"/>
              </a:solidFill>
              <a:latin typeface="Arial" panose="020B0604020202020204" pitchFamily="34" charset="0"/>
              <a:cs typeface="Arial" panose="020B0604020202020204" pitchFamily="34" charset="0"/>
            </a:endParaRPr>
          </a:p>
        </p:txBody>
      </p:sp>
      <p:cxnSp>
        <p:nvCxnSpPr>
          <p:cNvPr id="33" name="Conector recto de flecha 32">
            <a:extLst>
              <a:ext uri="{FF2B5EF4-FFF2-40B4-BE49-F238E27FC236}">
                <a16:creationId xmlns:a16="http://schemas.microsoft.com/office/drawing/2014/main" id="{62BA0D81-5054-F851-B313-4FE0516079DE}"/>
              </a:ext>
            </a:extLst>
          </p:cNvPr>
          <p:cNvCxnSpPr>
            <a:cxnSpLocks/>
            <a:stCxn id="32" idx="2"/>
            <a:endCxn id="40" idx="3"/>
          </p:cNvCxnSpPr>
          <p:nvPr/>
        </p:nvCxnSpPr>
        <p:spPr>
          <a:xfrm flipH="1">
            <a:off x="9316744" y="3341837"/>
            <a:ext cx="735668" cy="1280576"/>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4" name="Título 3">
            <a:extLst>
              <a:ext uri="{FF2B5EF4-FFF2-40B4-BE49-F238E27FC236}">
                <a16:creationId xmlns:a16="http://schemas.microsoft.com/office/drawing/2014/main" id="{14ADD34A-DFE1-4F0E-7033-4F2310A41C5F}"/>
              </a:ext>
            </a:extLst>
          </p:cNvPr>
          <p:cNvSpPr>
            <a:spLocks noGrp="1"/>
          </p:cNvSpPr>
          <p:nvPr>
            <p:ph type="title"/>
          </p:nvPr>
        </p:nvSpPr>
        <p:spPr/>
        <p:txBody>
          <a:bodyPr/>
          <a:lstStyle/>
          <a:p>
            <a:pPr>
              <a:lnSpc>
                <a:spcPct val="100000"/>
              </a:lnSpc>
            </a:pPr>
            <a:r>
              <a:rPr lang="es-ES" sz="2800" dirty="0"/>
              <a:t>CAE Efectiva: Etapa de Finalización y Evaluación del Desempeño</a:t>
            </a:r>
            <a:endParaRPr lang="es-ES" dirty="0"/>
          </a:p>
        </p:txBody>
      </p:sp>
      <p:sp>
        <p:nvSpPr>
          <p:cNvPr id="2" name="Rectángulo: esquinas redondeadas 10">
            <a:hlinkClick r:id="rId3" action="ppaction://hlinksldjump"/>
            <a:extLst>
              <a:ext uri="{FF2B5EF4-FFF2-40B4-BE49-F238E27FC236}">
                <a16:creationId xmlns:a16="http://schemas.microsoft.com/office/drawing/2014/main" id="{400E5995-483D-7616-3D5A-BE8B450A956D}"/>
              </a:ext>
            </a:extLst>
          </p:cNvPr>
          <p:cNvSpPr/>
          <p:nvPr/>
        </p:nvSpPr>
        <p:spPr>
          <a:xfrm>
            <a:off x="4985216" y="2170214"/>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Finalización y evaluación del desempeño</a:t>
            </a:r>
          </a:p>
        </p:txBody>
      </p:sp>
      <p:cxnSp>
        <p:nvCxnSpPr>
          <p:cNvPr id="6" name="Conector recto de flecha 5">
            <a:extLst>
              <a:ext uri="{FF2B5EF4-FFF2-40B4-BE49-F238E27FC236}">
                <a16:creationId xmlns:a16="http://schemas.microsoft.com/office/drawing/2014/main" id="{FE980906-082C-D51D-028D-0AFA8126B2F7}"/>
              </a:ext>
            </a:extLst>
          </p:cNvPr>
          <p:cNvCxnSpPr>
            <a:cxnSpLocks/>
          </p:cNvCxnSpPr>
          <p:nvPr/>
        </p:nvCxnSpPr>
        <p:spPr>
          <a:xfrm>
            <a:off x="4278085" y="2766603"/>
            <a:ext cx="692206" cy="0"/>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E6C2CB4B-3930-6D9D-995C-602295F5B442}"/>
              </a:ext>
            </a:extLst>
          </p:cNvPr>
          <p:cNvGrpSpPr/>
          <p:nvPr/>
        </p:nvGrpSpPr>
        <p:grpSpPr>
          <a:xfrm flipH="1">
            <a:off x="4005318" y="1602617"/>
            <a:ext cx="1971000" cy="581593"/>
            <a:chOff x="6026484" y="1654629"/>
            <a:chExt cx="1971000" cy="581593"/>
          </a:xfrm>
        </p:grpSpPr>
        <p:cxnSp>
          <p:nvCxnSpPr>
            <p:cNvPr id="10" name="Conector recto de flecha 9">
              <a:extLst>
                <a:ext uri="{FF2B5EF4-FFF2-40B4-BE49-F238E27FC236}">
                  <a16:creationId xmlns:a16="http://schemas.microsoft.com/office/drawing/2014/main" id="{1FCE22C1-D586-F7FF-4A05-FE8E3B834637}"/>
                </a:ext>
              </a:extLst>
            </p:cNvPr>
            <p:cNvCxnSpPr>
              <a:cxnSpLocks/>
            </p:cNvCxnSpPr>
            <p:nvPr/>
          </p:nvCxnSpPr>
          <p:spPr>
            <a:xfrm>
              <a:off x="6096000" y="1654629"/>
              <a:ext cx="0" cy="581593"/>
            </a:xfrm>
            <a:prstGeom prst="straightConnector1">
              <a:avLst/>
            </a:prstGeom>
            <a:ln w="139700">
              <a:solidFill>
                <a:srgbClr val="FF9D33"/>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A501F8E-BAFF-009D-6E8E-3B31FDAD76A3}"/>
                </a:ext>
              </a:extLst>
            </p:cNvPr>
            <p:cNvCxnSpPr>
              <a:cxnSpLocks/>
            </p:cNvCxnSpPr>
            <p:nvPr/>
          </p:nvCxnSpPr>
          <p:spPr>
            <a:xfrm>
              <a:off x="6026484" y="1665514"/>
              <a:ext cx="1971000" cy="0"/>
            </a:xfrm>
            <a:prstGeom prst="line">
              <a:avLst/>
            </a:prstGeom>
            <a:ln w="139700">
              <a:solidFill>
                <a:srgbClr val="FF9D33"/>
              </a:solidFill>
              <a:tailEnd type="none" w="sm" len="sm"/>
            </a:ln>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D4D0494D-3D6A-437C-7699-6B5099993FF0}"/>
              </a:ext>
            </a:extLst>
          </p:cNvPr>
          <p:cNvSpPr txBox="1"/>
          <p:nvPr/>
        </p:nvSpPr>
        <p:spPr>
          <a:xfrm rot="16200000">
            <a:off x="-174412" y="4450223"/>
            <a:ext cx="1561347" cy="369332"/>
          </a:xfrm>
          <a:prstGeom prst="rect">
            <a:avLst/>
          </a:prstGeom>
          <a:noFill/>
        </p:spPr>
        <p:txBody>
          <a:bodyPr wrap="square">
            <a:spAutoFit/>
          </a:bodyPr>
          <a:lstStyle/>
          <a:p>
            <a:pPr algn="ctr"/>
            <a:r>
              <a:rPr lang="es-ES" b="1" dirty="0">
                <a:solidFill>
                  <a:srgbClr val="545758"/>
                </a:solidFill>
                <a:latin typeface="Arial" panose="020B0604020202020204" pitchFamily="34" charset="0"/>
                <a:cs typeface="Arial" panose="020B0604020202020204" pitchFamily="34" charset="0"/>
              </a:rPr>
              <a:t>Claves</a:t>
            </a:r>
          </a:p>
        </p:txBody>
      </p:sp>
      <p:grpSp>
        <p:nvGrpSpPr>
          <p:cNvPr id="30" name="Grupo 29">
            <a:extLst>
              <a:ext uri="{FF2B5EF4-FFF2-40B4-BE49-F238E27FC236}">
                <a16:creationId xmlns:a16="http://schemas.microsoft.com/office/drawing/2014/main" id="{437083B6-839F-80F2-13DF-3868ED6F0002}"/>
              </a:ext>
            </a:extLst>
          </p:cNvPr>
          <p:cNvGrpSpPr/>
          <p:nvPr/>
        </p:nvGrpSpPr>
        <p:grpSpPr>
          <a:xfrm>
            <a:off x="2416988" y="3983879"/>
            <a:ext cx="1076966" cy="1271229"/>
            <a:chOff x="5457534" y="1774378"/>
            <a:chExt cx="1076966" cy="1271229"/>
          </a:xfrm>
        </p:grpSpPr>
        <p:pic>
          <p:nvPicPr>
            <p:cNvPr id="31" name="Marcador de contenido 4">
              <a:hlinkClick r:id="rId9" action="ppaction://hlinksldjump"/>
              <a:extLst>
                <a:ext uri="{FF2B5EF4-FFF2-40B4-BE49-F238E27FC236}">
                  <a16:creationId xmlns:a16="http://schemas.microsoft.com/office/drawing/2014/main" id="{0E130EA0-3E87-D9F0-D647-A4829424E6F3}"/>
                </a:ext>
              </a:extLst>
            </p:cNvPr>
            <p:cNvPicPr>
              <a:picLocks noChangeAspect="1"/>
            </p:cNvPicPr>
            <p:nvPr/>
          </p:nvPicPr>
          <p:blipFill rotWithShape="1">
            <a:blip r:embed="rId10"/>
            <a:srcRect l="59792" t="8212" r="21852" b="8374"/>
            <a:stretch/>
          </p:blipFill>
          <p:spPr>
            <a:xfrm>
              <a:off x="5457534" y="1774378"/>
              <a:ext cx="1076966" cy="1271229"/>
            </a:xfrm>
            <a:prstGeom prst="rect">
              <a:avLst/>
            </a:prstGeom>
          </p:spPr>
        </p:pic>
        <p:sp>
          <p:nvSpPr>
            <p:cNvPr id="35" name="CuadroTexto 34">
              <a:extLst>
                <a:ext uri="{FF2B5EF4-FFF2-40B4-BE49-F238E27FC236}">
                  <a16:creationId xmlns:a16="http://schemas.microsoft.com/office/drawing/2014/main" id="{DFFBCDA0-A1D6-70FC-C2DD-585660907585}"/>
                </a:ext>
              </a:extLst>
            </p:cNvPr>
            <p:cNvSpPr txBox="1">
              <a:spLocks/>
            </p:cNvSpPr>
            <p:nvPr/>
          </p:nvSpPr>
          <p:spPr>
            <a:xfrm>
              <a:off x="5457534" y="1774378"/>
              <a:ext cx="1076966"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Cooperación</a:t>
              </a:r>
            </a:p>
          </p:txBody>
        </p:sp>
      </p:grpSp>
      <p:grpSp>
        <p:nvGrpSpPr>
          <p:cNvPr id="39" name="Grupo 38">
            <a:extLst>
              <a:ext uri="{FF2B5EF4-FFF2-40B4-BE49-F238E27FC236}">
                <a16:creationId xmlns:a16="http://schemas.microsoft.com/office/drawing/2014/main" id="{AFB16A1B-298F-3378-108F-BF5C0F2D833C}"/>
              </a:ext>
            </a:extLst>
          </p:cNvPr>
          <p:cNvGrpSpPr/>
          <p:nvPr/>
        </p:nvGrpSpPr>
        <p:grpSpPr>
          <a:xfrm>
            <a:off x="8229814" y="3989718"/>
            <a:ext cx="1086930" cy="1265390"/>
            <a:chOff x="9663134" y="1815096"/>
            <a:chExt cx="1086930" cy="1253401"/>
          </a:xfrm>
        </p:grpSpPr>
        <p:pic>
          <p:nvPicPr>
            <p:cNvPr id="40" name="Marcador de contenido 4">
              <a:hlinkClick r:id="rId11" action="ppaction://hlinksldjump"/>
              <a:extLst>
                <a:ext uri="{FF2B5EF4-FFF2-40B4-BE49-F238E27FC236}">
                  <a16:creationId xmlns:a16="http://schemas.microsoft.com/office/drawing/2014/main" id="{4FEE8EB3-4628-57C8-41E7-F92F66C0E648}"/>
                </a:ext>
              </a:extLst>
            </p:cNvPr>
            <p:cNvPicPr>
              <a:picLocks noChangeAspect="1"/>
            </p:cNvPicPr>
            <p:nvPr/>
          </p:nvPicPr>
          <p:blipFill rotWithShape="1">
            <a:blip r:embed="rId10"/>
            <a:srcRect l="78427" t="8543" r="3048" b="9212"/>
            <a:stretch/>
          </p:blipFill>
          <p:spPr>
            <a:xfrm>
              <a:off x="9663135" y="1815096"/>
              <a:ext cx="1086929" cy="1253401"/>
            </a:xfrm>
            <a:prstGeom prst="rect">
              <a:avLst/>
            </a:prstGeom>
          </p:spPr>
        </p:pic>
        <p:sp>
          <p:nvSpPr>
            <p:cNvPr id="41" name="CuadroTexto 40">
              <a:extLst>
                <a:ext uri="{FF2B5EF4-FFF2-40B4-BE49-F238E27FC236}">
                  <a16:creationId xmlns:a16="http://schemas.microsoft.com/office/drawing/2014/main" id="{753DE79B-2378-EB97-4B51-E43A251310D5}"/>
                </a:ext>
              </a:extLst>
            </p:cNvPr>
            <p:cNvSpPr txBox="1">
              <a:spLocks/>
            </p:cNvSpPr>
            <p:nvPr/>
          </p:nvSpPr>
          <p:spPr>
            <a:xfrm>
              <a:off x="9663134" y="1815096"/>
              <a:ext cx="1086929" cy="369332"/>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Aprendizaje</a:t>
              </a:r>
              <a:endParaRPr lang="es-ES" sz="1200" dirty="0">
                <a:solidFill>
                  <a:schemeClr val="bg1"/>
                </a:solidFill>
                <a:latin typeface="Arial" panose="020B0604020202020204" pitchFamily="34" charset="0"/>
                <a:cs typeface="Arial" panose="020B0604020202020204" pitchFamily="34" charset="0"/>
              </a:endParaRPr>
            </a:p>
          </p:txBody>
        </p:sp>
      </p:grpSp>
      <p:sp>
        <p:nvSpPr>
          <p:cNvPr id="9" name="Elipse 8">
            <a:hlinkClick r:id="rId12" action="ppaction://hlinksldjump"/>
            <a:extLst>
              <a:ext uri="{FF2B5EF4-FFF2-40B4-BE49-F238E27FC236}">
                <a16:creationId xmlns:a16="http://schemas.microsoft.com/office/drawing/2014/main" id="{97B66BFC-3469-F1DC-493C-EF6EA69F10E3}"/>
              </a:ext>
            </a:extLst>
          </p:cNvPr>
          <p:cNvSpPr/>
          <p:nvPr/>
        </p:nvSpPr>
        <p:spPr>
          <a:xfrm>
            <a:off x="11646410" y="1393271"/>
            <a:ext cx="457200" cy="4050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Tree>
    <p:extLst>
      <p:ext uri="{BB962C8B-B14F-4D97-AF65-F5344CB8AC3E}">
        <p14:creationId xmlns:p14="http://schemas.microsoft.com/office/powerpoint/2010/main" val="4042806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4">
            <a:extLst>
              <a:ext uri="{FF2B5EF4-FFF2-40B4-BE49-F238E27FC236}">
                <a16:creationId xmlns:a16="http://schemas.microsoft.com/office/drawing/2014/main" id="{E99895C3-0A97-F70A-9DD9-70EC1814AB5E}"/>
              </a:ext>
            </a:extLst>
          </p:cNvPr>
          <p:cNvPicPr>
            <a:picLocks noChangeAspect="1"/>
          </p:cNvPicPr>
          <p:nvPr/>
        </p:nvPicPr>
        <p:blipFill rotWithShape="1">
          <a:blip r:embed="rId3"/>
          <a:srcRect l="59623" t="2340" r="21852" b="5499"/>
          <a:stretch/>
        </p:blipFill>
        <p:spPr>
          <a:xfrm>
            <a:off x="11280521" y="0"/>
            <a:ext cx="830909" cy="1073697"/>
          </a:xfrm>
          <a:prstGeom prst="rect">
            <a:avLst/>
          </a:prstGeom>
        </p:spPr>
      </p:pic>
      <mc:AlternateContent xmlns:mc="http://schemas.openxmlformats.org/markup-compatibility/2006">
        <mc:Choice xmlns="" xmlns:pslz="http://schemas.microsoft.com/office/powerpoint/2016/slidezoom" Requires="pslz">
          <p:graphicFrame>
            <p:nvGraphicFramePr>
              <p:cNvPr id="5" name="Vista general de diapositiva 4">
                <a:extLst>
                  <a:ext uri="{FF2B5EF4-FFF2-40B4-BE49-F238E27FC236}">
                    <a16:creationId xmlns:a16="http://schemas.microsoft.com/office/drawing/2014/main" id="{C27AF1A5-BE50-CFA4-EB2C-1DA477D63BCE}"/>
                  </a:ext>
                </a:extLst>
              </p:cNvPr>
              <p:cNvGraphicFramePr>
                <a:graphicFrameLocks noChangeAspect="1"/>
              </p:cNvGraphicFramePr>
              <p:nvPr>
                <p:extLst>
                  <p:ext uri="{D42A27DB-BD31-4B8C-83A1-F6EECF244321}">
                    <p14:modId xmlns:p14="http://schemas.microsoft.com/office/powerpoint/2010/main" val="2278982792"/>
                  </p:ext>
                </p:extLst>
              </p:nvPr>
            </p:nvGraphicFramePr>
            <p:xfrm>
              <a:off x="10823510" y="6054424"/>
              <a:ext cx="1287920" cy="724455"/>
            </p:xfrm>
            <a:graphic>
              <a:graphicData uri="http://schemas.microsoft.com/office/powerpoint/2016/slidezoom">
                <pslz:sldZm>
                  <pslz:sldZmObj sldId="298" cId="3190181026">
                    <pslz:zmPr id="{D860C95D-A0AE-4FFF-BB04-E055419B97E7}" returnToParent="0" transitionDur="1000">
                      <p166:blipFill xmlns:p166="http://schemas.microsoft.com/office/powerpoint/2016/6/main">
                        <a:blip r:embed="rId4"/>
                        <a:stretch>
                          <a:fillRect/>
                        </a:stretch>
                      </p166:blipFill>
                      <p166:spPr xmlns:p166="http://schemas.microsoft.com/office/powerpoint/2016/6/main">
                        <a:xfrm>
                          <a:off x="0" y="0"/>
                          <a:ext cx="1287920" cy="724455"/>
                        </a:xfrm>
                        <a:prstGeom prst="rect">
                          <a:avLst/>
                        </a:prstGeom>
                        <a:ln w="3175">
                          <a:solidFill>
                            <a:prstClr val="ltGray"/>
                          </a:solidFill>
                        </a:ln>
                      </p166:spPr>
                    </pslz:zmPr>
                  </pslz:sldZmObj>
                </pslz:sldZm>
              </a:graphicData>
            </a:graphic>
          </p:graphicFrame>
        </mc:Choice>
        <mc:Fallback>
          <p:pic>
            <p:nvPicPr>
              <p:cNvPr id="5" name="Vista general de diapositiva 4">
                <a:hlinkClick r:id="rId5" action="ppaction://hlinksldjump"/>
                <a:extLst>
                  <a:ext uri="{FF2B5EF4-FFF2-40B4-BE49-F238E27FC236}">
                    <a16:creationId xmlns:a16="http://schemas.microsoft.com/office/drawing/2014/main" id="{C27AF1A5-BE50-CFA4-EB2C-1DA477D63BCE}"/>
                  </a:ext>
                </a:extLst>
              </p:cNvPr>
              <p:cNvPicPr>
                <a:picLocks noGrp="1" noRot="1" noChangeAspect="1" noMove="1" noResize="1" noEditPoints="1" noAdjustHandles="1" noChangeArrowheads="1" noChangeShapeType="1"/>
              </p:cNvPicPr>
              <p:nvPr/>
            </p:nvPicPr>
            <p:blipFill>
              <a:blip r:embed="rId6"/>
              <a:stretch>
                <a:fillRect/>
              </a:stretch>
            </p:blipFill>
            <p:spPr>
              <a:xfrm>
                <a:off x="10823510" y="6054424"/>
                <a:ext cx="1287920" cy="724455"/>
              </a:xfrm>
              <a:prstGeom prst="rect">
                <a:avLst/>
              </a:prstGeom>
              <a:ln w="3175">
                <a:solidFill>
                  <a:prstClr val="ltGray"/>
                </a:solidFill>
              </a:ln>
            </p:spPr>
          </p:pic>
        </mc:Fallback>
      </mc:AlternateContent>
      <p:sp>
        <p:nvSpPr>
          <p:cNvPr id="8" name="Título 7">
            <a:extLst>
              <a:ext uri="{FF2B5EF4-FFF2-40B4-BE49-F238E27FC236}">
                <a16:creationId xmlns:a16="http://schemas.microsoft.com/office/drawing/2014/main" id="{A9268B73-B000-7F5D-3872-A0C5B6C9CC53}"/>
              </a:ext>
            </a:extLst>
          </p:cNvPr>
          <p:cNvSpPr>
            <a:spLocks noGrp="1"/>
          </p:cNvSpPr>
          <p:nvPr>
            <p:ph type="title"/>
          </p:nvPr>
        </p:nvSpPr>
        <p:spPr>
          <a:xfrm>
            <a:off x="2382669" y="277638"/>
            <a:ext cx="8992901" cy="444099"/>
          </a:xfrm>
        </p:spPr>
        <p:txBody>
          <a:bodyPr/>
          <a:lstStyle/>
          <a:p>
            <a:r>
              <a:rPr lang="es-ES" sz="2400" b="0" dirty="0"/>
              <a:t>Crear un entorno que permita hablar con </a:t>
            </a:r>
            <a:r>
              <a:rPr lang="es-ES" sz="2400" dirty="0"/>
              <a:t>confianza</a:t>
            </a:r>
          </a:p>
        </p:txBody>
      </p:sp>
      <p:sp>
        <p:nvSpPr>
          <p:cNvPr id="2" name="CuadroTexto 7">
            <a:extLst>
              <a:ext uri="{FF2B5EF4-FFF2-40B4-BE49-F238E27FC236}">
                <a16:creationId xmlns:a16="http://schemas.microsoft.com/office/drawing/2014/main" id="{5959D21D-2858-16A4-0CD6-3A3A29A639D7}"/>
              </a:ext>
            </a:extLst>
          </p:cNvPr>
          <p:cNvSpPr txBox="1"/>
          <p:nvPr/>
        </p:nvSpPr>
        <p:spPr>
          <a:xfrm>
            <a:off x="727788" y="1185825"/>
            <a:ext cx="10552734" cy="3022387"/>
          </a:xfrm>
          <a:prstGeom prst="roundRect">
            <a:avLst>
              <a:gd name="adj" fmla="val 7221"/>
            </a:avLst>
          </a:prstGeom>
          <a:solidFill>
            <a:schemeClr val="accent2">
              <a:lumMod val="60000"/>
              <a:lumOff val="40000"/>
            </a:schemeClr>
          </a:solidFill>
          <a:ln w="38100">
            <a:noFill/>
            <a:prstDash val="dash"/>
          </a:ln>
        </p:spPr>
        <p:txBody>
          <a:bodyPr wrap="square" tIns="72000" bIns="36000">
            <a:spAutoFit/>
          </a:bodyPr>
          <a:lstStyle>
            <a:defPPr>
              <a:defRPr lang="es-ES"/>
            </a:defPPr>
            <a:lvl1pPr algn="just">
              <a:defRPr i="1">
                <a:latin typeface="RobotoSlab-Light"/>
                <a:cs typeface="Arial" panose="020B0604020202020204" pitchFamily="34" charset="0"/>
              </a:defRPr>
            </a:lvl1pPr>
          </a:lstStyle>
          <a:p>
            <a:pPr>
              <a:spcBef>
                <a:spcPts val="600"/>
              </a:spcBef>
            </a:pPr>
            <a:r>
              <a:rPr lang="es-ES" b="1" i="0" u="sng" dirty="0">
                <a:latin typeface="Arial" panose="020B0604020202020204" pitchFamily="34" charset="0"/>
                <a:cs typeface="Arial" panose="020B0604020202020204" pitchFamily="34" charset="0"/>
              </a:rPr>
              <a:t>La empresa principal debe</a:t>
            </a:r>
            <a:r>
              <a:rPr lang="es-ES" i="0" u="sng" dirty="0">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pPr>
            <a:r>
              <a:rPr lang="es-ES" i="0" dirty="0">
                <a:latin typeface="Arial" panose="020B0604020202020204" pitchFamily="34" charset="0"/>
                <a:cs typeface="Arial" panose="020B0604020202020204" pitchFamily="34" charset="0"/>
              </a:rPr>
              <a:t>Facilitar la participación e intercambio de aprendizajes entre sus contratas a través de encuentros específicos.</a:t>
            </a:r>
          </a:p>
          <a:p>
            <a:pPr marL="285750" indent="-285750">
              <a:spcBef>
                <a:spcPts val="600"/>
              </a:spcBef>
              <a:buFont typeface="Arial" panose="020B0604020202020204" pitchFamily="34" charset="0"/>
              <a:buChar char="•"/>
            </a:pPr>
            <a:r>
              <a:rPr lang="es-ES" i="0" dirty="0">
                <a:latin typeface="Arial" panose="020B0604020202020204" pitchFamily="34" charset="0"/>
                <a:cs typeface="Arial" panose="020B0604020202020204" pitchFamily="34" charset="0"/>
              </a:rPr>
              <a:t>Crear un entorno colaborativo orientado a la mejora en el que reúne a diferentes contratas para encontrar soluciones a diferentes problemas.</a:t>
            </a:r>
          </a:p>
          <a:p>
            <a:pPr marL="285750" indent="-285750">
              <a:spcBef>
                <a:spcPts val="600"/>
              </a:spcBef>
              <a:buFont typeface="Arial" panose="020B0604020202020204" pitchFamily="34" charset="0"/>
              <a:buChar char="•"/>
            </a:pPr>
            <a:r>
              <a:rPr lang="es-ES" i="0" dirty="0">
                <a:latin typeface="Arial" panose="020B0604020202020204" pitchFamily="34" charset="0"/>
                <a:cs typeface="Arial" panose="020B0604020202020204" pitchFamily="34" charset="0"/>
              </a:rPr>
              <a:t>Destacar los buenos resultados de las contratas, señalar sus buenas prácticas y reconocer lo que se está haciendo bien.</a:t>
            </a:r>
          </a:p>
          <a:p>
            <a:pPr marL="285750" indent="-285750">
              <a:spcBef>
                <a:spcPts val="600"/>
              </a:spcBef>
              <a:buFont typeface="Arial" panose="020B0604020202020204" pitchFamily="34" charset="0"/>
              <a:buChar char="•"/>
            </a:pPr>
            <a:r>
              <a:rPr lang="es-ES" i="0" dirty="0">
                <a:solidFill>
                  <a:schemeClr val="accent1">
                    <a:lumMod val="75000"/>
                  </a:schemeClr>
                </a:solidFill>
                <a:latin typeface="Arial" panose="020B0604020202020204" pitchFamily="34" charset="0"/>
                <a:cs typeface="Arial" panose="020B0604020202020204" pitchFamily="34" charset="0"/>
              </a:rPr>
              <a:t>Sólo se debe recurrir a actuaciones penalizadoras cuando </a:t>
            </a:r>
            <a:r>
              <a:rPr lang="es-ES" b="1" i="0" dirty="0">
                <a:solidFill>
                  <a:schemeClr val="accent1">
                    <a:lumMod val="75000"/>
                  </a:schemeClr>
                </a:solidFill>
                <a:latin typeface="Arial" panose="020B0604020202020204" pitchFamily="34" charset="0"/>
                <a:cs typeface="Arial" panose="020B0604020202020204" pitchFamily="34" charset="0"/>
              </a:rPr>
              <a:t>no haya colaboración e implicación por parte de la contrata </a:t>
            </a:r>
            <a:r>
              <a:rPr lang="es-ES" i="0" dirty="0">
                <a:solidFill>
                  <a:schemeClr val="accent1">
                    <a:lumMod val="75000"/>
                  </a:schemeClr>
                </a:solidFill>
                <a:latin typeface="Arial" panose="020B0604020202020204" pitchFamily="34" charset="0"/>
                <a:cs typeface="Arial" panose="020B0604020202020204" pitchFamily="34" charset="0"/>
              </a:rPr>
              <a:t>en la implantación de procesos de mejora pactados.</a:t>
            </a:r>
          </a:p>
        </p:txBody>
      </p:sp>
      <p:sp>
        <p:nvSpPr>
          <p:cNvPr id="6" name="CuadroTexto 7">
            <a:extLst>
              <a:ext uri="{FF2B5EF4-FFF2-40B4-BE49-F238E27FC236}">
                <a16:creationId xmlns:a16="http://schemas.microsoft.com/office/drawing/2014/main" id="{B28EBF7A-C9FB-6BCE-A658-409C02D3B26B}"/>
              </a:ext>
            </a:extLst>
          </p:cNvPr>
          <p:cNvSpPr txBox="1"/>
          <p:nvPr/>
        </p:nvSpPr>
        <p:spPr>
          <a:xfrm>
            <a:off x="727787" y="4357508"/>
            <a:ext cx="10552734" cy="773809"/>
          </a:xfrm>
          <a:prstGeom prst="roundRect">
            <a:avLst/>
          </a:prstGeom>
          <a:solidFill>
            <a:schemeClr val="accent2">
              <a:lumMod val="40000"/>
              <a:lumOff val="6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a:spcBef>
                <a:spcPts val="600"/>
              </a:spcBef>
            </a:pPr>
            <a:r>
              <a:rPr lang="es-ES" i="0" dirty="0">
                <a:latin typeface="Arial" panose="020B0604020202020204" pitchFamily="34" charset="0"/>
                <a:cs typeface="Arial" panose="020B0604020202020204" pitchFamily="34" charset="0"/>
              </a:rPr>
              <a:t>Un entorno colaborativo y de confianza mutua da buenos resultados y facilita el intercambio de lecciones aprendidas. </a:t>
            </a:r>
          </a:p>
        </p:txBody>
      </p:sp>
    </p:spTree>
    <p:extLst>
      <p:ext uri="{BB962C8B-B14F-4D97-AF65-F5344CB8AC3E}">
        <p14:creationId xmlns:p14="http://schemas.microsoft.com/office/powerpoint/2010/main" val="36439649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EBA746-5031-8823-EB34-71DF5BF3675C}"/>
              </a:ext>
            </a:extLst>
          </p:cNvPr>
          <p:cNvSpPr txBox="1"/>
          <p:nvPr/>
        </p:nvSpPr>
        <p:spPr>
          <a:xfrm>
            <a:off x="1787686" y="3563670"/>
            <a:ext cx="9547403" cy="1471872"/>
          </a:xfrm>
          <a:prstGeom prst="roundRect">
            <a:avLst/>
          </a:prstGeom>
          <a:solidFill>
            <a:srgbClr val="E9ECF3"/>
          </a:solidFill>
          <a:ln w="38100">
            <a:noFill/>
            <a:prstDash val="dash"/>
          </a:ln>
        </p:spPr>
        <p:txBody>
          <a:bodyPr wrap="square" tIns="72000" bIns="72000">
            <a:spAutoFit/>
          </a:bodyPr>
          <a:lstStyle>
            <a:defPPr>
              <a:defRPr lang="es-ES"/>
            </a:defPPr>
            <a:lvl1pPr algn="just">
              <a:defRPr i="1">
                <a:latin typeface="Arial" panose="020B0604020202020204" pitchFamily="34" charset="0"/>
                <a:cs typeface="Arial" panose="020B0604020202020204" pitchFamily="34" charset="0"/>
              </a:defRPr>
            </a:lvl1pPr>
          </a:lstStyle>
          <a:p>
            <a:r>
              <a:rPr lang="es-ES" dirty="0"/>
              <a:t>Ejemplo:</a:t>
            </a:r>
          </a:p>
          <a:p>
            <a:pPr>
              <a:spcBef>
                <a:spcPts val="600"/>
              </a:spcBef>
            </a:pPr>
            <a:r>
              <a:rPr lang="es-ES" i="0" dirty="0"/>
              <a:t>Para prestar servicios de consultoría, la CAE no debe ser la misma que para la realización de un servicio que tenga asociados trabajos con riesgos de especial peligrosidad (en caliente, con tensión eléctrica…)  </a:t>
            </a:r>
          </a:p>
        </p:txBody>
      </p:sp>
      <p:sp>
        <p:nvSpPr>
          <p:cNvPr id="7" name="CuadroTexto 6">
            <a:extLst>
              <a:ext uri="{FF2B5EF4-FFF2-40B4-BE49-F238E27FC236}">
                <a16:creationId xmlns:a16="http://schemas.microsoft.com/office/drawing/2014/main" id="{879159BE-C612-490D-70F0-4CFBCA998DCF}"/>
              </a:ext>
            </a:extLst>
          </p:cNvPr>
          <p:cNvSpPr txBox="1"/>
          <p:nvPr/>
        </p:nvSpPr>
        <p:spPr>
          <a:xfrm>
            <a:off x="387484" y="5760126"/>
            <a:ext cx="9808940" cy="938719"/>
          </a:xfrm>
          <a:prstGeom prst="rect">
            <a:avLst/>
          </a:prstGeom>
          <a:noFill/>
        </p:spPr>
        <p:txBody>
          <a:bodyPr wrap="square">
            <a:spAutoFit/>
          </a:bodyPr>
          <a:lstStyle/>
          <a:p>
            <a:r>
              <a:rPr lang="es-ES" sz="800" b="1" i="1" dirty="0">
                <a:latin typeface="Arial Nova Light" panose="020B0304020202020204" pitchFamily="34" charset="0"/>
              </a:rPr>
              <a:t>Referencia:</a:t>
            </a:r>
          </a:p>
          <a:p>
            <a:r>
              <a:rPr lang="es-ES" sz="600" i="1" dirty="0">
                <a:latin typeface="Arial Nova Light" panose="020B0304020202020204" pitchFamily="34" charset="0"/>
              </a:rPr>
              <a:t>RD 171/04. Exposición de motivos. </a:t>
            </a:r>
            <a:r>
              <a:rPr lang="es-ES" sz="600" dirty="0">
                <a:latin typeface="Arial Nova Light" panose="020B0304020202020204" pitchFamily="34" charset="0"/>
              </a:rPr>
              <a:t>En cumplimiento del del deber de cooperación, los empresarios concurrentes en el centro de trabajo establecerán los medios de coordinación para la prevención de riesgos laborales que consideren necesarios y pertinentes en los términos previstos en el capítulo V, precisando que para ello se tendrán en cuenta junto a la peligrosidad de las actividades desarrolladas en el centro de trabajo, el número de trabajadores y la duración de la concurrencia de actividades. </a:t>
            </a:r>
            <a:r>
              <a:rPr lang="es-ES" sz="600" dirty="0">
                <a:latin typeface="Arial Nova Light" panose="020B0304020202020204" pitchFamily="34" charset="0"/>
                <a:hlinkClick r:id="rId3"/>
              </a:rPr>
              <a:t>Acceso al documento</a:t>
            </a:r>
            <a:endParaRPr lang="es-ES" sz="600" dirty="0">
              <a:latin typeface="Arial Nova Light" panose="020B0304020202020204" pitchFamily="34" charset="0"/>
            </a:endParaRPr>
          </a:p>
          <a:p>
            <a:endParaRPr lang="es-ES" sz="600" dirty="0">
              <a:latin typeface="Arial Nova Light" panose="020B0304020202020204" pitchFamily="34" charset="0"/>
            </a:endParaRPr>
          </a:p>
          <a:p>
            <a:r>
              <a:rPr lang="es-ES" sz="600" b="0" i="1" u="none" strike="noStrike" baseline="0" dirty="0">
                <a:latin typeface="Arial Nova Light" panose="020B0304020202020204" pitchFamily="34" charset="0"/>
              </a:rPr>
              <a:t>RD 39/97. Disposición adicional Undécima</a:t>
            </a:r>
            <a:r>
              <a:rPr lang="es-ES" sz="600" b="0" i="0" u="none" strike="noStrike" baseline="0" dirty="0">
                <a:latin typeface="Arial Nova Light" panose="020B0304020202020204" pitchFamily="34" charset="0"/>
              </a:rPr>
              <a:t>: </a:t>
            </a:r>
            <a:r>
              <a:rPr lang="es-ES" sz="600" b="0" i="1" u="none" strike="noStrike" baseline="0" dirty="0">
                <a:solidFill>
                  <a:srgbClr val="000000"/>
                </a:solidFill>
                <a:latin typeface="Arial Nova Light" panose="020B0304020202020204" pitchFamily="34" charset="0"/>
              </a:rPr>
              <a:t>Actividades peligrosas a efectos de coordinación de actividades empresariales.</a:t>
            </a:r>
            <a:endParaRPr lang="es-ES" sz="600" b="0" i="0" u="none" strike="noStrike" baseline="0" dirty="0">
              <a:solidFill>
                <a:srgbClr val="000000"/>
              </a:solidFill>
              <a:latin typeface="Arial Nova Light" panose="020B0304020202020204" pitchFamily="34" charset="0"/>
            </a:endParaRPr>
          </a:p>
          <a:p>
            <a:r>
              <a:rPr lang="es-ES" sz="600" b="0" i="0" u="none" strike="noStrike" baseline="0" dirty="0">
                <a:solidFill>
                  <a:srgbClr val="000000"/>
                </a:solidFill>
                <a:latin typeface="Arial Nova Light" panose="020B0304020202020204" pitchFamily="34" charset="0"/>
              </a:rPr>
              <a:t>A efectos de lo previsto en el artículo 13.1.a) del Real Decreto 171/2004, de 30 de enero, por el que se desarrolla el artículo 24 de la Ley 31/1995, de 8 de noviembre, de Prevención de Riesgos Laborales, en materia de coordinación de actividades empresariales, se consideran actividades o procesos peligrosos o con riesgos especiales los incluidos en el Anexo I del presente real decreto. </a:t>
            </a:r>
            <a:r>
              <a:rPr lang="es-ES" sz="600" dirty="0">
                <a:latin typeface="Arial Nova Light" panose="020B0304020202020204" pitchFamily="34" charset="0"/>
                <a:hlinkClick r:id="rId4"/>
              </a:rPr>
              <a:t>Acceso al documento </a:t>
            </a:r>
            <a:endParaRPr lang="es-ES" sz="600" dirty="0">
              <a:latin typeface="Arial Nova Light" panose="020B0304020202020204" pitchFamily="34" charset="0"/>
            </a:endParaRPr>
          </a:p>
          <a:p>
            <a:pPr>
              <a:spcBef>
                <a:spcPts val="600"/>
              </a:spcBef>
            </a:pPr>
            <a:r>
              <a:rPr lang="es-ES" sz="600" b="1" i="1" dirty="0">
                <a:latin typeface="Arial Nova Light" panose="020B0304020202020204" pitchFamily="34" charset="0"/>
              </a:rPr>
              <a:t>*</a:t>
            </a:r>
            <a:r>
              <a:rPr lang="es-ES" sz="600" i="1" dirty="0">
                <a:latin typeface="Arial Nova Light" panose="020B0304020202020204" pitchFamily="34" charset="0"/>
              </a:rPr>
              <a:t> Estudio sobre la situación actual de la Coordinación de Actividades Empresariales. Problemática</a:t>
            </a:r>
            <a:r>
              <a:rPr lang="es-ES" sz="600" dirty="0">
                <a:latin typeface="Arial Nova Light" panose="020B0304020202020204" pitchFamily="34" charset="0"/>
              </a:rPr>
              <a:t>. </a:t>
            </a:r>
            <a:r>
              <a:rPr lang="es-ES" sz="600" i="1" dirty="0">
                <a:latin typeface="Arial Nova Light" panose="020B0304020202020204" pitchFamily="34" charset="0"/>
                <a:hlinkClick r:id="rId5"/>
              </a:rPr>
              <a:t>Acceso al documento</a:t>
            </a:r>
            <a:endParaRPr lang="es-ES" sz="600" i="1" dirty="0">
              <a:latin typeface="Arial Nova Light" panose="020B0304020202020204" pitchFamily="34" charset="0"/>
            </a:endParaRPr>
          </a:p>
        </p:txBody>
      </p:sp>
      <p:sp>
        <p:nvSpPr>
          <p:cNvPr id="3" name="CuadroTexto 2">
            <a:extLst>
              <a:ext uri="{FF2B5EF4-FFF2-40B4-BE49-F238E27FC236}">
                <a16:creationId xmlns:a16="http://schemas.microsoft.com/office/drawing/2014/main" id="{A9505EA9-DD49-9E52-3D24-0DD9A995B6FA}"/>
              </a:ext>
            </a:extLst>
          </p:cNvPr>
          <p:cNvSpPr txBox="1"/>
          <p:nvPr/>
        </p:nvSpPr>
        <p:spPr>
          <a:xfrm>
            <a:off x="1787684" y="1681141"/>
            <a:ext cx="9547405" cy="467342"/>
          </a:xfrm>
          <a:prstGeom prst="roundRect">
            <a:avLst/>
          </a:prstGeom>
          <a:solidFill>
            <a:srgbClr val="1E428A"/>
          </a:solidFill>
          <a:ln w="38100">
            <a:noFill/>
            <a:prstDash val="dash"/>
          </a:ln>
        </p:spPr>
        <p:txBody>
          <a:bodyPr wrap="square" tIns="72000" bIns="72000" rtlCol="0">
            <a:spAutoFit/>
          </a:bodyPr>
          <a:lstStyle>
            <a:defPPr>
              <a:defRPr lang="es-ES"/>
            </a:defPPr>
            <a:lvl1pPr marL="180975" indent="-180975">
              <a:buFont typeface="Arial" panose="020B0604020202020204" pitchFamily="34" charset="0"/>
              <a:buChar char="•"/>
              <a:defRPr b="1">
                <a:solidFill>
                  <a:schemeClr val="bg1"/>
                </a:solidFill>
                <a:latin typeface="Arial Nova Light" panose="020B0304020202020204" pitchFamily="34" charset="0"/>
              </a:defRPr>
            </a:lvl1pPr>
          </a:lstStyle>
          <a:p>
            <a:r>
              <a:rPr lang="es-ES" dirty="0"/>
              <a:t>Sólo 6 de cada 10 empresas aplican siempre criterios de proporcionalidad.</a:t>
            </a:r>
          </a:p>
        </p:txBody>
      </p:sp>
      <p:sp>
        <p:nvSpPr>
          <p:cNvPr id="6" name="CuadroTexto 5">
            <a:extLst>
              <a:ext uri="{FF2B5EF4-FFF2-40B4-BE49-F238E27FC236}">
                <a16:creationId xmlns:a16="http://schemas.microsoft.com/office/drawing/2014/main" id="{80983C3C-0ABF-4AD8-5F83-2CDDFC414BED}"/>
              </a:ext>
            </a:extLst>
          </p:cNvPr>
          <p:cNvSpPr txBox="1"/>
          <p:nvPr/>
        </p:nvSpPr>
        <p:spPr>
          <a:xfrm>
            <a:off x="1787686" y="2505710"/>
            <a:ext cx="9547404" cy="773809"/>
          </a:xfrm>
          <a:prstGeom prst="roundRect">
            <a:avLst/>
          </a:prstGeom>
          <a:solidFill>
            <a:srgbClr val="BAC0DB"/>
          </a:solidFill>
          <a:ln w="38100">
            <a:noFill/>
            <a:prstDash val="dash"/>
          </a:ln>
        </p:spPr>
        <p:txBody>
          <a:bodyPr wrap="square" tIns="72000" bIns="72000">
            <a:spAutoFit/>
          </a:bodyPr>
          <a:lstStyle/>
          <a:p>
            <a:pPr algn="just"/>
            <a:r>
              <a:rPr lang="es-ES" b="1" dirty="0">
                <a:latin typeface="Arial Nova Light" panose="020B0304020202020204" pitchFamily="34" charset="0"/>
              </a:rPr>
              <a:t>Implica adaptar las medidas de C.A.E. a los </a:t>
            </a:r>
            <a:r>
              <a:rPr lang="es-ES" sz="1800" b="1" i="0" u="none" strike="noStrike" baseline="0" dirty="0">
                <a:latin typeface="Arial Nova Light" panose="020B0304020202020204" pitchFamily="34" charset="0"/>
              </a:rPr>
              <a:t>riesgos de las actividades, el número de trabajadores y la duración de la concurrencia</a:t>
            </a:r>
            <a:r>
              <a:rPr lang="es-ES" sz="1800" b="0" i="0" u="none" strike="noStrike" baseline="0" dirty="0">
                <a:latin typeface="Arial Nova Light" panose="020B0304020202020204" pitchFamily="34" charset="0"/>
              </a:rPr>
              <a:t>.</a:t>
            </a:r>
          </a:p>
        </p:txBody>
      </p:sp>
      <p:pic>
        <p:nvPicPr>
          <p:cNvPr id="10" name="Imagen 9">
            <a:extLst>
              <a:ext uri="{FF2B5EF4-FFF2-40B4-BE49-F238E27FC236}">
                <a16:creationId xmlns:a16="http://schemas.microsoft.com/office/drawing/2014/main" id="{931742D1-87D0-650A-FA63-1B54C97DE62B}"/>
              </a:ext>
            </a:extLst>
          </p:cNvPr>
          <p:cNvPicPr>
            <a:picLocks noChangeAspect="1"/>
          </p:cNvPicPr>
          <p:nvPr/>
        </p:nvPicPr>
        <p:blipFill>
          <a:blip r:embed="rId6"/>
          <a:stretch>
            <a:fillRect/>
          </a:stretch>
        </p:blipFill>
        <p:spPr>
          <a:xfrm>
            <a:off x="11160315" y="90936"/>
            <a:ext cx="926309" cy="1002762"/>
          </a:xfrm>
          <a:prstGeom prst="rect">
            <a:avLst/>
          </a:prstGeom>
        </p:spPr>
      </p:pic>
      <p:sp>
        <p:nvSpPr>
          <p:cNvPr id="11" name="Rectángulo 10">
            <a:extLst>
              <a:ext uri="{FF2B5EF4-FFF2-40B4-BE49-F238E27FC236}">
                <a16:creationId xmlns:a16="http://schemas.microsoft.com/office/drawing/2014/main" id="{54D1026B-FB96-9C81-E3B3-13E129398950}"/>
              </a:ext>
            </a:extLst>
          </p:cNvPr>
          <p:cNvSpPr/>
          <p:nvPr/>
        </p:nvSpPr>
        <p:spPr>
          <a:xfrm>
            <a:off x="2165191" y="277638"/>
            <a:ext cx="217479" cy="444099"/>
          </a:xfrm>
          <a:prstGeom prst="rect">
            <a:avLst/>
          </a:prstGeom>
          <a:solidFill>
            <a:srgbClr val="BB1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13">
            <a:extLst>
              <a:ext uri="{FF2B5EF4-FFF2-40B4-BE49-F238E27FC236}">
                <a16:creationId xmlns:a16="http://schemas.microsoft.com/office/drawing/2014/main" id="{D86EEA34-E1FE-CA1D-7211-1626F70306AB}"/>
              </a:ext>
            </a:extLst>
          </p:cNvPr>
          <p:cNvSpPr>
            <a:spLocks noGrp="1"/>
          </p:cNvSpPr>
          <p:nvPr>
            <p:ph type="title"/>
          </p:nvPr>
        </p:nvSpPr>
        <p:spPr/>
        <p:txBody>
          <a:bodyPr/>
          <a:lstStyle/>
          <a:p>
            <a:r>
              <a:rPr lang="es-ES" sz="2400" dirty="0"/>
              <a:t>Proporcionalidad</a:t>
            </a:r>
          </a:p>
        </p:txBody>
      </p:sp>
      <mc:AlternateContent xmlns:mc="http://schemas.openxmlformats.org/markup-compatibility/2006">
        <mc:Choice xmlns="" xmlns:pslz="http://schemas.microsoft.com/office/powerpoint/2016/slidezoom" Requires="pslz">
          <p:graphicFrame>
            <p:nvGraphicFramePr>
              <p:cNvPr id="2" name="Vista general de diapositiva 1">
                <a:extLst>
                  <a:ext uri="{FF2B5EF4-FFF2-40B4-BE49-F238E27FC236}">
                    <a16:creationId xmlns:a16="http://schemas.microsoft.com/office/drawing/2014/main" id="{3D57B7FD-4E75-35F7-C29A-3378C94D59EE}"/>
                  </a:ext>
                </a:extLst>
              </p:cNvPr>
              <p:cNvGraphicFramePr>
                <a:graphicFrameLocks noChangeAspect="1"/>
              </p:cNvGraphicFramePr>
              <p:nvPr>
                <p:extLst>
                  <p:ext uri="{D42A27DB-BD31-4B8C-83A1-F6EECF244321}">
                    <p14:modId xmlns:p14="http://schemas.microsoft.com/office/powerpoint/2010/main" val="105407865"/>
                  </p:ext>
                </p:extLst>
              </p:nvPr>
            </p:nvGraphicFramePr>
            <p:xfrm>
              <a:off x="10722425" y="5994946"/>
              <a:ext cx="1364199" cy="767362"/>
            </p:xfrm>
            <a:graphic>
              <a:graphicData uri="http://schemas.microsoft.com/office/powerpoint/2016/slidezoom">
                <pslz:sldZm>
                  <pslz:sldZmObj sldId="343" cId="1383042254">
                    <pslz:zmPr id="{6816F281-1B4F-4421-ADA3-5EE666652E86}" returnToParent="0" transitionDur="1000">
                      <p166:blipFill xmlns:p166="http://schemas.microsoft.com/office/powerpoint/2016/6/main">
                        <a:blip r:embed="rId7"/>
                        <a:stretch>
                          <a:fillRect/>
                        </a:stretch>
                      </p166:blipFill>
                      <p166:spPr xmlns:p166="http://schemas.microsoft.com/office/powerpoint/2016/6/main">
                        <a:xfrm>
                          <a:off x="0" y="0"/>
                          <a:ext cx="1364199" cy="767362"/>
                        </a:xfrm>
                        <a:prstGeom prst="rect">
                          <a:avLst/>
                        </a:prstGeom>
                        <a:ln w="3175">
                          <a:solidFill>
                            <a:prstClr val="ltGray"/>
                          </a:solidFill>
                        </a:ln>
                      </p166:spPr>
                    </pslz:zmPr>
                  </pslz:sldZmObj>
                </pslz:sldZm>
              </a:graphicData>
            </a:graphic>
          </p:graphicFrame>
        </mc:Choice>
        <mc:Fallback>
          <p:pic>
            <p:nvPicPr>
              <p:cNvPr id="2" name="Vista general de diapositiva 1">
                <a:hlinkClick r:id="rId8" action="ppaction://hlinksldjump"/>
                <a:extLst>
                  <a:ext uri="{FF2B5EF4-FFF2-40B4-BE49-F238E27FC236}">
                    <a16:creationId xmlns:a16="http://schemas.microsoft.com/office/drawing/2014/main" id="{3D57B7FD-4E75-35F7-C29A-3378C94D59EE}"/>
                  </a:ext>
                </a:extLst>
              </p:cNvPr>
              <p:cNvPicPr>
                <a:picLocks noGrp="1" noRot="1" noChangeAspect="1" noMove="1" noResize="1" noEditPoints="1" noAdjustHandles="1" noChangeArrowheads="1" noChangeShapeType="1"/>
              </p:cNvPicPr>
              <p:nvPr/>
            </p:nvPicPr>
            <p:blipFill>
              <a:blip r:embed="rId9"/>
              <a:stretch>
                <a:fillRect/>
              </a:stretch>
            </p:blipFill>
            <p:spPr>
              <a:xfrm>
                <a:off x="10722425" y="5994946"/>
                <a:ext cx="1364199" cy="767362"/>
              </a:xfrm>
              <a:prstGeom prst="rect">
                <a:avLst/>
              </a:prstGeom>
              <a:ln w="3175">
                <a:solidFill>
                  <a:prstClr val="ltGray"/>
                </a:solidFill>
              </a:ln>
            </p:spPr>
          </p:pic>
        </mc:Fallback>
      </mc:AlternateContent>
      <p:sp>
        <p:nvSpPr>
          <p:cNvPr id="12" name="Right Arrow 11">
            <a:extLst>
              <a:ext uri="{FF2B5EF4-FFF2-40B4-BE49-F238E27FC236}">
                <a16:creationId xmlns:a16="http://schemas.microsoft.com/office/drawing/2014/main" id="{12DCAD9B-66EE-5DF1-BDAF-08CB8AEF7D58}"/>
              </a:ext>
            </a:extLst>
          </p:cNvPr>
          <p:cNvSpPr/>
          <p:nvPr/>
        </p:nvSpPr>
        <p:spPr>
          <a:xfrm>
            <a:off x="392645" y="1590264"/>
            <a:ext cx="928532" cy="649096"/>
          </a:xfrm>
          <a:prstGeom prst="right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0E400EE7-E34A-CDC9-D718-D78F62C75281}"/>
              </a:ext>
            </a:extLst>
          </p:cNvPr>
          <p:cNvSpPr/>
          <p:nvPr/>
        </p:nvSpPr>
        <p:spPr>
          <a:xfrm>
            <a:off x="392645" y="2779904"/>
            <a:ext cx="928532" cy="649096"/>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D1FE0D6E-F7B2-FEF3-8388-EE939D484F74}"/>
              </a:ext>
            </a:extLst>
          </p:cNvPr>
          <p:cNvSpPr/>
          <p:nvPr/>
        </p:nvSpPr>
        <p:spPr>
          <a:xfrm>
            <a:off x="392645" y="3975058"/>
            <a:ext cx="928532" cy="649096"/>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0193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4">
            <a:extLst>
              <a:ext uri="{FF2B5EF4-FFF2-40B4-BE49-F238E27FC236}">
                <a16:creationId xmlns:a16="http://schemas.microsoft.com/office/drawing/2014/main" id="{24170760-A6EE-55D7-2FC0-ED028C72D42A}"/>
              </a:ext>
            </a:extLst>
          </p:cNvPr>
          <p:cNvPicPr>
            <a:picLocks noChangeAspect="1"/>
          </p:cNvPicPr>
          <p:nvPr/>
        </p:nvPicPr>
        <p:blipFill rotWithShape="1">
          <a:blip r:embed="rId2"/>
          <a:srcRect l="78427" r="3048"/>
          <a:stretch/>
        </p:blipFill>
        <p:spPr>
          <a:xfrm>
            <a:off x="11280364" y="0"/>
            <a:ext cx="831066" cy="1165251"/>
          </a:xfrm>
          <a:prstGeom prst="rect">
            <a:avLst/>
          </a:prstGeom>
        </p:spPr>
      </p:pic>
      <mc:AlternateContent xmlns:mc="http://schemas.openxmlformats.org/markup-compatibility/2006">
        <mc:Choice xmlns="" xmlns:pslz="http://schemas.microsoft.com/office/powerpoint/2016/slidezoom" Requires="pslz">
          <p:graphicFrame>
            <p:nvGraphicFramePr>
              <p:cNvPr id="6" name="Vista general de diapositiva 5">
                <a:extLst>
                  <a:ext uri="{FF2B5EF4-FFF2-40B4-BE49-F238E27FC236}">
                    <a16:creationId xmlns:a16="http://schemas.microsoft.com/office/drawing/2014/main" id="{9137B363-2EEE-B2F5-BCCA-0122FAE12299}"/>
                  </a:ext>
                </a:extLst>
              </p:cNvPr>
              <p:cNvGraphicFramePr>
                <a:graphicFrameLocks noChangeAspect="1"/>
              </p:cNvGraphicFramePr>
              <p:nvPr>
                <p:extLst>
                  <p:ext uri="{D42A27DB-BD31-4B8C-83A1-F6EECF244321}">
                    <p14:modId xmlns:p14="http://schemas.microsoft.com/office/powerpoint/2010/main" val="545277670"/>
                  </p:ext>
                </p:extLst>
              </p:nvPr>
            </p:nvGraphicFramePr>
            <p:xfrm>
              <a:off x="10823510" y="6054424"/>
              <a:ext cx="1287920" cy="724455"/>
            </p:xfrm>
            <a:graphic>
              <a:graphicData uri="http://schemas.microsoft.com/office/powerpoint/2016/slidezoom">
                <pslz:sldZm>
                  <pslz:sldZmObj sldId="298" cId="3190181026">
                    <pslz:zmPr id="{D860C95D-A0AE-4FFF-BB04-E055419B97E7}" returnToParent="0" transitionDur="1000">
                      <p166:blipFill xmlns:p166="http://schemas.microsoft.com/office/powerpoint/2016/6/main">
                        <a:blip r:embed="rId3"/>
                        <a:stretch>
                          <a:fillRect/>
                        </a:stretch>
                      </p166:blipFill>
                      <p166:spPr xmlns:p166="http://schemas.microsoft.com/office/powerpoint/2016/6/main">
                        <a:xfrm>
                          <a:off x="0" y="0"/>
                          <a:ext cx="1287920" cy="724455"/>
                        </a:xfrm>
                        <a:prstGeom prst="rect">
                          <a:avLst/>
                        </a:prstGeom>
                        <a:ln w="3175">
                          <a:solidFill>
                            <a:prstClr val="ltGray"/>
                          </a:solidFill>
                        </a:ln>
                      </p166:spPr>
                    </pslz:zmPr>
                  </pslz:sldZmObj>
                </pslz:sldZm>
              </a:graphicData>
            </a:graphic>
          </p:graphicFrame>
        </mc:Choice>
        <mc:Fallback>
          <p:pic>
            <p:nvPicPr>
              <p:cNvPr id="6" name="Vista general de diapositiva 5">
                <a:hlinkClick r:id="rId4" action="ppaction://hlinksldjump"/>
                <a:extLst>
                  <a:ext uri="{FF2B5EF4-FFF2-40B4-BE49-F238E27FC236}">
                    <a16:creationId xmlns:a16="http://schemas.microsoft.com/office/drawing/2014/main" id="{9137B363-2EEE-B2F5-BCCA-0122FAE12299}"/>
                  </a:ext>
                </a:extLst>
              </p:cNvPr>
              <p:cNvPicPr>
                <a:picLocks noGrp="1" noRot="1" noChangeAspect="1" noMove="1" noResize="1" noEditPoints="1" noAdjustHandles="1" noChangeArrowheads="1" noChangeShapeType="1"/>
              </p:cNvPicPr>
              <p:nvPr/>
            </p:nvPicPr>
            <p:blipFill>
              <a:blip r:embed="rId5"/>
              <a:stretch>
                <a:fillRect/>
              </a:stretch>
            </p:blipFill>
            <p:spPr>
              <a:xfrm>
                <a:off x="10823510" y="6054424"/>
                <a:ext cx="1287920" cy="724455"/>
              </a:xfrm>
              <a:prstGeom prst="rect">
                <a:avLst/>
              </a:prstGeom>
              <a:ln w="3175">
                <a:solidFill>
                  <a:prstClr val="ltGray"/>
                </a:solidFill>
              </a:ln>
            </p:spPr>
          </p:pic>
        </mc:Fallback>
      </mc:AlternateContent>
      <p:sp>
        <p:nvSpPr>
          <p:cNvPr id="8" name="Título 7">
            <a:extLst>
              <a:ext uri="{FF2B5EF4-FFF2-40B4-BE49-F238E27FC236}">
                <a16:creationId xmlns:a16="http://schemas.microsoft.com/office/drawing/2014/main" id="{4929CBFD-9BFC-8C1C-132C-560714981436}"/>
              </a:ext>
            </a:extLst>
          </p:cNvPr>
          <p:cNvSpPr>
            <a:spLocks noGrp="1"/>
          </p:cNvSpPr>
          <p:nvPr>
            <p:ph type="title"/>
          </p:nvPr>
        </p:nvSpPr>
        <p:spPr/>
        <p:txBody>
          <a:bodyPr/>
          <a:lstStyle/>
          <a:p>
            <a:pPr>
              <a:lnSpc>
                <a:spcPct val="100000"/>
              </a:lnSpc>
            </a:pPr>
            <a:r>
              <a:rPr lang="es-ES" sz="2400" b="0" dirty="0">
                <a:latin typeface="RobotoSlab-Light"/>
              </a:rPr>
              <a:t>Medir a través de indicadores de desempeño y hacer un seguimiento para extraer </a:t>
            </a:r>
            <a:r>
              <a:rPr lang="es-ES" sz="2400" dirty="0">
                <a:latin typeface="RobotoSlab-Light"/>
              </a:rPr>
              <a:t>aprendizajes</a:t>
            </a:r>
            <a:r>
              <a:rPr lang="es-ES" sz="2400" b="0" dirty="0">
                <a:latin typeface="RobotoSlab-Light"/>
              </a:rPr>
              <a:t>. </a:t>
            </a:r>
          </a:p>
        </p:txBody>
      </p:sp>
      <p:sp>
        <p:nvSpPr>
          <p:cNvPr id="2" name="CuadroTexto 7">
            <a:extLst>
              <a:ext uri="{FF2B5EF4-FFF2-40B4-BE49-F238E27FC236}">
                <a16:creationId xmlns:a16="http://schemas.microsoft.com/office/drawing/2014/main" id="{96B9BBD0-2304-B2C4-FD49-078847FE4B44}"/>
              </a:ext>
            </a:extLst>
          </p:cNvPr>
          <p:cNvSpPr txBox="1"/>
          <p:nvPr/>
        </p:nvSpPr>
        <p:spPr>
          <a:xfrm>
            <a:off x="747823" y="1165251"/>
            <a:ext cx="10696354" cy="3188018"/>
          </a:xfrm>
          <a:prstGeom prst="roundRect">
            <a:avLst>
              <a:gd name="adj" fmla="val 7600"/>
            </a:avLst>
          </a:prstGeom>
          <a:solidFill>
            <a:schemeClr val="accent2">
              <a:lumMod val="60000"/>
              <a:lumOff val="4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marL="285750" indent="-285750">
              <a:spcBef>
                <a:spcPts val="600"/>
              </a:spcBef>
              <a:buFont typeface="Arial" panose="020B0604020202020204" pitchFamily="34" charset="0"/>
              <a:buChar char="•"/>
            </a:pPr>
            <a:r>
              <a:rPr lang="es-ES" b="1" i="0" u="sng" dirty="0">
                <a:latin typeface="RobotoSlab-Light"/>
                <a:cs typeface="Arial" panose="020B0604020202020204" pitchFamily="34" charset="0"/>
              </a:rPr>
              <a:t>Valorar el desempeño </a:t>
            </a:r>
            <a:r>
              <a:rPr lang="es-ES" i="0" dirty="0">
                <a:latin typeface="RobotoSlab-Light"/>
                <a:cs typeface="Arial" panose="020B0604020202020204" pitchFamily="34" charset="0"/>
              </a:rPr>
              <a:t>a través de </a:t>
            </a:r>
            <a:r>
              <a:rPr lang="es-ES" b="1" i="0" u="sng" dirty="0">
                <a:latin typeface="RobotoSlab-Light"/>
                <a:cs typeface="Arial" panose="020B0604020202020204" pitchFamily="34" charset="0"/>
              </a:rPr>
              <a:t>reuniones individuales </a:t>
            </a:r>
            <a:r>
              <a:rPr lang="es-ES" i="0" dirty="0">
                <a:latin typeface="RobotoSlab-Light"/>
                <a:cs typeface="Arial" panose="020B0604020202020204" pitchFamily="34" charset="0"/>
              </a:rPr>
              <a:t>y utilizar </a:t>
            </a:r>
            <a:r>
              <a:rPr lang="es-ES" b="1" i="0" u="sng" dirty="0">
                <a:latin typeface="RobotoSlab-Light"/>
                <a:cs typeface="Arial" panose="020B0604020202020204" pitchFamily="34" charset="0"/>
              </a:rPr>
              <a:t>indicadores activos </a:t>
            </a:r>
            <a:r>
              <a:rPr lang="es-ES" i="0" dirty="0">
                <a:latin typeface="RobotoSlab-Light"/>
                <a:cs typeface="Arial" panose="020B0604020202020204" pitchFamily="34" charset="0"/>
              </a:rPr>
              <a:t>frente al uso habitual de indicadores reactivos (</a:t>
            </a:r>
            <a:r>
              <a:rPr lang="es-ES" i="0" dirty="0" err="1">
                <a:latin typeface="RobotoSlab-Light"/>
                <a:cs typeface="Arial" panose="020B0604020202020204" pitchFamily="34" charset="0"/>
              </a:rPr>
              <a:t>p.e</a:t>
            </a:r>
            <a:r>
              <a:rPr lang="es-ES" i="0" dirty="0">
                <a:latin typeface="RobotoSlab-Light"/>
                <a:cs typeface="Arial" panose="020B0604020202020204" pitchFamily="34" charset="0"/>
              </a:rPr>
              <a:t>. la accidentalidad). Siempre que sea factible se </a:t>
            </a:r>
            <a:r>
              <a:rPr lang="es-ES" b="1" i="0" u="sng" dirty="0">
                <a:latin typeface="RobotoSlab-Light"/>
                <a:cs typeface="Arial" panose="020B0604020202020204" pitchFamily="34" charset="0"/>
              </a:rPr>
              <a:t>acordarán planes de mejora</a:t>
            </a:r>
            <a:r>
              <a:rPr lang="es-ES" b="1" i="0" dirty="0">
                <a:latin typeface="RobotoSlab-Light"/>
                <a:cs typeface="Arial" panose="020B0604020202020204" pitchFamily="34" charset="0"/>
              </a:rPr>
              <a:t>.</a:t>
            </a:r>
          </a:p>
          <a:p>
            <a:pPr marL="285750" indent="-285750">
              <a:spcBef>
                <a:spcPts val="600"/>
              </a:spcBef>
              <a:buFont typeface="Arial" panose="020B0604020202020204" pitchFamily="34" charset="0"/>
              <a:buChar char="•"/>
            </a:pPr>
            <a:r>
              <a:rPr lang="es-ES" i="0" dirty="0">
                <a:latin typeface="RobotoSlab-Light"/>
                <a:cs typeface="Arial" panose="020B0604020202020204" pitchFamily="34" charset="0"/>
              </a:rPr>
              <a:t>Se puede </a:t>
            </a:r>
            <a:r>
              <a:rPr lang="es-ES" b="1" i="0" u="sng" dirty="0">
                <a:latin typeface="RobotoSlab-Light"/>
                <a:cs typeface="Arial" panose="020B0604020202020204" pitchFamily="34" charset="0"/>
              </a:rPr>
              <a:t>disponer de un cuestionario específico </a:t>
            </a:r>
            <a:r>
              <a:rPr lang="es-ES" i="0" dirty="0">
                <a:latin typeface="RobotoSlab-Light"/>
                <a:cs typeface="Arial" panose="020B0604020202020204" pitchFamily="34" charset="0"/>
              </a:rPr>
              <a:t>para realizar una valoración homogénea, objetiva y reproducible de las contratas en relación a cómo ha sido su gestión, su operativa, cómo han ejecutado las acciones de mejora, etc. Esto puede contribuir positivamente a la motivación de las contratas para procurar la mejora continua en sus actuaciones, aumentando su confianza a la hora de licitar obras o servicios.</a:t>
            </a:r>
          </a:p>
          <a:p>
            <a:pPr marL="285750" indent="-285750">
              <a:spcBef>
                <a:spcPts val="600"/>
              </a:spcBef>
              <a:buFont typeface="Arial" panose="020B0604020202020204" pitchFamily="34" charset="0"/>
              <a:buChar char="•"/>
            </a:pPr>
            <a:r>
              <a:rPr lang="es-ES" i="0" dirty="0">
                <a:latin typeface="RobotoSlab-Light"/>
                <a:cs typeface="Arial" panose="020B0604020202020204" pitchFamily="34" charset="0"/>
              </a:rPr>
              <a:t>Estos </a:t>
            </a:r>
            <a:r>
              <a:rPr lang="es-ES" b="1" i="0" u="sng" dirty="0">
                <a:latin typeface="RobotoSlab-Light"/>
                <a:cs typeface="Arial" panose="020B0604020202020204" pitchFamily="34" charset="0"/>
              </a:rPr>
              <a:t>criterios de valoración pueden ser equivalentes a los utilizados en la etapa de contratación</a:t>
            </a:r>
            <a:r>
              <a:rPr lang="es-ES" i="0" dirty="0">
                <a:latin typeface="RobotoSlab-Light"/>
                <a:cs typeface="Arial" panose="020B0604020202020204" pitchFamily="34" charset="0"/>
              </a:rPr>
              <a:t>, con las adaptaciones que resulten pertinentes.</a:t>
            </a:r>
          </a:p>
        </p:txBody>
      </p:sp>
      <p:sp>
        <p:nvSpPr>
          <p:cNvPr id="5" name="CuadroTexto 7">
            <a:extLst>
              <a:ext uri="{FF2B5EF4-FFF2-40B4-BE49-F238E27FC236}">
                <a16:creationId xmlns:a16="http://schemas.microsoft.com/office/drawing/2014/main" id="{F8BF7288-A521-363D-E9B4-2CCA8C4CAD31}"/>
              </a:ext>
            </a:extLst>
          </p:cNvPr>
          <p:cNvSpPr txBox="1"/>
          <p:nvPr/>
        </p:nvSpPr>
        <p:spPr>
          <a:xfrm>
            <a:off x="747823" y="4530634"/>
            <a:ext cx="10696354" cy="1080276"/>
          </a:xfrm>
          <a:prstGeom prst="roundRect">
            <a:avLst/>
          </a:prstGeom>
          <a:solidFill>
            <a:schemeClr val="accent2">
              <a:lumMod val="40000"/>
              <a:lumOff val="60000"/>
            </a:schemeClr>
          </a:solidFill>
          <a:ln w="38100">
            <a:noFill/>
            <a:prstDash val="dash"/>
          </a:ln>
        </p:spPr>
        <p:txBody>
          <a:bodyPr wrap="square" tIns="72000" bIns="72000">
            <a:spAutoFit/>
          </a:bodyPr>
          <a:lstStyle>
            <a:defPPr>
              <a:defRPr lang="es-ES"/>
            </a:defPPr>
            <a:lvl1pPr algn="just">
              <a:defRPr i="1">
                <a:latin typeface="RobotoSlab-Light"/>
                <a:cs typeface="Arial" panose="020B0604020202020204" pitchFamily="34" charset="0"/>
              </a:defRPr>
            </a:lvl1pPr>
          </a:lstStyle>
          <a:p>
            <a:pPr>
              <a:spcBef>
                <a:spcPts val="600"/>
              </a:spcBef>
            </a:pPr>
            <a:r>
              <a:rPr lang="es-ES" i="0" dirty="0">
                <a:latin typeface="RobotoSlab-Light"/>
                <a:cs typeface="Arial" panose="020B0604020202020204" pitchFamily="34" charset="0"/>
              </a:rPr>
              <a:t>El objetivo principal de esta valoración es la </a:t>
            </a:r>
            <a:r>
              <a:rPr lang="es-ES" b="1" i="0" u="sng" dirty="0">
                <a:latin typeface="RobotoSlab-Light"/>
                <a:cs typeface="Arial" panose="020B0604020202020204" pitchFamily="34" charset="0"/>
              </a:rPr>
              <a:t>elaboración de una base de datos</a:t>
            </a:r>
            <a:r>
              <a:rPr lang="es-ES" b="1" i="0" dirty="0">
                <a:latin typeface="RobotoSlab-Light"/>
                <a:cs typeface="Arial" panose="020B0604020202020204" pitchFamily="34" charset="0"/>
              </a:rPr>
              <a:t> </a:t>
            </a:r>
            <a:r>
              <a:rPr lang="es-ES" i="0" dirty="0">
                <a:latin typeface="RobotoSlab-Light"/>
                <a:cs typeface="Arial" panose="020B0604020202020204" pitchFamily="34" charset="0"/>
              </a:rPr>
              <a:t>que facilite al evaluador la toma de decisiones futuras en cuanto a la contratación o la cooperación con otras empresas.  </a:t>
            </a:r>
            <a:endParaRPr lang="es-ES" i="0" strike="sngStrike" dirty="0">
              <a:latin typeface="RobotoSlab-Light"/>
              <a:cs typeface="Arial" panose="020B0604020202020204" pitchFamily="34" charset="0"/>
            </a:endParaRPr>
          </a:p>
        </p:txBody>
      </p:sp>
    </p:spTree>
    <p:extLst>
      <p:ext uri="{BB962C8B-B14F-4D97-AF65-F5344CB8AC3E}">
        <p14:creationId xmlns:p14="http://schemas.microsoft.com/office/powerpoint/2010/main" val="25944412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echa: cheurón 14">
            <a:extLst>
              <a:ext uri="{FF2B5EF4-FFF2-40B4-BE49-F238E27FC236}">
                <a16:creationId xmlns:a16="http://schemas.microsoft.com/office/drawing/2014/main" id="{F424F236-CD21-8D93-0061-D4CCC09C9079}"/>
              </a:ext>
            </a:extLst>
          </p:cNvPr>
          <p:cNvSpPr/>
          <p:nvPr/>
        </p:nvSpPr>
        <p:spPr>
          <a:xfrm>
            <a:off x="5812971" y="2511792"/>
            <a:ext cx="5807530" cy="3566829"/>
          </a:xfrm>
          <a:prstGeom prst="chevron">
            <a:avLst>
              <a:gd name="adj" fmla="val 22992"/>
            </a:avLst>
          </a:prstGeom>
          <a:solidFill>
            <a:srgbClr val="ABC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Flecha: pentágono 13">
            <a:extLst>
              <a:ext uri="{FF2B5EF4-FFF2-40B4-BE49-F238E27FC236}">
                <a16:creationId xmlns:a16="http://schemas.microsoft.com/office/drawing/2014/main" id="{57901516-7E40-31B6-696B-221DE6B45F1E}"/>
              </a:ext>
            </a:extLst>
          </p:cNvPr>
          <p:cNvSpPr/>
          <p:nvPr/>
        </p:nvSpPr>
        <p:spPr>
          <a:xfrm>
            <a:off x="923925" y="2511792"/>
            <a:ext cx="5629275" cy="3566830"/>
          </a:xfrm>
          <a:prstGeom prst="homePlate">
            <a:avLst>
              <a:gd name="adj" fmla="val 23168"/>
            </a:avLst>
          </a:prstGeom>
          <a:solidFill>
            <a:srgbClr val="C2D9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áfico 5" descr="Ayuda">
            <a:hlinkClick r:id="rId3" action="ppaction://hlinksldjump"/>
            <a:extLst>
              <a:ext uri="{FF2B5EF4-FFF2-40B4-BE49-F238E27FC236}">
                <a16:creationId xmlns:a16="http://schemas.microsoft.com/office/drawing/2014/main" id="{F31E8BA5-9735-D5BE-D6A4-66976B031C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358115" y="3222193"/>
            <a:ext cx="2215782" cy="2275287"/>
          </a:xfrm>
          <a:prstGeom prst="rect">
            <a:avLst/>
          </a:prstGeom>
        </p:spPr>
      </p:pic>
      <p:sp>
        <p:nvSpPr>
          <p:cNvPr id="8" name="CuadroTexto 7">
            <a:extLst>
              <a:ext uri="{FF2B5EF4-FFF2-40B4-BE49-F238E27FC236}">
                <a16:creationId xmlns:a16="http://schemas.microsoft.com/office/drawing/2014/main" id="{B9B7AFC8-FEE3-69EA-04DC-9D34DB522F52}"/>
              </a:ext>
            </a:extLst>
          </p:cNvPr>
          <p:cNvSpPr txBox="1"/>
          <p:nvPr/>
        </p:nvSpPr>
        <p:spPr>
          <a:xfrm>
            <a:off x="6379029" y="2542941"/>
            <a:ext cx="4365172" cy="646331"/>
          </a:xfrm>
          <a:prstGeom prst="rect">
            <a:avLst/>
          </a:prstGeom>
          <a:noFill/>
          <a:ln>
            <a:noFill/>
          </a:ln>
        </p:spPr>
        <p:txBody>
          <a:bodyPr wrap="square" rtlCol="0">
            <a:spAutoFit/>
          </a:bodyPr>
          <a:lstStyle/>
          <a:p>
            <a:pPr algn="ctr"/>
            <a:r>
              <a:rPr lang="es-ES" b="1" dirty="0">
                <a:latin typeface="Arial" panose="020B0604020202020204" pitchFamily="34" charset="0"/>
                <a:cs typeface="Arial" panose="020B0604020202020204" pitchFamily="34" charset="0"/>
              </a:rPr>
              <a:t>¿Cómo hacerlo? Transforma la CAE para que sea más efectiva</a:t>
            </a:r>
          </a:p>
        </p:txBody>
      </p:sp>
      <p:sp>
        <p:nvSpPr>
          <p:cNvPr id="12" name="Título 11">
            <a:extLst>
              <a:ext uri="{FF2B5EF4-FFF2-40B4-BE49-F238E27FC236}">
                <a16:creationId xmlns:a16="http://schemas.microsoft.com/office/drawing/2014/main" id="{29F4C6BF-6283-0CFB-3906-9179598268A4}"/>
              </a:ext>
            </a:extLst>
          </p:cNvPr>
          <p:cNvSpPr>
            <a:spLocks noGrp="1"/>
          </p:cNvSpPr>
          <p:nvPr>
            <p:ph type="title"/>
          </p:nvPr>
        </p:nvSpPr>
        <p:spPr/>
        <p:txBody>
          <a:bodyPr/>
          <a:lstStyle/>
          <a:p>
            <a:r>
              <a:rPr lang="es-ES" dirty="0"/>
              <a:t>¿cómo es la CAE en tu empresa?</a:t>
            </a:r>
          </a:p>
        </p:txBody>
      </p:sp>
      <p:sp>
        <p:nvSpPr>
          <p:cNvPr id="9" name="Marcador de contenido 2">
            <a:extLst>
              <a:ext uri="{FF2B5EF4-FFF2-40B4-BE49-F238E27FC236}">
                <a16:creationId xmlns:a16="http://schemas.microsoft.com/office/drawing/2014/main" id="{B430327D-FD4E-9784-47B1-38E7BB11F073}"/>
              </a:ext>
            </a:extLst>
          </p:cNvPr>
          <p:cNvSpPr>
            <a:spLocks noGrp="1"/>
          </p:cNvSpPr>
          <p:nvPr>
            <p:ph idx="1"/>
          </p:nvPr>
        </p:nvSpPr>
        <p:spPr>
          <a:xfrm>
            <a:off x="923925" y="912909"/>
            <a:ext cx="10515600" cy="1407710"/>
          </a:xfrm>
          <a:prstGeom prst="roundRect">
            <a:avLst/>
          </a:prstGeom>
          <a:solidFill>
            <a:srgbClr val="93A074"/>
          </a:solidFill>
          <a:ln>
            <a:noFill/>
          </a:ln>
        </p:spPr>
        <p:txBody>
          <a:bodyPr>
            <a:normAutofit/>
          </a:bodyPr>
          <a:lstStyle/>
          <a:p>
            <a:pPr marL="0" indent="0" algn="ctr">
              <a:lnSpc>
                <a:spcPct val="100000"/>
              </a:lnSpc>
              <a:spcBef>
                <a:spcPts val="600"/>
              </a:spcBef>
              <a:buNone/>
            </a:pPr>
            <a:r>
              <a:rPr lang="es-ES" sz="1800" dirty="0">
                <a:solidFill>
                  <a:schemeClr val="bg1"/>
                </a:solidFill>
                <a:ea typeface="Calibri" panose="020F0502020204030204" pitchFamily="34" charset="0"/>
                <a:cs typeface="Arial" panose="020B0604020202020204" pitchFamily="34" charset="0"/>
              </a:rPr>
              <a:t>En tu empresa la CAE,</a:t>
            </a:r>
          </a:p>
          <a:p>
            <a:pPr marL="0" indent="0" algn="ctr">
              <a:lnSpc>
                <a:spcPct val="100000"/>
              </a:lnSpc>
              <a:spcBef>
                <a:spcPts val="600"/>
              </a:spcBef>
              <a:buNone/>
            </a:pPr>
            <a:r>
              <a:rPr lang="es-ES" sz="1800" dirty="0">
                <a:solidFill>
                  <a:schemeClr val="bg1"/>
                </a:solidFill>
                <a:ea typeface="Calibri" panose="020F0502020204030204" pitchFamily="34" charset="0"/>
                <a:cs typeface="Arial" panose="020B0604020202020204" pitchFamily="34" charset="0"/>
              </a:rPr>
              <a:t>¿es sólo un proceso administrativo para elaborar los documentos que cumplan con los requisitos formales de la ley y “salvaguardar” la responsabilidad de la compañía, o realmente </a:t>
            </a:r>
            <a:r>
              <a:rPr lang="es-ES" sz="1800" b="1" dirty="0">
                <a:solidFill>
                  <a:schemeClr val="bg1"/>
                </a:solidFill>
                <a:ea typeface="Calibri" panose="020F0502020204030204" pitchFamily="34" charset="0"/>
                <a:cs typeface="Arial" panose="020B0604020202020204" pitchFamily="34" charset="0"/>
              </a:rPr>
              <a:t>está pensada para mejorar en la práctica </a:t>
            </a:r>
            <a:r>
              <a:rPr lang="es-ES" sz="1800" b="1" dirty="0">
                <a:solidFill>
                  <a:schemeClr val="bg1"/>
                </a:solidFill>
                <a:effectLst/>
                <a:ea typeface="Calibri" panose="020F0502020204030204" pitchFamily="34" charset="0"/>
                <a:cs typeface="Arial" panose="020B0604020202020204" pitchFamily="34" charset="0"/>
              </a:rPr>
              <a:t>la seguridad de las personas trabajadoras</a:t>
            </a:r>
            <a:r>
              <a:rPr lang="es-ES" sz="1800" dirty="0">
                <a:solidFill>
                  <a:schemeClr val="bg1"/>
                </a:solidFill>
                <a:effectLst/>
                <a:ea typeface="Calibri" panose="020F0502020204030204" pitchFamily="34" charset="0"/>
                <a:cs typeface="Arial" panose="020B0604020202020204" pitchFamily="34" charset="0"/>
              </a:rPr>
              <a:t>?</a:t>
            </a:r>
          </a:p>
        </p:txBody>
      </p:sp>
      <p:sp>
        <p:nvSpPr>
          <p:cNvPr id="10" name="CuadroTexto 26">
            <a:extLst>
              <a:ext uri="{FF2B5EF4-FFF2-40B4-BE49-F238E27FC236}">
                <a16:creationId xmlns:a16="http://schemas.microsoft.com/office/drawing/2014/main" id="{0F360750-F0B6-58BB-9D1F-25526003C64B}"/>
              </a:ext>
            </a:extLst>
          </p:cNvPr>
          <p:cNvSpPr txBox="1"/>
          <p:nvPr/>
        </p:nvSpPr>
        <p:spPr>
          <a:xfrm>
            <a:off x="239486" y="6307094"/>
            <a:ext cx="7340874" cy="369332"/>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32). IRSST. </a:t>
            </a:r>
            <a:r>
              <a:rPr lang="es-ES" sz="800" dirty="0">
                <a:latin typeface="Arial Nova Light" panose="020B0304020202020204" pitchFamily="34" charset="0"/>
                <a:hlinkClick r:id="rId6"/>
              </a:rPr>
              <a:t>Acceso al documento</a:t>
            </a:r>
            <a:endParaRPr lang="es-ES" sz="800" dirty="0">
              <a:latin typeface="Arial Nova Light" panose="020B0304020202020204" pitchFamily="34" charset="0"/>
            </a:endParaRPr>
          </a:p>
        </p:txBody>
      </p:sp>
      <p:sp>
        <p:nvSpPr>
          <p:cNvPr id="13" name="CuadroTexto 12">
            <a:extLst>
              <a:ext uri="{FF2B5EF4-FFF2-40B4-BE49-F238E27FC236}">
                <a16:creationId xmlns:a16="http://schemas.microsoft.com/office/drawing/2014/main" id="{18F3C773-E70E-F76A-BBAE-5B1FB4A48439}"/>
              </a:ext>
            </a:extLst>
          </p:cNvPr>
          <p:cNvSpPr txBox="1"/>
          <p:nvPr/>
        </p:nvSpPr>
        <p:spPr>
          <a:xfrm>
            <a:off x="888491" y="2542941"/>
            <a:ext cx="4877060" cy="646331"/>
          </a:xfrm>
          <a:prstGeom prst="rect">
            <a:avLst/>
          </a:prstGeom>
          <a:noFill/>
        </p:spPr>
        <p:txBody>
          <a:bodyPr wrap="square">
            <a:spAutoFit/>
          </a:bodyPr>
          <a:lstStyle/>
          <a:p>
            <a:pPr marL="0" indent="0" algn="ctr">
              <a:buNone/>
            </a:pPr>
            <a:r>
              <a:rPr lang="es-ES" dirty="0">
                <a:latin typeface="Arial" panose="020B0604020202020204" pitchFamily="34" charset="0"/>
                <a:cs typeface="Arial" panose="020B0604020202020204" pitchFamily="34" charset="0"/>
              </a:rPr>
              <a:t>La CAE Efectiva es posible y la normativa avanza en esa dirección</a:t>
            </a:r>
          </a:p>
        </p:txBody>
      </p:sp>
      <p:pic>
        <p:nvPicPr>
          <p:cNvPr id="18" name="Imagen 17">
            <a:hlinkClick r:id="rId7" action="ppaction://hlinksldjump"/>
            <a:extLst>
              <a:ext uri="{FF2B5EF4-FFF2-40B4-BE49-F238E27FC236}">
                <a16:creationId xmlns:a16="http://schemas.microsoft.com/office/drawing/2014/main" id="{B77DD73D-46A7-39A7-D814-21EF01DFD96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494" b="89557" l="4954" r="85449">
                        <a14:foregroundMark x1="17647" y1="55063" x2="17647" y2="55063"/>
                        <a14:foregroundMark x1="4954" y1="46519" x2="4954" y2="46519"/>
                        <a14:foregroundMark x1="42724" y1="77532" x2="42724" y2="77532"/>
                        <a14:foregroundMark x1="82663" y1="53165" x2="82663" y2="53165"/>
                        <a14:foregroundMark x1="85449" y1="49684" x2="85449" y2="49684"/>
                        <a14:foregroundMark x1="54180" y1="13291" x2="54180" y2="13291"/>
                      </a14:backgroundRemoval>
                    </a14:imgEffect>
                  </a14:imgLayer>
                </a14:imgProps>
              </a:ext>
            </a:extLst>
          </a:blip>
          <a:srcRect l="-73" t="-73" r="9052" b="3"/>
          <a:stretch/>
        </p:blipFill>
        <p:spPr>
          <a:xfrm>
            <a:off x="7326315" y="3106078"/>
            <a:ext cx="2737841" cy="2944812"/>
          </a:xfrm>
          <a:prstGeom prst="rect">
            <a:avLst/>
          </a:prstGeom>
        </p:spPr>
      </p:pic>
      <p:sp>
        <p:nvSpPr>
          <p:cNvPr id="2" name="CuadroTexto 1">
            <a:extLst>
              <a:ext uri="{FF2B5EF4-FFF2-40B4-BE49-F238E27FC236}">
                <a16:creationId xmlns:a16="http://schemas.microsoft.com/office/drawing/2014/main" id="{55A9C15A-841F-5092-4E2B-D9DE1595D3CB}"/>
              </a:ext>
            </a:extLst>
          </p:cNvPr>
          <p:cNvSpPr txBox="1"/>
          <p:nvPr/>
        </p:nvSpPr>
        <p:spPr>
          <a:xfrm>
            <a:off x="1058936" y="5435144"/>
            <a:ext cx="4814138" cy="369332"/>
          </a:xfrm>
          <a:prstGeom prst="rect">
            <a:avLst/>
          </a:prstGeom>
          <a:noFill/>
        </p:spPr>
        <p:txBody>
          <a:bodyPr wrap="none" rtlCol="0">
            <a:spAutoFit/>
          </a:bodyPr>
          <a:lstStyle/>
          <a:p>
            <a:pPr algn="ctr"/>
            <a:r>
              <a:rPr lang="es-ES" b="1" dirty="0">
                <a:latin typeface="Arial" panose="020B0604020202020204" pitchFamily="34" charset="0"/>
                <a:cs typeface="Arial" panose="020B0604020202020204" pitchFamily="34" charset="0"/>
              </a:rPr>
              <a:t>¿Debería  cambiar la CAE de mi empresa?</a:t>
            </a:r>
          </a:p>
        </p:txBody>
      </p:sp>
      <mc:AlternateContent xmlns:mc="http://schemas.openxmlformats.org/markup-compatibility/2006">
        <mc:Choice xmlns="" xmlns:pslz="http://schemas.microsoft.com/office/powerpoint/2016/slidezoom" Requires="pslz">
          <p:graphicFrame>
            <p:nvGraphicFramePr>
              <p:cNvPr id="3" name="Vista general de diapositiva 2">
                <a:extLst>
                  <a:ext uri="{FF2B5EF4-FFF2-40B4-BE49-F238E27FC236}">
                    <a16:creationId xmlns:a16="http://schemas.microsoft.com/office/drawing/2014/main" id="{7271A2B7-031C-00C1-503A-B8606435B67F}"/>
                  </a:ext>
                </a:extLst>
              </p:cNvPr>
              <p:cNvGraphicFramePr>
                <a:graphicFrameLocks noChangeAspect="1"/>
              </p:cNvGraphicFramePr>
              <p:nvPr>
                <p:extLst>
                  <p:ext uri="{D42A27DB-BD31-4B8C-83A1-F6EECF244321}">
                    <p14:modId xmlns:p14="http://schemas.microsoft.com/office/powerpoint/2010/main" val="2144926680"/>
                  </p:ext>
                </p:extLst>
              </p:nvPr>
            </p:nvGraphicFramePr>
            <p:xfrm>
              <a:off x="10722425" y="5994946"/>
              <a:ext cx="1364199" cy="767362"/>
            </p:xfrm>
            <a:graphic>
              <a:graphicData uri="http://schemas.microsoft.com/office/powerpoint/2016/slidezoom">
                <pslz:sldZm>
                  <pslz:sldZmObj sldId="343" cId="1383042254">
                    <pslz:zmPr id="{6816F281-1B4F-4421-ADA3-5EE666652E86}" returnToParent="0" transitionDur="1000">
                      <p166:blipFill xmlns:p166="http://schemas.microsoft.com/office/powerpoint/2016/6/main">
                        <a:blip r:embed="rId10"/>
                        <a:stretch>
                          <a:fillRect/>
                        </a:stretch>
                      </p166:blipFill>
                      <p166:spPr xmlns:p166="http://schemas.microsoft.com/office/powerpoint/2016/6/main">
                        <a:xfrm>
                          <a:off x="0" y="0"/>
                          <a:ext cx="1364199" cy="767362"/>
                        </a:xfrm>
                        <a:prstGeom prst="rect">
                          <a:avLst/>
                        </a:prstGeom>
                        <a:ln w="3175">
                          <a:solidFill>
                            <a:prstClr val="ltGray"/>
                          </a:solidFill>
                        </a:ln>
                      </p166:spPr>
                    </pslz:zmPr>
                  </pslz:sldZmObj>
                </pslz:sldZm>
              </a:graphicData>
            </a:graphic>
          </p:graphicFrame>
        </mc:Choice>
        <mc:Fallback>
          <p:pic>
            <p:nvPicPr>
              <p:cNvPr id="3" name="Vista general de diapositiva 2">
                <a:hlinkClick r:id="rId11" action="ppaction://hlinksldjump"/>
                <a:extLst>
                  <a:ext uri="{FF2B5EF4-FFF2-40B4-BE49-F238E27FC236}">
                    <a16:creationId xmlns:a16="http://schemas.microsoft.com/office/drawing/2014/main" id="{7271A2B7-031C-00C1-503A-B8606435B67F}"/>
                  </a:ext>
                </a:extLst>
              </p:cNvPr>
              <p:cNvPicPr>
                <a:picLocks noGrp="1" noRot="1" noChangeAspect="1" noMove="1" noResize="1" noEditPoints="1" noAdjustHandles="1" noChangeArrowheads="1" noChangeShapeType="1"/>
              </p:cNvPicPr>
              <p:nvPr/>
            </p:nvPicPr>
            <p:blipFill>
              <a:blip r:embed="rId12"/>
              <a:stretch>
                <a:fillRect/>
              </a:stretch>
            </p:blipFill>
            <p:spPr>
              <a:xfrm>
                <a:off x="10722425" y="5994946"/>
                <a:ext cx="1364199" cy="767362"/>
              </a:xfrm>
              <a:prstGeom prst="rect">
                <a:avLst/>
              </a:prstGeom>
              <a:ln w="3175">
                <a:solidFill>
                  <a:prstClr val="ltGray"/>
                </a:solidFill>
              </a:ln>
            </p:spPr>
          </p:pic>
        </mc:Fallback>
      </mc:AlternateContent>
    </p:spTree>
    <p:extLst>
      <p:ext uri="{BB962C8B-B14F-4D97-AF65-F5344CB8AC3E}">
        <p14:creationId xmlns:p14="http://schemas.microsoft.com/office/powerpoint/2010/main" val="124651857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B6C0935-3D88-2C7D-395C-E94D0B8C9F48}"/>
              </a:ext>
            </a:extLst>
          </p:cNvPr>
          <p:cNvSpPr>
            <a:spLocks noGrp="1"/>
          </p:cNvSpPr>
          <p:nvPr>
            <p:ph type="title"/>
          </p:nvPr>
        </p:nvSpPr>
        <p:spPr/>
        <p:txBody>
          <a:bodyPr/>
          <a:lstStyle/>
          <a:p>
            <a:r>
              <a:rPr lang="es-ES" dirty="0"/>
              <a:t>Transforma la CAE para que sea más efectiva. Diagnóstico preliminar</a:t>
            </a:r>
          </a:p>
        </p:txBody>
      </p:sp>
      <p:sp>
        <p:nvSpPr>
          <p:cNvPr id="6" name="Marcador de contenido 2">
            <a:extLst>
              <a:ext uri="{FF2B5EF4-FFF2-40B4-BE49-F238E27FC236}">
                <a16:creationId xmlns:a16="http://schemas.microsoft.com/office/drawing/2014/main" id="{EE39909B-F450-656B-BBBB-2FDBADA72740}"/>
              </a:ext>
            </a:extLst>
          </p:cNvPr>
          <p:cNvSpPr>
            <a:spLocks noGrp="1"/>
          </p:cNvSpPr>
          <p:nvPr>
            <p:ph idx="4294967295"/>
          </p:nvPr>
        </p:nvSpPr>
        <p:spPr>
          <a:xfrm>
            <a:off x="718456" y="5405888"/>
            <a:ext cx="10815816" cy="675424"/>
          </a:xfrm>
        </p:spPr>
        <p:txBody>
          <a:bodyPr>
            <a:normAutofit/>
          </a:bodyPr>
          <a:lstStyle/>
          <a:p>
            <a:pPr marL="0" indent="0" algn="ctr">
              <a:lnSpc>
                <a:spcPct val="100000"/>
              </a:lnSpc>
              <a:spcBef>
                <a:spcPts val="600"/>
              </a:spcBef>
              <a:buNone/>
            </a:pPr>
            <a:r>
              <a:rPr lang="es-ES" sz="1800" dirty="0">
                <a:latin typeface="Arial" panose="020B0604020202020204" pitchFamily="34" charset="0"/>
                <a:cs typeface="Arial" panose="020B0604020202020204" pitchFamily="34" charset="0"/>
              </a:rPr>
              <a:t>Si alguna de las respuestas es </a:t>
            </a:r>
            <a:r>
              <a:rPr lang="es-ES" sz="1800" b="1" dirty="0">
                <a:solidFill>
                  <a:srgbClr val="FF0000"/>
                </a:solidFill>
                <a:latin typeface="Arial" panose="020B0604020202020204" pitchFamily="34" charset="0"/>
                <a:cs typeface="Arial" panose="020B0604020202020204" pitchFamily="34" charset="0"/>
              </a:rPr>
              <a:t>NO</a:t>
            </a:r>
            <a:r>
              <a:rPr lang="es-ES" sz="1800" dirty="0">
                <a:latin typeface="Arial" panose="020B0604020202020204" pitchFamily="34" charset="0"/>
                <a:cs typeface="Arial" panose="020B0604020202020204" pitchFamily="34" charset="0"/>
              </a:rPr>
              <a:t>, puede ser un indicio de que la CAE en tu empresa no es efectiva. Te aporta información valiosa para orientar el proceso de transformación.</a:t>
            </a:r>
          </a:p>
          <a:p>
            <a:pPr marL="0" indent="0" algn="ctr">
              <a:lnSpc>
                <a:spcPct val="100000"/>
              </a:lnSpc>
              <a:spcBef>
                <a:spcPts val="600"/>
              </a:spcBef>
              <a:buNone/>
            </a:pPr>
            <a:endParaRPr lang="es-ES" strike="sngStrike"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BDF62EC2-AB00-FC9E-F634-4EAAD0C9685C}"/>
              </a:ext>
            </a:extLst>
          </p:cNvPr>
          <p:cNvGraphicFramePr>
            <a:graphicFrameLocks noGrp="1"/>
          </p:cNvGraphicFramePr>
          <p:nvPr>
            <p:extLst>
              <p:ext uri="{D42A27DB-BD31-4B8C-83A1-F6EECF244321}">
                <p14:modId xmlns:p14="http://schemas.microsoft.com/office/powerpoint/2010/main" val="1506259537"/>
              </p:ext>
            </p:extLst>
          </p:nvPr>
        </p:nvGraphicFramePr>
        <p:xfrm>
          <a:off x="718457" y="1362295"/>
          <a:ext cx="10815816" cy="3886200"/>
        </p:xfrm>
        <a:graphic>
          <a:graphicData uri="http://schemas.openxmlformats.org/drawingml/2006/table">
            <a:tbl>
              <a:tblPr firstRow="1" bandRow="1">
                <a:tableStyleId>{93296810-A885-4BE3-A3E7-6D5BEEA58F35}</a:tableStyleId>
              </a:tblPr>
              <a:tblGrid>
                <a:gridCol w="9867780">
                  <a:extLst>
                    <a:ext uri="{9D8B030D-6E8A-4147-A177-3AD203B41FA5}">
                      <a16:colId xmlns:a16="http://schemas.microsoft.com/office/drawing/2014/main" val="2847245174"/>
                    </a:ext>
                  </a:extLst>
                </a:gridCol>
                <a:gridCol w="454647">
                  <a:extLst>
                    <a:ext uri="{9D8B030D-6E8A-4147-A177-3AD203B41FA5}">
                      <a16:colId xmlns:a16="http://schemas.microsoft.com/office/drawing/2014/main" val="1535651710"/>
                    </a:ext>
                  </a:extLst>
                </a:gridCol>
                <a:gridCol w="493389">
                  <a:extLst>
                    <a:ext uri="{9D8B030D-6E8A-4147-A177-3AD203B41FA5}">
                      <a16:colId xmlns:a16="http://schemas.microsoft.com/office/drawing/2014/main" val="78013442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t>¿Cómo es la CAE de tu empresa?</a:t>
                      </a:r>
                      <a:endParaRPr lang="es-ES" sz="2400" dirty="0">
                        <a:latin typeface="Arial" panose="020B0604020202020204" pitchFamily="34" charset="0"/>
                        <a:cs typeface="Arial" panose="020B0604020202020204" pitchFamily="34" charset="0"/>
                      </a:endParaRPr>
                    </a:p>
                  </a:txBody>
                  <a:tcPr>
                    <a:solidFill>
                      <a:srgbClr val="586143"/>
                    </a:solidFill>
                  </a:tcPr>
                </a:tc>
                <a:tc>
                  <a:txBody>
                    <a:bodyPr/>
                    <a:lstStyle/>
                    <a:p>
                      <a:r>
                        <a:rPr lang="es-ES" dirty="0"/>
                        <a:t>Sí</a:t>
                      </a:r>
                      <a:endParaRPr lang="es-ES" dirty="0">
                        <a:latin typeface="Arial" panose="020B0604020202020204" pitchFamily="34" charset="0"/>
                        <a:cs typeface="Arial" panose="020B0604020202020204" pitchFamily="34" charset="0"/>
                      </a:endParaRPr>
                    </a:p>
                  </a:txBody>
                  <a:tcPr>
                    <a:solidFill>
                      <a:srgbClr val="586143"/>
                    </a:solidFill>
                  </a:tcPr>
                </a:tc>
                <a:tc>
                  <a:txBody>
                    <a:bodyPr/>
                    <a:lstStyle/>
                    <a:p>
                      <a:r>
                        <a:rPr lang="es-ES" dirty="0">
                          <a:solidFill>
                            <a:srgbClr val="FF0000"/>
                          </a:solidFill>
                        </a:rPr>
                        <a:t>No</a:t>
                      </a:r>
                      <a:endParaRPr lang="es-ES" dirty="0">
                        <a:solidFill>
                          <a:srgbClr val="FF0000"/>
                        </a:solidFill>
                        <a:latin typeface="Arial" panose="020B0604020202020204" pitchFamily="34" charset="0"/>
                        <a:cs typeface="Arial" panose="020B0604020202020204" pitchFamily="34" charset="0"/>
                      </a:endParaRPr>
                    </a:p>
                  </a:txBody>
                  <a:tcPr>
                    <a:solidFill>
                      <a:srgbClr val="586143"/>
                    </a:solidFill>
                  </a:tcPr>
                </a:tc>
                <a:extLst>
                  <a:ext uri="{0D108BD9-81ED-4DB2-BD59-A6C34878D82A}">
                    <a16:rowId xmlns:a16="http://schemas.microsoft.com/office/drawing/2014/main" val="15319699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¿Contempla las 4 etapas del </a:t>
                      </a:r>
                      <a:r>
                        <a:rPr lang="es-ES" sz="1600" dirty="0">
                          <a:hlinkClick r:id="rId2" action="ppaction://hlinksldjump"/>
                        </a:rPr>
                        <a:t>Proceso de CAE</a:t>
                      </a:r>
                      <a:r>
                        <a:rPr lang="es-ES" sz="1600" dirty="0"/>
                        <a:t> establecido por el INSST? </a:t>
                      </a:r>
                      <a:endParaRPr lang="es-ES" sz="1600"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extLst>
                  <a:ext uri="{0D108BD9-81ED-4DB2-BD59-A6C34878D82A}">
                    <a16:rowId xmlns:a16="http://schemas.microsoft.com/office/drawing/2014/main" val="39851603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¿Tiene como objetivo mejorar la seguridad y la salud de las personas que </a:t>
                      </a:r>
                      <a:r>
                        <a:rPr lang="es-ES" sz="1600" strike="noStrike" dirty="0"/>
                        <a:t>trabajan en la cadena de subcontratación de tus contratas?</a:t>
                      </a:r>
                      <a:endParaRPr lang="es-ES" sz="1600" strike="noStrike" dirty="0">
                        <a:latin typeface="Arial" panose="020B0604020202020204" pitchFamily="34" charset="0"/>
                        <a:cs typeface="Arial" panose="020B0604020202020204" pitchFamily="34" charset="0"/>
                      </a:endParaRPr>
                    </a:p>
                  </a:txBody>
                  <a:tcPr/>
                </a:tc>
                <a:tc>
                  <a:txBody>
                    <a:bodyPr/>
                    <a:lstStyle/>
                    <a:p>
                      <a:endParaRPr lang="es-ES" dirty="0">
                        <a:latin typeface="Arial" panose="020B0604020202020204" pitchFamily="34" charset="0"/>
                        <a:cs typeface="Arial" panose="020B0604020202020204" pitchFamily="34" charset="0"/>
                      </a:endParaRPr>
                    </a:p>
                  </a:txBody>
                  <a:tcPr/>
                </a:tc>
                <a:tc>
                  <a:txBody>
                    <a:bodyPr/>
                    <a:lstStyle/>
                    <a:p>
                      <a:endParaRPr lang="es-E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66659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¿Está gestionada de forma conjunta entre Técnicos de Prevención y los </a:t>
                      </a:r>
                      <a:r>
                        <a:rPr lang="es-ES" sz="1600" b="0" dirty="0">
                          <a:solidFill>
                            <a:schemeClr val="tx1"/>
                          </a:solidFill>
                        </a:rPr>
                        <a:t>departamentos receptores de la obra o servicio (compras, producción, mantenimiento…)?</a:t>
                      </a:r>
                      <a:endParaRPr lang="es-ES" sz="1600" b="0" dirty="0">
                        <a:solidFill>
                          <a:schemeClr val="tx1"/>
                        </a:solidFill>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extLst>
                  <a:ext uri="{0D108BD9-81ED-4DB2-BD59-A6C34878D82A}">
                    <a16:rowId xmlns:a16="http://schemas.microsoft.com/office/drawing/2014/main" val="1288019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¿Separas la documentación que es por CAE de la que es para control de acceso u otros fines? </a:t>
                      </a:r>
                    </a:p>
                  </a:txBody>
                  <a:tcPr/>
                </a:tc>
                <a:tc>
                  <a:txBody>
                    <a:bodyPr/>
                    <a:lstStyle/>
                    <a:p>
                      <a:endParaRPr lang="es-ES" dirty="0">
                        <a:latin typeface="Arial" panose="020B0604020202020204" pitchFamily="34" charset="0"/>
                        <a:cs typeface="Arial" panose="020B0604020202020204" pitchFamily="34" charset="0"/>
                      </a:endParaRPr>
                    </a:p>
                  </a:txBody>
                  <a:tcPr/>
                </a:tc>
                <a:tc>
                  <a:txBody>
                    <a:bodyPr/>
                    <a:lstStyle/>
                    <a:p>
                      <a:endParaRPr lang="es-E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4160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¿dedica recursos a actividades que </a:t>
                      </a:r>
                      <a:r>
                        <a:rPr lang="es-ES" sz="1600" b="0" dirty="0"/>
                        <a:t>aporten</a:t>
                      </a:r>
                      <a:r>
                        <a:rPr lang="es-ES" sz="1600" b="0" dirty="0">
                          <a:solidFill>
                            <a:schemeClr val="tx1"/>
                          </a:solidFill>
                        </a:rPr>
                        <a:t> mejoras efectivas en la protección de los trabajadores (reun</a:t>
                      </a:r>
                      <a:r>
                        <a:rPr lang="es-ES" sz="1600" b="0" dirty="0"/>
                        <a:t>iones</a:t>
                      </a:r>
                      <a:r>
                        <a:rPr lang="es-ES" sz="1600" dirty="0"/>
                        <a:t>, seguimiento, indicadores positivos…)?</a:t>
                      </a:r>
                      <a:endParaRPr lang="es-ES" sz="1600"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extLst>
                  <a:ext uri="{0D108BD9-81ED-4DB2-BD59-A6C34878D82A}">
                    <a16:rowId xmlns:a16="http://schemas.microsoft.com/office/drawing/2014/main" val="6612514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¿Se comprueba in situ que las personas trabajadoras de las contratas disponen de medidas de seguridad equivalentes a las que tienen las de tu empresa?</a:t>
                      </a:r>
                      <a:endParaRPr lang="es-ES" sz="1600" dirty="0">
                        <a:latin typeface="Arial" panose="020B0604020202020204" pitchFamily="34" charset="0"/>
                        <a:cs typeface="Arial" panose="020B0604020202020204" pitchFamily="34" charset="0"/>
                      </a:endParaRPr>
                    </a:p>
                  </a:txBody>
                  <a:tcPr/>
                </a:tc>
                <a:tc>
                  <a:txBody>
                    <a:bodyPr/>
                    <a:lstStyle/>
                    <a:p>
                      <a:endParaRPr lang="es-ES">
                        <a:latin typeface="Arial" panose="020B0604020202020204" pitchFamily="34" charset="0"/>
                        <a:cs typeface="Arial" panose="020B0604020202020204" pitchFamily="34" charset="0"/>
                      </a:endParaRPr>
                    </a:p>
                  </a:txBody>
                  <a:tcPr/>
                </a:tc>
                <a:tc>
                  <a:txBody>
                    <a:bodyPr/>
                    <a:lstStyle/>
                    <a:p>
                      <a:endParaRPr lang="es-E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26265707"/>
                  </a:ext>
                </a:extLst>
              </a:tr>
              <a:tr h="370840">
                <a:tc>
                  <a:txBody>
                    <a:bodyPr/>
                    <a:lstStyle/>
                    <a:p>
                      <a:pPr algn="l">
                        <a:lnSpc>
                          <a:spcPct val="100000"/>
                        </a:lnSpc>
                        <a:spcBef>
                          <a:spcPts val="0"/>
                        </a:spcBef>
                      </a:pPr>
                      <a:r>
                        <a:rPr lang="es-ES" sz="1600" b="0" u="none" strike="noStrike" baseline="0" dirty="0"/>
                        <a:t>¿Las contratas que se eligen son las que tienen una cultura preventiva alineada con la de tu empresa? </a:t>
                      </a:r>
                      <a:endParaRPr lang="es-ES" sz="1600" b="0" i="0" u="none" strike="noStrike" baseline="0"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extLst>
                  <a:ext uri="{0D108BD9-81ED-4DB2-BD59-A6C34878D82A}">
                    <a16:rowId xmlns:a16="http://schemas.microsoft.com/office/drawing/2014/main" val="2793387823"/>
                  </a:ext>
                </a:extLst>
              </a:tr>
            </a:tbl>
          </a:graphicData>
        </a:graphic>
      </p:graphicFrame>
      <p:sp>
        <p:nvSpPr>
          <p:cNvPr id="9" name="CuadroTexto 26">
            <a:extLst>
              <a:ext uri="{FF2B5EF4-FFF2-40B4-BE49-F238E27FC236}">
                <a16:creationId xmlns:a16="http://schemas.microsoft.com/office/drawing/2014/main" id="{038ABAAC-4B4E-575B-90FC-1B51FAEDD6B9}"/>
              </a:ext>
            </a:extLst>
          </p:cNvPr>
          <p:cNvSpPr txBox="1"/>
          <p:nvPr/>
        </p:nvSpPr>
        <p:spPr>
          <a:xfrm>
            <a:off x="239486" y="6307094"/>
            <a:ext cx="7340874" cy="369332"/>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33). IRSST. </a:t>
            </a:r>
            <a:r>
              <a:rPr lang="es-ES" sz="800" dirty="0">
                <a:latin typeface="Arial Nova Light" panose="020B0304020202020204" pitchFamily="34" charset="0"/>
                <a:hlinkClick r:id="rId3"/>
              </a:rPr>
              <a:t>Acceso al documento</a:t>
            </a:r>
            <a:endParaRPr lang="es-ES" sz="800" dirty="0">
              <a:latin typeface="Arial Nova Light" panose="020B0304020202020204" pitchFamily="34" charset="0"/>
            </a:endParaRPr>
          </a:p>
        </p:txBody>
      </p:sp>
      <mc:AlternateContent xmlns:mc="http://schemas.openxmlformats.org/markup-compatibility/2006">
        <mc:Choice xmlns="" xmlns:pslz="http://schemas.microsoft.com/office/powerpoint/2016/slidezoom" Requires="pslz">
          <p:graphicFrame>
            <p:nvGraphicFramePr>
              <p:cNvPr id="11" name="Vista general de diapositiva 10">
                <a:extLst>
                  <a:ext uri="{FF2B5EF4-FFF2-40B4-BE49-F238E27FC236}">
                    <a16:creationId xmlns:a16="http://schemas.microsoft.com/office/drawing/2014/main" id="{60ED8039-8F8A-7FEF-2ED5-FC968038E092}"/>
                  </a:ext>
                </a:extLst>
              </p:cNvPr>
              <p:cNvGraphicFramePr>
                <a:graphicFrameLocks noChangeAspect="1"/>
              </p:cNvGraphicFramePr>
              <p:nvPr>
                <p:extLst>
                  <p:ext uri="{D42A27DB-BD31-4B8C-83A1-F6EECF244321}">
                    <p14:modId xmlns:p14="http://schemas.microsoft.com/office/powerpoint/2010/main" val="1798918950"/>
                  </p:ext>
                </p:extLst>
              </p:nvPr>
            </p:nvGraphicFramePr>
            <p:xfrm>
              <a:off x="10480905" y="5878286"/>
              <a:ext cx="1602560" cy="901440"/>
            </p:xfrm>
            <a:graphic>
              <a:graphicData uri="http://schemas.microsoft.com/office/powerpoint/2016/slidezoom">
                <pslz:sldZm>
                  <pslz:sldZmObj sldId="296" cId="1246518570">
                    <pslz:zmPr id="{949FF32E-3E2A-448F-8339-446D4F95975A}" returnToParent="0" transitionDur="1000">
                      <p166:blipFill xmlns:p166="http://schemas.microsoft.com/office/powerpoint/2016/6/main">
                        <a:blip r:embed="rId4"/>
                        <a:stretch>
                          <a:fillRect/>
                        </a:stretch>
                      </p166:blipFill>
                      <p166:spPr xmlns:p166="http://schemas.microsoft.com/office/powerpoint/2016/6/main">
                        <a:xfrm>
                          <a:off x="0" y="0"/>
                          <a:ext cx="1602560" cy="901440"/>
                        </a:xfrm>
                        <a:prstGeom prst="rect">
                          <a:avLst/>
                        </a:prstGeom>
                        <a:ln w="3175">
                          <a:solidFill>
                            <a:prstClr val="ltGray"/>
                          </a:solidFill>
                        </a:ln>
                      </p166:spPr>
                    </pslz:zmPr>
                  </pslz:sldZmObj>
                </pslz:sldZm>
              </a:graphicData>
            </a:graphic>
          </p:graphicFrame>
        </mc:Choice>
        <mc:Fallback>
          <p:pic>
            <p:nvPicPr>
              <p:cNvPr id="11" name="Vista general de diapositiva 10">
                <a:hlinkClick r:id="rId5" action="ppaction://hlinksldjump"/>
                <a:extLst>
                  <a:ext uri="{FF2B5EF4-FFF2-40B4-BE49-F238E27FC236}">
                    <a16:creationId xmlns:a16="http://schemas.microsoft.com/office/drawing/2014/main" id="{60ED8039-8F8A-7FEF-2ED5-FC968038E092}"/>
                  </a:ext>
                </a:extLst>
              </p:cNvPr>
              <p:cNvPicPr>
                <a:picLocks noGrp="1" noRot="1" noChangeAspect="1" noMove="1" noResize="1" noEditPoints="1" noAdjustHandles="1" noChangeArrowheads="1" noChangeShapeType="1"/>
              </p:cNvPicPr>
              <p:nvPr/>
            </p:nvPicPr>
            <p:blipFill>
              <a:blip r:embed="rId6"/>
              <a:stretch>
                <a:fillRect/>
              </a:stretch>
            </p:blipFill>
            <p:spPr>
              <a:xfrm>
                <a:off x="10480905" y="5878286"/>
                <a:ext cx="1602560" cy="901440"/>
              </a:xfrm>
              <a:prstGeom prst="rect">
                <a:avLst/>
              </a:prstGeom>
              <a:ln w="3175">
                <a:solidFill>
                  <a:prstClr val="ltGray"/>
                </a:solidFill>
              </a:ln>
            </p:spPr>
          </p:pic>
        </mc:Fallback>
      </mc:AlternateContent>
    </p:spTree>
    <p:extLst>
      <p:ext uri="{BB962C8B-B14F-4D97-AF65-F5344CB8AC3E}">
        <p14:creationId xmlns:p14="http://schemas.microsoft.com/office/powerpoint/2010/main" val="13777862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pslz="http://schemas.microsoft.com/office/powerpoint/2016/slidezoom" Requires="pslz">
          <p:graphicFrame>
            <p:nvGraphicFramePr>
              <p:cNvPr id="45" name="Vista general de diapositiva 44">
                <a:extLst>
                  <a:ext uri="{FF2B5EF4-FFF2-40B4-BE49-F238E27FC236}">
                    <a16:creationId xmlns:a16="http://schemas.microsoft.com/office/drawing/2014/main" id="{B2921ADD-87FE-7C78-5B75-233F644E138B}"/>
                  </a:ext>
                </a:extLst>
              </p:cNvPr>
              <p:cNvGraphicFramePr>
                <a:graphicFrameLocks noChangeAspect="1"/>
              </p:cNvGraphicFramePr>
              <p:nvPr>
                <p:extLst>
                  <p:ext uri="{D42A27DB-BD31-4B8C-83A1-F6EECF244321}">
                    <p14:modId xmlns:p14="http://schemas.microsoft.com/office/powerpoint/2010/main" val="3154833096"/>
                  </p:ext>
                </p:extLst>
              </p:nvPr>
            </p:nvGraphicFramePr>
            <p:xfrm>
              <a:off x="10580909" y="5935429"/>
              <a:ext cx="1532554" cy="862062"/>
            </p:xfrm>
            <a:graphic>
              <a:graphicData uri="http://schemas.microsoft.com/office/powerpoint/2016/slidezoom">
                <pslz:sldZm>
                  <pslz:sldZmObj sldId="296" cId="1246518570">
                    <pslz:zmPr id="{2CA2AE4D-0095-4225-9EDE-346D5C24A87A}" returnToParent="0" transitionDur="1000">
                      <p166:blipFill xmlns:p166="http://schemas.microsoft.com/office/powerpoint/2016/6/main">
                        <a:blip r:embed="rId2"/>
                        <a:stretch>
                          <a:fillRect/>
                        </a:stretch>
                      </p166:blipFill>
                      <p166:spPr xmlns:p166="http://schemas.microsoft.com/office/powerpoint/2016/6/main">
                        <a:xfrm>
                          <a:off x="0" y="0"/>
                          <a:ext cx="1532554" cy="862062"/>
                        </a:xfrm>
                        <a:prstGeom prst="rect">
                          <a:avLst/>
                        </a:prstGeom>
                        <a:ln w="3175">
                          <a:solidFill>
                            <a:prstClr val="ltGray"/>
                          </a:solidFill>
                        </a:ln>
                      </p166:spPr>
                    </pslz:zmPr>
                  </pslz:sldZmObj>
                </pslz:sldZm>
              </a:graphicData>
            </a:graphic>
          </p:graphicFrame>
        </mc:Choice>
        <mc:Fallback>
          <p:pic>
            <p:nvPicPr>
              <p:cNvPr id="45" name="Vista general de diapositiva 44">
                <a:hlinkClick r:id="rId3" action="ppaction://hlinksldjump"/>
                <a:extLst>
                  <a:ext uri="{FF2B5EF4-FFF2-40B4-BE49-F238E27FC236}">
                    <a16:creationId xmlns:a16="http://schemas.microsoft.com/office/drawing/2014/main" id="{B2921ADD-87FE-7C78-5B75-233F644E138B}"/>
                  </a:ext>
                </a:extLst>
              </p:cNvPr>
              <p:cNvPicPr>
                <a:picLocks noGrp="1" noRot="1" noChangeAspect="1" noMove="1" noResize="1" noEditPoints="1" noAdjustHandles="1" noChangeArrowheads="1" noChangeShapeType="1"/>
              </p:cNvPicPr>
              <p:nvPr/>
            </p:nvPicPr>
            <p:blipFill>
              <a:blip r:embed="rId4"/>
              <a:stretch>
                <a:fillRect/>
              </a:stretch>
            </p:blipFill>
            <p:spPr>
              <a:xfrm>
                <a:off x="10580909" y="5935429"/>
                <a:ext cx="1532554" cy="862062"/>
              </a:xfrm>
              <a:prstGeom prst="rect">
                <a:avLst/>
              </a:prstGeom>
              <a:ln w="3175">
                <a:solidFill>
                  <a:prstClr val="ltGray"/>
                </a:solidFill>
              </a:ln>
            </p:spPr>
          </p:pic>
        </mc:Fallback>
      </mc:AlternateContent>
      <p:grpSp>
        <p:nvGrpSpPr>
          <p:cNvPr id="27" name="Grupo 26">
            <a:extLst>
              <a:ext uri="{FF2B5EF4-FFF2-40B4-BE49-F238E27FC236}">
                <a16:creationId xmlns:a16="http://schemas.microsoft.com/office/drawing/2014/main" id="{77895BA9-F6A7-3EB3-0F5D-2FCFB314DB61}"/>
              </a:ext>
            </a:extLst>
          </p:cNvPr>
          <p:cNvGrpSpPr/>
          <p:nvPr/>
        </p:nvGrpSpPr>
        <p:grpSpPr>
          <a:xfrm>
            <a:off x="6318428" y="1690207"/>
            <a:ext cx="2313543" cy="3514416"/>
            <a:chOff x="6018867" y="1498294"/>
            <a:chExt cx="2313543" cy="3514416"/>
          </a:xfrm>
        </p:grpSpPr>
        <p:pic>
          <p:nvPicPr>
            <p:cNvPr id="22" name="Imagen 21">
              <a:extLst>
                <a:ext uri="{FF2B5EF4-FFF2-40B4-BE49-F238E27FC236}">
                  <a16:creationId xmlns:a16="http://schemas.microsoft.com/office/drawing/2014/main" id="{7D0F697A-E938-81A9-CD90-1E619C36DE6B}"/>
                </a:ext>
              </a:extLst>
            </p:cNvPr>
            <p:cNvPicPr>
              <a:picLocks noChangeAspect="1"/>
            </p:cNvPicPr>
            <p:nvPr/>
          </p:nvPicPr>
          <p:blipFill rotWithShape="1">
            <a:blip r:embed="rId5"/>
            <a:srcRect t="2843" r="37287" b="54959"/>
            <a:stretch/>
          </p:blipFill>
          <p:spPr>
            <a:xfrm rot="5400000">
              <a:off x="5418431" y="2098730"/>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6" name="Imagen 25">
              <a:hlinkClick r:id="rId6" action="ppaction://hlinksldjump"/>
              <a:extLst>
                <a:ext uri="{FF2B5EF4-FFF2-40B4-BE49-F238E27FC236}">
                  <a16:creationId xmlns:a16="http://schemas.microsoft.com/office/drawing/2014/main" id="{F75E2CD4-988A-3F25-3980-53DF6FAF66D7}"/>
                </a:ext>
              </a:extLst>
            </p:cNvPr>
            <p:cNvPicPr>
              <a:picLocks noChangeAspect="1"/>
            </p:cNvPicPr>
            <p:nvPr/>
          </p:nvPicPr>
          <p:blipFill rotWithShape="1">
            <a:blip r:embed="rId7"/>
            <a:srcRect l="58781" t="17110" r="18611" b="46519"/>
            <a:stretch/>
          </p:blipFill>
          <p:spPr>
            <a:xfrm>
              <a:off x="6588087" y="2313542"/>
              <a:ext cx="1266940" cy="1994053"/>
            </a:xfrm>
            <a:prstGeom prst="rect">
              <a:avLst/>
            </a:prstGeom>
          </p:spPr>
        </p:pic>
      </p:grpSp>
      <p:grpSp>
        <p:nvGrpSpPr>
          <p:cNvPr id="43" name="Grupo 42">
            <a:extLst>
              <a:ext uri="{FF2B5EF4-FFF2-40B4-BE49-F238E27FC236}">
                <a16:creationId xmlns:a16="http://schemas.microsoft.com/office/drawing/2014/main" id="{B0A84A15-7C6E-852B-82F7-E94DF0818202}"/>
              </a:ext>
            </a:extLst>
          </p:cNvPr>
          <p:cNvGrpSpPr/>
          <p:nvPr/>
        </p:nvGrpSpPr>
        <p:grpSpPr>
          <a:xfrm>
            <a:off x="5156098" y="4416882"/>
            <a:ext cx="3514416" cy="2313543"/>
            <a:chOff x="5156098" y="4416882"/>
            <a:chExt cx="3514416" cy="2313543"/>
          </a:xfrm>
        </p:grpSpPr>
        <p:pic>
          <p:nvPicPr>
            <p:cNvPr id="25" name="Imagen 24">
              <a:extLst>
                <a:ext uri="{FF2B5EF4-FFF2-40B4-BE49-F238E27FC236}">
                  <a16:creationId xmlns:a16="http://schemas.microsoft.com/office/drawing/2014/main" id="{F0CBF0BB-7E86-BD6E-5A00-97FB2BD80729}"/>
                </a:ext>
              </a:extLst>
            </p:cNvPr>
            <p:cNvPicPr>
              <a:picLocks noChangeAspect="1"/>
            </p:cNvPicPr>
            <p:nvPr/>
          </p:nvPicPr>
          <p:blipFill rotWithShape="1">
            <a:blip r:embed="rId5"/>
            <a:srcRect t="2843" r="37287" b="54959"/>
            <a:stretch/>
          </p:blipFill>
          <p:spPr>
            <a:xfrm rot="10800000">
              <a:off x="5156098" y="4416882"/>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8" name="Imagen 27">
              <a:hlinkClick r:id="rId8" action="ppaction://hlinksldjump"/>
              <a:extLst>
                <a:ext uri="{FF2B5EF4-FFF2-40B4-BE49-F238E27FC236}">
                  <a16:creationId xmlns:a16="http://schemas.microsoft.com/office/drawing/2014/main" id="{B868811D-104F-D15C-8F7C-50B12F7A7786}"/>
                </a:ext>
              </a:extLst>
            </p:cNvPr>
            <p:cNvPicPr>
              <a:picLocks noChangeAspect="1"/>
            </p:cNvPicPr>
            <p:nvPr/>
          </p:nvPicPr>
          <p:blipFill rotWithShape="1">
            <a:blip r:embed="rId7"/>
            <a:srcRect l="47772" t="68753" r="27261" b="13363"/>
            <a:stretch/>
          </p:blipFill>
          <p:spPr>
            <a:xfrm rot="21365614">
              <a:off x="6381834" y="5259323"/>
              <a:ext cx="1399141" cy="980501"/>
            </a:xfrm>
            <a:prstGeom prst="rect">
              <a:avLst/>
            </a:prstGeom>
          </p:spPr>
        </p:pic>
      </p:grpSp>
      <p:grpSp>
        <p:nvGrpSpPr>
          <p:cNvPr id="30" name="Grupo 29">
            <a:extLst>
              <a:ext uri="{FF2B5EF4-FFF2-40B4-BE49-F238E27FC236}">
                <a16:creationId xmlns:a16="http://schemas.microsoft.com/office/drawing/2014/main" id="{EC583CE6-7BC6-2AE2-815F-CB37DCE8D43E}"/>
              </a:ext>
            </a:extLst>
          </p:cNvPr>
          <p:cNvGrpSpPr/>
          <p:nvPr/>
        </p:nvGrpSpPr>
        <p:grpSpPr>
          <a:xfrm>
            <a:off x="3637670" y="3238095"/>
            <a:ext cx="2313543" cy="3514416"/>
            <a:chOff x="3338109" y="3046182"/>
            <a:chExt cx="2313543" cy="3514416"/>
          </a:xfrm>
        </p:grpSpPr>
        <p:pic>
          <p:nvPicPr>
            <p:cNvPr id="24" name="Imagen 23">
              <a:extLst>
                <a:ext uri="{FF2B5EF4-FFF2-40B4-BE49-F238E27FC236}">
                  <a16:creationId xmlns:a16="http://schemas.microsoft.com/office/drawing/2014/main" id="{889CAD1F-05D1-E75B-7BBA-78B78ED03EF9}"/>
                </a:ext>
              </a:extLst>
            </p:cNvPr>
            <p:cNvPicPr>
              <a:picLocks noChangeAspect="1"/>
            </p:cNvPicPr>
            <p:nvPr/>
          </p:nvPicPr>
          <p:blipFill rotWithShape="1">
            <a:blip r:embed="rId5"/>
            <a:srcRect t="2843" r="37287" b="54959"/>
            <a:stretch/>
          </p:blipFill>
          <p:spPr>
            <a:xfrm rot="16200000">
              <a:off x="2737673" y="3646618"/>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9" name="Imagen 28">
              <a:hlinkClick r:id="rId9" action="ppaction://hlinksldjump"/>
              <a:extLst>
                <a:ext uri="{FF2B5EF4-FFF2-40B4-BE49-F238E27FC236}">
                  <a16:creationId xmlns:a16="http://schemas.microsoft.com/office/drawing/2014/main" id="{94A32266-32BF-B2D4-DF37-94E8C1D46DFF}"/>
                </a:ext>
              </a:extLst>
            </p:cNvPr>
            <p:cNvPicPr>
              <a:picLocks noChangeAspect="1"/>
            </p:cNvPicPr>
            <p:nvPr/>
          </p:nvPicPr>
          <p:blipFill rotWithShape="1">
            <a:blip r:embed="rId7"/>
            <a:srcRect l="10223" t="41826" r="70118" b="19994"/>
            <a:stretch/>
          </p:blipFill>
          <p:spPr>
            <a:xfrm>
              <a:off x="3865746" y="3622318"/>
              <a:ext cx="1101687" cy="2093205"/>
            </a:xfrm>
            <a:prstGeom prst="rect">
              <a:avLst/>
            </a:prstGeom>
          </p:spPr>
        </p:pic>
      </p:grpSp>
      <p:pic>
        <p:nvPicPr>
          <p:cNvPr id="31" name="Imagen 30">
            <a:extLst>
              <a:ext uri="{FF2B5EF4-FFF2-40B4-BE49-F238E27FC236}">
                <a16:creationId xmlns:a16="http://schemas.microsoft.com/office/drawing/2014/main" id="{15E389F7-1B34-726B-1D11-11FACA0975B3}"/>
              </a:ext>
            </a:extLst>
          </p:cNvPr>
          <p:cNvPicPr>
            <a:picLocks noChangeAspect="1"/>
          </p:cNvPicPr>
          <p:nvPr/>
        </p:nvPicPr>
        <p:blipFill rotWithShape="1">
          <a:blip r:embed="rId7"/>
          <a:srcRect l="27949" t="35824" r="36757" b="39521"/>
          <a:stretch/>
        </p:blipFill>
        <p:spPr>
          <a:xfrm>
            <a:off x="5159796" y="3531462"/>
            <a:ext cx="1977888" cy="1351722"/>
          </a:xfrm>
          <a:prstGeom prst="rect">
            <a:avLst/>
          </a:prstGeom>
        </p:spPr>
      </p:pic>
      <p:pic>
        <p:nvPicPr>
          <p:cNvPr id="21" name="Imagen 20">
            <a:hlinkClick r:id="rId10" action="ppaction://hlinksldjump"/>
            <a:extLst>
              <a:ext uri="{FF2B5EF4-FFF2-40B4-BE49-F238E27FC236}">
                <a16:creationId xmlns:a16="http://schemas.microsoft.com/office/drawing/2014/main" id="{F42C37C3-EB2B-3843-E012-C6E4C976C1C2}"/>
              </a:ext>
            </a:extLst>
          </p:cNvPr>
          <p:cNvPicPr>
            <a:picLocks noChangeAspect="1"/>
          </p:cNvPicPr>
          <p:nvPr/>
        </p:nvPicPr>
        <p:blipFill rotWithShape="1">
          <a:blip r:embed="rId5"/>
          <a:srcRect t="2843" r="37287" b="54959"/>
          <a:stretch/>
        </p:blipFill>
        <p:spPr>
          <a:xfrm>
            <a:off x="3593569" y="1723257"/>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sp>
        <p:nvSpPr>
          <p:cNvPr id="8" name="Título 7">
            <a:extLst>
              <a:ext uri="{FF2B5EF4-FFF2-40B4-BE49-F238E27FC236}">
                <a16:creationId xmlns:a16="http://schemas.microsoft.com/office/drawing/2014/main" id="{9D0D653E-4C57-65BE-BE37-67ABF667B843}"/>
              </a:ext>
            </a:extLst>
          </p:cNvPr>
          <p:cNvSpPr>
            <a:spLocks noGrp="1"/>
          </p:cNvSpPr>
          <p:nvPr>
            <p:ph type="title"/>
          </p:nvPr>
        </p:nvSpPr>
        <p:spPr/>
        <p:txBody>
          <a:bodyPr/>
          <a:lstStyle/>
          <a:p>
            <a:r>
              <a:rPr lang="es-ES" dirty="0"/>
              <a:t>Ciclo de transformación de la CAE</a:t>
            </a:r>
          </a:p>
        </p:txBody>
      </p:sp>
    </p:spTree>
    <p:extLst>
      <p:ext uri="{BB962C8B-B14F-4D97-AF65-F5344CB8AC3E}">
        <p14:creationId xmlns:p14="http://schemas.microsoft.com/office/powerpoint/2010/main" val="9149790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pslz="http://schemas.microsoft.com/office/powerpoint/2016/slidezoom" Requires="pslz">
          <p:graphicFrame>
            <p:nvGraphicFramePr>
              <p:cNvPr id="45" name="Vista general de diapositiva 44">
                <a:extLst>
                  <a:ext uri="{FF2B5EF4-FFF2-40B4-BE49-F238E27FC236}">
                    <a16:creationId xmlns:a16="http://schemas.microsoft.com/office/drawing/2014/main" id="{B2921ADD-87FE-7C78-5B75-233F644E138B}"/>
                  </a:ext>
                </a:extLst>
              </p:cNvPr>
              <p:cNvGraphicFramePr>
                <a:graphicFrameLocks noChangeAspect="1"/>
              </p:cNvGraphicFramePr>
              <p:nvPr/>
            </p:nvGraphicFramePr>
            <p:xfrm>
              <a:off x="10580909" y="5935429"/>
              <a:ext cx="1532554" cy="862062"/>
            </p:xfrm>
            <a:graphic>
              <a:graphicData uri="http://schemas.microsoft.com/office/powerpoint/2016/slidezoom">
                <pslz:sldZm>
                  <pslz:sldZmObj sldId="296" cId="1246518570">
                    <pslz:zmPr id="{2CA2AE4D-0095-4225-9EDE-346D5C24A87A}" returnToParent="0" transitionDur="1000">
                      <p166:blipFill xmlns:p166="http://schemas.microsoft.com/office/powerpoint/2016/6/main">
                        <a:blip r:embed="rId2"/>
                        <a:stretch>
                          <a:fillRect/>
                        </a:stretch>
                      </p166:blipFill>
                      <p166:spPr xmlns:p166="http://schemas.microsoft.com/office/powerpoint/2016/6/main">
                        <a:xfrm>
                          <a:off x="0" y="0"/>
                          <a:ext cx="1532554" cy="862062"/>
                        </a:xfrm>
                        <a:prstGeom prst="rect">
                          <a:avLst/>
                        </a:prstGeom>
                        <a:ln w="3175">
                          <a:solidFill>
                            <a:prstClr val="ltGray"/>
                          </a:solidFill>
                        </a:ln>
                      </p166:spPr>
                    </pslz:zmPr>
                  </pslz:sldZmObj>
                </pslz:sldZm>
              </a:graphicData>
            </a:graphic>
          </p:graphicFrame>
        </mc:Choice>
        <mc:Fallback>
          <p:pic>
            <p:nvPicPr>
              <p:cNvPr id="45" name="Vista general de diapositiva 44">
                <a:hlinkClick r:id="rId3" action="ppaction://hlinksldjump"/>
                <a:extLst>
                  <a:ext uri="{FF2B5EF4-FFF2-40B4-BE49-F238E27FC236}">
                    <a16:creationId xmlns:a16="http://schemas.microsoft.com/office/drawing/2014/main" id="{B2921ADD-87FE-7C78-5B75-233F644E138B}"/>
                  </a:ext>
                </a:extLst>
              </p:cNvPr>
              <p:cNvPicPr>
                <a:picLocks noGrp="1" noRot="1" noChangeAspect="1" noMove="1" noResize="1" noEditPoints="1" noAdjustHandles="1" noChangeArrowheads="1" noChangeShapeType="1"/>
              </p:cNvPicPr>
              <p:nvPr/>
            </p:nvPicPr>
            <p:blipFill>
              <a:blip r:embed="rId4"/>
              <a:stretch>
                <a:fillRect/>
              </a:stretch>
            </p:blipFill>
            <p:spPr>
              <a:xfrm>
                <a:off x="10580909" y="5935429"/>
                <a:ext cx="1532554" cy="862062"/>
              </a:xfrm>
              <a:prstGeom prst="rect">
                <a:avLst/>
              </a:prstGeom>
              <a:ln w="3175">
                <a:solidFill>
                  <a:prstClr val="ltGray"/>
                </a:solidFill>
              </a:ln>
            </p:spPr>
          </p:pic>
        </mc:Fallback>
      </mc:AlternateContent>
      <p:grpSp>
        <p:nvGrpSpPr>
          <p:cNvPr id="27" name="Grupo 26">
            <a:extLst>
              <a:ext uri="{FF2B5EF4-FFF2-40B4-BE49-F238E27FC236}">
                <a16:creationId xmlns:a16="http://schemas.microsoft.com/office/drawing/2014/main" id="{77895BA9-F6A7-3EB3-0F5D-2FCFB314DB61}"/>
              </a:ext>
            </a:extLst>
          </p:cNvPr>
          <p:cNvGrpSpPr/>
          <p:nvPr/>
        </p:nvGrpSpPr>
        <p:grpSpPr>
          <a:xfrm>
            <a:off x="6318428" y="1690207"/>
            <a:ext cx="2313543" cy="3514416"/>
            <a:chOff x="6018867" y="1498294"/>
            <a:chExt cx="2313543" cy="3514416"/>
          </a:xfrm>
        </p:grpSpPr>
        <p:pic>
          <p:nvPicPr>
            <p:cNvPr id="22" name="Imagen 21">
              <a:extLst>
                <a:ext uri="{FF2B5EF4-FFF2-40B4-BE49-F238E27FC236}">
                  <a16:creationId xmlns:a16="http://schemas.microsoft.com/office/drawing/2014/main" id="{7D0F697A-E938-81A9-CD90-1E619C36DE6B}"/>
                </a:ext>
              </a:extLst>
            </p:cNvPr>
            <p:cNvPicPr>
              <a:picLocks noChangeAspect="1"/>
            </p:cNvPicPr>
            <p:nvPr/>
          </p:nvPicPr>
          <p:blipFill rotWithShape="1">
            <a:blip r:embed="rId5"/>
            <a:srcRect t="2843" r="37287" b="54959"/>
            <a:stretch/>
          </p:blipFill>
          <p:spPr>
            <a:xfrm rot="5400000">
              <a:off x="5418431" y="2098730"/>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6" name="Imagen 25">
              <a:hlinkClick r:id="rId6" action="ppaction://hlinksldjump"/>
              <a:extLst>
                <a:ext uri="{FF2B5EF4-FFF2-40B4-BE49-F238E27FC236}">
                  <a16:creationId xmlns:a16="http://schemas.microsoft.com/office/drawing/2014/main" id="{F75E2CD4-988A-3F25-3980-53DF6FAF66D7}"/>
                </a:ext>
              </a:extLst>
            </p:cNvPr>
            <p:cNvPicPr>
              <a:picLocks noChangeAspect="1"/>
            </p:cNvPicPr>
            <p:nvPr/>
          </p:nvPicPr>
          <p:blipFill rotWithShape="1">
            <a:blip r:embed="rId7"/>
            <a:srcRect l="58781" t="17110" r="18611" b="46519"/>
            <a:stretch/>
          </p:blipFill>
          <p:spPr>
            <a:xfrm>
              <a:off x="6588087" y="2313542"/>
              <a:ext cx="1266940" cy="1994053"/>
            </a:xfrm>
            <a:prstGeom prst="rect">
              <a:avLst/>
            </a:prstGeom>
          </p:spPr>
        </p:pic>
      </p:grpSp>
      <p:grpSp>
        <p:nvGrpSpPr>
          <p:cNvPr id="43" name="Grupo 42">
            <a:extLst>
              <a:ext uri="{FF2B5EF4-FFF2-40B4-BE49-F238E27FC236}">
                <a16:creationId xmlns:a16="http://schemas.microsoft.com/office/drawing/2014/main" id="{B0A84A15-7C6E-852B-82F7-E94DF0818202}"/>
              </a:ext>
            </a:extLst>
          </p:cNvPr>
          <p:cNvGrpSpPr/>
          <p:nvPr/>
        </p:nvGrpSpPr>
        <p:grpSpPr>
          <a:xfrm>
            <a:off x="5156098" y="4416882"/>
            <a:ext cx="3514416" cy="2313543"/>
            <a:chOff x="5156098" y="4416882"/>
            <a:chExt cx="3514416" cy="2313543"/>
          </a:xfrm>
        </p:grpSpPr>
        <p:pic>
          <p:nvPicPr>
            <p:cNvPr id="25" name="Imagen 24">
              <a:extLst>
                <a:ext uri="{FF2B5EF4-FFF2-40B4-BE49-F238E27FC236}">
                  <a16:creationId xmlns:a16="http://schemas.microsoft.com/office/drawing/2014/main" id="{F0CBF0BB-7E86-BD6E-5A00-97FB2BD80729}"/>
                </a:ext>
              </a:extLst>
            </p:cNvPr>
            <p:cNvPicPr>
              <a:picLocks noChangeAspect="1"/>
            </p:cNvPicPr>
            <p:nvPr/>
          </p:nvPicPr>
          <p:blipFill rotWithShape="1">
            <a:blip r:embed="rId5"/>
            <a:srcRect t="2843" r="37287" b="54959"/>
            <a:stretch/>
          </p:blipFill>
          <p:spPr>
            <a:xfrm rot="10800000">
              <a:off x="5156098" y="4416882"/>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8" name="Imagen 27">
              <a:hlinkClick r:id="rId8" action="ppaction://hlinksldjump"/>
              <a:extLst>
                <a:ext uri="{FF2B5EF4-FFF2-40B4-BE49-F238E27FC236}">
                  <a16:creationId xmlns:a16="http://schemas.microsoft.com/office/drawing/2014/main" id="{B868811D-104F-D15C-8F7C-50B12F7A7786}"/>
                </a:ext>
              </a:extLst>
            </p:cNvPr>
            <p:cNvPicPr>
              <a:picLocks noChangeAspect="1"/>
            </p:cNvPicPr>
            <p:nvPr/>
          </p:nvPicPr>
          <p:blipFill rotWithShape="1">
            <a:blip r:embed="rId7"/>
            <a:srcRect l="47772" t="68753" r="27261" b="13363"/>
            <a:stretch/>
          </p:blipFill>
          <p:spPr>
            <a:xfrm rot="21365614">
              <a:off x="6381834" y="5259323"/>
              <a:ext cx="1399141" cy="980501"/>
            </a:xfrm>
            <a:prstGeom prst="rect">
              <a:avLst/>
            </a:prstGeom>
          </p:spPr>
        </p:pic>
      </p:grpSp>
      <p:grpSp>
        <p:nvGrpSpPr>
          <p:cNvPr id="30" name="Grupo 29">
            <a:extLst>
              <a:ext uri="{FF2B5EF4-FFF2-40B4-BE49-F238E27FC236}">
                <a16:creationId xmlns:a16="http://schemas.microsoft.com/office/drawing/2014/main" id="{EC583CE6-7BC6-2AE2-815F-CB37DCE8D43E}"/>
              </a:ext>
            </a:extLst>
          </p:cNvPr>
          <p:cNvGrpSpPr/>
          <p:nvPr/>
        </p:nvGrpSpPr>
        <p:grpSpPr>
          <a:xfrm>
            <a:off x="3637670" y="3238095"/>
            <a:ext cx="2313543" cy="3514416"/>
            <a:chOff x="3338109" y="3046182"/>
            <a:chExt cx="2313543" cy="3514416"/>
          </a:xfrm>
        </p:grpSpPr>
        <p:pic>
          <p:nvPicPr>
            <p:cNvPr id="24" name="Imagen 23">
              <a:extLst>
                <a:ext uri="{FF2B5EF4-FFF2-40B4-BE49-F238E27FC236}">
                  <a16:creationId xmlns:a16="http://schemas.microsoft.com/office/drawing/2014/main" id="{889CAD1F-05D1-E75B-7BBA-78B78ED03EF9}"/>
                </a:ext>
              </a:extLst>
            </p:cNvPr>
            <p:cNvPicPr>
              <a:picLocks noChangeAspect="1"/>
            </p:cNvPicPr>
            <p:nvPr/>
          </p:nvPicPr>
          <p:blipFill rotWithShape="1">
            <a:blip r:embed="rId5"/>
            <a:srcRect t="2843" r="37287" b="54959"/>
            <a:stretch/>
          </p:blipFill>
          <p:spPr>
            <a:xfrm rot="16200000">
              <a:off x="2737673" y="3646618"/>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9" name="Imagen 28">
              <a:hlinkClick r:id="rId9" action="ppaction://hlinksldjump"/>
              <a:extLst>
                <a:ext uri="{FF2B5EF4-FFF2-40B4-BE49-F238E27FC236}">
                  <a16:creationId xmlns:a16="http://schemas.microsoft.com/office/drawing/2014/main" id="{94A32266-32BF-B2D4-DF37-94E8C1D46DFF}"/>
                </a:ext>
              </a:extLst>
            </p:cNvPr>
            <p:cNvPicPr>
              <a:picLocks noChangeAspect="1"/>
            </p:cNvPicPr>
            <p:nvPr/>
          </p:nvPicPr>
          <p:blipFill rotWithShape="1">
            <a:blip r:embed="rId7"/>
            <a:srcRect l="10223" t="41826" r="70118" b="19994"/>
            <a:stretch/>
          </p:blipFill>
          <p:spPr>
            <a:xfrm>
              <a:off x="3865746" y="3622318"/>
              <a:ext cx="1101687" cy="2093205"/>
            </a:xfrm>
            <a:prstGeom prst="rect">
              <a:avLst/>
            </a:prstGeom>
          </p:spPr>
        </p:pic>
      </p:grpSp>
      <p:pic>
        <p:nvPicPr>
          <p:cNvPr id="31" name="Imagen 30">
            <a:extLst>
              <a:ext uri="{FF2B5EF4-FFF2-40B4-BE49-F238E27FC236}">
                <a16:creationId xmlns:a16="http://schemas.microsoft.com/office/drawing/2014/main" id="{15E389F7-1B34-726B-1D11-11FACA0975B3}"/>
              </a:ext>
            </a:extLst>
          </p:cNvPr>
          <p:cNvPicPr>
            <a:picLocks noChangeAspect="1"/>
          </p:cNvPicPr>
          <p:nvPr/>
        </p:nvPicPr>
        <p:blipFill rotWithShape="1">
          <a:blip r:embed="rId7"/>
          <a:srcRect l="27949" t="35824" r="36757" b="39521"/>
          <a:stretch/>
        </p:blipFill>
        <p:spPr>
          <a:xfrm>
            <a:off x="5159796" y="3531462"/>
            <a:ext cx="1977888" cy="1351722"/>
          </a:xfrm>
          <a:prstGeom prst="rect">
            <a:avLst/>
          </a:prstGeom>
        </p:spPr>
      </p:pic>
      <p:pic>
        <p:nvPicPr>
          <p:cNvPr id="21" name="Imagen 20">
            <a:hlinkClick r:id="rId10" action="ppaction://hlinksldjump"/>
            <a:extLst>
              <a:ext uri="{FF2B5EF4-FFF2-40B4-BE49-F238E27FC236}">
                <a16:creationId xmlns:a16="http://schemas.microsoft.com/office/drawing/2014/main" id="{F42C37C3-EB2B-3843-E012-C6E4C976C1C2}"/>
              </a:ext>
            </a:extLst>
          </p:cNvPr>
          <p:cNvPicPr>
            <a:picLocks noChangeAspect="1"/>
          </p:cNvPicPr>
          <p:nvPr/>
        </p:nvPicPr>
        <p:blipFill rotWithShape="1">
          <a:blip r:embed="rId5"/>
          <a:srcRect t="2843" r="37287" b="54959"/>
          <a:stretch/>
        </p:blipFill>
        <p:spPr>
          <a:xfrm>
            <a:off x="3593569" y="1723257"/>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sp>
        <p:nvSpPr>
          <p:cNvPr id="3" name="CuadroTexto 2">
            <a:extLst>
              <a:ext uri="{FF2B5EF4-FFF2-40B4-BE49-F238E27FC236}">
                <a16:creationId xmlns:a16="http://schemas.microsoft.com/office/drawing/2014/main" id="{8E2F5FDB-A07B-BEF5-2962-28EA3A9DF038}"/>
              </a:ext>
            </a:extLst>
          </p:cNvPr>
          <p:cNvSpPr txBox="1"/>
          <p:nvPr/>
        </p:nvSpPr>
        <p:spPr>
          <a:xfrm>
            <a:off x="380736" y="1267639"/>
            <a:ext cx="3069771" cy="749141"/>
          </a:xfrm>
          <a:prstGeom prst="roundRect">
            <a:avLst/>
          </a:prstGeom>
          <a:solidFill>
            <a:srgbClr val="1D3D7D"/>
          </a:solidFill>
          <a:ln>
            <a:noFill/>
          </a:ln>
        </p:spPr>
        <p:txBody>
          <a:bodyPr wrap="square">
            <a:spAutoFit/>
          </a:bodyPr>
          <a:lstStyle/>
          <a:p>
            <a:pPr algn="just"/>
            <a:r>
              <a:rPr lang="es-ES" sz="1100" b="1" dirty="0">
                <a:solidFill>
                  <a:schemeClr val="bg1"/>
                </a:solidFill>
                <a:latin typeface="Arial Nova Light" panose="020B0304020202020204" pitchFamily="34" charset="0"/>
              </a:rPr>
              <a:t>1. Empieza por hacer un “Diagnóstico” para tomar consciencia de la situación actual.</a:t>
            </a:r>
          </a:p>
          <a:p>
            <a:pPr algn="just">
              <a:spcBef>
                <a:spcPts val="600"/>
              </a:spcBef>
            </a:pPr>
            <a:r>
              <a:rPr lang="es-ES" sz="1100" dirty="0">
                <a:solidFill>
                  <a:schemeClr val="bg1"/>
                </a:solidFill>
                <a:latin typeface="Arial Nova Light" panose="020B0304020202020204" pitchFamily="34" charset="0"/>
              </a:rPr>
              <a:t>Para saber cómo hacerlo </a:t>
            </a:r>
            <a:r>
              <a:rPr lang="es-ES" sz="1100" dirty="0">
                <a:solidFill>
                  <a:schemeClr val="bg1"/>
                </a:solidFill>
                <a:latin typeface="Arial Nova Light" panose="020B0304020202020204" pitchFamily="34" charset="0"/>
                <a:hlinkClick r:id="rId11" action="ppaction://hlinksldjump"/>
              </a:rPr>
              <a:t>pincha aquí</a:t>
            </a:r>
            <a:endParaRPr lang="es-ES" sz="1100" dirty="0">
              <a:solidFill>
                <a:schemeClr val="bg1"/>
              </a:solidFill>
              <a:latin typeface="Arial Nova Light" panose="020B0304020202020204" pitchFamily="34" charset="0"/>
            </a:endParaRPr>
          </a:p>
        </p:txBody>
      </p:sp>
      <p:cxnSp>
        <p:nvCxnSpPr>
          <p:cNvPr id="4" name="Conector recto de flecha 3">
            <a:extLst>
              <a:ext uri="{FF2B5EF4-FFF2-40B4-BE49-F238E27FC236}">
                <a16:creationId xmlns:a16="http://schemas.microsoft.com/office/drawing/2014/main" id="{3E71C55C-BF89-8D78-12A4-CE96BC31AEB2}"/>
              </a:ext>
            </a:extLst>
          </p:cNvPr>
          <p:cNvCxnSpPr>
            <a:cxnSpLocks/>
            <a:stCxn id="3" idx="3"/>
          </p:cNvCxnSpPr>
          <p:nvPr/>
        </p:nvCxnSpPr>
        <p:spPr>
          <a:xfrm>
            <a:off x="3450507" y="1642210"/>
            <a:ext cx="1186807" cy="885198"/>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5" name="Elipse 4">
            <a:hlinkClick r:id="rId12" action="ppaction://hlinksldjump"/>
            <a:extLst>
              <a:ext uri="{FF2B5EF4-FFF2-40B4-BE49-F238E27FC236}">
                <a16:creationId xmlns:a16="http://schemas.microsoft.com/office/drawing/2014/main" id="{52EA5FDF-CD58-1096-4891-29CDE40E114C}"/>
              </a:ext>
            </a:extLst>
          </p:cNvPr>
          <p:cNvSpPr/>
          <p:nvPr/>
        </p:nvSpPr>
        <p:spPr>
          <a:xfrm>
            <a:off x="3293438" y="1107730"/>
            <a:ext cx="344232" cy="3569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
        <p:nvSpPr>
          <p:cNvPr id="8" name="Título 7">
            <a:extLst>
              <a:ext uri="{FF2B5EF4-FFF2-40B4-BE49-F238E27FC236}">
                <a16:creationId xmlns:a16="http://schemas.microsoft.com/office/drawing/2014/main" id="{9D0D653E-4C57-65BE-BE37-67ABF667B843}"/>
              </a:ext>
            </a:extLst>
          </p:cNvPr>
          <p:cNvSpPr>
            <a:spLocks noGrp="1"/>
          </p:cNvSpPr>
          <p:nvPr>
            <p:ph type="title"/>
          </p:nvPr>
        </p:nvSpPr>
        <p:spPr/>
        <p:txBody>
          <a:bodyPr/>
          <a:lstStyle/>
          <a:p>
            <a:r>
              <a:rPr lang="es-ES" dirty="0"/>
              <a:t>Ciclo de transformación de la CAE</a:t>
            </a:r>
          </a:p>
        </p:txBody>
      </p:sp>
    </p:spTree>
    <p:extLst>
      <p:ext uri="{BB962C8B-B14F-4D97-AF65-F5344CB8AC3E}">
        <p14:creationId xmlns:p14="http://schemas.microsoft.com/office/powerpoint/2010/main" val="22496071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pslz="http://schemas.microsoft.com/office/powerpoint/2016/slidezoom" Requires="pslz">
          <p:graphicFrame>
            <p:nvGraphicFramePr>
              <p:cNvPr id="45" name="Vista general de diapositiva 44">
                <a:extLst>
                  <a:ext uri="{FF2B5EF4-FFF2-40B4-BE49-F238E27FC236}">
                    <a16:creationId xmlns:a16="http://schemas.microsoft.com/office/drawing/2014/main" id="{B2921ADD-87FE-7C78-5B75-233F644E138B}"/>
                  </a:ext>
                </a:extLst>
              </p:cNvPr>
              <p:cNvGraphicFramePr>
                <a:graphicFrameLocks noChangeAspect="1"/>
              </p:cNvGraphicFramePr>
              <p:nvPr/>
            </p:nvGraphicFramePr>
            <p:xfrm>
              <a:off x="10580909" y="5935429"/>
              <a:ext cx="1532554" cy="862062"/>
            </p:xfrm>
            <a:graphic>
              <a:graphicData uri="http://schemas.microsoft.com/office/powerpoint/2016/slidezoom">
                <pslz:sldZm>
                  <pslz:sldZmObj sldId="296" cId="1246518570">
                    <pslz:zmPr id="{2CA2AE4D-0095-4225-9EDE-346D5C24A87A}" returnToParent="0" transitionDur="1000">
                      <p166:blipFill xmlns:p166="http://schemas.microsoft.com/office/powerpoint/2016/6/main">
                        <a:blip r:embed="rId2"/>
                        <a:stretch>
                          <a:fillRect/>
                        </a:stretch>
                      </p166:blipFill>
                      <p166:spPr xmlns:p166="http://schemas.microsoft.com/office/powerpoint/2016/6/main">
                        <a:xfrm>
                          <a:off x="0" y="0"/>
                          <a:ext cx="1532554" cy="862062"/>
                        </a:xfrm>
                        <a:prstGeom prst="rect">
                          <a:avLst/>
                        </a:prstGeom>
                        <a:ln w="3175">
                          <a:solidFill>
                            <a:prstClr val="ltGray"/>
                          </a:solidFill>
                        </a:ln>
                      </p166:spPr>
                    </pslz:zmPr>
                  </pslz:sldZmObj>
                </pslz:sldZm>
              </a:graphicData>
            </a:graphic>
          </p:graphicFrame>
        </mc:Choice>
        <mc:Fallback>
          <p:pic>
            <p:nvPicPr>
              <p:cNvPr id="45" name="Vista general de diapositiva 44">
                <a:hlinkClick r:id="rId3" action="ppaction://hlinksldjump"/>
                <a:extLst>
                  <a:ext uri="{FF2B5EF4-FFF2-40B4-BE49-F238E27FC236}">
                    <a16:creationId xmlns:a16="http://schemas.microsoft.com/office/drawing/2014/main" id="{B2921ADD-87FE-7C78-5B75-233F644E138B}"/>
                  </a:ext>
                </a:extLst>
              </p:cNvPr>
              <p:cNvPicPr>
                <a:picLocks noGrp="1" noRot="1" noChangeAspect="1" noMove="1" noResize="1" noEditPoints="1" noAdjustHandles="1" noChangeArrowheads="1" noChangeShapeType="1"/>
              </p:cNvPicPr>
              <p:nvPr/>
            </p:nvPicPr>
            <p:blipFill>
              <a:blip r:embed="rId4"/>
              <a:stretch>
                <a:fillRect/>
              </a:stretch>
            </p:blipFill>
            <p:spPr>
              <a:xfrm>
                <a:off x="10580909" y="5935429"/>
                <a:ext cx="1532554" cy="862062"/>
              </a:xfrm>
              <a:prstGeom prst="rect">
                <a:avLst/>
              </a:prstGeom>
              <a:ln w="3175">
                <a:solidFill>
                  <a:prstClr val="ltGray"/>
                </a:solidFill>
              </a:ln>
            </p:spPr>
          </p:pic>
        </mc:Fallback>
      </mc:AlternateContent>
      <p:grpSp>
        <p:nvGrpSpPr>
          <p:cNvPr id="27" name="Grupo 26">
            <a:extLst>
              <a:ext uri="{FF2B5EF4-FFF2-40B4-BE49-F238E27FC236}">
                <a16:creationId xmlns:a16="http://schemas.microsoft.com/office/drawing/2014/main" id="{77895BA9-F6A7-3EB3-0F5D-2FCFB314DB61}"/>
              </a:ext>
            </a:extLst>
          </p:cNvPr>
          <p:cNvGrpSpPr/>
          <p:nvPr/>
        </p:nvGrpSpPr>
        <p:grpSpPr>
          <a:xfrm>
            <a:off x="6318428" y="1690207"/>
            <a:ext cx="2313543" cy="3514416"/>
            <a:chOff x="6018867" y="1498294"/>
            <a:chExt cx="2313543" cy="3514416"/>
          </a:xfrm>
        </p:grpSpPr>
        <p:pic>
          <p:nvPicPr>
            <p:cNvPr id="22" name="Imagen 21">
              <a:extLst>
                <a:ext uri="{FF2B5EF4-FFF2-40B4-BE49-F238E27FC236}">
                  <a16:creationId xmlns:a16="http://schemas.microsoft.com/office/drawing/2014/main" id="{7D0F697A-E938-81A9-CD90-1E619C36DE6B}"/>
                </a:ext>
              </a:extLst>
            </p:cNvPr>
            <p:cNvPicPr>
              <a:picLocks noChangeAspect="1"/>
            </p:cNvPicPr>
            <p:nvPr/>
          </p:nvPicPr>
          <p:blipFill rotWithShape="1">
            <a:blip r:embed="rId5"/>
            <a:srcRect t="2843" r="37287" b="54959"/>
            <a:stretch/>
          </p:blipFill>
          <p:spPr>
            <a:xfrm rot="5400000">
              <a:off x="5418431" y="2098730"/>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6" name="Imagen 25">
              <a:hlinkClick r:id="rId6" action="ppaction://hlinksldjump"/>
              <a:extLst>
                <a:ext uri="{FF2B5EF4-FFF2-40B4-BE49-F238E27FC236}">
                  <a16:creationId xmlns:a16="http://schemas.microsoft.com/office/drawing/2014/main" id="{F75E2CD4-988A-3F25-3980-53DF6FAF66D7}"/>
                </a:ext>
              </a:extLst>
            </p:cNvPr>
            <p:cNvPicPr>
              <a:picLocks noChangeAspect="1"/>
            </p:cNvPicPr>
            <p:nvPr/>
          </p:nvPicPr>
          <p:blipFill rotWithShape="1">
            <a:blip r:embed="rId7"/>
            <a:srcRect l="58781" t="17110" r="18611" b="46519"/>
            <a:stretch/>
          </p:blipFill>
          <p:spPr>
            <a:xfrm>
              <a:off x="6588087" y="2313542"/>
              <a:ext cx="1266940" cy="1994053"/>
            </a:xfrm>
            <a:prstGeom prst="rect">
              <a:avLst/>
            </a:prstGeom>
          </p:spPr>
        </p:pic>
      </p:grpSp>
      <p:grpSp>
        <p:nvGrpSpPr>
          <p:cNvPr id="43" name="Grupo 42">
            <a:extLst>
              <a:ext uri="{FF2B5EF4-FFF2-40B4-BE49-F238E27FC236}">
                <a16:creationId xmlns:a16="http://schemas.microsoft.com/office/drawing/2014/main" id="{B0A84A15-7C6E-852B-82F7-E94DF0818202}"/>
              </a:ext>
            </a:extLst>
          </p:cNvPr>
          <p:cNvGrpSpPr/>
          <p:nvPr/>
        </p:nvGrpSpPr>
        <p:grpSpPr>
          <a:xfrm>
            <a:off x="5156098" y="4416882"/>
            <a:ext cx="3514416" cy="2313543"/>
            <a:chOff x="5156098" y="4416882"/>
            <a:chExt cx="3514416" cy="2313543"/>
          </a:xfrm>
        </p:grpSpPr>
        <p:pic>
          <p:nvPicPr>
            <p:cNvPr id="25" name="Imagen 24">
              <a:extLst>
                <a:ext uri="{FF2B5EF4-FFF2-40B4-BE49-F238E27FC236}">
                  <a16:creationId xmlns:a16="http://schemas.microsoft.com/office/drawing/2014/main" id="{F0CBF0BB-7E86-BD6E-5A00-97FB2BD80729}"/>
                </a:ext>
              </a:extLst>
            </p:cNvPr>
            <p:cNvPicPr>
              <a:picLocks noChangeAspect="1"/>
            </p:cNvPicPr>
            <p:nvPr/>
          </p:nvPicPr>
          <p:blipFill rotWithShape="1">
            <a:blip r:embed="rId5"/>
            <a:srcRect t="2843" r="37287" b="54959"/>
            <a:stretch/>
          </p:blipFill>
          <p:spPr>
            <a:xfrm rot="10800000">
              <a:off x="5156098" y="4416882"/>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8" name="Imagen 27">
              <a:hlinkClick r:id="rId8" action="ppaction://hlinksldjump"/>
              <a:extLst>
                <a:ext uri="{FF2B5EF4-FFF2-40B4-BE49-F238E27FC236}">
                  <a16:creationId xmlns:a16="http://schemas.microsoft.com/office/drawing/2014/main" id="{B868811D-104F-D15C-8F7C-50B12F7A7786}"/>
                </a:ext>
              </a:extLst>
            </p:cNvPr>
            <p:cNvPicPr>
              <a:picLocks noChangeAspect="1"/>
            </p:cNvPicPr>
            <p:nvPr/>
          </p:nvPicPr>
          <p:blipFill rotWithShape="1">
            <a:blip r:embed="rId7"/>
            <a:srcRect l="47772" t="68753" r="27261" b="13363"/>
            <a:stretch/>
          </p:blipFill>
          <p:spPr>
            <a:xfrm rot="21365614">
              <a:off x="6381834" y="5259323"/>
              <a:ext cx="1399141" cy="980501"/>
            </a:xfrm>
            <a:prstGeom prst="rect">
              <a:avLst/>
            </a:prstGeom>
          </p:spPr>
        </p:pic>
      </p:grpSp>
      <p:grpSp>
        <p:nvGrpSpPr>
          <p:cNvPr id="30" name="Grupo 29">
            <a:extLst>
              <a:ext uri="{FF2B5EF4-FFF2-40B4-BE49-F238E27FC236}">
                <a16:creationId xmlns:a16="http://schemas.microsoft.com/office/drawing/2014/main" id="{EC583CE6-7BC6-2AE2-815F-CB37DCE8D43E}"/>
              </a:ext>
            </a:extLst>
          </p:cNvPr>
          <p:cNvGrpSpPr/>
          <p:nvPr/>
        </p:nvGrpSpPr>
        <p:grpSpPr>
          <a:xfrm>
            <a:off x="3637670" y="3238095"/>
            <a:ext cx="2313543" cy="3514416"/>
            <a:chOff x="3338109" y="3046182"/>
            <a:chExt cx="2313543" cy="3514416"/>
          </a:xfrm>
        </p:grpSpPr>
        <p:pic>
          <p:nvPicPr>
            <p:cNvPr id="24" name="Imagen 23">
              <a:extLst>
                <a:ext uri="{FF2B5EF4-FFF2-40B4-BE49-F238E27FC236}">
                  <a16:creationId xmlns:a16="http://schemas.microsoft.com/office/drawing/2014/main" id="{889CAD1F-05D1-E75B-7BBA-78B78ED03EF9}"/>
                </a:ext>
              </a:extLst>
            </p:cNvPr>
            <p:cNvPicPr>
              <a:picLocks noChangeAspect="1"/>
            </p:cNvPicPr>
            <p:nvPr/>
          </p:nvPicPr>
          <p:blipFill rotWithShape="1">
            <a:blip r:embed="rId5"/>
            <a:srcRect t="2843" r="37287" b="54959"/>
            <a:stretch/>
          </p:blipFill>
          <p:spPr>
            <a:xfrm rot="16200000">
              <a:off x="2737673" y="3646618"/>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9" name="Imagen 28">
              <a:hlinkClick r:id="rId9" action="ppaction://hlinksldjump"/>
              <a:extLst>
                <a:ext uri="{FF2B5EF4-FFF2-40B4-BE49-F238E27FC236}">
                  <a16:creationId xmlns:a16="http://schemas.microsoft.com/office/drawing/2014/main" id="{94A32266-32BF-B2D4-DF37-94E8C1D46DFF}"/>
                </a:ext>
              </a:extLst>
            </p:cNvPr>
            <p:cNvPicPr>
              <a:picLocks noChangeAspect="1"/>
            </p:cNvPicPr>
            <p:nvPr/>
          </p:nvPicPr>
          <p:blipFill rotWithShape="1">
            <a:blip r:embed="rId7"/>
            <a:srcRect l="10223" t="41826" r="70118" b="19994"/>
            <a:stretch/>
          </p:blipFill>
          <p:spPr>
            <a:xfrm>
              <a:off x="3865746" y="3622318"/>
              <a:ext cx="1101687" cy="2093205"/>
            </a:xfrm>
            <a:prstGeom prst="rect">
              <a:avLst/>
            </a:prstGeom>
          </p:spPr>
        </p:pic>
      </p:grpSp>
      <p:pic>
        <p:nvPicPr>
          <p:cNvPr id="31" name="Imagen 30">
            <a:extLst>
              <a:ext uri="{FF2B5EF4-FFF2-40B4-BE49-F238E27FC236}">
                <a16:creationId xmlns:a16="http://schemas.microsoft.com/office/drawing/2014/main" id="{15E389F7-1B34-726B-1D11-11FACA0975B3}"/>
              </a:ext>
            </a:extLst>
          </p:cNvPr>
          <p:cNvPicPr>
            <a:picLocks noChangeAspect="1"/>
          </p:cNvPicPr>
          <p:nvPr/>
        </p:nvPicPr>
        <p:blipFill rotWithShape="1">
          <a:blip r:embed="rId7"/>
          <a:srcRect l="27949" t="35824" r="36757" b="39521"/>
          <a:stretch/>
        </p:blipFill>
        <p:spPr>
          <a:xfrm>
            <a:off x="5159796" y="3531462"/>
            <a:ext cx="1977888" cy="1351722"/>
          </a:xfrm>
          <a:prstGeom prst="rect">
            <a:avLst/>
          </a:prstGeom>
        </p:spPr>
      </p:pic>
      <p:pic>
        <p:nvPicPr>
          <p:cNvPr id="21" name="Imagen 20">
            <a:hlinkClick r:id="rId10" action="ppaction://hlinksldjump"/>
            <a:extLst>
              <a:ext uri="{FF2B5EF4-FFF2-40B4-BE49-F238E27FC236}">
                <a16:creationId xmlns:a16="http://schemas.microsoft.com/office/drawing/2014/main" id="{F42C37C3-EB2B-3843-E012-C6E4C976C1C2}"/>
              </a:ext>
            </a:extLst>
          </p:cNvPr>
          <p:cNvPicPr>
            <a:picLocks noChangeAspect="1"/>
          </p:cNvPicPr>
          <p:nvPr/>
        </p:nvPicPr>
        <p:blipFill rotWithShape="1">
          <a:blip r:embed="rId5"/>
          <a:srcRect t="2843" r="37287" b="54959"/>
          <a:stretch/>
        </p:blipFill>
        <p:spPr>
          <a:xfrm>
            <a:off x="3593569" y="1723257"/>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sp>
        <p:nvSpPr>
          <p:cNvPr id="16" name="CuadroTexto 15">
            <a:extLst>
              <a:ext uri="{FF2B5EF4-FFF2-40B4-BE49-F238E27FC236}">
                <a16:creationId xmlns:a16="http://schemas.microsoft.com/office/drawing/2014/main" id="{361F4664-0C07-75D9-D562-E007B402A365}"/>
              </a:ext>
            </a:extLst>
          </p:cNvPr>
          <p:cNvSpPr txBox="1"/>
          <p:nvPr/>
        </p:nvSpPr>
        <p:spPr>
          <a:xfrm>
            <a:off x="8574040" y="1348686"/>
            <a:ext cx="3237224" cy="2403812"/>
          </a:xfrm>
          <a:prstGeom prst="roundRect">
            <a:avLst>
              <a:gd name="adj" fmla="val 9311"/>
            </a:avLst>
          </a:prstGeom>
          <a:solidFill>
            <a:srgbClr val="1D3D7D"/>
          </a:solidFill>
          <a:ln>
            <a:noFill/>
          </a:ln>
        </p:spPr>
        <p:txBody>
          <a:bodyPr wrap="square">
            <a:spAutoFit/>
          </a:bodyPr>
          <a:lstStyle/>
          <a:p>
            <a:pPr algn="just"/>
            <a:r>
              <a:rPr lang="es-ES" sz="1100" b="1" dirty="0">
                <a:solidFill>
                  <a:schemeClr val="bg1"/>
                </a:solidFill>
                <a:latin typeface="Arial Nova Light" panose="020B0304020202020204" pitchFamily="34" charset="0"/>
              </a:rPr>
              <a:t>2. Finalizado el “Diagnóstico” y siendo consciente de que la CAE Efectiva es posible, es el momento de iniciar la transformación.</a:t>
            </a:r>
          </a:p>
          <a:p>
            <a:pPr algn="just"/>
            <a:r>
              <a:rPr lang="es-ES" sz="1100" b="1" dirty="0">
                <a:solidFill>
                  <a:schemeClr val="bg1"/>
                </a:solidFill>
                <a:latin typeface="Arial Nova Light" panose="020B0304020202020204" pitchFamily="34" charset="0"/>
              </a:rPr>
              <a:t>Es importante tener claramente definido y acordado cómo se quiere que llegue a ser una CAE efectiva dentro de la empresa.</a:t>
            </a:r>
          </a:p>
          <a:p>
            <a:pPr algn="just"/>
            <a:r>
              <a:rPr lang="es-ES" sz="1100" b="1" dirty="0">
                <a:solidFill>
                  <a:schemeClr val="bg1"/>
                </a:solidFill>
                <a:latin typeface="Arial Nova Light" panose="020B0304020202020204" pitchFamily="34" charset="0"/>
              </a:rPr>
              <a:t>Comienza por organizar un equipo de trabajo formado por personas que gestionen contratas y, entre todos, acordar  un “propósito” claro y concreto, para tener un hilo conductor que ayude a definir cómo debería ser la CAE a corto y medio plazo. </a:t>
            </a:r>
          </a:p>
          <a:p>
            <a:pPr algn="just"/>
            <a:r>
              <a:rPr lang="es-ES" sz="1100" dirty="0">
                <a:solidFill>
                  <a:schemeClr val="bg1"/>
                </a:solidFill>
                <a:latin typeface="Arial Nova Light" panose="020B0304020202020204" pitchFamily="34" charset="0"/>
              </a:rPr>
              <a:t>Para saber cómo hacerlo </a:t>
            </a:r>
            <a:r>
              <a:rPr lang="es-ES" sz="1100" dirty="0">
                <a:solidFill>
                  <a:schemeClr val="bg1"/>
                </a:solidFill>
                <a:latin typeface="Arial Nova Light" panose="020B0304020202020204" pitchFamily="34" charset="0"/>
                <a:hlinkClick r:id="rId11" action="ppaction://hlinksldjump"/>
              </a:rPr>
              <a:t>pincha aquí</a:t>
            </a:r>
            <a:endParaRPr lang="es-ES" sz="1100" dirty="0">
              <a:solidFill>
                <a:schemeClr val="bg1"/>
              </a:solidFill>
              <a:latin typeface="Arial Nova Light" panose="020B0304020202020204" pitchFamily="34" charset="0"/>
            </a:endParaRPr>
          </a:p>
        </p:txBody>
      </p:sp>
      <p:cxnSp>
        <p:nvCxnSpPr>
          <p:cNvPr id="17" name="Conector recto de flecha 16">
            <a:extLst>
              <a:ext uri="{FF2B5EF4-FFF2-40B4-BE49-F238E27FC236}">
                <a16:creationId xmlns:a16="http://schemas.microsoft.com/office/drawing/2014/main" id="{479F1D48-8C5A-02B3-6ECA-DADBEC6DFD42}"/>
              </a:ext>
            </a:extLst>
          </p:cNvPr>
          <p:cNvCxnSpPr>
            <a:cxnSpLocks/>
          </p:cNvCxnSpPr>
          <p:nvPr/>
        </p:nvCxnSpPr>
        <p:spPr>
          <a:xfrm flipH="1">
            <a:off x="7812750" y="1813949"/>
            <a:ext cx="769144" cy="983680"/>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18" name="Elipse 17">
            <a:hlinkClick r:id="rId6" action="ppaction://hlinksldjump"/>
            <a:extLst>
              <a:ext uri="{FF2B5EF4-FFF2-40B4-BE49-F238E27FC236}">
                <a16:creationId xmlns:a16="http://schemas.microsoft.com/office/drawing/2014/main" id="{A0117078-7B6E-80C7-D128-832EDF422311}"/>
              </a:ext>
            </a:extLst>
          </p:cNvPr>
          <p:cNvSpPr/>
          <p:nvPr/>
        </p:nvSpPr>
        <p:spPr>
          <a:xfrm>
            <a:off x="11622672" y="1170217"/>
            <a:ext cx="377184" cy="3569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
        <p:nvSpPr>
          <p:cNvPr id="8" name="Título 7">
            <a:extLst>
              <a:ext uri="{FF2B5EF4-FFF2-40B4-BE49-F238E27FC236}">
                <a16:creationId xmlns:a16="http://schemas.microsoft.com/office/drawing/2014/main" id="{9D0D653E-4C57-65BE-BE37-67ABF667B843}"/>
              </a:ext>
            </a:extLst>
          </p:cNvPr>
          <p:cNvSpPr>
            <a:spLocks noGrp="1"/>
          </p:cNvSpPr>
          <p:nvPr>
            <p:ph type="title"/>
          </p:nvPr>
        </p:nvSpPr>
        <p:spPr/>
        <p:txBody>
          <a:bodyPr/>
          <a:lstStyle/>
          <a:p>
            <a:r>
              <a:rPr lang="es-ES" dirty="0"/>
              <a:t>Ciclo de transformación de la CAE</a:t>
            </a:r>
          </a:p>
        </p:txBody>
      </p:sp>
    </p:spTree>
    <p:extLst>
      <p:ext uri="{BB962C8B-B14F-4D97-AF65-F5344CB8AC3E}">
        <p14:creationId xmlns:p14="http://schemas.microsoft.com/office/powerpoint/2010/main" val="12663666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pslz="http://schemas.microsoft.com/office/powerpoint/2016/slidezoom" Requires="pslz">
          <p:graphicFrame>
            <p:nvGraphicFramePr>
              <p:cNvPr id="45" name="Vista general de diapositiva 44">
                <a:extLst>
                  <a:ext uri="{FF2B5EF4-FFF2-40B4-BE49-F238E27FC236}">
                    <a16:creationId xmlns:a16="http://schemas.microsoft.com/office/drawing/2014/main" id="{B2921ADD-87FE-7C78-5B75-233F644E138B}"/>
                  </a:ext>
                </a:extLst>
              </p:cNvPr>
              <p:cNvGraphicFramePr>
                <a:graphicFrameLocks noChangeAspect="1"/>
              </p:cNvGraphicFramePr>
              <p:nvPr/>
            </p:nvGraphicFramePr>
            <p:xfrm>
              <a:off x="10580909" y="5935429"/>
              <a:ext cx="1532554" cy="862062"/>
            </p:xfrm>
            <a:graphic>
              <a:graphicData uri="http://schemas.microsoft.com/office/powerpoint/2016/slidezoom">
                <pslz:sldZm>
                  <pslz:sldZmObj sldId="296" cId="1246518570">
                    <pslz:zmPr id="{2CA2AE4D-0095-4225-9EDE-346D5C24A87A}" returnToParent="0" transitionDur="1000">
                      <p166:blipFill xmlns:p166="http://schemas.microsoft.com/office/powerpoint/2016/6/main">
                        <a:blip r:embed="rId2"/>
                        <a:stretch>
                          <a:fillRect/>
                        </a:stretch>
                      </p166:blipFill>
                      <p166:spPr xmlns:p166="http://schemas.microsoft.com/office/powerpoint/2016/6/main">
                        <a:xfrm>
                          <a:off x="0" y="0"/>
                          <a:ext cx="1532554" cy="862062"/>
                        </a:xfrm>
                        <a:prstGeom prst="rect">
                          <a:avLst/>
                        </a:prstGeom>
                        <a:ln w="3175">
                          <a:solidFill>
                            <a:prstClr val="ltGray"/>
                          </a:solidFill>
                        </a:ln>
                      </p166:spPr>
                    </pslz:zmPr>
                  </pslz:sldZmObj>
                </pslz:sldZm>
              </a:graphicData>
            </a:graphic>
          </p:graphicFrame>
        </mc:Choice>
        <mc:Fallback>
          <p:pic>
            <p:nvPicPr>
              <p:cNvPr id="45" name="Vista general de diapositiva 44">
                <a:hlinkClick r:id="rId3" action="ppaction://hlinksldjump"/>
                <a:extLst>
                  <a:ext uri="{FF2B5EF4-FFF2-40B4-BE49-F238E27FC236}">
                    <a16:creationId xmlns:a16="http://schemas.microsoft.com/office/drawing/2014/main" id="{B2921ADD-87FE-7C78-5B75-233F644E138B}"/>
                  </a:ext>
                </a:extLst>
              </p:cNvPr>
              <p:cNvPicPr>
                <a:picLocks noGrp="1" noRot="1" noChangeAspect="1" noMove="1" noResize="1" noEditPoints="1" noAdjustHandles="1" noChangeArrowheads="1" noChangeShapeType="1"/>
              </p:cNvPicPr>
              <p:nvPr/>
            </p:nvPicPr>
            <p:blipFill>
              <a:blip r:embed="rId4"/>
              <a:stretch>
                <a:fillRect/>
              </a:stretch>
            </p:blipFill>
            <p:spPr>
              <a:xfrm>
                <a:off x="10580909" y="5935429"/>
                <a:ext cx="1532554" cy="862062"/>
              </a:xfrm>
              <a:prstGeom prst="rect">
                <a:avLst/>
              </a:prstGeom>
              <a:ln w="3175">
                <a:solidFill>
                  <a:prstClr val="ltGray"/>
                </a:solidFill>
              </a:ln>
            </p:spPr>
          </p:pic>
        </mc:Fallback>
      </mc:AlternateContent>
      <p:grpSp>
        <p:nvGrpSpPr>
          <p:cNvPr id="27" name="Grupo 26">
            <a:extLst>
              <a:ext uri="{FF2B5EF4-FFF2-40B4-BE49-F238E27FC236}">
                <a16:creationId xmlns:a16="http://schemas.microsoft.com/office/drawing/2014/main" id="{77895BA9-F6A7-3EB3-0F5D-2FCFB314DB61}"/>
              </a:ext>
            </a:extLst>
          </p:cNvPr>
          <p:cNvGrpSpPr/>
          <p:nvPr/>
        </p:nvGrpSpPr>
        <p:grpSpPr>
          <a:xfrm>
            <a:off x="6318428" y="1690207"/>
            <a:ext cx="2313543" cy="3514416"/>
            <a:chOff x="6018867" y="1498294"/>
            <a:chExt cx="2313543" cy="3514416"/>
          </a:xfrm>
        </p:grpSpPr>
        <p:pic>
          <p:nvPicPr>
            <p:cNvPr id="22" name="Imagen 21">
              <a:extLst>
                <a:ext uri="{FF2B5EF4-FFF2-40B4-BE49-F238E27FC236}">
                  <a16:creationId xmlns:a16="http://schemas.microsoft.com/office/drawing/2014/main" id="{7D0F697A-E938-81A9-CD90-1E619C36DE6B}"/>
                </a:ext>
              </a:extLst>
            </p:cNvPr>
            <p:cNvPicPr>
              <a:picLocks noChangeAspect="1"/>
            </p:cNvPicPr>
            <p:nvPr/>
          </p:nvPicPr>
          <p:blipFill rotWithShape="1">
            <a:blip r:embed="rId5"/>
            <a:srcRect t="2843" r="37287" b="54959"/>
            <a:stretch/>
          </p:blipFill>
          <p:spPr>
            <a:xfrm rot="5400000">
              <a:off x="5418431" y="2098730"/>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6" name="Imagen 25">
              <a:hlinkClick r:id="rId6" action="ppaction://hlinksldjump"/>
              <a:extLst>
                <a:ext uri="{FF2B5EF4-FFF2-40B4-BE49-F238E27FC236}">
                  <a16:creationId xmlns:a16="http://schemas.microsoft.com/office/drawing/2014/main" id="{F75E2CD4-988A-3F25-3980-53DF6FAF66D7}"/>
                </a:ext>
              </a:extLst>
            </p:cNvPr>
            <p:cNvPicPr>
              <a:picLocks noChangeAspect="1"/>
            </p:cNvPicPr>
            <p:nvPr/>
          </p:nvPicPr>
          <p:blipFill rotWithShape="1">
            <a:blip r:embed="rId7"/>
            <a:srcRect l="58781" t="17110" r="18611" b="46519"/>
            <a:stretch/>
          </p:blipFill>
          <p:spPr>
            <a:xfrm>
              <a:off x="6588087" y="2313542"/>
              <a:ext cx="1266940" cy="1994053"/>
            </a:xfrm>
            <a:prstGeom prst="rect">
              <a:avLst/>
            </a:prstGeom>
          </p:spPr>
        </p:pic>
      </p:grpSp>
      <p:grpSp>
        <p:nvGrpSpPr>
          <p:cNvPr id="43" name="Grupo 42">
            <a:extLst>
              <a:ext uri="{FF2B5EF4-FFF2-40B4-BE49-F238E27FC236}">
                <a16:creationId xmlns:a16="http://schemas.microsoft.com/office/drawing/2014/main" id="{B0A84A15-7C6E-852B-82F7-E94DF0818202}"/>
              </a:ext>
            </a:extLst>
          </p:cNvPr>
          <p:cNvGrpSpPr/>
          <p:nvPr/>
        </p:nvGrpSpPr>
        <p:grpSpPr>
          <a:xfrm>
            <a:off x="5156098" y="4416882"/>
            <a:ext cx="3514416" cy="2313543"/>
            <a:chOff x="5156098" y="4416882"/>
            <a:chExt cx="3514416" cy="2313543"/>
          </a:xfrm>
        </p:grpSpPr>
        <p:pic>
          <p:nvPicPr>
            <p:cNvPr id="25" name="Imagen 24">
              <a:extLst>
                <a:ext uri="{FF2B5EF4-FFF2-40B4-BE49-F238E27FC236}">
                  <a16:creationId xmlns:a16="http://schemas.microsoft.com/office/drawing/2014/main" id="{F0CBF0BB-7E86-BD6E-5A00-97FB2BD80729}"/>
                </a:ext>
              </a:extLst>
            </p:cNvPr>
            <p:cNvPicPr>
              <a:picLocks noChangeAspect="1"/>
            </p:cNvPicPr>
            <p:nvPr/>
          </p:nvPicPr>
          <p:blipFill rotWithShape="1">
            <a:blip r:embed="rId5"/>
            <a:srcRect t="2843" r="37287" b="54959"/>
            <a:stretch/>
          </p:blipFill>
          <p:spPr>
            <a:xfrm rot="10800000">
              <a:off x="5156098" y="4416882"/>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8" name="Imagen 27">
              <a:hlinkClick r:id="rId8" action="ppaction://hlinksldjump"/>
              <a:extLst>
                <a:ext uri="{FF2B5EF4-FFF2-40B4-BE49-F238E27FC236}">
                  <a16:creationId xmlns:a16="http://schemas.microsoft.com/office/drawing/2014/main" id="{B868811D-104F-D15C-8F7C-50B12F7A7786}"/>
                </a:ext>
              </a:extLst>
            </p:cNvPr>
            <p:cNvPicPr>
              <a:picLocks noChangeAspect="1"/>
            </p:cNvPicPr>
            <p:nvPr/>
          </p:nvPicPr>
          <p:blipFill rotWithShape="1">
            <a:blip r:embed="rId7"/>
            <a:srcRect l="47772" t="68753" r="27261" b="13363"/>
            <a:stretch/>
          </p:blipFill>
          <p:spPr>
            <a:xfrm rot="21365614">
              <a:off x="6381834" y="5259323"/>
              <a:ext cx="1399141" cy="980501"/>
            </a:xfrm>
            <a:prstGeom prst="rect">
              <a:avLst/>
            </a:prstGeom>
          </p:spPr>
        </p:pic>
      </p:grpSp>
      <p:grpSp>
        <p:nvGrpSpPr>
          <p:cNvPr id="30" name="Grupo 29">
            <a:extLst>
              <a:ext uri="{FF2B5EF4-FFF2-40B4-BE49-F238E27FC236}">
                <a16:creationId xmlns:a16="http://schemas.microsoft.com/office/drawing/2014/main" id="{EC583CE6-7BC6-2AE2-815F-CB37DCE8D43E}"/>
              </a:ext>
            </a:extLst>
          </p:cNvPr>
          <p:cNvGrpSpPr/>
          <p:nvPr/>
        </p:nvGrpSpPr>
        <p:grpSpPr>
          <a:xfrm>
            <a:off x="3637670" y="3238095"/>
            <a:ext cx="2313543" cy="3514416"/>
            <a:chOff x="3338109" y="3046182"/>
            <a:chExt cx="2313543" cy="3514416"/>
          </a:xfrm>
        </p:grpSpPr>
        <p:pic>
          <p:nvPicPr>
            <p:cNvPr id="24" name="Imagen 23">
              <a:extLst>
                <a:ext uri="{FF2B5EF4-FFF2-40B4-BE49-F238E27FC236}">
                  <a16:creationId xmlns:a16="http://schemas.microsoft.com/office/drawing/2014/main" id="{889CAD1F-05D1-E75B-7BBA-78B78ED03EF9}"/>
                </a:ext>
              </a:extLst>
            </p:cNvPr>
            <p:cNvPicPr>
              <a:picLocks noChangeAspect="1"/>
            </p:cNvPicPr>
            <p:nvPr/>
          </p:nvPicPr>
          <p:blipFill rotWithShape="1">
            <a:blip r:embed="rId5"/>
            <a:srcRect t="2843" r="37287" b="54959"/>
            <a:stretch/>
          </p:blipFill>
          <p:spPr>
            <a:xfrm rot="16200000">
              <a:off x="2737673" y="3646618"/>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9" name="Imagen 28">
              <a:hlinkClick r:id="rId9" action="ppaction://hlinksldjump"/>
              <a:extLst>
                <a:ext uri="{FF2B5EF4-FFF2-40B4-BE49-F238E27FC236}">
                  <a16:creationId xmlns:a16="http://schemas.microsoft.com/office/drawing/2014/main" id="{94A32266-32BF-B2D4-DF37-94E8C1D46DFF}"/>
                </a:ext>
              </a:extLst>
            </p:cNvPr>
            <p:cNvPicPr>
              <a:picLocks noChangeAspect="1"/>
            </p:cNvPicPr>
            <p:nvPr/>
          </p:nvPicPr>
          <p:blipFill rotWithShape="1">
            <a:blip r:embed="rId7"/>
            <a:srcRect l="10223" t="41826" r="70118" b="19994"/>
            <a:stretch/>
          </p:blipFill>
          <p:spPr>
            <a:xfrm>
              <a:off x="3865746" y="3622318"/>
              <a:ext cx="1101687" cy="2093205"/>
            </a:xfrm>
            <a:prstGeom prst="rect">
              <a:avLst/>
            </a:prstGeom>
          </p:spPr>
        </p:pic>
      </p:grpSp>
      <p:pic>
        <p:nvPicPr>
          <p:cNvPr id="31" name="Imagen 30">
            <a:extLst>
              <a:ext uri="{FF2B5EF4-FFF2-40B4-BE49-F238E27FC236}">
                <a16:creationId xmlns:a16="http://schemas.microsoft.com/office/drawing/2014/main" id="{15E389F7-1B34-726B-1D11-11FACA0975B3}"/>
              </a:ext>
            </a:extLst>
          </p:cNvPr>
          <p:cNvPicPr>
            <a:picLocks noChangeAspect="1"/>
          </p:cNvPicPr>
          <p:nvPr/>
        </p:nvPicPr>
        <p:blipFill rotWithShape="1">
          <a:blip r:embed="rId7"/>
          <a:srcRect l="27949" t="35824" r="36757" b="39521"/>
          <a:stretch/>
        </p:blipFill>
        <p:spPr>
          <a:xfrm>
            <a:off x="5159796" y="3531462"/>
            <a:ext cx="1977888" cy="1351722"/>
          </a:xfrm>
          <a:prstGeom prst="rect">
            <a:avLst/>
          </a:prstGeom>
        </p:spPr>
      </p:pic>
      <p:pic>
        <p:nvPicPr>
          <p:cNvPr id="21" name="Imagen 20">
            <a:hlinkClick r:id="rId10" action="ppaction://hlinksldjump"/>
            <a:extLst>
              <a:ext uri="{FF2B5EF4-FFF2-40B4-BE49-F238E27FC236}">
                <a16:creationId xmlns:a16="http://schemas.microsoft.com/office/drawing/2014/main" id="{F42C37C3-EB2B-3843-E012-C6E4C976C1C2}"/>
              </a:ext>
            </a:extLst>
          </p:cNvPr>
          <p:cNvPicPr>
            <a:picLocks noChangeAspect="1"/>
          </p:cNvPicPr>
          <p:nvPr/>
        </p:nvPicPr>
        <p:blipFill rotWithShape="1">
          <a:blip r:embed="rId5"/>
          <a:srcRect t="2843" r="37287" b="54959"/>
          <a:stretch/>
        </p:blipFill>
        <p:spPr>
          <a:xfrm>
            <a:off x="3593569" y="1723257"/>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sp>
        <p:nvSpPr>
          <p:cNvPr id="32" name="CuadroTexto 31">
            <a:extLst>
              <a:ext uri="{FF2B5EF4-FFF2-40B4-BE49-F238E27FC236}">
                <a16:creationId xmlns:a16="http://schemas.microsoft.com/office/drawing/2014/main" id="{B45210D7-18D2-283A-62E1-440D224FAB49}"/>
              </a:ext>
            </a:extLst>
          </p:cNvPr>
          <p:cNvSpPr txBox="1"/>
          <p:nvPr/>
        </p:nvSpPr>
        <p:spPr>
          <a:xfrm>
            <a:off x="8654056" y="5415617"/>
            <a:ext cx="3069771" cy="1123712"/>
          </a:xfrm>
          <a:prstGeom prst="roundRect">
            <a:avLst/>
          </a:prstGeom>
          <a:solidFill>
            <a:srgbClr val="1D3D7D"/>
          </a:solidFill>
          <a:ln>
            <a:noFill/>
          </a:ln>
        </p:spPr>
        <p:txBody>
          <a:bodyPr wrap="square">
            <a:spAutoFit/>
          </a:bodyPr>
          <a:lstStyle/>
          <a:p>
            <a:pPr algn="just"/>
            <a:r>
              <a:rPr lang="es-ES" sz="1100" b="1" dirty="0">
                <a:solidFill>
                  <a:schemeClr val="bg1"/>
                </a:solidFill>
                <a:latin typeface="Arial Nova Light" panose="020B0304020202020204" pitchFamily="34" charset="0"/>
              </a:rPr>
              <a:t>3. Llega el momento de la verdad. Hay que actuar para transformar la CAE tradicional hacia una CAE Efectiva comenzando por las cuestiones priorizadas en el “diagnóstico”.</a:t>
            </a:r>
          </a:p>
          <a:p>
            <a:pPr algn="just">
              <a:spcBef>
                <a:spcPts val="600"/>
              </a:spcBef>
            </a:pPr>
            <a:r>
              <a:rPr lang="es-ES" sz="1100" dirty="0">
                <a:solidFill>
                  <a:schemeClr val="bg1"/>
                </a:solidFill>
                <a:latin typeface="Arial Nova Light" panose="020B0304020202020204" pitchFamily="34" charset="0"/>
              </a:rPr>
              <a:t>Para saber cómo hacerlo </a:t>
            </a:r>
            <a:r>
              <a:rPr lang="es-ES" sz="1100" dirty="0">
                <a:solidFill>
                  <a:schemeClr val="bg1"/>
                </a:solidFill>
                <a:latin typeface="Arial Nova Light" panose="020B0304020202020204" pitchFamily="34" charset="0"/>
                <a:hlinkClick r:id="rId11" action="ppaction://hlinksldjump"/>
              </a:rPr>
              <a:t>pincha aquí</a:t>
            </a:r>
            <a:endParaRPr lang="es-ES" sz="1100" dirty="0">
              <a:solidFill>
                <a:schemeClr val="bg1"/>
              </a:solidFill>
              <a:latin typeface="Arial Nova Light" panose="020B0304020202020204" pitchFamily="34" charset="0"/>
            </a:endParaRPr>
          </a:p>
        </p:txBody>
      </p:sp>
      <p:cxnSp>
        <p:nvCxnSpPr>
          <p:cNvPr id="33" name="Conector recto de flecha 32">
            <a:extLst>
              <a:ext uri="{FF2B5EF4-FFF2-40B4-BE49-F238E27FC236}">
                <a16:creationId xmlns:a16="http://schemas.microsoft.com/office/drawing/2014/main" id="{1BAD9B94-946D-94BE-FF9D-D7DEADEA3D98}"/>
              </a:ext>
            </a:extLst>
          </p:cNvPr>
          <p:cNvCxnSpPr>
            <a:cxnSpLocks/>
          </p:cNvCxnSpPr>
          <p:nvPr/>
        </p:nvCxnSpPr>
        <p:spPr>
          <a:xfrm flipH="1" flipV="1">
            <a:off x="7812750" y="5584705"/>
            <a:ext cx="849160" cy="296175"/>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34" name="Elipse 33">
            <a:hlinkClick r:id="rId8" action="ppaction://hlinksldjump"/>
            <a:extLst>
              <a:ext uri="{FF2B5EF4-FFF2-40B4-BE49-F238E27FC236}">
                <a16:creationId xmlns:a16="http://schemas.microsoft.com/office/drawing/2014/main" id="{78ED1D0C-D02D-0616-F7F0-43C844BDA27F}"/>
              </a:ext>
            </a:extLst>
          </p:cNvPr>
          <p:cNvSpPr/>
          <p:nvPr/>
        </p:nvSpPr>
        <p:spPr>
          <a:xfrm>
            <a:off x="11535235" y="5227767"/>
            <a:ext cx="377184" cy="3569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
        <p:nvSpPr>
          <p:cNvPr id="8" name="Título 7">
            <a:extLst>
              <a:ext uri="{FF2B5EF4-FFF2-40B4-BE49-F238E27FC236}">
                <a16:creationId xmlns:a16="http://schemas.microsoft.com/office/drawing/2014/main" id="{9D0D653E-4C57-65BE-BE37-67ABF667B843}"/>
              </a:ext>
            </a:extLst>
          </p:cNvPr>
          <p:cNvSpPr>
            <a:spLocks noGrp="1"/>
          </p:cNvSpPr>
          <p:nvPr>
            <p:ph type="title"/>
          </p:nvPr>
        </p:nvSpPr>
        <p:spPr/>
        <p:txBody>
          <a:bodyPr/>
          <a:lstStyle/>
          <a:p>
            <a:r>
              <a:rPr lang="es-ES" dirty="0"/>
              <a:t>Ciclo de transformación de la CAE</a:t>
            </a:r>
          </a:p>
        </p:txBody>
      </p:sp>
    </p:spTree>
    <p:extLst>
      <p:ext uri="{BB962C8B-B14F-4D97-AF65-F5344CB8AC3E}">
        <p14:creationId xmlns:p14="http://schemas.microsoft.com/office/powerpoint/2010/main" val="14340294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pslz="http://schemas.microsoft.com/office/powerpoint/2016/slidezoom" Requires="pslz">
          <p:graphicFrame>
            <p:nvGraphicFramePr>
              <p:cNvPr id="45" name="Vista general de diapositiva 44">
                <a:extLst>
                  <a:ext uri="{FF2B5EF4-FFF2-40B4-BE49-F238E27FC236}">
                    <a16:creationId xmlns:a16="http://schemas.microsoft.com/office/drawing/2014/main" id="{B2921ADD-87FE-7C78-5B75-233F644E138B}"/>
                  </a:ext>
                </a:extLst>
              </p:cNvPr>
              <p:cNvGraphicFramePr>
                <a:graphicFrameLocks noChangeAspect="1"/>
              </p:cNvGraphicFramePr>
              <p:nvPr/>
            </p:nvGraphicFramePr>
            <p:xfrm>
              <a:off x="10580909" y="5935429"/>
              <a:ext cx="1532554" cy="862062"/>
            </p:xfrm>
            <a:graphic>
              <a:graphicData uri="http://schemas.microsoft.com/office/powerpoint/2016/slidezoom">
                <pslz:sldZm>
                  <pslz:sldZmObj sldId="296" cId="1246518570">
                    <pslz:zmPr id="{2CA2AE4D-0095-4225-9EDE-346D5C24A87A}" returnToParent="0" transitionDur="1000">
                      <p166:blipFill xmlns:p166="http://schemas.microsoft.com/office/powerpoint/2016/6/main">
                        <a:blip r:embed="rId2"/>
                        <a:stretch>
                          <a:fillRect/>
                        </a:stretch>
                      </p166:blipFill>
                      <p166:spPr xmlns:p166="http://schemas.microsoft.com/office/powerpoint/2016/6/main">
                        <a:xfrm>
                          <a:off x="0" y="0"/>
                          <a:ext cx="1532554" cy="862062"/>
                        </a:xfrm>
                        <a:prstGeom prst="rect">
                          <a:avLst/>
                        </a:prstGeom>
                        <a:ln w="3175">
                          <a:solidFill>
                            <a:prstClr val="ltGray"/>
                          </a:solidFill>
                        </a:ln>
                      </p166:spPr>
                    </pslz:zmPr>
                  </pslz:sldZmObj>
                </pslz:sldZm>
              </a:graphicData>
            </a:graphic>
          </p:graphicFrame>
        </mc:Choice>
        <mc:Fallback>
          <p:pic>
            <p:nvPicPr>
              <p:cNvPr id="45" name="Vista general de diapositiva 44">
                <a:hlinkClick r:id="rId3" action="ppaction://hlinksldjump"/>
                <a:extLst>
                  <a:ext uri="{FF2B5EF4-FFF2-40B4-BE49-F238E27FC236}">
                    <a16:creationId xmlns:a16="http://schemas.microsoft.com/office/drawing/2014/main" id="{B2921ADD-87FE-7C78-5B75-233F644E138B}"/>
                  </a:ext>
                </a:extLst>
              </p:cNvPr>
              <p:cNvPicPr>
                <a:picLocks noGrp="1" noRot="1" noChangeAspect="1" noMove="1" noResize="1" noEditPoints="1" noAdjustHandles="1" noChangeArrowheads="1" noChangeShapeType="1"/>
              </p:cNvPicPr>
              <p:nvPr/>
            </p:nvPicPr>
            <p:blipFill>
              <a:blip r:embed="rId4"/>
              <a:stretch>
                <a:fillRect/>
              </a:stretch>
            </p:blipFill>
            <p:spPr>
              <a:xfrm>
                <a:off x="10580909" y="5935429"/>
                <a:ext cx="1532554" cy="862062"/>
              </a:xfrm>
              <a:prstGeom prst="rect">
                <a:avLst/>
              </a:prstGeom>
              <a:ln w="3175">
                <a:solidFill>
                  <a:prstClr val="ltGray"/>
                </a:solidFill>
              </a:ln>
            </p:spPr>
          </p:pic>
        </mc:Fallback>
      </mc:AlternateContent>
      <p:grpSp>
        <p:nvGrpSpPr>
          <p:cNvPr id="27" name="Grupo 26">
            <a:extLst>
              <a:ext uri="{FF2B5EF4-FFF2-40B4-BE49-F238E27FC236}">
                <a16:creationId xmlns:a16="http://schemas.microsoft.com/office/drawing/2014/main" id="{77895BA9-F6A7-3EB3-0F5D-2FCFB314DB61}"/>
              </a:ext>
            </a:extLst>
          </p:cNvPr>
          <p:cNvGrpSpPr/>
          <p:nvPr/>
        </p:nvGrpSpPr>
        <p:grpSpPr>
          <a:xfrm>
            <a:off x="6318428" y="1690207"/>
            <a:ext cx="2313543" cy="3514416"/>
            <a:chOff x="6018867" y="1498294"/>
            <a:chExt cx="2313543" cy="3514416"/>
          </a:xfrm>
        </p:grpSpPr>
        <p:pic>
          <p:nvPicPr>
            <p:cNvPr id="22" name="Imagen 21">
              <a:extLst>
                <a:ext uri="{FF2B5EF4-FFF2-40B4-BE49-F238E27FC236}">
                  <a16:creationId xmlns:a16="http://schemas.microsoft.com/office/drawing/2014/main" id="{7D0F697A-E938-81A9-CD90-1E619C36DE6B}"/>
                </a:ext>
              </a:extLst>
            </p:cNvPr>
            <p:cNvPicPr>
              <a:picLocks noChangeAspect="1"/>
            </p:cNvPicPr>
            <p:nvPr/>
          </p:nvPicPr>
          <p:blipFill rotWithShape="1">
            <a:blip r:embed="rId5"/>
            <a:srcRect t="2843" r="37287" b="54959"/>
            <a:stretch/>
          </p:blipFill>
          <p:spPr>
            <a:xfrm rot="5400000">
              <a:off x="5418431" y="2098730"/>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6" name="Imagen 25">
              <a:hlinkClick r:id="rId6" action="ppaction://hlinksldjump"/>
              <a:extLst>
                <a:ext uri="{FF2B5EF4-FFF2-40B4-BE49-F238E27FC236}">
                  <a16:creationId xmlns:a16="http://schemas.microsoft.com/office/drawing/2014/main" id="{F75E2CD4-988A-3F25-3980-53DF6FAF66D7}"/>
                </a:ext>
              </a:extLst>
            </p:cNvPr>
            <p:cNvPicPr>
              <a:picLocks noChangeAspect="1"/>
            </p:cNvPicPr>
            <p:nvPr/>
          </p:nvPicPr>
          <p:blipFill rotWithShape="1">
            <a:blip r:embed="rId7"/>
            <a:srcRect l="58781" t="17110" r="18611" b="46519"/>
            <a:stretch/>
          </p:blipFill>
          <p:spPr>
            <a:xfrm>
              <a:off x="6588087" y="2313542"/>
              <a:ext cx="1266940" cy="1994053"/>
            </a:xfrm>
            <a:prstGeom prst="rect">
              <a:avLst/>
            </a:prstGeom>
          </p:spPr>
        </p:pic>
      </p:grpSp>
      <p:grpSp>
        <p:nvGrpSpPr>
          <p:cNvPr id="43" name="Grupo 42">
            <a:extLst>
              <a:ext uri="{FF2B5EF4-FFF2-40B4-BE49-F238E27FC236}">
                <a16:creationId xmlns:a16="http://schemas.microsoft.com/office/drawing/2014/main" id="{B0A84A15-7C6E-852B-82F7-E94DF0818202}"/>
              </a:ext>
            </a:extLst>
          </p:cNvPr>
          <p:cNvGrpSpPr/>
          <p:nvPr/>
        </p:nvGrpSpPr>
        <p:grpSpPr>
          <a:xfrm>
            <a:off x="5156098" y="4416882"/>
            <a:ext cx="3514416" cy="2313543"/>
            <a:chOff x="5156098" y="4416882"/>
            <a:chExt cx="3514416" cy="2313543"/>
          </a:xfrm>
        </p:grpSpPr>
        <p:pic>
          <p:nvPicPr>
            <p:cNvPr id="25" name="Imagen 24">
              <a:extLst>
                <a:ext uri="{FF2B5EF4-FFF2-40B4-BE49-F238E27FC236}">
                  <a16:creationId xmlns:a16="http://schemas.microsoft.com/office/drawing/2014/main" id="{F0CBF0BB-7E86-BD6E-5A00-97FB2BD80729}"/>
                </a:ext>
              </a:extLst>
            </p:cNvPr>
            <p:cNvPicPr>
              <a:picLocks noChangeAspect="1"/>
            </p:cNvPicPr>
            <p:nvPr/>
          </p:nvPicPr>
          <p:blipFill rotWithShape="1">
            <a:blip r:embed="rId5"/>
            <a:srcRect t="2843" r="37287" b="54959"/>
            <a:stretch/>
          </p:blipFill>
          <p:spPr>
            <a:xfrm rot="10800000">
              <a:off x="5156098" y="4416882"/>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8" name="Imagen 27">
              <a:hlinkClick r:id="rId8" action="ppaction://hlinksldjump"/>
              <a:extLst>
                <a:ext uri="{FF2B5EF4-FFF2-40B4-BE49-F238E27FC236}">
                  <a16:creationId xmlns:a16="http://schemas.microsoft.com/office/drawing/2014/main" id="{B868811D-104F-D15C-8F7C-50B12F7A7786}"/>
                </a:ext>
              </a:extLst>
            </p:cNvPr>
            <p:cNvPicPr>
              <a:picLocks noChangeAspect="1"/>
            </p:cNvPicPr>
            <p:nvPr/>
          </p:nvPicPr>
          <p:blipFill rotWithShape="1">
            <a:blip r:embed="rId7"/>
            <a:srcRect l="47772" t="68753" r="27261" b="13363"/>
            <a:stretch/>
          </p:blipFill>
          <p:spPr>
            <a:xfrm rot="21365614">
              <a:off x="6381834" y="5259323"/>
              <a:ext cx="1399141" cy="980501"/>
            </a:xfrm>
            <a:prstGeom prst="rect">
              <a:avLst/>
            </a:prstGeom>
          </p:spPr>
        </p:pic>
      </p:grpSp>
      <p:grpSp>
        <p:nvGrpSpPr>
          <p:cNvPr id="30" name="Grupo 29">
            <a:extLst>
              <a:ext uri="{FF2B5EF4-FFF2-40B4-BE49-F238E27FC236}">
                <a16:creationId xmlns:a16="http://schemas.microsoft.com/office/drawing/2014/main" id="{EC583CE6-7BC6-2AE2-815F-CB37DCE8D43E}"/>
              </a:ext>
            </a:extLst>
          </p:cNvPr>
          <p:cNvGrpSpPr/>
          <p:nvPr/>
        </p:nvGrpSpPr>
        <p:grpSpPr>
          <a:xfrm>
            <a:off x="3637670" y="3238095"/>
            <a:ext cx="2313543" cy="3514416"/>
            <a:chOff x="3338109" y="3046182"/>
            <a:chExt cx="2313543" cy="3514416"/>
          </a:xfrm>
        </p:grpSpPr>
        <p:pic>
          <p:nvPicPr>
            <p:cNvPr id="24" name="Imagen 23">
              <a:extLst>
                <a:ext uri="{FF2B5EF4-FFF2-40B4-BE49-F238E27FC236}">
                  <a16:creationId xmlns:a16="http://schemas.microsoft.com/office/drawing/2014/main" id="{889CAD1F-05D1-E75B-7BBA-78B78ED03EF9}"/>
                </a:ext>
              </a:extLst>
            </p:cNvPr>
            <p:cNvPicPr>
              <a:picLocks noChangeAspect="1"/>
            </p:cNvPicPr>
            <p:nvPr/>
          </p:nvPicPr>
          <p:blipFill rotWithShape="1">
            <a:blip r:embed="rId5"/>
            <a:srcRect t="2843" r="37287" b="54959"/>
            <a:stretch/>
          </p:blipFill>
          <p:spPr>
            <a:xfrm rot="16200000">
              <a:off x="2737673" y="3646618"/>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pic>
          <p:nvPicPr>
            <p:cNvPr id="29" name="Imagen 28">
              <a:hlinkClick r:id="rId9" action="ppaction://hlinksldjump"/>
              <a:extLst>
                <a:ext uri="{FF2B5EF4-FFF2-40B4-BE49-F238E27FC236}">
                  <a16:creationId xmlns:a16="http://schemas.microsoft.com/office/drawing/2014/main" id="{94A32266-32BF-B2D4-DF37-94E8C1D46DFF}"/>
                </a:ext>
              </a:extLst>
            </p:cNvPr>
            <p:cNvPicPr>
              <a:picLocks noChangeAspect="1"/>
            </p:cNvPicPr>
            <p:nvPr/>
          </p:nvPicPr>
          <p:blipFill rotWithShape="1">
            <a:blip r:embed="rId7"/>
            <a:srcRect l="10223" t="41826" r="70118" b="19994"/>
            <a:stretch/>
          </p:blipFill>
          <p:spPr>
            <a:xfrm>
              <a:off x="3865746" y="3622318"/>
              <a:ext cx="1101687" cy="2093205"/>
            </a:xfrm>
            <a:prstGeom prst="rect">
              <a:avLst/>
            </a:prstGeom>
          </p:spPr>
        </p:pic>
      </p:grpSp>
      <p:pic>
        <p:nvPicPr>
          <p:cNvPr id="31" name="Imagen 30">
            <a:extLst>
              <a:ext uri="{FF2B5EF4-FFF2-40B4-BE49-F238E27FC236}">
                <a16:creationId xmlns:a16="http://schemas.microsoft.com/office/drawing/2014/main" id="{15E389F7-1B34-726B-1D11-11FACA0975B3}"/>
              </a:ext>
            </a:extLst>
          </p:cNvPr>
          <p:cNvPicPr>
            <a:picLocks noChangeAspect="1"/>
          </p:cNvPicPr>
          <p:nvPr/>
        </p:nvPicPr>
        <p:blipFill rotWithShape="1">
          <a:blip r:embed="rId7"/>
          <a:srcRect l="27949" t="35824" r="36757" b="39521"/>
          <a:stretch/>
        </p:blipFill>
        <p:spPr>
          <a:xfrm>
            <a:off x="5159796" y="3531462"/>
            <a:ext cx="1977888" cy="1351722"/>
          </a:xfrm>
          <a:prstGeom prst="rect">
            <a:avLst/>
          </a:prstGeom>
        </p:spPr>
      </p:pic>
      <p:pic>
        <p:nvPicPr>
          <p:cNvPr id="21" name="Imagen 20">
            <a:hlinkClick r:id="rId10" action="ppaction://hlinksldjump"/>
            <a:extLst>
              <a:ext uri="{FF2B5EF4-FFF2-40B4-BE49-F238E27FC236}">
                <a16:creationId xmlns:a16="http://schemas.microsoft.com/office/drawing/2014/main" id="{F42C37C3-EB2B-3843-E012-C6E4C976C1C2}"/>
              </a:ext>
            </a:extLst>
          </p:cNvPr>
          <p:cNvPicPr>
            <a:picLocks noChangeAspect="1"/>
          </p:cNvPicPr>
          <p:nvPr/>
        </p:nvPicPr>
        <p:blipFill rotWithShape="1">
          <a:blip r:embed="rId5"/>
          <a:srcRect t="2843" r="37287" b="54959"/>
          <a:stretch/>
        </p:blipFill>
        <p:spPr>
          <a:xfrm>
            <a:off x="3593569" y="1723257"/>
            <a:ext cx="3514416" cy="2313543"/>
          </a:xfrm>
          <a:custGeom>
            <a:avLst/>
            <a:gdLst>
              <a:gd name="connsiteX0" fmla="*/ 0 w 3514416"/>
              <a:gd name="connsiteY0" fmla="*/ 0 h 2313543"/>
              <a:gd name="connsiteX1" fmla="*/ 3514416 w 3514416"/>
              <a:gd name="connsiteY1" fmla="*/ 0 h 2313543"/>
              <a:gd name="connsiteX2" fmla="*/ 3514416 w 3514416"/>
              <a:gd name="connsiteY2" fmla="*/ 279704 h 2313543"/>
              <a:gd name="connsiteX3" fmla="*/ 3500199 w 3514416"/>
              <a:gd name="connsiteY3" fmla="*/ 61631 h 2313543"/>
              <a:gd name="connsiteX4" fmla="*/ 2455814 w 3514416"/>
              <a:gd name="connsiteY4" fmla="*/ 129718 h 2313543"/>
              <a:gd name="connsiteX5" fmla="*/ 3499252 w 3514416"/>
              <a:gd name="connsiteY5" fmla="*/ 659083 h 2313543"/>
              <a:gd name="connsiteX6" fmla="*/ 3470880 w 3514416"/>
              <a:gd name="connsiteY6" fmla="*/ 707000 h 2313543"/>
              <a:gd name="connsiteX7" fmla="*/ 2455815 w 3514416"/>
              <a:gd name="connsiteY7" fmla="*/ 1281340 h 2313543"/>
              <a:gd name="connsiteX8" fmla="*/ 2959529 w 3514416"/>
              <a:gd name="connsiteY8" fmla="*/ 1570615 h 2313543"/>
              <a:gd name="connsiteX9" fmla="*/ 2894719 w 3514416"/>
              <a:gd name="connsiteY9" fmla="*/ 1680072 h 2313543"/>
              <a:gd name="connsiteX10" fmla="*/ 3514416 w 3514416"/>
              <a:gd name="connsiteY10" fmla="*/ 1680072 h 2313543"/>
              <a:gd name="connsiteX11" fmla="*/ 3514416 w 3514416"/>
              <a:gd name="connsiteY11" fmla="*/ 2313543 h 2313543"/>
              <a:gd name="connsiteX12" fmla="*/ 3428313 w 3514416"/>
              <a:gd name="connsiteY12" fmla="*/ 2313543 h 2313543"/>
              <a:gd name="connsiteX13" fmla="*/ 3428313 w 3514416"/>
              <a:gd name="connsiteY13" fmla="*/ 1860448 h 2313543"/>
              <a:gd name="connsiteX14" fmla="*/ 1783307 w 3514416"/>
              <a:gd name="connsiteY14" fmla="*/ 1860448 h 2313543"/>
              <a:gd name="connsiteX15" fmla="*/ 1783307 w 3514416"/>
              <a:gd name="connsiteY15" fmla="*/ 2313543 h 2313543"/>
              <a:gd name="connsiteX16" fmla="*/ 1150328 w 3514416"/>
              <a:gd name="connsiteY16" fmla="*/ 2313543 h 2313543"/>
              <a:gd name="connsiteX17" fmla="*/ 722375 w 3514416"/>
              <a:gd name="connsiteY17" fmla="*/ 1558145 h 2313543"/>
              <a:gd name="connsiteX18" fmla="*/ 287155 w 3514416"/>
              <a:gd name="connsiteY18" fmla="*/ 2313543 h 2313543"/>
              <a:gd name="connsiteX19" fmla="*/ 0 w 3514416"/>
              <a:gd name="connsiteY19" fmla="*/ 2313543 h 23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4416" h="2313543">
                <a:moveTo>
                  <a:pt x="0" y="0"/>
                </a:moveTo>
                <a:lnTo>
                  <a:pt x="3514416" y="0"/>
                </a:lnTo>
                <a:lnTo>
                  <a:pt x="3514416" y="279704"/>
                </a:lnTo>
                <a:lnTo>
                  <a:pt x="3500199" y="61631"/>
                </a:lnTo>
                <a:lnTo>
                  <a:pt x="2455814" y="129718"/>
                </a:lnTo>
                <a:lnTo>
                  <a:pt x="3499252" y="659083"/>
                </a:lnTo>
                <a:lnTo>
                  <a:pt x="3470880" y="707000"/>
                </a:lnTo>
                <a:lnTo>
                  <a:pt x="2455815" y="1281340"/>
                </a:lnTo>
                <a:lnTo>
                  <a:pt x="2959529" y="1570615"/>
                </a:lnTo>
                <a:lnTo>
                  <a:pt x="2894719" y="1680072"/>
                </a:lnTo>
                <a:lnTo>
                  <a:pt x="3514416" y="1680072"/>
                </a:lnTo>
                <a:lnTo>
                  <a:pt x="3514416" y="2313543"/>
                </a:lnTo>
                <a:lnTo>
                  <a:pt x="3428313" y="2313543"/>
                </a:lnTo>
                <a:lnTo>
                  <a:pt x="3428313" y="1860448"/>
                </a:lnTo>
                <a:lnTo>
                  <a:pt x="1783307" y="1860448"/>
                </a:lnTo>
                <a:lnTo>
                  <a:pt x="1783307" y="2313543"/>
                </a:lnTo>
                <a:lnTo>
                  <a:pt x="1150328" y="2313543"/>
                </a:lnTo>
                <a:lnTo>
                  <a:pt x="722375" y="1558145"/>
                </a:lnTo>
                <a:lnTo>
                  <a:pt x="287155" y="2313543"/>
                </a:lnTo>
                <a:lnTo>
                  <a:pt x="0" y="2313543"/>
                </a:lnTo>
                <a:close/>
              </a:path>
            </a:pathLst>
          </a:custGeom>
        </p:spPr>
      </p:pic>
      <p:sp>
        <p:nvSpPr>
          <p:cNvPr id="36" name="CuadroTexto 35">
            <a:extLst>
              <a:ext uri="{FF2B5EF4-FFF2-40B4-BE49-F238E27FC236}">
                <a16:creationId xmlns:a16="http://schemas.microsoft.com/office/drawing/2014/main" id="{0364152D-E47B-B228-58C8-4469788B99B6}"/>
              </a:ext>
            </a:extLst>
          </p:cNvPr>
          <p:cNvSpPr txBox="1"/>
          <p:nvPr/>
        </p:nvSpPr>
        <p:spPr>
          <a:xfrm>
            <a:off x="292791" y="5190222"/>
            <a:ext cx="3069771" cy="1204436"/>
          </a:xfrm>
          <a:prstGeom prst="roundRect">
            <a:avLst>
              <a:gd name="adj" fmla="val 14026"/>
            </a:avLst>
          </a:prstGeom>
          <a:solidFill>
            <a:srgbClr val="1D3D7D"/>
          </a:solidFill>
          <a:ln>
            <a:noFill/>
          </a:ln>
        </p:spPr>
        <p:txBody>
          <a:bodyPr wrap="square">
            <a:spAutoFit/>
          </a:bodyPr>
          <a:lstStyle/>
          <a:p>
            <a:pPr algn="just"/>
            <a:r>
              <a:rPr lang="es-ES" sz="1100" b="1" dirty="0">
                <a:solidFill>
                  <a:schemeClr val="bg1"/>
                </a:solidFill>
                <a:latin typeface="Arial" panose="020B0604020202020204" pitchFamily="34" charset="0"/>
                <a:cs typeface="Arial" panose="020B0604020202020204" pitchFamily="34" charset="0"/>
              </a:rPr>
              <a:t>4. </a:t>
            </a:r>
            <a:r>
              <a:rPr lang="es-ES" sz="1100" dirty="0">
                <a:solidFill>
                  <a:schemeClr val="bg1"/>
                </a:solidFill>
                <a:latin typeface="Arial" panose="020B0604020202020204" pitchFamily="34" charset="0"/>
                <a:cs typeface="Arial" panose="020B0604020202020204" pitchFamily="34" charset="0"/>
              </a:rPr>
              <a:t>Completar el ciclo para verificar las mejoras conseguidas a fin de continuar con ellas si producen o superan los cambios deseados. En caso contrario, identificar lo que no funciona y cambiarlo. Utilizar la información para mejoras futuras.</a:t>
            </a:r>
          </a:p>
        </p:txBody>
      </p:sp>
      <p:cxnSp>
        <p:nvCxnSpPr>
          <p:cNvPr id="37" name="Conector recto de flecha 36">
            <a:extLst>
              <a:ext uri="{FF2B5EF4-FFF2-40B4-BE49-F238E27FC236}">
                <a16:creationId xmlns:a16="http://schemas.microsoft.com/office/drawing/2014/main" id="{8D611708-53CC-D220-171A-5CC86876A64A}"/>
              </a:ext>
            </a:extLst>
          </p:cNvPr>
          <p:cNvCxnSpPr>
            <a:cxnSpLocks/>
          </p:cNvCxnSpPr>
          <p:nvPr/>
        </p:nvCxnSpPr>
        <p:spPr>
          <a:xfrm flipV="1">
            <a:off x="3346104" y="5301343"/>
            <a:ext cx="860046" cy="446184"/>
          </a:xfrm>
          <a:prstGeom prst="straightConnector1">
            <a:avLst/>
          </a:prstGeom>
          <a:ln w="28575">
            <a:solidFill>
              <a:srgbClr val="1D3D7D"/>
            </a:solidFill>
            <a:tailEnd type="triangle"/>
          </a:ln>
        </p:spPr>
        <p:style>
          <a:lnRef idx="1">
            <a:schemeClr val="accent1"/>
          </a:lnRef>
          <a:fillRef idx="0">
            <a:schemeClr val="accent1"/>
          </a:fillRef>
          <a:effectRef idx="0">
            <a:schemeClr val="accent1"/>
          </a:effectRef>
          <a:fontRef idx="minor">
            <a:schemeClr val="tx1"/>
          </a:fontRef>
        </p:style>
      </p:cxnSp>
      <p:sp>
        <p:nvSpPr>
          <p:cNvPr id="38" name="Elipse 37">
            <a:hlinkClick r:id="rId9" action="ppaction://hlinksldjump"/>
            <a:extLst>
              <a:ext uri="{FF2B5EF4-FFF2-40B4-BE49-F238E27FC236}">
                <a16:creationId xmlns:a16="http://schemas.microsoft.com/office/drawing/2014/main" id="{1738A85D-988E-72D3-51C0-B6C2907D582A}"/>
              </a:ext>
            </a:extLst>
          </p:cNvPr>
          <p:cNvSpPr/>
          <p:nvPr/>
        </p:nvSpPr>
        <p:spPr>
          <a:xfrm>
            <a:off x="3135086" y="5029199"/>
            <a:ext cx="346002" cy="34951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X</a:t>
            </a:r>
          </a:p>
        </p:txBody>
      </p:sp>
      <p:sp>
        <p:nvSpPr>
          <p:cNvPr id="8" name="Título 7">
            <a:extLst>
              <a:ext uri="{FF2B5EF4-FFF2-40B4-BE49-F238E27FC236}">
                <a16:creationId xmlns:a16="http://schemas.microsoft.com/office/drawing/2014/main" id="{9D0D653E-4C57-65BE-BE37-67ABF667B843}"/>
              </a:ext>
            </a:extLst>
          </p:cNvPr>
          <p:cNvSpPr>
            <a:spLocks noGrp="1"/>
          </p:cNvSpPr>
          <p:nvPr>
            <p:ph type="title"/>
          </p:nvPr>
        </p:nvSpPr>
        <p:spPr/>
        <p:txBody>
          <a:bodyPr/>
          <a:lstStyle/>
          <a:p>
            <a:r>
              <a:rPr lang="es-ES" dirty="0"/>
              <a:t>Ciclo de transformación de la CAE</a:t>
            </a:r>
          </a:p>
        </p:txBody>
      </p:sp>
    </p:spTree>
    <p:extLst>
      <p:ext uri="{BB962C8B-B14F-4D97-AF65-F5344CB8AC3E}">
        <p14:creationId xmlns:p14="http://schemas.microsoft.com/office/powerpoint/2010/main" val="2657165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E97206CB-9CAE-2E66-839B-32B3C5AA0F43}"/>
              </a:ext>
            </a:extLst>
          </p:cNvPr>
          <p:cNvSpPr/>
          <p:nvPr/>
        </p:nvSpPr>
        <p:spPr>
          <a:xfrm>
            <a:off x="705080" y="4164376"/>
            <a:ext cx="10950766" cy="1724992"/>
          </a:xfrm>
          <a:prstGeom prst="roundRect">
            <a:avLst/>
          </a:prstGeom>
          <a:solidFill>
            <a:srgbClr val="ABC2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contenido 2">
            <a:extLst>
              <a:ext uri="{FF2B5EF4-FFF2-40B4-BE49-F238E27FC236}">
                <a16:creationId xmlns:a16="http://schemas.microsoft.com/office/drawing/2014/main" id="{D4423579-8451-C58D-107D-AB4C7710FE19}"/>
              </a:ext>
            </a:extLst>
          </p:cNvPr>
          <p:cNvSpPr txBox="1">
            <a:spLocks/>
          </p:cNvSpPr>
          <p:nvPr/>
        </p:nvSpPr>
        <p:spPr>
          <a:xfrm>
            <a:off x="705080" y="1414161"/>
            <a:ext cx="10950766" cy="2014839"/>
          </a:xfrm>
          <a:prstGeom prst="rect">
            <a:avLst/>
          </a:prstGeom>
          <a:solidFill>
            <a:srgbClr val="D7E6B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800" dirty="0">
                <a:latin typeface="Arial" panose="020B0604020202020204" pitchFamily="34" charset="0"/>
                <a:cs typeface="Arial" panose="020B0604020202020204" pitchFamily="34" charset="0"/>
              </a:rPr>
              <a:t>Si has tomado la decisión de transformar tu proceso de CAE: </a:t>
            </a:r>
          </a:p>
          <a:p>
            <a:r>
              <a:rPr lang="es-ES" sz="1800" dirty="0">
                <a:latin typeface="Arial" panose="020B0604020202020204" pitchFamily="34" charset="0"/>
                <a:cs typeface="Arial" panose="020B0604020202020204" pitchFamily="34" charset="0"/>
              </a:rPr>
              <a:t>En la fase inicial, empieza por buscar aliados. Ayuda a disminuir la resistencia al cambio porque será una misión  compartida </a:t>
            </a:r>
            <a:r>
              <a:rPr lang="es-ES" sz="1800" dirty="0">
                <a:solidFill>
                  <a:srgbClr val="000000"/>
                </a:solidFill>
                <a:latin typeface="Arial" panose="020B0604020202020204" pitchFamily="34" charset="0"/>
                <a:cs typeface="Arial" panose="020B0604020202020204" pitchFamily="34" charset="0"/>
              </a:rPr>
              <a:t>por los integrantes del Servicio de Prevención y personas implicadas en la gestión de los servicios que se contratan.</a:t>
            </a:r>
          </a:p>
          <a:p>
            <a:r>
              <a:rPr lang="es-ES" sz="1800" dirty="0">
                <a:solidFill>
                  <a:srgbClr val="000000"/>
                </a:solidFill>
                <a:latin typeface="Arial" panose="020B0604020202020204" pitchFamily="34" charset="0"/>
                <a:cs typeface="Arial" panose="020B0604020202020204" pitchFamily="34" charset="0"/>
              </a:rPr>
              <a:t>Para argumentar la necesidad de transformar la forma de hacer CAE, se </a:t>
            </a:r>
            <a:r>
              <a:rPr lang="es-ES" sz="1800" dirty="0">
                <a:latin typeface="Arial" panose="020B0604020202020204" pitchFamily="34" charset="0"/>
                <a:cs typeface="Arial" panose="020B0604020202020204" pitchFamily="34" charset="0"/>
              </a:rPr>
              <a:t>recomienda utilizar como referencia las Guías sobre CAE Efectiva que acaban de ser publicadas por el INSST e IRSST.</a:t>
            </a:r>
          </a:p>
        </p:txBody>
      </p:sp>
      <p:grpSp>
        <p:nvGrpSpPr>
          <p:cNvPr id="47" name="Grupo 46">
            <a:extLst>
              <a:ext uri="{FF2B5EF4-FFF2-40B4-BE49-F238E27FC236}">
                <a16:creationId xmlns:a16="http://schemas.microsoft.com/office/drawing/2014/main" id="{DB2F020C-1C85-6E8A-9E00-BE9AE22A8A63}"/>
              </a:ext>
            </a:extLst>
          </p:cNvPr>
          <p:cNvGrpSpPr/>
          <p:nvPr/>
        </p:nvGrpSpPr>
        <p:grpSpPr>
          <a:xfrm>
            <a:off x="7567125" y="4334618"/>
            <a:ext cx="1269927" cy="1447642"/>
            <a:chOff x="7827987" y="4267498"/>
            <a:chExt cx="1269927" cy="1447642"/>
          </a:xfrm>
        </p:grpSpPr>
        <p:grpSp>
          <p:nvGrpSpPr>
            <p:cNvPr id="42" name="Grupo 41">
              <a:extLst>
                <a:ext uri="{FF2B5EF4-FFF2-40B4-BE49-F238E27FC236}">
                  <a16:creationId xmlns:a16="http://schemas.microsoft.com/office/drawing/2014/main" id="{23791E91-5253-E6C1-DB74-29AA1418AE3B}"/>
                </a:ext>
              </a:extLst>
            </p:cNvPr>
            <p:cNvGrpSpPr/>
            <p:nvPr/>
          </p:nvGrpSpPr>
          <p:grpSpPr>
            <a:xfrm>
              <a:off x="7827987" y="4267498"/>
              <a:ext cx="1269927" cy="1447642"/>
              <a:chOff x="578785" y="6272326"/>
              <a:chExt cx="1130762" cy="1400048"/>
            </a:xfrm>
          </p:grpSpPr>
          <p:sp>
            <p:nvSpPr>
              <p:cNvPr id="43" name="CuadroTexto 42">
                <a:hlinkClick r:id="rId2" action="ppaction://hlinksldjump"/>
                <a:extLst>
                  <a:ext uri="{FF2B5EF4-FFF2-40B4-BE49-F238E27FC236}">
                    <a16:creationId xmlns:a16="http://schemas.microsoft.com/office/drawing/2014/main" id="{79DB9C83-D7CC-B687-9E69-1BF7AAC69F08}"/>
                  </a:ext>
                </a:extLst>
              </p:cNvPr>
              <p:cNvSpPr txBox="1"/>
              <p:nvPr/>
            </p:nvSpPr>
            <p:spPr>
              <a:xfrm>
                <a:off x="579065" y="6272326"/>
                <a:ext cx="1130482" cy="383208"/>
              </a:xfrm>
              <a:prstGeom prst="rect">
                <a:avLst/>
              </a:prstGeom>
              <a:solidFill>
                <a:srgbClr val="586143"/>
              </a:solidFill>
              <a:ln w="19050">
                <a:solidFill>
                  <a:srgbClr val="586143"/>
                </a:solidFill>
              </a:ln>
            </p:spPr>
            <p:txBody>
              <a:bodyPr wrap="square" lIns="36000" tIns="90000" rIns="36000" bIns="90000" rtlCol="0">
                <a:spAutoFit/>
              </a:bodyPr>
              <a:lstStyle/>
              <a:p>
                <a:pPr algn="ctr"/>
                <a:r>
                  <a:rPr lang="es-ES" sz="1400" dirty="0">
                    <a:solidFill>
                      <a:schemeClr val="bg1"/>
                    </a:solidFill>
                  </a:rPr>
                  <a:t>Impacto</a:t>
                </a:r>
              </a:p>
            </p:txBody>
          </p:sp>
          <p:sp>
            <p:nvSpPr>
              <p:cNvPr id="44" name="Rectángulo 43">
                <a:hlinkClick r:id="rId2" action="ppaction://hlinksldjump"/>
                <a:extLst>
                  <a:ext uri="{FF2B5EF4-FFF2-40B4-BE49-F238E27FC236}">
                    <a16:creationId xmlns:a16="http://schemas.microsoft.com/office/drawing/2014/main" id="{5EA4512F-6664-6207-406E-7D497B48E26D}"/>
                  </a:ext>
                </a:extLst>
              </p:cNvPr>
              <p:cNvSpPr/>
              <p:nvPr/>
            </p:nvSpPr>
            <p:spPr>
              <a:xfrm>
                <a:off x="578785" y="6655534"/>
                <a:ext cx="1130762" cy="1016840"/>
              </a:xfrm>
              <a:prstGeom prst="rect">
                <a:avLst/>
              </a:prstGeom>
              <a:noFill/>
              <a:ln w="19050">
                <a:solidFill>
                  <a:srgbClr val="5861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pic>
          <p:nvPicPr>
            <p:cNvPr id="45" name="Gráfico 44" descr="Diana">
              <a:hlinkClick r:id="rId2" action="ppaction://hlinksldjump"/>
              <a:extLst>
                <a:ext uri="{FF2B5EF4-FFF2-40B4-BE49-F238E27FC236}">
                  <a16:creationId xmlns:a16="http://schemas.microsoft.com/office/drawing/2014/main" id="{D2C34A33-9275-044A-6F27-D3743534BC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013846" y="4751356"/>
              <a:ext cx="879107" cy="879107"/>
            </a:xfrm>
            <a:prstGeom prst="rect">
              <a:avLst/>
            </a:prstGeom>
          </p:spPr>
        </p:pic>
      </p:grpSp>
      <p:pic>
        <p:nvPicPr>
          <p:cNvPr id="9" name="Imagen 8">
            <a:extLst>
              <a:ext uri="{FF2B5EF4-FFF2-40B4-BE49-F238E27FC236}">
                <a16:creationId xmlns:a16="http://schemas.microsoft.com/office/drawing/2014/main" id="{BF1FA870-720B-D058-1E3C-C66C35E9B574}"/>
              </a:ext>
            </a:extLst>
          </p:cNvPr>
          <p:cNvPicPr>
            <a:picLocks noChangeAspect="1"/>
          </p:cNvPicPr>
          <p:nvPr/>
        </p:nvPicPr>
        <p:blipFill>
          <a:blip r:embed="rId5"/>
          <a:stretch>
            <a:fillRect/>
          </a:stretch>
        </p:blipFill>
        <p:spPr>
          <a:xfrm>
            <a:off x="10817662" y="111419"/>
            <a:ext cx="1182220" cy="776536"/>
          </a:xfrm>
          <a:prstGeom prst="rect">
            <a:avLst/>
          </a:prstGeom>
        </p:spPr>
      </p:pic>
      <p:sp>
        <p:nvSpPr>
          <p:cNvPr id="11" name="CuadroTexto 26">
            <a:extLst>
              <a:ext uri="{FF2B5EF4-FFF2-40B4-BE49-F238E27FC236}">
                <a16:creationId xmlns:a16="http://schemas.microsoft.com/office/drawing/2014/main" id="{7CBD5A4B-F5ED-04AC-7F9F-FFA0F22C0D38}"/>
              </a:ext>
            </a:extLst>
          </p:cNvPr>
          <p:cNvSpPr txBox="1"/>
          <p:nvPr/>
        </p:nvSpPr>
        <p:spPr>
          <a:xfrm>
            <a:off x="239486" y="6307094"/>
            <a:ext cx="7340874" cy="369332"/>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34). IRSST. </a:t>
            </a:r>
            <a:r>
              <a:rPr lang="es-ES" sz="800" dirty="0">
                <a:latin typeface="Arial Nova Light" panose="020B0304020202020204" pitchFamily="34" charset="0"/>
                <a:hlinkClick r:id="rId6"/>
              </a:rPr>
              <a:t>Acceso al documento</a:t>
            </a:r>
            <a:endParaRPr lang="es-ES" sz="800" dirty="0">
              <a:latin typeface="Arial Nova Light" panose="020B0304020202020204" pitchFamily="34" charset="0"/>
            </a:endParaRPr>
          </a:p>
        </p:txBody>
      </p:sp>
      <p:pic>
        <p:nvPicPr>
          <p:cNvPr id="18" name="Imagen 17">
            <a:hlinkClick r:id="rId7" action="ppaction://hlinksldjump"/>
            <a:extLst>
              <a:ext uri="{FF2B5EF4-FFF2-40B4-BE49-F238E27FC236}">
                <a16:creationId xmlns:a16="http://schemas.microsoft.com/office/drawing/2014/main" id="{16373A66-99FC-516F-A19E-E649D66F5933}"/>
              </a:ext>
            </a:extLst>
          </p:cNvPr>
          <p:cNvPicPr>
            <a:picLocks noChangeAspect="1"/>
          </p:cNvPicPr>
          <p:nvPr/>
        </p:nvPicPr>
        <p:blipFill>
          <a:blip r:embed="rId8"/>
          <a:stretch>
            <a:fillRect/>
          </a:stretch>
        </p:blipFill>
        <p:spPr>
          <a:xfrm>
            <a:off x="10784910" y="5889368"/>
            <a:ext cx="1214972" cy="683422"/>
          </a:xfrm>
          <a:prstGeom prst="rect">
            <a:avLst/>
          </a:prstGeom>
          <a:ln>
            <a:solidFill>
              <a:schemeClr val="bg2"/>
            </a:solidFill>
          </a:ln>
        </p:spPr>
      </p:pic>
      <p:sp>
        <p:nvSpPr>
          <p:cNvPr id="20" name="Título 19">
            <a:extLst>
              <a:ext uri="{FF2B5EF4-FFF2-40B4-BE49-F238E27FC236}">
                <a16:creationId xmlns:a16="http://schemas.microsoft.com/office/drawing/2014/main" id="{39FF8F14-5AD3-476A-7817-42B03C342F4D}"/>
              </a:ext>
            </a:extLst>
          </p:cNvPr>
          <p:cNvSpPr>
            <a:spLocks noGrp="1"/>
          </p:cNvSpPr>
          <p:nvPr>
            <p:ph type="title"/>
          </p:nvPr>
        </p:nvSpPr>
        <p:spPr/>
        <p:txBody>
          <a:bodyPr/>
          <a:lstStyle/>
          <a:p>
            <a:r>
              <a:rPr lang="es-ES" dirty="0"/>
              <a:t>Fase 1: Diagnóstico</a:t>
            </a:r>
          </a:p>
        </p:txBody>
      </p:sp>
      <p:grpSp>
        <p:nvGrpSpPr>
          <p:cNvPr id="4" name="Grupo 3">
            <a:extLst>
              <a:ext uri="{FF2B5EF4-FFF2-40B4-BE49-F238E27FC236}">
                <a16:creationId xmlns:a16="http://schemas.microsoft.com/office/drawing/2014/main" id="{76633A74-38DD-B74C-BD63-42A91D74670E}"/>
              </a:ext>
            </a:extLst>
          </p:cNvPr>
          <p:cNvGrpSpPr/>
          <p:nvPr/>
        </p:nvGrpSpPr>
        <p:grpSpPr>
          <a:xfrm>
            <a:off x="5457751" y="4290688"/>
            <a:ext cx="1269929" cy="1480776"/>
            <a:chOff x="1232006" y="1751546"/>
            <a:chExt cx="1086930" cy="1239146"/>
          </a:xfrm>
        </p:grpSpPr>
        <p:pic>
          <p:nvPicPr>
            <p:cNvPr id="6" name="Marcador de contenido 4">
              <a:hlinkClick r:id="rId9" action="ppaction://hlinksldjump"/>
              <a:extLst>
                <a:ext uri="{FF2B5EF4-FFF2-40B4-BE49-F238E27FC236}">
                  <a16:creationId xmlns:a16="http://schemas.microsoft.com/office/drawing/2014/main" id="{E356D981-B42F-2EFE-8C7A-FEE478F64A72}"/>
                </a:ext>
              </a:extLst>
            </p:cNvPr>
            <p:cNvPicPr>
              <a:picLocks noChangeAspect="1"/>
            </p:cNvPicPr>
            <p:nvPr/>
          </p:nvPicPr>
          <p:blipFill rotWithShape="1">
            <a:blip r:embed="rId10"/>
            <a:srcRect l="3491" t="9220" r="77983" b="9472"/>
            <a:stretch/>
          </p:blipFill>
          <p:spPr>
            <a:xfrm>
              <a:off x="1232007" y="1751546"/>
              <a:ext cx="1086929" cy="1239146"/>
            </a:xfrm>
            <a:prstGeom prst="rect">
              <a:avLst/>
            </a:prstGeom>
            <a:solidFill>
              <a:srgbClr val="1E428A"/>
            </a:solidFill>
          </p:spPr>
        </p:pic>
        <p:sp>
          <p:nvSpPr>
            <p:cNvPr id="14" name="CuadroTexto 13">
              <a:extLst>
                <a:ext uri="{FF2B5EF4-FFF2-40B4-BE49-F238E27FC236}">
                  <a16:creationId xmlns:a16="http://schemas.microsoft.com/office/drawing/2014/main" id="{DCCEA6FE-057F-94F0-6FD8-755FE2BF3744}"/>
                </a:ext>
              </a:extLst>
            </p:cNvPr>
            <p:cNvSpPr txBox="1"/>
            <p:nvPr/>
          </p:nvSpPr>
          <p:spPr>
            <a:xfrm>
              <a:off x="1232006" y="1751546"/>
              <a:ext cx="1086929" cy="346823"/>
            </a:xfrm>
            <a:prstGeom prst="rect">
              <a:avLst/>
            </a:prstGeom>
            <a:solidFill>
              <a:srgbClr val="1E428A"/>
            </a:solidFill>
          </p:spPr>
          <p:txBody>
            <a:bodyPr wrap="square" lIns="36000" rIns="36000" rtlCol="0" anchor="ctr">
              <a:noAutofit/>
            </a:bodyPr>
            <a:lstStyle/>
            <a:p>
              <a:pPr algn="ctr"/>
              <a:r>
                <a:rPr lang="es-ES" sz="1400" dirty="0">
                  <a:solidFill>
                    <a:schemeClr val="bg1"/>
                  </a:solidFill>
                  <a:latin typeface="Arial" panose="020B0604020202020204" pitchFamily="34" charset="0"/>
                  <a:cs typeface="Arial" panose="020B0604020202020204" pitchFamily="34" charset="0"/>
                </a:rPr>
                <a:t>Integración</a:t>
              </a:r>
            </a:p>
          </p:txBody>
        </p:sp>
      </p:grpSp>
      <p:grpSp>
        <p:nvGrpSpPr>
          <p:cNvPr id="15" name="Grupo 14">
            <a:extLst>
              <a:ext uri="{FF2B5EF4-FFF2-40B4-BE49-F238E27FC236}">
                <a16:creationId xmlns:a16="http://schemas.microsoft.com/office/drawing/2014/main" id="{8B1644A8-B9AE-4715-69DA-7D29CAB2A4A8}"/>
              </a:ext>
            </a:extLst>
          </p:cNvPr>
          <p:cNvGrpSpPr/>
          <p:nvPr/>
        </p:nvGrpSpPr>
        <p:grpSpPr>
          <a:xfrm>
            <a:off x="1234743" y="4327681"/>
            <a:ext cx="1269927" cy="1451171"/>
            <a:chOff x="4226028" y="4441825"/>
            <a:chExt cx="1269927" cy="1451171"/>
          </a:xfrm>
        </p:grpSpPr>
        <p:pic>
          <p:nvPicPr>
            <p:cNvPr id="16" name="Gráfico 15" descr="Lista de comprobación">
              <a:hlinkClick r:id="rId11" action="ppaction://hlinksldjump"/>
              <a:extLst>
                <a:ext uri="{FF2B5EF4-FFF2-40B4-BE49-F238E27FC236}">
                  <a16:creationId xmlns:a16="http://schemas.microsoft.com/office/drawing/2014/main" id="{8C57163F-8350-415D-9584-BEEB0AD0714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351871" y="4856891"/>
              <a:ext cx="1018240" cy="1018240"/>
            </a:xfrm>
            <a:prstGeom prst="rect">
              <a:avLst/>
            </a:prstGeom>
          </p:spPr>
        </p:pic>
        <p:grpSp>
          <p:nvGrpSpPr>
            <p:cNvPr id="19" name="Grupo 18">
              <a:extLst>
                <a:ext uri="{FF2B5EF4-FFF2-40B4-BE49-F238E27FC236}">
                  <a16:creationId xmlns:a16="http://schemas.microsoft.com/office/drawing/2014/main" id="{6271D085-927C-A549-7867-98D6C8F35048}"/>
                </a:ext>
              </a:extLst>
            </p:cNvPr>
            <p:cNvGrpSpPr/>
            <p:nvPr/>
          </p:nvGrpSpPr>
          <p:grpSpPr>
            <a:xfrm>
              <a:off x="4226028" y="4441825"/>
              <a:ext cx="1269927" cy="1451171"/>
              <a:chOff x="643176" y="4450447"/>
              <a:chExt cx="1130762" cy="1400048"/>
            </a:xfrm>
          </p:grpSpPr>
          <p:sp>
            <p:nvSpPr>
              <p:cNvPr id="27" name="CuadroTexto 26">
                <a:hlinkClick r:id="rId14" action="ppaction://hlinksldjump"/>
                <a:extLst>
                  <a:ext uri="{FF2B5EF4-FFF2-40B4-BE49-F238E27FC236}">
                    <a16:creationId xmlns:a16="http://schemas.microsoft.com/office/drawing/2014/main" id="{C5A80DFE-61EE-7619-7B3D-9C81B887E37A}"/>
                  </a:ext>
                </a:extLst>
              </p:cNvPr>
              <p:cNvSpPr txBox="1"/>
              <p:nvPr/>
            </p:nvSpPr>
            <p:spPr>
              <a:xfrm>
                <a:off x="643456" y="4450447"/>
                <a:ext cx="1130482" cy="383208"/>
              </a:xfrm>
              <a:prstGeom prst="rect">
                <a:avLst/>
              </a:prstGeom>
              <a:solidFill>
                <a:srgbClr val="586143"/>
              </a:solidFill>
              <a:ln w="19050">
                <a:solidFill>
                  <a:srgbClr val="586143"/>
                </a:solidFill>
              </a:ln>
            </p:spPr>
            <p:txBody>
              <a:bodyPr wrap="square" lIns="36000" tIns="90000" rIns="36000" bIns="90000" rtlCol="0">
                <a:spAutoFit/>
              </a:bodyPr>
              <a:lstStyle/>
              <a:p>
                <a:pPr algn="ctr"/>
                <a:r>
                  <a:rPr lang="es-ES" sz="1400" dirty="0">
                    <a:solidFill>
                      <a:schemeClr val="bg1"/>
                    </a:solidFill>
                  </a:rPr>
                  <a:t>Documentación</a:t>
                </a:r>
              </a:p>
            </p:txBody>
          </p:sp>
          <p:sp>
            <p:nvSpPr>
              <p:cNvPr id="29" name="Rectángulo 28">
                <a:hlinkClick r:id="rId14" action="ppaction://hlinksldjump"/>
                <a:extLst>
                  <a:ext uri="{FF2B5EF4-FFF2-40B4-BE49-F238E27FC236}">
                    <a16:creationId xmlns:a16="http://schemas.microsoft.com/office/drawing/2014/main" id="{4E316F21-1CBD-782B-0D37-66F3E58C166D}"/>
                  </a:ext>
                </a:extLst>
              </p:cNvPr>
              <p:cNvSpPr/>
              <p:nvPr/>
            </p:nvSpPr>
            <p:spPr>
              <a:xfrm>
                <a:off x="643176" y="4799161"/>
                <a:ext cx="1130762" cy="1051334"/>
              </a:xfrm>
              <a:prstGeom prst="rect">
                <a:avLst/>
              </a:prstGeom>
              <a:noFill/>
              <a:ln w="19050">
                <a:solidFill>
                  <a:srgbClr val="5861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grpSp>
      <p:grpSp>
        <p:nvGrpSpPr>
          <p:cNvPr id="31" name="Grupo 30">
            <a:extLst>
              <a:ext uri="{FF2B5EF4-FFF2-40B4-BE49-F238E27FC236}">
                <a16:creationId xmlns:a16="http://schemas.microsoft.com/office/drawing/2014/main" id="{4B712971-29AF-210F-F0C2-9B72151B66CB}"/>
              </a:ext>
            </a:extLst>
          </p:cNvPr>
          <p:cNvGrpSpPr/>
          <p:nvPr/>
        </p:nvGrpSpPr>
        <p:grpSpPr>
          <a:xfrm>
            <a:off x="3348379" y="4327571"/>
            <a:ext cx="1269927" cy="1447642"/>
            <a:chOff x="3560354" y="4447643"/>
            <a:chExt cx="1269927" cy="1451171"/>
          </a:xfrm>
        </p:grpSpPr>
        <p:pic>
          <p:nvPicPr>
            <p:cNvPr id="36" name="Gráfico 35" descr="Información">
              <a:hlinkClick r:id="rId15" action="ppaction://hlinksldjump"/>
              <a:extLst>
                <a:ext uri="{FF2B5EF4-FFF2-40B4-BE49-F238E27FC236}">
                  <a16:creationId xmlns:a16="http://schemas.microsoft.com/office/drawing/2014/main" id="{6771F752-5D2C-E988-2F06-94D433BA4641}"/>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3747357" y="4923869"/>
              <a:ext cx="895920" cy="895920"/>
            </a:xfrm>
            <a:prstGeom prst="rect">
              <a:avLst/>
            </a:prstGeom>
          </p:spPr>
        </p:pic>
        <p:grpSp>
          <p:nvGrpSpPr>
            <p:cNvPr id="37" name="Grupo 36">
              <a:extLst>
                <a:ext uri="{FF2B5EF4-FFF2-40B4-BE49-F238E27FC236}">
                  <a16:creationId xmlns:a16="http://schemas.microsoft.com/office/drawing/2014/main" id="{50B3AD6D-5BDC-8551-953C-2104DC4BFB76}"/>
                </a:ext>
              </a:extLst>
            </p:cNvPr>
            <p:cNvGrpSpPr/>
            <p:nvPr/>
          </p:nvGrpSpPr>
          <p:grpSpPr>
            <a:xfrm>
              <a:off x="3560354" y="4447643"/>
              <a:ext cx="1269927" cy="1451171"/>
              <a:chOff x="643176" y="4450447"/>
              <a:chExt cx="1130762" cy="1400048"/>
            </a:xfrm>
          </p:grpSpPr>
          <p:sp>
            <p:nvSpPr>
              <p:cNvPr id="38" name="CuadroTexto 37">
                <a:hlinkClick r:id="rId18" action="ppaction://hlinksldjump"/>
                <a:extLst>
                  <a:ext uri="{FF2B5EF4-FFF2-40B4-BE49-F238E27FC236}">
                    <a16:creationId xmlns:a16="http://schemas.microsoft.com/office/drawing/2014/main" id="{62B5700D-9731-B2B0-FD01-F2A7BAA2CD31}"/>
                  </a:ext>
                </a:extLst>
              </p:cNvPr>
              <p:cNvSpPr txBox="1"/>
              <p:nvPr/>
            </p:nvSpPr>
            <p:spPr>
              <a:xfrm>
                <a:off x="643456" y="4450447"/>
                <a:ext cx="1130482" cy="383208"/>
              </a:xfrm>
              <a:prstGeom prst="rect">
                <a:avLst/>
              </a:prstGeom>
              <a:solidFill>
                <a:srgbClr val="586143"/>
              </a:solidFill>
              <a:ln w="19050">
                <a:solidFill>
                  <a:srgbClr val="586143"/>
                </a:solidFill>
              </a:ln>
            </p:spPr>
            <p:txBody>
              <a:bodyPr wrap="square" lIns="36000" tIns="90000" rIns="36000" bIns="90000" rtlCol="0">
                <a:spAutoFit/>
              </a:bodyPr>
              <a:lstStyle/>
              <a:p>
                <a:pPr algn="ctr"/>
                <a:r>
                  <a:rPr lang="es-ES" sz="1400" dirty="0">
                    <a:solidFill>
                      <a:schemeClr val="bg1"/>
                    </a:solidFill>
                  </a:rPr>
                  <a:t>Información</a:t>
                </a:r>
              </a:p>
            </p:txBody>
          </p:sp>
          <p:sp>
            <p:nvSpPr>
              <p:cNvPr id="39" name="Rectángulo 38">
                <a:hlinkClick r:id="rId18" action="ppaction://hlinksldjump"/>
                <a:extLst>
                  <a:ext uri="{FF2B5EF4-FFF2-40B4-BE49-F238E27FC236}">
                    <a16:creationId xmlns:a16="http://schemas.microsoft.com/office/drawing/2014/main" id="{0FA1EA99-ECF3-CE5E-D7E9-5373D85B1712}"/>
                  </a:ext>
                </a:extLst>
              </p:cNvPr>
              <p:cNvSpPr/>
              <p:nvPr/>
            </p:nvSpPr>
            <p:spPr>
              <a:xfrm>
                <a:off x="643176" y="4833655"/>
                <a:ext cx="1130762" cy="1016840"/>
              </a:xfrm>
              <a:prstGeom prst="rect">
                <a:avLst/>
              </a:prstGeom>
              <a:noFill/>
              <a:ln w="19050">
                <a:solidFill>
                  <a:srgbClr val="5861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grpSp>
      <p:grpSp>
        <p:nvGrpSpPr>
          <p:cNvPr id="54" name="Grupo 53">
            <a:extLst>
              <a:ext uri="{FF2B5EF4-FFF2-40B4-BE49-F238E27FC236}">
                <a16:creationId xmlns:a16="http://schemas.microsoft.com/office/drawing/2014/main" id="{66FE67B8-4087-B2B3-F3DC-1D7C377D4642}"/>
              </a:ext>
            </a:extLst>
          </p:cNvPr>
          <p:cNvGrpSpPr/>
          <p:nvPr/>
        </p:nvGrpSpPr>
        <p:grpSpPr>
          <a:xfrm>
            <a:off x="9676497" y="4334618"/>
            <a:ext cx="1269927" cy="1447642"/>
            <a:chOff x="10718836" y="3017973"/>
            <a:chExt cx="1269927" cy="1447642"/>
          </a:xfrm>
        </p:grpSpPr>
        <p:grpSp>
          <p:nvGrpSpPr>
            <p:cNvPr id="49" name="Grupo 48">
              <a:extLst>
                <a:ext uri="{FF2B5EF4-FFF2-40B4-BE49-F238E27FC236}">
                  <a16:creationId xmlns:a16="http://schemas.microsoft.com/office/drawing/2014/main" id="{27919BFD-E1BF-33B6-C928-C8BDD100F604}"/>
                </a:ext>
              </a:extLst>
            </p:cNvPr>
            <p:cNvGrpSpPr/>
            <p:nvPr/>
          </p:nvGrpSpPr>
          <p:grpSpPr>
            <a:xfrm>
              <a:off x="10718836" y="3017973"/>
              <a:ext cx="1269927" cy="1447642"/>
              <a:chOff x="578785" y="6272326"/>
              <a:chExt cx="1130762" cy="1400048"/>
            </a:xfrm>
          </p:grpSpPr>
          <p:sp>
            <p:nvSpPr>
              <p:cNvPr id="51" name="CuadroTexto 50">
                <a:hlinkClick r:id="rId19" action="ppaction://hlinksldjump"/>
                <a:extLst>
                  <a:ext uri="{FF2B5EF4-FFF2-40B4-BE49-F238E27FC236}">
                    <a16:creationId xmlns:a16="http://schemas.microsoft.com/office/drawing/2014/main" id="{FFE9F466-A931-C4A8-A5F2-9EF9231F4EAE}"/>
                  </a:ext>
                </a:extLst>
              </p:cNvPr>
              <p:cNvSpPr txBox="1"/>
              <p:nvPr/>
            </p:nvSpPr>
            <p:spPr>
              <a:xfrm>
                <a:off x="579065" y="6272326"/>
                <a:ext cx="1130482" cy="383208"/>
              </a:xfrm>
              <a:prstGeom prst="rect">
                <a:avLst/>
              </a:prstGeom>
              <a:solidFill>
                <a:srgbClr val="586143"/>
              </a:solidFill>
              <a:ln w="19050">
                <a:solidFill>
                  <a:srgbClr val="586143"/>
                </a:solidFill>
              </a:ln>
            </p:spPr>
            <p:txBody>
              <a:bodyPr wrap="square" lIns="36000" tIns="90000" rIns="36000" bIns="90000" rtlCol="0">
                <a:spAutoFit/>
              </a:bodyPr>
              <a:lstStyle/>
              <a:p>
                <a:pPr algn="ctr"/>
                <a:r>
                  <a:rPr lang="es-ES" sz="1400" dirty="0">
                    <a:solidFill>
                      <a:schemeClr val="bg1"/>
                    </a:solidFill>
                  </a:rPr>
                  <a:t>Oportunidades</a:t>
                </a:r>
              </a:p>
            </p:txBody>
          </p:sp>
          <p:sp>
            <p:nvSpPr>
              <p:cNvPr id="52" name="Rectángulo 51">
                <a:hlinkClick r:id="rId19" action="ppaction://hlinksldjump"/>
                <a:extLst>
                  <a:ext uri="{FF2B5EF4-FFF2-40B4-BE49-F238E27FC236}">
                    <a16:creationId xmlns:a16="http://schemas.microsoft.com/office/drawing/2014/main" id="{BD1B0DC2-8114-1223-620D-5CE549CA24AC}"/>
                  </a:ext>
                </a:extLst>
              </p:cNvPr>
              <p:cNvSpPr/>
              <p:nvPr/>
            </p:nvSpPr>
            <p:spPr>
              <a:xfrm>
                <a:off x="578785" y="6655534"/>
                <a:ext cx="1130762" cy="1016840"/>
              </a:xfrm>
              <a:prstGeom prst="rect">
                <a:avLst/>
              </a:prstGeom>
              <a:noFill/>
              <a:ln w="19050">
                <a:solidFill>
                  <a:srgbClr val="5861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pic>
          <p:nvPicPr>
            <p:cNvPr id="53" name="Gráfico 52" descr="Lupa">
              <a:hlinkClick r:id="rId19" action="ppaction://hlinksldjump"/>
              <a:extLst>
                <a:ext uri="{FF2B5EF4-FFF2-40B4-BE49-F238E27FC236}">
                  <a16:creationId xmlns:a16="http://schemas.microsoft.com/office/drawing/2014/main" id="{14F5EA5B-2EA7-A9F5-EF6D-8FE8D3749139}"/>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10920660" y="3487059"/>
              <a:ext cx="910975" cy="910975"/>
            </a:xfrm>
            <a:prstGeom prst="rect">
              <a:avLst/>
            </a:prstGeom>
          </p:spPr>
        </p:pic>
      </p:grpSp>
      <p:sp>
        <p:nvSpPr>
          <p:cNvPr id="5" name="CuadroTexto 4">
            <a:extLst>
              <a:ext uri="{FF2B5EF4-FFF2-40B4-BE49-F238E27FC236}">
                <a16:creationId xmlns:a16="http://schemas.microsoft.com/office/drawing/2014/main" id="{FE7BF33D-FE00-97F2-C0AF-95BFCE90ED28}"/>
              </a:ext>
            </a:extLst>
          </p:cNvPr>
          <p:cNvSpPr txBox="1"/>
          <p:nvPr/>
        </p:nvSpPr>
        <p:spPr>
          <a:xfrm>
            <a:off x="705080" y="3619098"/>
            <a:ext cx="10950765" cy="369332"/>
          </a:xfrm>
          <a:prstGeom prst="rect">
            <a:avLst/>
          </a:prstGeom>
          <a:solidFill>
            <a:srgbClr val="93A074"/>
          </a:solidFill>
        </p:spPr>
        <p:txBody>
          <a:bodyPr wrap="square">
            <a:spAutoFit/>
          </a:bodyPr>
          <a:lstStyle/>
          <a:p>
            <a:pPr marL="0" indent="0">
              <a:buNone/>
            </a:pPr>
            <a:r>
              <a:rPr lang="es-ES" sz="1800" b="0" i="0" u="none" strike="noStrike" baseline="0" dirty="0">
                <a:solidFill>
                  <a:srgbClr val="000000"/>
                </a:solidFill>
                <a:latin typeface="Arial" panose="020B0604020202020204" pitchFamily="34" charset="0"/>
                <a:cs typeface="Arial" panose="020B0604020202020204" pitchFamily="34" charset="0"/>
              </a:rPr>
              <a:t>Para </a:t>
            </a:r>
            <a:r>
              <a:rPr lang="es-ES" sz="1800" b="0" i="0" u="none" strike="noStrike" baseline="0" dirty="0">
                <a:latin typeface="Arial" panose="020B0604020202020204" pitchFamily="34" charset="0"/>
                <a:cs typeface="Arial" panose="020B0604020202020204" pitchFamily="34" charset="0"/>
              </a:rPr>
              <a:t>realizar un DIAGNÓSTICO avanzado o completo, analiza</a:t>
            </a:r>
            <a:r>
              <a:rPr lang="es-ES" sz="1800" b="0" i="0" u="none" strike="noStrike" baseline="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727327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CBFF5-3177-5FA5-01AE-4FF004EAA934}"/>
              </a:ext>
            </a:extLst>
          </p:cNvPr>
          <p:cNvSpPr>
            <a:spLocks noGrp="1"/>
          </p:cNvSpPr>
          <p:nvPr>
            <p:ph type="title"/>
          </p:nvPr>
        </p:nvSpPr>
        <p:spPr/>
        <p:txBody>
          <a:bodyPr vert="horz" lIns="144000" tIns="45720" rIns="91440" bIns="45720" rtlCol="0" anchor="ctr">
            <a:noAutofit/>
          </a:bodyPr>
          <a:lstStyle/>
          <a:p>
            <a:r>
              <a:rPr lang="es-ES" sz="2400" dirty="0"/>
              <a:t>DOCUMENTACIÓN pedida a las contratas</a:t>
            </a:r>
          </a:p>
        </p:txBody>
      </p:sp>
      <p:sp>
        <p:nvSpPr>
          <p:cNvPr id="3" name="Marcador de contenido 2">
            <a:extLst>
              <a:ext uri="{FF2B5EF4-FFF2-40B4-BE49-F238E27FC236}">
                <a16:creationId xmlns:a16="http://schemas.microsoft.com/office/drawing/2014/main" id="{4BA43069-37B6-7FAB-F552-53F5165B3347}"/>
              </a:ext>
            </a:extLst>
          </p:cNvPr>
          <p:cNvSpPr>
            <a:spLocks noGrp="1"/>
          </p:cNvSpPr>
          <p:nvPr>
            <p:ph idx="1"/>
          </p:nvPr>
        </p:nvSpPr>
        <p:spPr>
          <a:xfrm>
            <a:off x="838200" y="1450960"/>
            <a:ext cx="10515600" cy="2186546"/>
          </a:xfrm>
          <a:prstGeom prst="roundRect">
            <a:avLst>
              <a:gd name="adj" fmla="val 0"/>
            </a:avLst>
          </a:prstGeom>
          <a:solidFill>
            <a:srgbClr val="D7E6B0"/>
          </a:solidFill>
        </p:spPr>
        <p:txBody>
          <a:bodyPr tIns="36000" bIns="72000">
            <a:spAutoFit/>
          </a:bodyPr>
          <a:lstStyle/>
          <a:p>
            <a:pPr marL="0" indent="0">
              <a:lnSpc>
                <a:spcPct val="100000"/>
              </a:lnSpc>
              <a:buNone/>
            </a:pPr>
            <a:r>
              <a:rPr lang="es-ES" sz="1800" dirty="0">
                <a:latin typeface="Arial" panose="020B0604020202020204" pitchFamily="34" charset="0"/>
                <a:cs typeface="Arial" panose="020B0604020202020204" pitchFamily="34" charset="0"/>
              </a:rPr>
              <a:t>Analiza si:</a:t>
            </a:r>
          </a:p>
          <a:p>
            <a:pPr>
              <a:lnSpc>
                <a:spcPct val="100000"/>
              </a:lnSpc>
              <a:spcBef>
                <a:spcPts val="600"/>
              </a:spcBef>
            </a:pPr>
            <a:r>
              <a:rPr lang="es-ES" sz="1600" dirty="0">
                <a:latin typeface="Arial" panose="020B0604020202020204" pitchFamily="34" charset="0"/>
                <a:cs typeface="Arial" panose="020B0604020202020204" pitchFamily="34" charset="0"/>
              </a:rPr>
              <a:t>¿Se pide siempre la misma documentación a las contratas, o si lo que se pide es proporcional al riesgo y situación de cada caso?</a:t>
            </a:r>
          </a:p>
          <a:p>
            <a:pPr>
              <a:lnSpc>
                <a:spcPct val="100000"/>
              </a:lnSpc>
              <a:spcBef>
                <a:spcPts val="0"/>
              </a:spcBef>
            </a:pPr>
            <a:r>
              <a:rPr lang="es-ES" sz="1600" dirty="0">
                <a:latin typeface="Arial" panose="020B0604020202020204" pitchFamily="34" charset="0"/>
                <a:ea typeface="Calibri" panose="020F0502020204030204" pitchFamily="34" charset="0"/>
                <a:cs typeface="Arial" panose="020B0604020202020204" pitchFamily="34" charset="0"/>
              </a:rPr>
              <a:t>¿Esta documentación es sólo relativa a CAE </a:t>
            </a:r>
            <a:r>
              <a:rPr lang="es-ES" sz="1600" dirty="0">
                <a:latin typeface="Arial" panose="020B0604020202020204" pitchFamily="34" charset="0"/>
                <a:cs typeface="Arial" panose="020B0604020202020204" pitchFamily="34" charset="0"/>
              </a:rPr>
              <a:t>(formación, información, etc.) </a:t>
            </a:r>
            <a:r>
              <a:rPr lang="es-ES" sz="1600" dirty="0">
                <a:latin typeface="Arial" panose="020B0604020202020204" pitchFamily="34" charset="0"/>
                <a:ea typeface="Calibri" panose="020F0502020204030204" pitchFamily="34" charset="0"/>
                <a:cs typeface="Arial" panose="020B0604020202020204" pitchFamily="34" charset="0"/>
              </a:rPr>
              <a:t>o también incluye requisitos para controlar el acceso de personal </a:t>
            </a:r>
            <a:r>
              <a:rPr lang="es-ES" sz="1600" dirty="0">
                <a:latin typeface="Arial" panose="020B0604020202020204" pitchFamily="34" charset="0"/>
                <a:cs typeface="Arial" panose="020B0604020202020204" pitchFamily="34" charset="0"/>
              </a:rPr>
              <a:t>(cotizaciones de SS, seguros RC, etc.)</a:t>
            </a:r>
            <a:r>
              <a:rPr lang="es-ES" sz="1600" dirty="0">
                <a:latin typeface="Arial" panose="020B0604020202020204" pitchFamily="34" charset="0"/>
                <a:ea typeface="Calibri" panose="020F0502020204030204" pitchFamily="34" charset="0"/>
                <a:cs typeface="Arial" panose="020B0604020202020204" pitchFamily="34" charset="0"/>
              </a:rPr>
              <a:t>?</a:t>
            </a:r>
          </a:p>
          <a:p>
            <a:pPr>
              <a:lnSpc>
                <a:spcPct val="100000"/>
              </a:lnSpc>
              <a:spcBef>
                <a:spcPts val="0"/>
              </a:spcBef>
            </a:pPr>
            <a:r>
              <a:rPr lang="es-ES" sz="1600" dirty="0">
                <a:latin typeface="Arial" panose="020B0604020202020204" pitchFamily="34" charset="0"/>
                <a:ea typeface="Calibri" panose="020F0502020204030204" pitchFamily="34" charset="0"/>
                <a:cs typeface="Arial" panose="020B0604020202020204" pitchFamily="34" charset="0"/>
              </a:rPr>
              <a:t>¿Está identificado lo que es relativo a CAE y lo que es para otros temas? En su caso, ¿quién lo gestiona?  </a:t>
            </a:r>
          </a:p>
          <a:p>
            <a:pPr>
              <a:lnSpc>
                <a:spcPct val="100000"/>
              </a:lnSpc>
              <a:spcBef>
                <a:spcPts val="0"/>
              </a:spcBef>
            </a:pPr>
            <a:r>
              <a:rPr lang="es-ES" sz="1600" dirty="0">
                <a:latin typeface="Arial" panose="020B0604020202020204" pitchFamily="34" charset="0"/>
                <a:ea typeface="Calibri" panose="020F0502020204030204" pitchFamily="34" charset="0"/>
                <a:cs typeface="Arial" panose="020B0604020202020204" pitchFamily="34" charset="0"/>
              </a:rPr>
              <a:t>¿Todos los documentos que se solicitan son necesarios? </a:t>
            </a:r>
          </a:p>
          <a:p>
            <a:pPr>
              <a:lnSpc>
                <a:spcPct val="100000"/>
              </a:lnSpc>
              <a:spcBef>
                <a:spcPts val="0"/>
              </a:spcBef>
            </a:pPr>
            <a:r>
              <a:rPr lang="es-ES" sz="1600" dirty="0">
                <a:latin typeface="Arial" panose="020B0604020202020204" pitchFamily="34" charset="0"/>
                <a:cs typeface="Arial" panose="020B0604020202020204" pitchFamily="34" charset="0"/>
              </a:rPr>
              <a:t>¿Se pide sólo porque lo solicitan los clientes? </a:t>
            </a:r>
          </a:p>
        </p:txBody>
      </p:sp>
      <p:sp>
        <p:nvSpPr>
          <p:cNvPr id="7" name="CuadroTexto 6">
            <a:extLst>
              <a:ext uri="{FF2B5EF4-FFF2-40B4-BE49-F238E27FC236}">
                <a16:creationId xmlns:a16="http://schemas.microsoft.com/office/drawing/2014/main" id="{6C64FEE2-268B-11A6-5EDD-4CDC1890CB98}"/>
              </a:ext>
            </a:extLst>
          </p:cNvPr>
          <p:cNvSpPr txBox="1"/>
          <p:nvPr/>
        </p:nvSpPr>
        <p:spPr>
          <a:xfrm>
            <a:off x="838200" y="3787050"/>
            <a:ext cx="10515600" cy="369332"/>
          </a:xfrm>
          <a:prstGeom prst="rect">
            <a:avLst/>
          </a:prstGeom>
          <a:solidFill>
            <a:srgbClr val="C2D986"/>
          </a:solidFill>
        </p:spPr>
        <p:txBody>
          <a:bodyPr wrap="square">
            <a:spAutoFit/>
          </a:bodyPr>
          <a:lstStyle/>
          <a:p>
            <a:r>
              <a:rPr lang="es-ES" dirty="0">
                <a:latin typeface="Arial" panose="020B0604020202020204" pitchFamily="34" charset="0"/>
                <a:cs typeface="Arial" panose="020B0604020202020204" pitchFamily="34" charset="0"/>
              </a:rPr>
              <a:t>Para analizar estas cuestiones, se puede utilizar esta tabla:</a:t>
            </a:r>
          </a:p>
        </p:txBody>
      </p:sp>
      <p:graphicFrame>
        <p:nvGraphicFramePr>
          <p:cNvPr id="12" name="Objeto 11">
            <a:extLst>
              <a:ext uri="{FF2B5EF4-FFF2-40B4-BE49-F238E27FC236}">
                <a16:creationId xmlns:a16="http://schemas.microsoft.com/office/drawing/2014/main" id="{9D1BA266-A0D2-0A5B-3839-824807436275}"/>
              </a:ext>
            </a:extLst>
          </p:cNvPr>
          <p:cNvGraphicFramePr>
            <a:graphicFrameLocks noChangeAspect="1"/>
          </p:cNvGraphicFramePr>
          <p:nvPr>
            <p:extLst>
              <p:ext uri="{D42A27DB-BD31-4B8C-83A1-F6EECF244321}">
                <p14:modId xmlns:p14="http://schemas.microsoft.com/office/powerpoint/2010/main" val="3775272438"/>
              </p:ext>
            </p:extLst>
          </p:nvPr>
        </p:nvGraphicFramePr>
        <p:xfrm>
          <a:off x="838200" y="4156382"/>
          <a:ext cx="6081820" cy="2132345"/>
        </p:xfrm>
        <a:graphic>
          <a:graphicData uri="http://schemas.openxmlformats.org/presentationml/2006/ole">
            <mc:AlternateContent xmlns:mc="http://schemas.openxmlformats.org/markup-compatibility/2006">
              <mc:Choice xmlns:v="urn:schemas-microsoft-com:vml" Requires="v">
                <p:oleObj spid="_x0000_s1036" name="Worksheet" r:id="rId3" imgW="10414099" imgH="3651294" progId="Excel.Sheet.12">
                  <p:embed/>
                </p:oleObj>
              </mc:Choice>
              <mc:Fallback>
                <p:oleObj name="Worksheet" r:id="rId3" imgW="10414099" imgH="3651294" progId="Excel.Sheet.12">
                  <p:embed/>
                  <p:pic>
                    <p:nvPicPr>
                      <p:cNvPr id="9" name="Objeto 8">
                        <a:extLst>
                          <a:ext uri="{FF2B5EF4-FFF2-40B4-BE49-F238E27FC236}">
                            <a16:creationId xmlns:a16="http://schemas.microsoft.com/office/drawing/2014/main" id="{B11995EA-DA6C-D6F2-8167-FF23ECE4A970}"/>
                          </a:ext>
                        </a:extLst>
                      </p:cNvPr>
                      <p:cNvPicPr/>
                      <p:nvPr/>
                    </p:nvPicPr>
                    <p:blipFill>
                      <a:blip r:embed="rId4"/>
                      <a:stretch>
                        <a:fillRect/>
                      </a:stretch>
                    </p:blipFill>
                    <p:spPr>
                      <a:xfrm>
                        <a:off x="838200" y="4156382"/>
                        <a:ext cx="6081820" cy="2132345"/>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F216E68C-A4D4-4100-E3E7-C5C09769C9C1}"/>
              </a:ext>
            </a:extLst>
          </p:cNvPr>
          <p:cNvGraphicFramePr>
            <a:graphicFrameLocks noChangeAspect="1"/>
          </p:cNvGraphicFramePr>
          <p:nvPr>
            <p:extLst>
              <p:ext uri="{D42A27DB-BD31-4B8C-83A1-F6EECF244321}">
                <p14:modId xmlns:p14="http://schemas.microsoft.com/office/powerpoint/2010/main" val="2484392015"/>
              </p:ext>
            </p:extLst>
          </p:nvPr>
        </p:nvGraphicFramePr>
        <p:xfrm>
          <a:off x="8340540" y="4554005"/>
          <a:ext cx="914400" cy="806450"/>
        </p:xfrm>
        <a:graphic>
          <a:graphicData uri="http://schemas.openxmlformats.org/presentationml/2006/ole">
            <mc:AlternateContent xmlns:mc="http://schemas.openxmlformats.org/markup-compatibility/2006">
              <mc:Choice xmlns:v="urn:schemas-microsoft-com:vml" Requires="v">
                <p:oleObj spid="_x0000_s1037" name="Worksheet" showAsIcon="1" r:id="rId5" imgW="914597" imgH="806406" progId="Excel.Sheet.8">
                  <p:embed/>
                </p:oleObj>
              </mc:Choice>
              <mc:Fallback>
                <p:oleObj name="Worksheet" showAsIcon="1" r:id="rId5" imgW="914597" imgH="806406" progId="Excel.Sheet.8">
                  <p:embed/>
                  <p:pic>
                    <p:nvPicPr>
                      <p:cNvPr id="0" name=""/>
                      <p:cNvPicPr/>
                      <p:nvPr/>
                    </p:nvPicPr>
                    <p:blipFill>
                      <a:blip r:embed="rId6"/>
                      <a:stretch>
                        <a:fillRect/>
                      </a:stretch>
                    </p:blipFill>
                    <p:spPr>
                      <a:xfrm>
                        <a:off x="8340540" y="4554005"/>
                        <a:ext cx="914400" cy="806450"/>
                      </a:xfrm>
                      <a:prstGeom prst="rect">
                        <a:avLst/>
                      </a:prstGeom>
                    </p:spPr>
                  </p:pic>
                </p:oleObj>
              </mc:Fallback>
            </mc:AlternateContent>
          </a:graphicData>
        </a:graphic>
      </p:graphicFrame>
      <p:pic>
        <p:nvPicPr>
          <p:cNvPr id="16" name="Imagen 15">
            <a:extLst>
              <a:ext uri="{FF2B5EF4-FFF2-40B4-BE49-F238E27FC236}">
                <a16:creationId xmlns:a16="http://schemas.microsoft.com/office/drawing/2014/main" id="{385F2E55-C1AC-8FBF-ECEB-B713D9952127}"/>
              </a:ext>
            </a:extLst>
          </p:cNvPr>
          <p:cNvPicPr>
            <a:picLocks noChangeAspect="1"/>
          </p:cNvPicPr>
          <p:nvPr/>
        </p:nvPicPr>
        <p:blipFill>
          <a:blip r:embed="rId7"/>
          <a:stretch>
            <a:fillRect/>
          </a:stretch>
        </p:blipFill>
        <p:spPr>
          <a:xfrm>
            <a:off x="11125200" y="127122"/>
            <a:ext cx="995043" cy="1173322"/>
          </a:xfrm>
          <a:prstGeom prst="rect">
            <a:avLst/>
          </a:prstGeom>
        </p:spPr>
      </p:pic>
      <mc:AlternateContent xmlns:mc="http://schemas.openxmlformats.org/markup-compatibility/2006">
        <mc:Choice xmlns="" xmlns:pslz="http://schemas.microsoft.com/office/powerpoint/2016/slidezoom" Requires="pslz">
          <p:graphicFrame>
            <p:nvGraphicFramePr>
              <p:cNvPr id="6" name="Vista general de diapositiva 5">
                <a:extLst>
                  <a:ext uri="{FF2B5EF4-FFF2-40B4-BE49-F238E27FC236}">
                    <a16:creationId xmlns:a16="http://schemas.microsoft.com/office/drawing/2014/main" id="{55FD2090-632E-2180-E811-06510394F9D9}"/>
                  </a:ext>
                </a:extLst>
              </p:cNvPr>
              <p:cNvGraphicFramePr>
                <a:graphicFrameLocks noChangeAspect="1"/>
              </p:cNvGraphicFramePr>
              <p:nvPr>
                <p:extLst>
                  <p:ext uri="{D42A27DB-BD31-4B8C-83A1-F6EECF244321}">
                    <p14:modId xmlns:p14="http://schemas.microsoft.com/office/powerpoint/2010/main" val="2484876950"/>
                  </p:ext>
                </p:extLst>
              </p:nvPr>
            </p:nvGraphicFramePr>
            <p:xfrm>
              <a:off x="10675460" y="5989998"/>
              <a:ext cx="1453663" cy="817685"/>
            </p:xfrm>
            <a:graphic>
              <a:graphicData uri="http://schemas.microsoft.com/office/powerpoint/2016/slidezoom">
                <pslz:sldZm>
                  <pslz:sldZmObj sldId="360" cId="2672732736">
                    <pslz:zmPr id="{D241E6F3-B0DE-47E8-90AB-E83534E6557D}" returnToParent="0" transitionDur="1000">
                      <p166:blipFill xmlns:p166="http://schemas.microsoft.com/office/powerpoint/2016/6/main">
                        <a:blip r:embed="rId8"/>
                        <a:stretch>
                          <a:fillRect/>
                        </a:stretch>
                      </p166:blipFill>
                      <p166:spPr xmlns:p166="http://schemas.microsoft.com/office/powerpoint/2016/6/main">
                        <a:xfrm>
                          <a:off x="0" y="0"/>
                          <a:ext cx="1453663" cy="817685"/>
                        </a:xfrm>
                        <a:prstGeom prst="rect">
                          <a:avLst/>
                        </a:prstGeom>
                        <a:ln w="3175">
                          <a:solidFill>
                            <a:prstClr val="ltGray"/>
                          </a:solidFill>
                        </a:ln>
                      </p166:spPr>
                    </pslz:zmPr>
                  </pslz:sldZmObj>
                </pslz:sldZm>
              </a:graphicData>
            </a:graphic>
          </p:graphicFrame>
        </mc:Choice>
        <mc:Fallback>
          <p:pic>
            <p:nvPicPr>
              <p:cNvPr id="6" name="Vista general de diapositiva 5">
                <a:hlinkClick r:id="rId9" action="ppaction://hlinksldjump"/>
                <a:extLst>
                  <a:ext uri="{FF2B5EF4-FFF2-40B4-BE49-F238E27FC236}">
                    <a16:creationId xmlns:a16="http://schemas.microsoft.com/office/drawing/2014/main" id="{55FD2090-632E-2180-E811-06510394F9D9}"/>
                  </a:ext>
                </a:extLst>
              </p:cNvPr>
              <p:cNvPicPr>
                <a:picLocks noGrp="1" noRot="1" noChangeAspect="1" noMove="1" noResize="1" noEditPoints="1" noAdjustHandles="1" noChangeArrowheads="1" noChangeShapeType="1"/>
              </p:cNvPicPr>
              <p:nvPr/>
            </p:nvPicPr>
            <p:blipFill>
              <a:blip r:embed="rId10"/>
              <a:stretch>
                <a:fillRect/>
              </a:stretch>
            </p:blipFill>
            <p:spPr>
              <a:xfrm>
                <a:off x="10675460" y="5989998"/>
                <a:ext cx="1453663" cy="817685"/>
              </a:xfrm>
              <a:prstGeom prst="rect">
                <a:avLst/>
              </a:prstGeom>
              <a:ln w="3175">
                <a:solidFill>
                  <a:prstClr val="ltGray"/>
                </a:solidFill>
              </a:ln>
            </p:spPr>
          </p:pic>
        </mc:Fallback>
      </mc:AlternateContent>
    </p:spTree>
    <p:extLst>
      <p:ext uri="{BB962C8B-B14F-4D97-AF65-F5344CB8AC3E}">
        <p14:creationId xmlns:p14="http://schemas.microsoft.com/office/powerpoint/2010/main" val="381754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DA11BF8-FED6-1590-5839-10FAB89D3585}"/>
              </a:ext>
            </a:extLst>
          </p:cNvPr>
          <p:cNvSpPr txBox="1"/>
          <p:nvPr/>
        </p:nvSpPr>
        <p:spPr>
          <a:xfrm>
            <a:off x="1806394" y="3711990"/>
            <a:ext cx="9547406" cy="2084806"/>
          </a:xfrm>
          <a:prstGeom prst="roundRect">
            <a:avLst/>
          </a:prstGeom>
          <a:solidFill>
            <a:srgbClr val="E9ECF3"/>
          </a:solidFill>
          <a:ln w="38100">
            <a:noFill/>
            <a:prstDash val="dash"/>
          </a:ln>
        </p:spPr>
        <p:txBody>
          <a:bodyPr wrap="square" tIns="72000" bIns="72000">
            <a:spAutoFit/>
          </a:bodyPr>
          <a:lstStyle>
            <a:defPPr>
              <a:defRPr lang="es-ES"/>
            </a:defPPr>
            <a:lvl1pPr>
              <a:defRPr>
                <a:latin typeface="Arial Nova Light" panose="020B0304020202020204" pitchFamily="34" charset="0"/>
              </a:defRPr>
            </a:lvl1pPr>
          </a:lstStyle>
          <a:p>
            <a:r>
              <a:rPr lang="es-ES" i="1" dirty="0">
                <a:latin typeface="RobotoSlab-Light"/>
              </a:rPr>
              <a:t>Ejemplo: </a:t>
            </a:r>
          </a:p>
          <a:p>
            <a:pPr algn="just">
              <a:spcBef>
                <a:spcPts val="600"/>
              </a:spcBef>
            </a:pPr>
            <a:r>
              <a:rPr lang="es-ES" dirty="0">
                <a:latin typeface="RobotoSlab-Light"/>
              </a:rPr>
              <a:t>La cooperación entre la empresa que contrata y la que va a prestar el servicio se inicia designado a las personas que van a hacer de interlocutoras. A partir de ese momento, se desarrollaran los contactos que sean necesarios para identificar las necesidades operativas en las que estarán integradas las preventivas, designar a las personas que las van a gestionar, elaborar la documentación que proceda, etc. </a:t>
            </a:r>
          </a:p>
        </p:txBody>
      </p:sp>
      <p:sp>
        <p:nvSpPr>
          <p:cNvPr id="8" name="CuadroTexto 7">
            <a:extLst>
              <a:ext uri="{FF2B5EF4-FFF2-40B4-BE49-F238E27FC236}">
                <a16:creationId xmlns:a16="http://schemas.microsoft.com/office/drawing/2014/main" id="{B0A58D25-DB56-1C8A-F57F-922D33BB85AF}"/>
              </a:ext>
            </a:extLst>
          </p:cNvPr>
          <p:cNvSpPr txBox="1"/>
          <p:nvPr/>
        </p:nvSpPr>
        <p:spPr>
          <a:xfrm>
            <a:off x="1806394" y="1465869"/>
            <a:ext cx="9509986" cy="467342"/>
          </a:xfrm>
          <a:prstGeom prst="roundRect">
            <a:avLst/>
          </a:prstGeom>
          <a:solidFill>
            <a:srgbClr val="1E428A"/>
          </a:solidFill>
          <a:ln w="38100">
            <a:noFill/>
            <a:prstDash val="dash"/>
          </a:ln>
        </p:spPr>
        <p:txBody>
          <a:bodyPr wrap="square" tIns="72000" bIns="72000" rtlCol="0">
            <a:spAutoFit/>
          </a:bodyPr>
          <a:lstStyle>
            <a:defPPr>
              <a:defRPr lang="es-ES"/>
            </a:defPPr>
            <a:lvl1pPr marL="180975" indent="-180975">
              <a:buFont typeface="Arial" panose="020B0604020202020204" pitchFamily="34" charset="0"/>
              <a:buChar char="•"/>
              <a:defRPr b="1">
                <a:solidFill>
                  <a:schemeClr val="bg1"/>
                </a:solidFill>
                <a:latin typeface="Arial Nova Light" panose="020B0304020202020204" pitchFamily="34" charset="0"/>
              </a:defRPr>
            </a:lvl1pPr>
          </a:lstStyle>
          <a:p>
            <a:r>
              <a:rPr lang="es-ES" dirty="0">
                <a:latin typeface="RobotoSlab-Light"/>
              </a:rPr>
              <a:t>Sólo 2,5 de cada 10 empresas mantienen siempre una comunicación fluida</a:t>
            </a:r>
          </a:p>
        </p:txBody>
      </p:sp>
      <p:sp>
        <p:nvSpPr>
          <p:cNvPr id="10" name="CuadroTexto 9">
            <a:extLst>
              <a:ext uri="{FF2B5EF4-FFF2-40B4-BE49-F238E27FC236}">
                <a16:creationId xmlns:a16="http://schemas.microsoft.com/office/drawing/2014/main" id="{7FDC7640-E489-79A6-6F3D-E1D3EFC501FC}"/>
              </a:ext>
            </a:extLst>
          </p:cNvPr>
          <p:cNvSpPr txBox="1"/>
          <p:nvPr/>
        </p:nvSpPr>
        <p:spPr>
          <a:xfrm>
            <a:off x="1806394" y="2122911"/>
            <a:ext cx="9547406" cy="1471872"/>
          </a:xfrm>
          <a:prstGeom prst="roundRect">
            <a:avLst/>
          </a:prstGeom>
          <a:solidFill>
            <a:srgbClr val="BAC0DB"/>
          </a:solidFill>
          <a:ln w="38100">
            <a:noFill/>
            <a:prstDash val="dash"/>
          </a:ln>
        </p:spPr>
        <p:txBody>
          <a:bodyPr wrap="square" tIns="72000" bIns="72000">
            <a:spAutoFit/>
          </a:bodyPr>
          <a:lstStyle/>
          <a:p>
            <a:pPr algn="just"/>
            <a:r>
              <a:rPr lang="es-ES" b="1" dirty="0">
                <a:latin typeface="RobotoSlab-Light"/>
              </a:rPr>
              <a:t>Cooperar</a:t>
            </a:r>
            <a:r>
              <a:rPr lang="es-ES" dirty="0">
                <a:latin typeface="RobotoSlab-Light"/>
              </a:rPr>
              <a:t> para coordinar es dialogar, intercambiar información y ser proactivos en la búsqueda de soluciones. </a:t>
            </a:r>
          </a:p>
          <a:p>
            <a:pPr>
              <a:spcBef>
                <a:spcPts val="600"/>
              </a:spcBef>
            </a:pPr>
            <a:r>
              <a:rPr lang="es-ES" b="1" dirty="0">
                <a:latin typeface="RobotoSlab-Light"/>
              </a:rPr>
              <a:t>N</a:t>
            </a:r>
            <a:r>
              <a:rPr lang="es-ES" sz="1800" b="1" dirty="0">
                <a:latin typeface="RobotoSlab-Light"/>
              </a:rPr>
              <a:t>o es </a:t>
            </a:r>
            <a:r>
              <a:rPr lang="es-ES" sz="1800" dirty="0">
                <a:latin typeface="RobotoSlab-Light"/>
              </a:rPr>
              <a:t>sólamente</a:t>
            </a:r>
            <a:r>
              <a:rPr lang="es-ES" sz="1800" b="1" dirty="0">
                <a:latin typeface="RobotoSlab-Light"/>
              </a:rPr>
              <a:t> pedir documentación sin más. </a:t>
            </a:r>
            <a:r>
              <a:rPr lang="es-ES" sz="1800" dirty="0">
                <a:latin typeface="RobotoSlab-Light"/>
              </a:rPr>
              <a:t>La documentación - correctamente elaborada - debe ser el apoyo principal para la búsqueda de soluciones prácticas. </a:t>
            </a:r>
          </a:p>
        </p:txBody>
      </p:sp>
      <p:sp>
        <p:nvSpPr>
          <p:cNvPr id="12" name="CuadroTexto 11">
            <a:extLst>
              <a:ext uri="{FF2B5EF4-FFF2-40B4-BE49-F238E27FC236}">
                <a16:creationId xmlns:a16="http://schemas.microsoft.com/office/drawing/2014/main" id="{3200B0EE-27E9-5E84-B8CB-F131534B8636}"/>
              </a:ext>
            </a:extLst>
          </p:cNvPr>
          <p:cNvSpPr txBox="1"/>
          <p:nvPr/>
        </p:nvSpPr>
        <p:spPr>
          <a:xfrm>
            <a:off x="838199" y="6031210"/>
            <a:ext cx="6097656" cy="607859"/>
          </a:xfrm>
          <a:prstGeom prst="rect">
            <a:avLst/>
          </a:prstGeom>
          <a:noFill/>
        </p:spPr>
        <p:txBody>
          <a:bodyPr wrap="square">
            <a:spAutoFit/>
          </a:bodyPr>
          <a:lstStyle/>
          <a:p>
            <a:pPr algn="l"/>
            <a:r>
              <a:rPr lang="es-ES" sz="800" b="1" i="1" dirty="0">
                <a:latin typeface="Arial Nova Light" panose="020B0304020202020204" pitchFamily="34" charset="0"/>
              </a:rPr>
              <a:t>Referencias:</a:t>
            </a:r>
          </a:p>
          <a:p>
            <a:pPr algn="l">
              <a:spcBef>
                <a:spcPts val="300"/>
              </a:spcBef>
            </a:pPr>
            <a:r>
              <a:rPr lang="es-ES" sz="800" i="1" dirty="0">
                <a:latin typeface="Arial Nova Light" panose="020B0304020202020204" pitchFamily="34" charset="0"/>
              </a:rPr>
              <a:t>LPRL 31/95. Artículo 24.1. </a:t>
            </a:r>
            <a:r>
              <a:rPr lang="es-ES" sz="800" i="1" dirty="0">
                <a:latin typeface="Arial Nova Light" panose="020B0304020202020204" pitchFamily="34" charset="0"/>
                <a:hlinkClick r:id="rId3"/>
              </a:rPr>
              <a:t>Acceso al documento</a:t>
            </a:r>
            <a:endParaRPr lang="es-ES" sz="800" i="1" dirty="0">
              <a:latin typeface="Arial Nova Light" panose="020B0304020202020204" pitchFamily="34" charset="0"/>
            </a:endParaRPr>
          </a:p>
          <a:p>
            <a:pPr algn="l"/>
            <a:r>
              <a:rPr lang="es-ES" sz="800" i="1" dirty="0">
                <a:latin typeface="Arial Nova Light" panose="020B0304020202020204" pitchFamily="34" charset="0"/>
              </a:rPr>
              <a:t>RD 171/04. Artículo 4 Deber de Cooperación. </a:t>
            </a:r>
            <a:r>
              <a:rPr lang="es-ES" sz="800" i="1" dirty="0">
                <a:latin typeface="Arial Nova Light" panose="020B0304020202020204" pitchFamily="34" charset="0"/>
                <a:hlinkClick r:id="rId4"/>
              </a:rPr>
              <a:t>Acceso al documento</a:t>
            </a:r>
            <a:endParaRPr lang="es-ES" sz="800" i="1" dirty="0">
              <a:latin typeface="Arial Nova Light" panose="020B0304020202020204" pitchFamily="34" charset="0"/>
            </a:endParaRPr>
          </a:p>
          <a:p>
            <a:r>
              <a:rPr lang="es-ES" sz="700" b="1" i="1" dirty="0">
                <a:latin typeface="Arial Nova Light" panose="020B0304020202020204" pitchFamily="34" charset="0"/>
              </a:rPr>
              <a:t>*</a:t>
            </a:r>
            <a:r>
              <a:rPr lang="es-ES" sz="700" i="1" dirty="0">
                <a:latin typeface="Arial Nova Light" panose="020B0304020202020204" pitchFamily="34" charset="0"/>
              </a:rPr>
              <a:t> Estudio sobre la situación actual de la Coordinación de Actividades Empresariales. Problemática</a:t>
            </a:r>
            <a:r>
              <a:rPr lang="es-ES" sz="700" dirty="0">
                <a:latin typeface="Arial Nova Light" panose="020B0304020202020204" pitchFamily="34" charset="0"/>
              </a:rPr>
              <a:t>. </a:t>
            </a:r>
            <a:r>
              <a:rPr lang="es-ES" sz="700" i="1" dirty="0">
                <a:latin typeface="Arial Nova Light" panose="020B0304020202020204" pitchFamily="34" charset="0"/>
                <a:hlinkClick r:id="rId5"/>
              </a:rPr>
              <a:t>Acceso al documento</a:t>
            </a:r>
            <a:endParaRPr lang="es-ES" sz="700" i="1" dirty="0">
              <a:latin typeface="Arial Nova Light" panose="020B0304020202020204" pitchFamily="34" charset="0"/>
            </a:endParaRPr>
          </a:p>
        </p:txBody>
      </p:sp>
      <p:pic>
        <p:nvPicPr>
          <p:cNvPr id="3" name="Imagen 2">
            <a:extLst>
              <a:ext uri="{FF2B5EF4-FFF2-40B4-BE49-F238E27FC236}">
                <a16:creationId xmlns:a16="http://schemas.microsoft.com/office/drawing/2014/main" id="{7F58A74B-82F3-7A5C-9541-EED1E3ABCF60}"/>
              </a:ext>
            </a:extLst>
          </p:cNvPr>
          <p:cNvPicPr>
            <a:picLocks noChangeAspect="1"/>
          </p:cNvPicPr>
          <p:nvPr/>
        </p:nvPicPr>
        <p:blipFill>
          <a:blip r:embed="rId6"/>
          <a:stretch>
            <a:fillRect/>
          </a:stretch>
        </p:blipFill>
        <p:spPr>
          <a:xfrm>
            <a:off x="11222984" y="84369"/>
            <a:ext cx="969015" cy="1002762"/>
          </a:xfrm>
          <a:prstGeom prst="rect">
            <a:avLst/>
          </a:prstGeom>
        </p:spPr>
      </p:pic>
      <p:sp>
        <p:nvSpPr>
          <p:cNvPr id="11" name="Título 10">
            <a:extLst>
              <a:ext uri="{FF2B5EF4-FFF2-40B4-BE49-F238E27FC236}">
                <a16:creationId xmlns:a16="http://schemas.microsoft.com/office/drawing/2014/main" id="{325B8B65-B620-03D3-9528-6151B8ADB021}"/>
              </a:ext>
            </a:extLst>
          </p:cNvPr>
          <p:cNvSpPr>
            <a:spLocks noGrp="1"/>
          </p:cNvSpPr>
          <p:nvPr>
            <p:ph type="title"/>
          </p:nvPr>
        </p:nvSpPr>
        <p:spPr/>
        <p:txBody>
          <a:bodyPr/>
          <a:lstStyle/>
          <a:p>
            <a:r>
              <a:rPr lang="es-ES" sz="2400" dirty="0"/>
              <a:t>Cooperación</a:t>
            </a:r>
          </a:p>
        </p:txBody>
      </p:sp>
      <mc:AlternateContent xmlns:mc="http://schemas.openxmlformats.org/markup-compatibility/2006">
        <mc:Choice xmlns="" xmlns:pslz="http://schemas.microsoft.com/office/powerpoint/2016/slidezoom" Requires="pslz">
          <p:graphicFrame>
            <p:nvGraphicFramePr>
              <p:cNvPr id="4" name="Vista general de diapositiva 3">
                <a:extLst>
                  <a:ext uri="{FF2B5EF4-FFF2-40B4-BE49-F238E27FC236}">
                    <a16:creationId xmlns:a16="http://schemas.microsoft.com/office/drawing/2014/main" id="{4446E8F3-8BDA-ED63-0C81-B729BBBC45D5}"/>
                  </a:ext>
                </a:extLst>
              </p:cNvPr>
              <p:cNvGraphicFramePr>
                <a:graphicFrameLocks noChangeAspect="1"/>
              </p:cNvGraphicFramePr>
              <p:nvPr>
                <p:extLst>
                  <p:ext uri="{D42A27DB-BD31-4B8C-83A1-F6EECF244321}">
                    <p14:modId xmlns:p14="http://schemas.microsoft.com/office/powerpoint/2010/main" val="105407865"/>
                  </p:ext>
                </p:extLst>
              </p:nvPr>
            </p:nvGraphicFramePr>
            <p:xfrm>
              <a:off x="10722425" y="5994946"/>
              <a:ext cx="1364199" cy="767362"/>
            </p:xfrm>
            <a:graphic>
              <a:graphicData uri="http://schemas.microsoft.com/office/powerpoint/2016/slidezoom">
                <pslz:sldZm>
                  <pslz:sldZmObj sldId="343" cId="1383042254">
                    <pslz:zmPr id="{6816F281-1B4F-4421-ADA3-5EE666652E86}" returnToParent="0" transitionDur="1000">
                      <p166:blipFill xmlns:p166="http://schemas.microsoft.com/office/powerpoint/2016/6/main">
                        <a:blip r:embed="rId7"/>
                        <a:stretch>
                          <a:fillRect/>
                        </a:stretch>
                      </p166:blipFill>
                      <p166:spPr xmlns:p166="http://schemas.microsoft.com/office/powerpoint/2016/6/main">
                        <a:xfrm>
                          <a:off x="0" y="0"/>
                          <a:ext cx="1364199" cy="767362"/>
                        </a:xfrm>
                        <a:prstGeom prst="rect">
                          <a:avLst/>
                        </a:prstGeom>
                        <a:ln w="3175">
                          <a:solidFill>
                            <a:prstClr val="ltGray"/>
                          </a:solidFill>
                        </a:ln>
                      </p166:spPr>
                    </pslz:zmPr>
                  </pslz:sldZmObj>
                </pslz:sldZm>
              </a:graphicData>
            </a:graphic>
          </p:graphicFrame>
        </mc:Choice>
        <mc:Fallback>
          <p:pic>
            <p:nvPicPr>
              <p:cNvPr id="4" name="Vista general de diapositiva 3">
                <a:hlinkClick r:id="rId8" action="ppaction://hlinksldjump"/>
                <a:extLst>
                  <a:ext uri="{FF2B5EF4-FFF2-40B4-BE49-F238E27FC236}">
                    <a16:creationId xmlns:a16="http://schemas.microsoft.com/office/drawing/2014/main" id="{4446E8F3-8BDA-ED63-0C81-B729BBBC45D5}"/>
                  </a:ext>
                </a:extLst>
              </p:cNvPr>
              <p:cNvPicPr>
                <a:picLocks noGrp="1" noRot="1" noChangeAspect="1" noMove="1" noResize="1" noEditPoints="1" noAdjustHandles="1" noChangeArrowheads="1" noChangeShapeType="1"/>
              </p:cNvPicPr>
              <p:nvPr/>
            </p:nvPicPr>
            <p:blipFill>
              <a:blip r:embed="rId9"/>
              <a:stretch>
                <a:fillRect/>
              </a:stretch>
            </p:blipFill>
            <p:spPr>
              <a:xfrm>
                <a:off x="10722425" y="5994946"/>
                <a:ext cx="1364199" cy="767362"/>
              </a:xfrm>
              <a:prstGeom prst="rect">
                <a:avLst/>
              </a:prstGeom>
              <a:ln w="3175">
                <a:solidFill>
                  <a:prstClr val="ltGray"/>
                </a:solidFill>
              </a:ln>
            </p:spPr>
          </p:pic>
        </mc:Fallback>
      </mc:AlternateContent>
      <p:sp>
        <p:nvSpPr>
          <p:cNvPr id="6" name="Right Arrow 5">
            <a:extLst>
              <a:ext uri="{FF2B5EF4-FFF2-40B4-BE49-F238E27FC236}">
                <a16:creationId xmlns:a16="http://schemas.microsoft.com/office/drawing/2014/main" id="{1E749515-0C7B-023D-8115-072FF2D3BF16}"/>
              </a:ext>
            </a:extLst>
          </p:cNvPr>
          <p:cNvSpPr/>
          <p:nvPr/>
        </p:nvSpPr>
        <p:spPr>
          <a:xfrm>
            <a:off x="411354" y="1374992"/>
            <a:ext cx="928532" cy="649096"/>
          </a:xfrm>
          <a:prstGeom prst="right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BAEB98B8-0193-354D-A42D-763E819E9D49}"/>
              </a:ext>
            </a:extLst>
          </p:cNvPr>
          <p:cNvSpPr/>
          <p:nvPr/>
        </p:nvSpPr>
        <p:spPr>
          <a:xfrm>
            <a:off x="411354" y="2779904"/>
            <a:ext cx="928532" cy="649096"/>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E5E24206-63BA-41B9-EC03-B6E7FDE4411D}"/>
              </a:ext>
            </a:extLst>
          </p:cNvPr>
          <p:cNvSpPr/>
          <p:nvPr/>
        </p:nvSpPr>
        <p:spPr>
          <a:xfrm>
            <a:off x="411354" y="4184816"/>
            <a:ext cx="928532" cy="649096"/>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46156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CBFF5-3177-5FA5-01AE-4FF004EAA934}"/>
              </a:ext>
            </a:extLst>
          </p:cNvPr>
          <p:cNvSpPr>
            <a:spLocks noGrp="1"/>
          </p:cNvSpPr>
          <p:nvPr>
            <p:ph type="title"/>
          </p:nvPr>
        </p:nvSpPr>
        <p:spPr/>
        <p:txBody>
          <a:bodyPr vert="horz" lIns="144000" tIns="45720" rIns="91440" bIns="45720" rtlCol="0" anchor="ctr">
            <a:noAutofit/>
          </a:bodyPr>
          <a:lstStyle/>
          <a:p>
            <a:r>
              <a:rPr lang="es-ES" sz="2400" dirty="0"/>
              <a:t>INFORMACIÓN de riesgos, medidas preventivas y de emergencia que se entrega a las contratas</a:t>
            </a:r>
          </a:p>
        </p:txBody>
      </p:sp>
      <p:sp>
        <p:nvSpPr>
          <p:cNvPr id="3" name="Marcador de contenido 2">
            <a:extLst>
              <a:ext uri="{FF2B5EF4-FFF2-40B4-BE49-F238E27FC236}">
                <a16:creationId xmlns:a16="http://schemas.microsoft.com/office/drawing/2014/main" id="{4BA43069-37B6-7FAB-F552-53F5165B3347}"/>
              </a:ext>
            </a:extLst>
          </p:cNvPr>
          <p:cNvSpPr>
            <a:spLocks noGrp="1"/>
          </p:cNvSpPr>
          <p:nvPr>
            <p:ph idx="1"/>
          </p:nvPr>
        </p:nvSpPr>
        <p:spPr/>
        <p:txBody>
          <a:bodyPr vert="horz" lIns="91440" tIns="45720" rIns="91440" bIns="45720" rtlCol="0">
            <a:normAutofit/>
          </a:bodyPr>
          <a:lstStyle/>
          <a:p>
            <a:pPr marL="0" indent="0">
              <a:buNone/>
            </a:pPr>
            <a:r>
              <a:rPr lang="es-ES" sz="1800" dirty="0">
                <a:latin typeface="Arial" panose="020B0604020202020204" pitchFamily="34" charset="0"/>
                <a:cs typeface="Arial" panose="020B0604020202020204" pitchFamily="34" charset="0"/>
              </a:rPr>
              <a:t>Analiza si:</a:t>
            </a:r>
          </a:p>
        </p:txBody>
      </p:sp>
      <p:graphicFrame>
        <p:nvGraphicFramePr>
          <p:cNvPr id="8" name="Tabla 4">
            <a:extLst>
              <a:ext uri="{FF2B5EF4-FFF2-40B4-BE49-F238E27FC236}">
                <a16:creationId xmlns:a16="http://schemas.microsoft.com/office/drawing/2014/main" id="{56601D7E-6EE6-D9D7-9793-E9A53D0453E0}"/>
              </a:ext>
            </a:extLst>
          </p:cNvPr>
          <p:cNvGraphicFramePr>
            <a:graphicFrameLocks/>
          </p:cNvGraphicFramePr>
          <p:nvPr>
            <p:extLst>
              <p:ext uri="{D42A27DB-BD31-4B8C-83A1-F6EECF244321}">
                <p14:modId xmlns:p14="http://schemas.microsoft.com/office/powerpoint/2010/main" val="3567584065"/>
              </p:ext>
            </p:extLst>
          </p:nvPr>
        </p:nvGraphicFramePr>
        <p:xfrm>
          <a:off x="935182" y="2227406"/>
          <a:ext cx="10515600" cy="3083560"/>
        </p:xfrm>
        <a:graphic>
          <a:graphicData uri="http://schemas.openxmlformats.org/drawingml/2006/table">
            <a:tbl>
              <a:tblPr firstRow="1" bandRow="1">
                <a:tableStyleId>{93296810-A885-4BE3-A3E7-6D5BEEA58F35}</a:tableStyleId>
              </a:tblPr>
              <a:tblGrid>
                <a:gridCol w="5451764">
                  <a:extLst>
                    <a:ext uri="{9D8B030D-6E8A-4147-A177-3AD203B41FA5}">
                      <a16:colId xmlns:a16="http://schemas.microsoft.com/office/drawing/2014/main" val="3007353585"/>
                    </a:ext>
                  </a:extLst>
                </a:gridCol>
                <a:gridCol w="1316181">
                  <a:extLst>
                    <a:ext uri="{9D8B030D-6E8A-4147-A177-3AD203B41FA5}">
                      <a16:colId xmlns:a16="http://schemas.microsoft.com/office/drawing/2014/main" val="503037241"/>
                    </a:ext>
                  </a:extLst>
                </a:gridCol>
                <a:gridCol w="1316182">
                  <a:extLst>
                    <a:ext uri="{9D8B030D-6E8A-4147-A177-3AD203B41FA5}">
                      <a16:colId xmlns:a16="http://schemas.microsoft.com/office/drawing/2014/main" val="569720646"/>
                    </a:ext>
                  </a:extLst>
                </a:gridCol>
                <a:gridCol w="1246909">
                  <a:extLst>
                    <a:ext uri="{9D8B030D-6E8A-4147-A177-3AD203B41FA5}">
                      <a16:colId xmlns:a16="http://schemas.microsoft.com/office/drawing/2014/main" val="3915445823"/>
                    </a:ext>
                  </a:extLst>
                </a:gridCol>
                <a:gridCol w="1184564">
                  <a:extLst>
                    <a:ext uri="{9D8B030D-6E8A-4147-A177-3AD203B41FA5}">
                      <a16:colId xmlns:a16="http://schemas.microsoft.com/office/drawing/2014/main" val="3714139637"/>
                    </a:ext>
                  </a:extLst>
                </a:gridCol>
              </a:tblGrid>
              <a:tr h="370840">
                <a:tc>
                  <a:txBody>
                    <a:bodyPr/>
                    <a:lstStyle/>
                    <a:p>
                      <a:endParaRPr lang="es-ES" dirty="0">
                        <a:latin typeface="Arial" panose="020B0604020202020204" pitchFamily="34" charset="0"/>
                        <a:cs typeface="Arial" panose="020B0604020202020204" pitchFamily="34" charset="0"/>
                      </a:endParaRPr>
                    </a:p>
                  </a:txBody>
                  <a:tcPr>
                    <a:solidFill>
                      <a:srgbClr val="93A074"/>
                    </a:solidFill>
                  </a:tcPr>
                </a:tc>
                <a:tc>
                  <a:txBody>
                    <a:bodyPr/>
                    <a:lstStyle/>
                    <a:p>
                      <a:pPr algn="ctr"/>
                      <a:r>
                        <a:rPr lang="es-ES" sz="1400" dirty="0">
                          <a:latin typeface="Arial" panose="020B0604020202020204" pitchFamily="34" charset="0"/>
                          <a:cs typeface="Arial" panose="020B0604020202020204" pitchFamily="34" charset="0"/>
                        </a:rPr>
                        <a:t>Siempre</a:t>
                      </a:r>
                    </a:p>
                    <a:p>
                      <a:pPr algn="ctr"/>
                      <a:r>
                        <a:rPr lang="es-ES" sz="1400" dirty="0">
                          <a:latin typeface="Arial" panose="020B0604020202020204" pitchFamily="34" charset="0"/>
                          <a:cs typeface="Arial" panose="020B0604020202020204" pitchFamily="34" charset="0"/>
                        </a:rPr>
                        <a:t>3</a:t>
                      </a:r>
                    </a:p>
                  </a:txBody>
                  <a:tcPr>
                    <a:solidFill>
                      <a:srgbClr val="93A074"/>
                    </a:solidFill>
                  </a:tcPr>
                </a:tc>
                <a:tc>
                  <a:txBody>
                    <a:bodyPr/>
                    <a:lstStyle/>
                    <a:p>
                      <a:pPr algn="ctr"/>
                      <a:r>
                        <a:rPr lang="es-ES" sz="1400" dirty="0">
                          <a:latin typeface="Arial" panose="020B0604020202020204" pitchFamily="34" charset="0"/>
                          <a:cs typeface="Arial" panose="020B0604020202020204" pitchFamily="34" charset="0"/>
                        </a:rPr>
                        <a:t>Casi Siempre</a:t>
                      </a:r>
                    </a:p>
                    <a:p>
                      <a:pPr algn="ctr"/>
                      <a:r>
                        <a:rPr lang="es-ES" sz="1400" dirty="0">
                          <a:latin typeface="Arial" panose="020B0604020202020204" pitchFamily="34" charset="0"/>
                          <a:cs typeface="Arial" panose="020B0604020202020204" pitchFamily="34" charset="0"/>
                        </a:rPr>
                        <a:t>2</a:t>
                      </a:r>
                    </a:p>
                  </a:txBody>
                  <a:tcPr marL="36000" marR="36000">
                    <a:solidFill>
                      <a:srgbClr val="93A074"/>
                    </a:solidFill>
                  </a:tcPr>
                </a:tc>
                <a:tc>
                  <a:txBody>
                    <a:bodyPr/>
                    <a:lstStyle/>
                    <a:p>
                      <a:pPr algn="ctr"/>
                      <a:r>
                        <a:rPr lang="es-ES" sz="1400" dirty="0">
                          <a:latin typeface="Arial" panose="020B0604020202020204" pitchFamily="34" charset="0"/>
                          <a:cs typeface="Arial" panose="020B0604020202020204" pitchFamily="34" charset="0"/>
                        </a:rPr>
                        <a:t>Casi Nunca</a:t>
                      </a:r>
                    </a:p>
                    <a:p>
                      <a:pPr algn="ctr"/>
                      <a:r>
                        <a:rPr lang="es-ES" sz="1400" dirty="0">
                          <a:latin typeface="Arial" panose="020B0604020202020204" pitchFamily="34" charset="0"/>
                          <a:cs typeface="Arial" panose="020B0604020202020204" pitchFamily="34" charset="0"/>
                        </a:rPr>
                        <a:t>1</a:t>
                      </a:r>
                    </a:p>
                  </a:txBody>
                  <a:tcPr>
                    <a:solidFill>
                      <a:srgbClr val="93A074"/>
                    </a:solidFill>
                  </a:tcPr>
                </a:tc>
                <a:tc>
                  <a:txBody>
                    <a:bodyPr/>
                    <a:lstStyle/>
                    <a:p>
                      <a:pPr algn="ctr"/>
                      <a:r>
                        <a:rPr lang="es-ES" sz="1400" dirty="0">
                          <a:latin typeface="Arial" panose="020B0604020202020204" pitchFamily="34" charset="0"/>
                          <a:cs typeface="Arial" panose="020B0604020202020204" pitchFamily="34" charset="0"/>
                        </a:rPr>
                        <a:t>Nunca</a:t>
                      </a:r>
                    </a:p>
                    <a:p>
                      <a:pPr algn="ctr"/>
                      <a:r>
                        <a:rPr lang="es-ES" sz="1400" dirty="0">
                          <a:latin typeface="Arial" panose="020B0604020202020204" pitchFamily="34" charset="0"/>
                          <a:cs typeface="Arial" panose="020B0604020202020204" pitchFamily="34" charset="0"/>
                        </a:rPr>
                        <a:t>0</a:t>
                      </a:r>
                    </a:p>
                  </a:txBody>
                  <a:tcPr>
                    <a:solidFill>
                      <a:srgbClr val="93A074"/>
                    </a:solidFill>
                  </a:tcPr>
                </a:tc>
                <a:extLst>
                  <a:ext uri="{0D108BD9-81ED-4DB2-BD59-A6C34878D82A}">
                    <a16:rowId xmlns:a16="http://schemas.microsoft.com/office/drawing/2014/main" val="865816417"/>
                  </a:ext>
                </a:extLst>
              </a:tr>
              <a:tr h="370840">
                <a:tc>
                  <a:txBody>
                    <a:bodyPr/>
                    <a:lstStyle/>
                    <a:p>
                      <a:r>
                        <a:rPr lang="es-ES" sz="1800" dirty="0">
                          <a:latin typeface="Arial" panose="020B0604020202020204" pitchFamily="34" charset="0"/>
                          <a:cs typeface="Arial" panose="020B0604020202020204" pitchFamily="34" charset="0"/>
                        </a:rPr>
                        <a:t>¿Detalla claramente las situaciones de riesgos especiales que puede encontrar la contrata?</a:t>
                      </a:r>
                    </a:p>
                  </a:txBody>
                  <a:tcPr>
                    <a:solidFill>
                      <a:srgbClr val="ABC274"/>
                    </a:solidFill>
                  </a:tcPr>
                </a:tc>
                <a:tc>
                  <a:txBody>
                    <a:bodyPr/>
                    <a:lstStyle/>
                    <a:p>
                      <a:endParaRPr lang="es-ES" dirty="0">
                        <a:latin typeface="Arial" panose="020B0604020202020204" pitchFamily="34" charset="0"/>
                        <a:cs typeface="Arial" panose="020B0604020202020204" pitchFamily="34" charset="0"/>
                      </a:endParaRPr>
                    </a:p>
                  </a:txBody>
                  <a:tcPr>
                    <a:solidFill>
                      <a:srgbClr val="ABC274"/>
                    </a:solidFill>
                  </a:tcPr>
                </a:tc>
                <a:tc>
                  <a:txBody>
                    <a:bodyPr/>
                    <a:lstStyle/>
                    <a:p>
                      <a:endParaRPr lang="es-ES" dirty="0">
                        <a:latin typeface="Arial" panose="020B0604020202020204" pitchFamily="34" charset="0"/>
                        <a:cs typeface="Arial" panose="020B0604020202020204" pitchFamily="34" charset="0"/>
                      </a:endParaRPr>
                    </a:p>
                  </a:txBody>
                  <a:tcPr>
                    <a:solidFill>
                      <a:srgbClr val="ABC274"/>
                    </a:solidFill>
                  </a:tcPr>
                </a:tc>
                <a:tc>
                  <a:txBody>
                    <a:bodyPr/>
                    <a:lstStyle/>
                    <a:p>
                      <a:endParaRPr lang="es-ES" dirty="0">
                        <a:latin typeface="Arial" panose="020B0604020202020204" pitchFamily="34" charset="0"/>
                        <a:cs typeface="Arial" panose="020B0604020202020204" pitchFamily="34" charset="0"/>
                      </a:endParaRPr>
                    </a:p>
                  </a:txBody>
                  <a:tcPr>
                    <a:solidFill>
                      <a:srgbClr val="ABC274"/>
                    </a:solidFill>
                  </a:tcPr>
                </a:tc>
                <a:tc>
                  <a:txBody>
                    <a:bodyPr/>
                    <a:lstStyle/>
                    <a:p>
                      <a:endParaRPr lang="es-ES" dirty="0">
                        <a:latin typeface="Arial" panose="020B0604020202020204" pitchFamily="34" charset="0"/>
                        <a:cs typeface="Arial" panose="020B0604020202020204" pitchFamily="34" charset="0"/>
                      </a:endParaRPr>
                    </a:p>
                  </a:txBody>
                  <a:tcPr>
                    <a:solidFill>
                      <a:srgbClr val="ABC274"/>
                    </a:solidFill>
                  </a:tcPr>
                </a:tc>
                <a:extLst>
                  <a:ext uri="{0D108BD9-81ED-4DB2-BD59-A6C34878D82A}">
                    <a16:rowId xmlns:a16="http://schemas.microsoft.com/office/drawing/2014/main" val="27698102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u="none" dirty="0">
                          <a:latin typeface="Arial" panose="020B0604020202020204" pitchFamily="34" charset="0"/>
                          <a:cs typeface="Arial" panose="020B0604020202020204" pitchFamily="34" charset="0"/>
                        </a:rPr>
                        <a:t>¿Se entrega a priori para que la tengan en cuenta cuando preparan su oferta, o se les entrega a posteriori? </a:t>
                      </a: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extLst>
                  <a:ext uri="{0D108BD9-81ED-4DB2-BD59-A6C34878D82A}">
                    <a16:rowId xmlns:a16="http://schemas.microsoft.com/office/drawing/2014/main" val="28678156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latin typeface="Arial" panose="020B0604020202020204" pitchFamily="34" charset="0"/>
                          <a:cs typeface="Arial" panose="020B0604020202020204" pitchFamily="34" charset="0"/>
                        </a:rPr>
                        <a:t>¿Se pregunta a las contratas si les resulta útil?</a:t>
                      </a:r>
                    </a:p>
                  </a:txBody>
                  <a:tcPr>
                    <a:solidFill>
                      <a:srgbClr val="ABC274"/>
                    </a:solidFill>
                  </a:tcPr>
                </a:tc>
                <a:tc>
                  <a:txBody>
                    <a:bodyPr/>
                    <a:lstStyle/>
                    <a:p>
                      <a:endParaRPr lang="es-ES" dirty="0">
                        <a:latin typeface="Arial" panose="020B0604020202020204" pitchFamily="34" charset="0"/>
                        <a:cs typeface="Arial" panose="020B0604020202020204" pitchFamily="34" charset="0"/>
                      </a:endParaRPr>
                    </a:p>
                  </a:txBody>
                  <a:tcPr>
                    <a:solidFill>
                      <a:srgbClr val="ABC274"/>
                    </a:solidFill>
                  </a:tcPr>
                </a:tc>
                <a:tc>
                  <a:txBody>
                    <a:bodyPr/>
                    <a:lstStyle/>
                    <a:p>
                      <a:endParaRPr lang="es-ES" dirty="0">
                        <a:latin typeface="Arial" panose="020B0604020202020204" pitchFamily="34" charset="0"/>
                        <a:cs typeface="Arial" panose="020B0604020202020204" pitchFamily="34" charset="0"/>
                      </a:endParaRPr>
                    </a:p>
                  </a:txBody>
                  <a:tcPr>
                    <a:solidFill>
                      <a:srgbClr val="ABC274"/>
                    </a:solidFill>
                  </a:tcPr>
                </a:tc>
                <a:tc>
                  <a:txBody>
                    <a:bodyPr/>
                    <a:lstStyle/>
                    <a:p>
                      <a:endParaRPr lang="es-ES" dirty="0">
                        <a:latin typeface="Arial" panose="020B0604020202020204" pitchFamily="34" charset="0"/>
                        <a:cs typeface="Arial" panose="020B0604020202020204" pitchFamily="34" charset="0"/>
                      </a:endParaRPr>
                    </a:p>
                  </a:txBody>
                  <a:tcPr>
                    <a:solidFill>
                      <a:srgbClr val="ABC274"/>
                    </a:solidFill>
                  </a:tcPr>
                </a:tc>
                <a:tc>
                  <a:txBody>
                    <a:bodyPr/>
                    <a:lstStyle/>
                    <a:p>
                      <a:endParaRPr lang="es-ES" dirty="0">
                        <a:latin typeface="Arial" panose="020B0604020202020204" pitchFamily="34" charset="0"/>
                        <a:cs typeface="Arial" panose="020B0604020202020204" pitchFamily="34" charset="0"/>
                      </a:endParaRPr>
                    </a:p>
                  </a:txBody>
                  <a:tcPr>
                    <a:solidFill>
                      <a:srgbClr val="ABC274"/>
                    </a:solidFill>
                  </a:tcPr>
                </a:tc>
                <a:extLst>
                  <a:ext uri="{0D108BD9-81ED-4DB2-BD59-A6C34878D82A}">
                    <a16:rowId xmlns:a16="http://schemas.microsoft.com/office/drawing/2014/main" val="1395698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latin typeface="Arial" panose="020B0604020202020204" pitchFamily="34" charset="0"/>
                          <a:cs typeface="Arial" panose="020B0604020202020204" pitchFamily="34" charset="0"/>
                        </a:rPr>
                        <a:t>¿Se sabe si es útil para las personas trabajadoras afectadas? </a:t>
                      </a: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tc>
                  <a:txBody>
                    <a:bodyPr/>
                    <a:lstStyle/>
                    <a:p>
                      <a:endParaRPr lang="es-ES" dirty="0">
                        <a:latin typeface="Arial" panose="020B0604020202020204" pitchFamily="34" charset="0"/>
                        <a:cs typeface="Arial" panose="020B0604020202020204" pitchFamily="34" charset="0"/>
                      </a:endParaRPr>
                    </a:p>
                  </a:txBody>
                  <a:tcPr>
                    <a:solidFill>
                      <a:srgbClr val="C2D986"/>
                    </a:solidFill>
                  </a:tcPr>
                </a:tc>
                <a:extLst>
                  <a:ext uri="{0D108BD9-81ED-4DB2-BD59-A6C34878D82A}">
                    <a16:rowId xmlns:a16="http://schemas.microsoft.com/office/drawing/2014/main" val="2533158469"/>
                  </a:ext>
                </a:extLst>
              </a:tr>
            </a:tbl>
          </a:graphicData>
        </a:graphic>
      </p:graphicFrame>
      <p:sp>
        <p:nvSpPr>
          <p:cNvPr id="10" name="CuadroTexto 9">
            <a:extLst>
              <a:ext uri="{FF2B5EF4-FFF2-40B4-BE49-F238E27FC236}">
                <a16:creationId xmlns:a16="http://schemas.microsoft.com/office/drawing/2014/main" id="{410440F5-E173-F2C4-6DDC-37F41AC153D7}"/>
              </a:ext>
            </a:extLst>
          </p:cNvPr>
          <p:cNvSpPr txBox="1"/>
          <p:nvPr/>
        </p:nvSpPr>
        <p:spPr>
          <a:xfrm>
            <a:off x="935182" y="5495032"/>
            <a:ext cx="10963035" cy="369332"/>
          </a:xfrm>
          <a:prstGeom prst="rect">
            <a:avLst/>
          </a:prstGeom>
          <a:noFill/>
        </p:spPr>
        <p:txBody>
          <a:bodyPr wrap="square">
            <a:spAutoFit/>
          </a:bodyPr>
          <a:lstStyle/>
          <a:p>
            <a:r>
              <a:rPr lang="es-ES" dirty="0">
                <a:latin typeface="Arial" panose="020B0604020202020204" pitchFamily="34" charset="0"/>
                <a:cs typeface="Arial" panose="020B0604020202020204" pitchFamily="34" charset="0"/>
              </a:rPr>
              <a:t>Las valoraciones más bajas permitirán identificar las cuestiones por las se puede iniciar la transformación. </a:t>
            </a:r>
          </a:p>
        </p:txBody>
      </p:sp>
      <p:pic>
        <p:nvPicPr>
          <p:cNvPr id="12" name="Imagen 11">
            <a:extLst>
              <a:ext uri="{FF2B5EF4-FFF2-40B4-BE49-F238E27FC236}">
                <a16:creationId xmlns:a16="http://schemas.microsoft.com/office/drawing/2014/main" id="{2D07B6A1-9BC4-062B-1754-C64AC1300E47}"/>
              </a:ext>
            </a:extLst>
          </p:cNvPr>
          <p:cNvPicPr>
            <a:picLocks noChangeAspect="1"/>
          </p:cNvPicPr>
          <p:nvPr/>
        </p:nvPicPr>
        <p:blipFill>
          <a:blip r:embed="rId2"/>
          <a:stretch>
            <a:fillRect/>
          </a:stretch>
        </p:blipFill>
        <p:spPr>
          <a:xfrm>
            <a:off x="11214662" y="201324"/>
            <a:ext cx="838200" cy="985661"/>
          </a:xfrm>
          <a:prstGeom prst="rect">
            <a:avLst/>
          </a:prstGeom>
        </p:spPr>
      </p:pic>
      <mc:AlternateContent xmlns:mc="http://schemas.openxmlformats.org/markup-compatibility/2006">
        <mc:Choice xmlns="" xmlns:pslz="http://schemas.microsoft.com/office/powerpoint/2016/slidezoom" Requires="pslz">
          <p:graphicFrame>
            <p:nvGraphicFramePr>
              <p:cNvPr id="4" name="Vista general de diapositiva 3">
                <a:extLst>
                  <a:ext uri="{FF2B5EF4-FFF2-40B4-BE49-F238E27FC236}">
                    <a16:creationId xmlns:a16="http://schemas.microsoft.com/office/drawing/2014/main" id="{231056A8-1B7B-2DC6-0C40-33288A81E37C}"/>
                  </a:ext>
                </a:extLst>
              </p:cNvPr>
              <p:cNvGraphicFramePr>
                <a:graphicFrameLocks noChangeAspect="1"/>
              </p:cNvGraphicFramePr>
              <p:nvPr>
                <p:extLst>
                  <p:ext uri="{D42A27DB-BD31-4B8C-83A1-F6EECF244321}">
                    <p14:modId xmlns:p14="http://schemas.microsoft.com/office/powerpoint/2010/main" val="3963815034"/>
                  </p:ext>
                </p:extLst>
              </p:nvPr>
            </p:nvGraphicFramePr>
            <p:xfrm>
              <a:off x="10675460" y="5989998"/>
              <a:ext cx="1453663" cy="817685"/>
            </p:xfrm>
            <a:graphic>
              <a:graphicData uri="http://schemas.microsoft.com/office/powerpoint/2016/slidezoom">
                <pslz:sldZm>
                  <pslz:sldZmObj sldId="360" cId="2672732736">
                    <pslz:zmPr id="{D241E6F3-B0DE-47E8-90AB-E83534E6557D}" returnToParent="0" transitionDur="1000">
                      <p166:blipFill xmlns:p166="http://schemas.microsoft.com/office/powerpoint/2016/6/main">
                        <a:blip r:embed="rId3"/>
                        <a:stretch>
                          <a:fillRect/>
                        </a:stretch>
                      </p166:blipFill>
                      <p166:spPr xmlns:p166="http://schemas.microsoft.com/office/powerpoint/2016/6/main">
                        <a:xfrm>
                          <a:off x="0" y="0"/>
                          <a:ext cx="1453663" cy="817685"/>
                        </a:xfrm>
                        <a:prstGeom prst="rect">
                          <a:avLst/>
                        </a:prstGeom>
                        <a:ln w="3175">
                          <a:solidFill>
                            <a:prstClr val="ltGray"/>
                          </a:solidFill>
                        </a:ln>
                      </p166:spPr>
                    </pslz:zmPr>
                  </pslz:sldZmObj>
                </pslz:sldZm>
              </a:graphicData>
            </a:graphic>
          </p:graphicFrame>
        </mc:Choice>
        <mc:Fallback>
          <p:pic>
            <p:nvPicPr>
              <p:cNvPr id="4" name="Vista general de diapositiva 3">
                <a:hlinkClick r:id="rId4" action="ppaction://hlinksldjump"/>
                <a:extLst>
                  <a:ext uri="{FF2B5EF4-FFF2-40B4-BE49-F238E27FC236}">
                    <a16:creationId xmlns:a16="http://schemas.microsoft.com/office/drawing/2014/main" id="{231056A8-1B7B-2DC6-0C40-33288A81E37C}"/>
                  </a:ext>
                </a:extLst>
              </p:cNvPr>
              <p:cNvPicPr>
                <a:picLocks noGrp="1" noRot="1" noChangeAspect="1" noMove="1" noResize="1" noEditPoints="1" noAdjustHandles="1" noChangeArrowheads="1" noChangeShapeType="1"/>
              </p:cNvPicPr>
              <p:nvPr/>
            </p:nvPicPr>
            <p:blipFill>
              <a:blip r:embed="rId5"/>
              <a:stretch>
                <a:fillRect/>
              </a:stretch>
            </p:blipFill>
            <p:spPr>
              <a:xfrm>
                <a:off x="10675460" y="5989998"/>
                <a:ext cx="1453663" cy="817685"/>
              </a:xfrm>
              <a:prstGeom prst="rect">
                <a:avLst/>
              </a:prstGeom>
              <a:ln w="3175">
                <a:solidFill>
                  <a:prstClr val="ltGray"/>
                </a:solidFill>
              </a:ln>
            </p:spPr>
          </p:pic>
        </mc:Fallback>
      </mc:AlternateContent>
    </p:spTree>
    <p:extLst>
      <p:ext uri="{BB962C8B-B14F-4D97-AF65-F5344CB8AC3E}">
        <p14:creationId xmlns:p14="http://schemas.microsoft.com/office/powerpoint/2010/main" val="1601439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A43069-37B6-7FAB-F552-53F5165B3347}"/>
              </a:ext>
            </a:extLst>
          </p:cNvPr>
          <p:cNvSpPr>
            <a:spLocks noGrp="1"/>
          </p:cNvSpPr>
          <p:nvPr>
            <p:ph idx="1"/>
          </p:nvPr>
        </p:nvSpPr>
        <p:spPr>
          <a:xfrm>
            <a:off x="838200" y="1447800"/>
            <a:ext cx="10515600" cy="4729163"/>
          </a:xfrm>
        </p:spPr>
        <p:txBody>
          <a:bodyPr>
            <a:normAutofit/>
          </a:bodyPr>
          <a:lstStyle/>
          <a:p>
            <a:pPr marL="0" indent="0">
              <a:lnSpc>
                <a:spcPct val="100000"/>
              </a:lnSpc>
              <a:buNone/>
            </a:pPr>
            <a:r>
              <a:rPr lang="es-ES" sz="1800" dirty="0">
                <a:latin typeface="Arial" panose="020B0604020202020204" pitchFamily="34" charset="0"/>
                <a:cs typeface="Arial" panose="020B0604020202020204" pitchFamily="34" charset="0"/>
              </a:rPr>
              <a:t>Analiza si:</a:t>
            </a:r>
          </a:p>
          <a:p>
            <a:pPr>
              <a:lnSpc>
                <a:spcPct val="100000"/>
              </a:lnSpc>
            </a:pPr>
            <a:r>
              <a:rPr lang="es-ES" sz="1800" dirty="0">
                <a:latin typeface="Arial" panose="020B0604020202020204" pitchFamily="34" charset="0"/>
                <a:cs typeface="Arial" panose="020B0604020202020204" pitchFamily="34" charset="0"/>
              </a:rPr>
              <a:t>¿Es responsabilidad sólo del SP o está externalizado en un SPA, plataforma de CAE, etc.?  </a:t>
            </a:r>
          </a:p>
          <a:p>
            <a:pPr>
              <a:lnSpc>
                <a:spcPct val="100000"/>
              </a:lnSpc>
            </a:pPr>
            <a:r>
              <a:rPr lang="es-ES" sz="1800" dirty="0">
                <a:latin typeface="Arial" panose="020B0604020202020204" pitchFamily="34" charset="0"/>
                <a:cs typeface="Arial" panose="020B0604020202020204" pitchFamily="34" charset="0"/>
              </a:rPr>
              <a:t>¿Está integrado en la empresa? Los departamentos usuarios (producción, mantenimiento, etc.):</a:t>
            </a:r>
          </a:p>
          <a:p>
            <a:pPr lvl="1">
              <a:lnSpc>
                <a:spcPct val="100000"/>
              </a:lnSpc>
            </a:pPr>
            <a:r>
              <a:rPr lang="es-ES" sz="1800" dirty="0">
                <a:latin typeface="Arial" panose="020B0604020202020204" pitchFamily="34" charset="0"/>
                <a:cs typeface="Arial" panose="020B0604020202020204" pitchFamily="34" charset="0"/>
              </a:rPr>
              <a:t>¿Están implicados en la gestión porque saben que impacta positivamente en la seguridad y la salud de las personas trabajadoras y también en la ejecución operativa? </a:t>
            </a:r>
          </a:p>
          <a:p>
            <a:pPr lvl="1">
              <a:lnSpc>
                <a:spcPct val="100000"/>
              </a:lnSpc>
            </a:pPr>
            <a:r>
              <a:rPr lang="es-ES" sz="1800" dirty="0">
                <a:latin typeface="Arial" panose="020B0604020202020204" pitchFamily="34" charset="0"/>
                <a:cs typeface="Arial" panose="020B0604020202020204" pitchFamily="34" charset="0"/>
              </a:rPr>
              <a:t>¿Se tienen en cuenta sus necesidades?</a:t>
            </a:r>
          </a:p>
          <a:p>
            <a:pPr lvl="1">
              <a:lnSpc>
                <a:spcPct val="100000"/>
              </a:lnSpc>
            </a:pPr>
            <a:r>
              <a:rPr lang="es-ES" sz="1800" dirty="0">
                <a:latin typeface="Arial" panose="020B0604020202020204" pitchFamily="34" charset="0"/>
                <a:cs typeface="Arial" panose="020B0604020202020204" pitchFamily="34" charset="0"/>
              </a:rPr>
              <a:t>¿Realizan propuestas para mejorar la gestión?</a:t>
            </a:r>
          </a:p>
          <a:p>
            <a:pPr lvl="1">
              <a:lnSpc>
                <a:spcPct val="100000"/>
              </a:lnSpc>
            </a:pPr>
            <a:r>
              <a:rPr lang="es-ES" sz="1800" dirty="0">
                <a:latin typeface="Arial" panose="020B0604020202020204" pitchFamily="34" charset="0"/>
                <a:cs typeface="Arial" panose="020B0604020202020204" pitchFamily="34" charset="0"/>
              </a:rPr>
              <a:t>¿Están satisfechos con el sistema?</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n 5">
            <a:extLst>
              <a:ext uri="{FF2B5EF4-FFF2-40B4-BE49-F238E27FC236}">
                <a16:creationId xmlns:a16="http://schemas.microsoft.com/office/drawing/2014/main" id="{00CDC4E3-14F2-1F49-43DA-D6A3C7C3EFAC}"/>
              </a:ext>
            </a:extLst>
          </p:cNvPr>
          <p:cNvPicPr>
            <a:picLocks noChangeAspect="1"/>
          </p:cNvPicPr>
          <p:nvPr/>
        </p:nvPicPr>
        <p:blipFill>
          <a:blip r:embed="rId2"/>
          <a:stretch>
            <a:fillRect/>
          </a:stretch>
        </p:blipFill>
        <p:spPr>
          <a:xfrm>
            <a:off x="11353800" y="42488"/>
            <a:ext cx="785929" cy="914397"/>
          </a:xfrm>
          <a:prstGeom prst="rect">
            <a:avLst/>
          </a:prstGeom>
        </p:spPr>
      </p:pic>
      <p:sp>
        <p:nvSpPr>
          <p:cNvPr id="8" name="Título 7">
            <a:extLst>
              <a:ext uri="{FF2B5EF4-FFF2-40B4-BE49-F238E27FC236}">
                <a16:creationId xmlns:a16="http://schemas.microsoft.com/office/drawing/2014/main" id="{DF7DF701-707D-C7B2-7FDD-082AE015397E}"/>
              </a:ext>
            </a:extLst>
          </p:cNvPr>
          <p:cNvSpPr>
            <a:spLocks noGrp="1"/>
          </p:cNvSpPr>
          <p:nvPr>
            <p:ph type="title"/>
          </p:nvPr>
        </p:nvSpPr>
        <p:spPr/>
        <p:txBody>
          <a:bodyPr/>
          <a:lstStyle/>
          <a:p>
            <a:r>
              <a:rPr lang="es-ES" sz="2400" dirty="0"/>
              <a:t>PARTICIPACIÓN de los departamentos usuarios del servicio (producción, mantenimiento, …) en la gestión de la CAE</a:t>
            </a:r>
          </a:p>
        </p:txBody>
      </p:sp>
      <mc:AlternateContent xmlns:mc="http://schemas.openxmlformats.org/markup-compatibility/2006">
        <mc:Choice xmlns="" xmlns:pslz="http://schemas.microsoft.com/office/powerpoint/2016/slidezoom" Requires="pslz">
          <p:graphicFrame>
            <p:nvGraphicFramePr>
              <p:cNvPr id="2" name="Vista general de diapositiva 1">
                <a:extLst>
                  <a:ext uri="{FF2B5EF4-FFF2-40B4-BE49-F238E27FC236}">
                    <a16:creationId xmlns:a16="http://schemas.microsoft.com/office/drawing/2014/main" id="{1BE4592E-387E-2359-D5FD-B869A090AAF5}"/>
                  </a:ext>
                </a:extLst>
              </p:cNvPr>
              <p:cNvGraphicFramePr>
                <a:graphicFrameLocks noChangeAspect="1"/>
              </p:cNvGraphicFramePr>
              <p:nvPr>
                <p:extLst>
                  <p:ext uri="{D42A27DB-BD31-4B8C-83A1-F6EECF244321}">
                    <p14:modId xmlns:p14="http://schemas.microsoft.com/office/powerpoint/2010/main" val="2484876950"/>
                  </p:ext>
                </p:extLst>
              </p:nvPr>
            </p:nvGraphicFramePr>
            <p:xfrm>
              <a:off x="10675460" y="5989998"/>
              <a:ext cx="1453663" cy="817685"/>
            </p:xfrm>
            <a:graphic>
              <a:graphicData uri="http://schemas.microsoft.com/office/powerpoint/2016/slidezoom">
                <pslz:sldZm>
                  <pslz:sldZmObj sldId="360" cId="2672732736">
                    <pslz:zmPr id="{D241E6F3-B0DE-47E8-90AB-E83534E6557D}" returnToParent="0" transitionDur="1000">
                      <p166:blipFill xmlns:p166="http://schemas.microsoft.com/office/powerpoint/2016/6/main">
                        <a:blip r:embed="rId3"/>
                        <a:stretch>
                          <a:fillRect/>
                        </a:stretch>
                      </p166:blipFill>
                      <p166:spPr xmlns:p166="http://schemas.microsoft.com/office/powerpoint/2016/6/main">
                        <a:xfrm>
                          <a:off x="0" y="0"/>
                          <a:ext cx="1453663" cy="817685"/>
                        </a:xfrm>
                        <a:prstGeom prst="rect">
                          <a:avLst/>
                        </a:prstGeom>
                        <a:ln w="3175">
                          <a:solidFill>
                            <a:prstClr val="ltGray"/>
                          </a:solidFill>
                        </a:ln>
                      </p166:spPr>
                    </pslz:zmPr>
                  </pslz:sldZmObj>
                </pslz:sldZm>
              </a:graphicData>
            </a:graphic>
          </p:graphicFrame>
        </mc:Choice>
        <mc:Fallback>
          <p:pic>
            <p:nvPicPr>
              <p:cNvPr id="2" name="Vista general de diapositiva 1">
                <a:hlinkClick r:id="rId4" action="ppaction://hlinksldjump"/>
                <a:extLst>
                  <a:ext uri="{FF2B5EF4-FFF2-40B4-BE49-F238E27FC236}">
                    <a16:creationId xmlns:a16="http://schemas.microsoft.com/office/drawing/2014/main" id="{1BE4592E-387E-2359-D5FD-B869A090AAF5}"/>
                  </a:ext>
                </a:extLst>
              </p:cNvPr>
              <p:cNvPicPr>
                <a:picLocks noGrp="1" noRot="1" noChangeAspect="1" noMove="1" noResize="1" noEditPoints="1" noAdjustHandles="1" noChangeArrowheads="1" noChangeShapeType="1"/>
              </p:cNvPicPr>
              <p:nvPr/>
            </p:nvPicPr>
            <p:blipFill>
              <a:blip r:embed="rId5"/>
              <a:stretch>
                <a:fillRect/>
              </a:stretch>
            </p:blipFill>
            <p:spPr>
              <a:xfrm>
                <a:off x="10675460" y="5989998"/>
                <a:ext cx="1453663" cy="817685"/>
              </a:xfrm>
              <a:prstGeom prst="rect">
                <a:avLst/>
              </a:prstGeom>
              <a:ln w="3175">
                <a:solidFill>
                  <a:prstClr val="ltGray"/>
                </a:solidFill>
              </a:ln>
            </p:spPr>
          </p:pic>
        </mc:Fallback>
      </mc:AlternateContent>
    </p:spTree>
    <p:extLst>
      <p:ext uri="{BB962C8B-B14F-4D97-AF65-F5344CB8AC3E}">
        <p14:creationId xmlns:p14="http://schemas.microsoft.com/office/powerpoint/2010/main" val="8488699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CBFF5-3177-5FA5-01AE-4FF004EAA934}"/>
              </a:ext>
            </a:extLst>
          </p:cNvPr>
          <p:cNvSpPr>
            <a:spLocks noGrp="1"/>
          </p:cNvSpPr>
          <p:nvPr>
            <p:ph type="title"/>
          </p:nvPr>
        </p:nvSpPr>
        <p:spPr/>
        <p:txBody>
          <a:bodyPr vert="horz" lIns="144000" tIns="45720" rIns="91440" bIns="45720" rtlCol="0" anchor="ctr">
            <a:noAutofit/>
          </a:bodyPr>
          <a:lstStyle/>
          <a:p>
            <a:r>
              <a:rPr lang="es-ES" sz="2400" dirty="0"/>
              <a:t>Qué IMPACTO tiene el modelo actual de CAE en la productividad, costes, tareas puramente administrativas… </a:t>
            </a:r>
          </a:p>
        </p:txBody>
      </p:sp>
      <p:sp>
        <p:nvSpPr>
          <p:cNvPr id="3" name="Marcador de contenido 2">
            <a:extLst>
              <a:ext uri="{FF2B5EF4-FFF2-40B4-BE49-F238E27FC236}">
                <a16:creationId xmlns:a16="http://schemas.microsoft.com/office/drawing/2014/main" id="{4BA43069-37B6-7FAB-F552-53F5165B3347}"/>
              </a:ext>
            </a:extLst>
          </p:cNvPr>
          <p:cNvSpPr>
            <a:spLocks noGrp="1"/>
          </p:cNvSpPr>
          <p:nvPr>
            <p:ph idx="1"/>
          </p:nvPr>
        </p:nvSpPr>
        <p:spPr>
          <a:xfrm>
            <a:off x="838200" y="1447800"/>
            <a:ext cx="10515600" cy="4729163"/>
          </a:xfrm>
        </p:spPr>
        <p:txBody>
          <a:bodyPr>
            <a:normAutofit/>
          </a:bodyPr>
          <a:lstStyle/>
          <a:p>
            <a:pPr marL="0" indent="0">
              <a:lnSpc>
                <a:spcPct val="100000"/>
              </a:lnSpc>
              <a:buNone/>
            </a:pPr>
            <a:r>
              <a:rPr lang="es-ES" sz="1800" dirty="0">
                <a:latin typeface="Arial" panose="020B0604020202020204" pitchFamily="34" charset="0"/>
                <a:cs typeface="Arial" panose="020B0604020202020204" pitchFamily="34" charset="0"/>
              </a:rPr>
              <a:t>Analiza si:</a:t>
            </a:r>
          </a:p>
          <a:p>
            <a:pPr>
              <a:lnSpc>
                <a:spcPct val="100000"/>
              </a:lnSpc>
            </a:pPr>
            <a:r>
              <a:rPr lang="es-ES" sz="1800" dirty="0">
                <a:effectLst/>
                <a:latin typeface="Arial" panose="020B0604020202020204" pitchFamily="34" charset="0"/>
                <a:ea typeface="Calibri" panose="020F0502020204030204" pitchFamily="34" charset="0"/>
                <a:cs typeface="Arial" panose="020B0604020202020204" pitchFamily="34" charset="0"/>
              </a:rPr>
              <a:t>¿</a:t>
            </a:r>
            <a:r>
              <a:rPr lang="es-ES" sz="1800" dirty="0">
                <a:latin typeface="Arial" panose="020B0604020202020204" pitchFamily="34" charset="0"/>
                <a:ea typeface="Calibri" panose="020F0502020204030204" pitchFamily="34" charset="0"/>
                <a:cs typeface="Arial" panose="020B0604020202020204" pitchFamily="34" charset="0"/>
              </a:rPr>
              <a:t>C</a:t>
            </a:r>
            <a:r>
              <a:rPr lang="es-ES" sz="1800" dirty="0">
                <a:effectLst/>
                <a:latin typeface="Arial" panose="020B0604020202020204" pitchFamily="34" charset="0"/>
                <a:ea typeface="Calibri" panose="020F0502020204030204" pitchFamily="34" charset="0"/>
                <a:cs typeface="Arial" panose="020B0604020202020204" pitchFamily="34" charset="0"/>
              </a:rPr>
              <a:t>uánto tiempo se gasta en gestiones administrativas y cuánto se invierte en labores técnicas preventivas prácticas? ¿Cuántos recursos conlleva?</a:t>
            </a:r>
            <a:endParaRPr lang="es-ES"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es-ES" sz="1800" dirty="0">
                <a:latin typeface="Arial" panose="020B0604020202020204" pitchFamily="34" charset="0"/>
                <a:ea typeface="Calibri" panose="020F0502020204030204" pitchFamily="34" charset="0"/>
                <a:cs typeface="Arial" panose="020B0604020202020204" pitchFamily="34" charset="0"/>
              </a:rPr>
              <a:t>¿Se paran trabajos por defectos en la documentación?</a:t>
            </a:r>
          </a:p>
          <a:p>
            <a:pPr>
              <a:lnSpc>
                <a:spcPct val="100000"/>
              </a:lnSpc>
            </a:pPr>
            <a:r>
              <a:rPr lang="es-ES" sz="1800" dirty="0">
                <a:latin typeface="Arial" panose="020B0604020202020204" pitchFamily="34" charset="0"/>
                <a:ea typeface="Calibri" panose="020F0502020204030204" pitchFamily="34" charset="0"/>
                <a:cs typeface="Arial" panose="020B0604020202020204" pitchFamily="34" charset="0"/>
              </a:rPr>
              <a:t>¿Participan las personas trabajadoras en el diseño de procesos y su mejora?</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es-ES" sz="1800" dirty="0">
                <a:latin typeface="Arial" panose="020B0604020202020204" pitchFamily="34" charset="0"/>
                <a:ea typeface="Calibri" panose="020F0502020204030204" pitchFamily="34" charset="0"/>
                <a:cs typeface="Arial" panose="020B0604020202020204" pitchFamily="34" charset="0"/>
              </a:rPr>
              <a:t>¿Ayuda a mejorar la cultura preventiva de tus contratas?</a:t>
            </a:r>
          </a:p>
          <a:p>
            <a:pPr>
              <a:lnSpc>
                <a:spcPct val="100000"/>
              </a:lnSpc>
            </a:pPr>
            <a:r>
              <a:rPr lang="es-ES" sz="1800" dirty="0">
                <a:latin typeface="Arial" panose="020B0604020202020204" pitchFamily="34" charset="0"/>
                <a:ea typeface="Calibri" panose="020F0502020204030204" pitchFamily="34" charset="0"/>
                <a:cs typeface="Arial" panose="020B0604020202020204" pitchFamily="34" charset="0"/>
              </a:rPr>
              <a:t>¿Las medidas de CAE afectan a otros requisitos del proceso de la empresa (calidad, productividad, etc.), o se adaptan para poder cumplir dichos requisitos sin pérdida del nivel de seguridad de sus trabajadores?</a:t>
            </a:r>
          </a:p>
          <a:p>
            <a:pPr>
              <a:lnSpc>
                <a:spcPct val="100000"/>
              </a:lnSpc>
            </a:pPr>
            <a:endParaRPr lang="es-ES" sz="1800" dirty="0">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es-ES" sz="1800" dirty="0">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es-ES" sz="1800"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Imagen 6">
            <a:extLst>
              <a:ext uri="{FF2B5EF4-FFF2-40B4-BE49-F238E27FC236}">
                <a16:creationId xmlns:a16="http://schemas.microsoft.com/office/drawing/2014/main" id="{09E20D79-B456-ABD8-73BB-200E73E7A220}"/>
              </a:ext>
            </a:extLst>
          </p:cNvPr>
          <p:cNvPicPr>
            <a:picLocks noChangeAspect="1"/>
          </p:cNvPicPr>
          <p:nvPr/>
        </p:nvPicPr>
        <p:blipFill>
          <a:blip r:embed="rId2"/>
          <a:stretch>
            <a:fillRect/>
          </a:stretch>
        </p:blipFill>
        <p:spPr>
          <a:xfrm>
            <a:off x="11307145" y="52387"/>
            <a:ext cx="884855" cy="1041248"/>
          </a:xfrm>
          <a:prstGeom prst="rect">
            <a:avLst/>
          </a:prstGeom>
        </p:spPr>
      </p:pic>
      <mc:AlternateContent xmlns:mc="http://schemas.openxmlformats.org/markup-compatibility/2006">
        <mc:Choice xmlns="" xmlns:pslz="http://schemas.microsoft.com/office/powerpoint/2016/slidezoom" Requires="pslz">
          <p:graphicFrame>
            <p:nvGraphicFramePr>
              <p:cNvPr id="4" name="Vista general de diapositiva 3">
                <a:extLst>
                  <a:ext uri="{FF2B5EF4-FFF2-40B4-BE49-F238E27FC236}">
                    <a16:creationId xmlns:a16="http://schemas.microsoft.com/office/drawing/2014/main" id="{9F4AA156-6548-1BD7-4BBC-3D5C5AC943E0}"/>
                  </a:ext>
                </a:extLst>
              </p:cNvPr>
              <p:cNvGraphicFramePr>
                <a:graphicFrameLocks noChangeAspect="1"/>
              </p:cNvGraphicFramePr>
              <p:nvPr>
                <p:extLst>
                  <p:ext uri="{D42A27DB-BD31-4B8C-83A1-F6EECF244321}">
                    <p14:modId xmlns:p14="http://schemas.microsoft.com/office/powerpoint/2010/main" val="2484876950"/>
                  </p:ext>
                </p:extLst>
              </p:nvPr>
            </p:nvGraphicFramePr>
            <p:xfrm>
              <a:off x="10675460" y="5989998"/>
              <a:ext cx="1453663" cy="817685"/>
            </p:xfrm>
            <a:graphic>
              <a:graphicData uri="http://schemas.microsoft.com/office/powerpoint/2016/slidezoom">
                <pslz:sldZm>
                  <pslz:sldZmObj sldId="360" cId="2672732736">
                    <pslz:zmPr id="{D241E6F3-B0DE-47E8-90AB-E83534E6557D}" returnToParent="0" transitionDur="1000">
                      <p166:blipFill xmlns:p166="http://schemas.microsoft.com/office/powerpoint/2016/6/main">
                        <a:blip r:embed="rId3"/>
                        <a:stretch>
                          <a:fillRect/>
                        </a:stretch>
                      </p166:blipFill>
                      <p166:spPr xmlns:p166="http://schemas.microsoft.com/office/powerpoint/2016/6/main">
                        <a:xfrm>
                          <a:off x="0" y="0"/>
                          <a:ext cx="1453663" cy="817685"/>
                        </a:xfrm>
                        <a:prstGeom prst="rect">
                          <a:avLst/>
                        </a:prstGeom>
                        <a:ln w="3175">
                          <a:solidFill>
                            <a:prstClr val="ltGray"/>
                          </a:solidFill>
                        </a:ln>
                      </p166:spPr>
                    </pslz:zmPr>
                  </pslz:sldZmObj>
                </pslz:sldZm>
              </a:graphicData>
            </a:graphic>
          </p:graphicFrame>
        </mc:Choice>
        <mc:Fallback>
          <p:pic>
            <p:nvPicPr>
              <p:cNvPr id="4" name="Vista general de diapositiva 3">
                <a:hlinkClick r:id="rId4" action="ppaction://hlinksldjump"/>
                <a:extLst>
                  <a:ext uri="{FF2B5EF4-FFF2-40B4-BE49-F238E27FC236}">
                    <a16:creationId xmlns:a16="http://schemas.microsoft.com/office/drawing/2014/main" id="{9F4AA156-6548-1BD7-4BBC-3D5C5AC943E0}"/>
                  </a:ext>
                </a:extLst>
              </p:cNvPr>
              <p:cNvPicPr>
                <a:picLocks noGrp="1" noRot="1" noChangeAspect="1" noMove="1" noResize="1" noEditPoints="1" noAdjustHandles="1" noChangeArrowheads="1" noChangeShapeType="1"/>
              </p:cNvPicPr>
              <p:nvPr/>
            </p:nvPicPr>
            <p:blipFill>
              <a:blip r:embed="rId5"/>
              <a:stretch>
                <a:fillRect/>
              </a:stretch>
            </p:blipFill>
            <p:spPr>
              <a:xfrm>
                <a:off x="10675460" y="5989998"/>
                <a:ext cx="1453663" cy="817685"/>
              </a:xfrm>
              <a:prstGeom prst="rect">
                <a:avLst/>
              </a:prstGeom>
              <a:ln w="3175">
                <a:solidFill>
                  <a:prstClr val="ltGray"/>
                </a:solidFill>
              </a:ln>
            </p:spPr>
          </p:pic>
        </mc:Fallback>
      </mc:AlternateContent>
    </p:spTree>
    <p:extLst>
      <p:ext uri="{BB962C8B-B14F-4D97-AF65-F5344CB8AC3E}">
        <p14:creationId xmlns:p14="http://schemas.microsoft.com/office/powerpoint/2010/main" val="1247550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A43069-37B6-7FAB-F552-53F5165B3347}"/>
              </a:ext>
            </a:extLst>
          </p:cNvPr>
          <p:cNvSpPr>
            <a:spLocks noGrp="1"/>
          </p:cNvSpPr>
          <p:nvPr>
            <p:ph idx="1"/>
          </p:nvPr>
        </p:nvSpPr>
        <p:spPr>
          <a:xfrm>
            <a:off x="838200" y="1447800"/>
            <a:ext cx="10515600" cy="4729163"/>
          </a:xfrm>
        </p:spPr>
        <p:txBody>
          <a:bodyPr>
            <a:normAutofit/>
          </a:bodyPr>
          <a:lstStyle/>
          <a:p>
            <a:pPr marL="0" indent="0">
              <a:lnSpc>
                <a:spcPct val="100000"/>
              </a:lnSpc>
              <a:buNone/>
            </a:pPr>
            <a:r>
              <a:rPr lang="es-ES" sz="1800" dirty="0">
                <a:latin typeface="Arial" panose="020B0604020202020204" pitchFamily="34" charset="0"/>
                <a:cs typeface="Arial" panose="020B0604020202020204" pitchFamily="34" charset="0"/>
              </a:rPr>
              <a:t>Analiza si:</a:t>
            </a:r>
          </a:p>
          <a:p>
            <a:pPr>
              <a:lnSpc>
                <a:spcPct val="100000"/>
              </a:lnSpc>
              <a:spcBef>
                <a:spcPts val="600"/>
              </a:spcBef>
            </a:pPr>
            <a:r>
              <a:rPr lang="es-ES" sz="1800" dirty="0">
                <a:latin typeface="Arial" panose="020B0604020202020204" pitchFamily="34" charset="0"/>
                <a:cs typeface="Arial" panose="020B0604020202020204" pitchFamily="34" charset="0"/>
              </a:rPr>
              <a:t>¿Hay iniciativas o servicios que se quieren poner en marcha pero están pendientes por el tiempo que se debe emplear en la CAE? </a:t>
            </a:r>
          </a:p>
          <a:p>
            <a:pPr>
              <a:lnSpc>
                <a:spcPct val="100000"/>
              </a:lnSpc>
            </a:pPr>
            <a:r>
              <a:rPr lang="es-ES" sz="1800" dirty="0">
                <a:latin typeface="Arial" panose="020B0604020202020204" pitchFamily="34" charset="0"/>
                <a:cs typeface="Arial" panose="020B0604020202020204" pitchFamily="34" charset="0"/>
              </a:rPr>
              <a:t>¿Los departamentos usuarios de los servicios piden a la Dirección de la empresa que se cambie la CAE? </a:t>
            </a:r>
          </a:p>
          <a:p>
            <a:pPr>
              <a:lnSpc>
                <a:spcPct val="100000"/>
              </a:lnSpc>
            </a:pPr>
            <a:r>
              <a:rPr lang="es-ES" sz="1800" b="0" i="0" u="none" strike="noStrike" baseline="0" dirty="0">
                <a:latin typeface="Arial" panose="020B0604020202020204" pitchFamily="34" charset="0"/>
                <a:cs typeface="Arial" panose="020B0604020202020204" pitchFamily="34" charset="0"/>
              </a:rPr>
              <a:t>¿Entre los valores de la empresa está poner a las personas en el centro, la ética empresarial, el trabajo justo, el desarrollo de negocios sostenibles, etc., o sólo está el cumplimiento normativo?</a:t>
            </a:r>
          </a:p>
          <a:p>
            <a:pPr>
              <a:lnSpc>
                <a:spcPct val="100000"/>
              </a:lnSpc>
            </a:pPr>
            <a:endParaRPr lang="es-ES" sz="1800" dirty="0">
              <a:latin typeface="Arial" panose="020B0604020202020204" pitchFamily="34" charset="0"/>
              <a:cs typeface="Arial" panose="020B0604020202020204" pitchFamily="34" charset="0"/>
            </a:endParaRPr>
          </a:p>
          <a:p>
            <a:pPr marL="0" indent="0" algn="l">
              <a:lnSpc>
                <a:spcPct val="100000"/>
              </a:lnSpc>
              <a:buNone/>
            </a:pPr>
            <a:endParaRPr lang="es-ES" sz="18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412E8732-2708-0E64-5AB1-0877BA02A6A4}"/>
              </a:ext>
            </a:extLst>
          </p:cNvPr>
          <p:cNvPicPr>
            <a:picLocks noChangeAspect="1"/>
          </p:cNvPicPr>
          <p:nvPr/>
        </p:nvPicPr>
        <p:blipFill>
          <a:blip r:embed="rId3"/>
          <a:stretch>
            <a:fillRect/>
          </a:stretch>
        </p:blipFill>
        <p:spPr>
          <a:xfrm>
            <a:off x="11125200" y="105909"/>
            <a:ext cx="943096" cy="1101010"/>
          </a:xfrm>
          <a:prstGeom prst="rect">
            <a:avLst/>
          </a:prstGeom>
        </p:spPr>
      </p:pic>
      <p:sp>
        <p:nvSpPr>
          <p:cNvPr id="8" name="Título 7">
            <a:extLst>
              <a:ext uri="{FF2B5EF4-FFF2-40B4-BE49-F238E27FC236}">
                <a16:creationId xmlns:a16="http://schemas.microsoft.com/office/drawing/2014/main" id="{4E3862CF-3448-928C-14A3-E8409BA70C31}"/>
              </a:ext>
            </a:extLst>
          </p:cNvPr>
          <p:cNvSpPr>
            <a:spLocks noGrp="1"/>
          </p:cNvSpPr>
          <p:nvPr>
            <p:ph type="title"/>
          </p:nvPr>
        </p:nvSpPr>
        <p:spPr/>
        <p:txBody>
          <a:bodyPr/>
          <a:lstStyle/>
          <a:p>
            <a:r>
              <a:rPr lang="es-ES" sz="2400" dirty="0"/>
              <a:t>Considera otras OPORTUNIDADES que se pueden presentar para iniciar la transformación</a:t>
            </a:r>
          </a:p>
        </p:txBody>
      </p:sp>
      <mc:AlternateContent xmlns:mc="http://schemas.openxmlformats.org/markup-compatibility/2006">
        <mc:Choice xmlns="" xmlns:pslz="http://schemas.microsoft.com/office/powerpoint/2016/slidezoom" Requires="pslz">
          <p:graphicFrame>
            <p:nvGraphicFramePr>
              <p:cNvPr id="2" name="Vista general de diapositiva 1">
                <a:extLst>
                  <a:ext uri="{FF2B5EF4-FFF2-40B4-BE49-F238E27FC236}">
                    <a16:creationId xmlns:a16="http://schemas.microsoft.com/office/drawing/2014/main" id="{4268A76A-9676-473D-36DD-803CAD71EFE1}"/>
                  </a:ext>
                </a:extLst>
              </p:cNvPr>
              <p:cNvGraphicFramePr>
                <a:graphicFrameLocks noChangeAspect="1"/>
              </p:cNvGraphicFramePr>
              <p:nvPr>
                <p:extLst>
                  <p:ext uri="{D42A27DB-BD31-4B8C-83A1-F6EECF244321}">
                    <p14:modId xmlns:p14="http://schemas.microsoft.com/office/powerpoint/2010/main" val="2484876950"/>
                  </p:ext>
                </p:extLst>
              </p:nvPr>
            </p:nvGraphicFramePr>
            <p:xfrm>
              <a:off x="10675460" y="5989998"/>
              <a:ext cx="1453663" cy="817685"/>
            </p:xfrm>
            <a:graphic>
              <a:graphicData uri="http://schemas.microsoft.com/office/powerpoint/2016/slidezoom">
                <pslz:sldZm>
                  <pslz:sldZmObj sldId="360" cId="2672732736">
                    <pslz:zmPr id="{D241E6F3-B0DE-47E8-90AB-E83534E6557D}" returnToParent="0" transitionDur="1000">
                      <p166:blipFill xmlns:p166="http://schemas.microsoft.com/office/powerpoint/2016/6/main">
                        <a:blip r:embed="rId4"/>
                        <a:stretch>
                          <a:fillRect/>
                        </a:stretch>
                      </p166:blipFill>
                      <p166:spPr xmlns:p166="http://schemas.microsoft.com/office/powerpoint/2016/6/main">
                        <a:xfrm>
                          <a:off x="0" y="0"/>
                          <a:ext cx="1453663" cy="817685"/>
                        </a:xfrm>
                        <a:prstGeom prst="rect">
                          <a:avLst/>
                        </a:prstGeom>
                        <a:ln w="3175">
                          <a:solidFill>
                            <a:prstClr val="ltGray"/>
                          </a:solidFill>
                        </a:ln>
                      </p166:spPr>
                    </pslz:zmPr>
                  </pslz:sldZmObj>
                </pslz:sldZm>
              </a:graphicData>
            </a:graphic>
          </p:graphicFrame>
        </mc:Choice>
        <mc:Fallback>
          <p:pic>
            <p:nvPicPr>
              <p:cNvPr id="2" name="Vista general de diapositiva 1">
                <a:hlinkClick r:id="rId5" action="ppaction://hlinksldjump"/>
                <a:extLst>
                  <a:ext uri="{FF2B5EF4-FFF2-40B4-BE49-F238E27FC236}">
                    <a16:creationId xmlns:a16="http://schemas.microsoft.com/office/drawing/2014/main" id="{4268A76A-9676-473D-36DD-803CAD71EFE1}"/>
                  </a:ext>
                </a:extLst>
              </p:cNvPr>
              <p:cNvPicPr>
                <a:picLocks noGrp="1" noRot="1" noChangeAspect="1" noMove="1" noResize="1" noEditPoints="1" noAdjustHandles="1" noChangeArrowheads="1" noChangeShapeType="1"/>
              </p:cNvPicPr>
              <p:nvPr/>
            </p:nvPicPr>
            <p:blipFill>
              <a:blip r:embed="rId6"/>
              <a:stretch>
                <a:fillRect/>
              </a:stretch>
            </p:blipFill>
            <p:spPr>
              <a:xfrm>
                <a:off x="10675460" y="5989998"/>
                <a:ext cx="1453663" cy="817685"/>
              </a:xfrm>
              <a:prstGeom prst="rect">
                <a:avLst/>
              </a:prstGeom>
              <a:ln w="3175">
                <a:solidFill>
                  <a:prstClr val="ltGray"/>
                </a:solidFill>
              </a:ln>
            </p:spPr>
          </p:pic>
        </mc:Fallback>
      </mc:AlternateContent>
    </p:spTree>
    <p:extLst>
      <p:ext uri="{BB962C8B-B14F-4D97-AF65-F5344CB8AC3E}">
        <p14:creationId xmlns:p14="http://schemas.microsoft.com/office/powerpoint/2010/main" val="10503369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ángulo: esquinas redondeadas 53">
            <a:extLst>
              <a:ext uri="{FF2B5EF4-FFF2-40B4-BE49-F238E27FC236}">
                <a16:creationId xmlns:a16="http://schemas.microsoft.com/office/drawing/2014/main" id="{43DC788A-8522-5C97-0042-ED94CFAECC99}"/>
              </a:ext>
            </a:extLst>
          </p:cNvPr>
          <p:cNvSpPr/>
          <p:nvPr/>
        </p:nvSpPr>
        <p:spPr>
          <a:xfrm>
            <a:off x="676603" y="2391161"/>
            <a:ext cx="10950766" cy="1724992"/>
          </a:xfrm>
          <a:prstGeom prst="roundRect">
            <a:avLst/>
          </a:prstGeom>
          <a:solidFill>
            <a:srgbClr val="D7E6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AEFBEC19-CAE8-768A-FE23-B3D4573E5ED8}"/>
              </a:ext>
            </a:extLst>
          </p:cNvPr>
          <p:cNvSpPr txBox="1"/>
          <p:nvPr/>
        </p:nvSpPr>
        <p:spPr>
          <a:xfrm>
            <a:off x="800360" y="1776791"/>
            <a:ext cx="10715903" cy="369332"/>
          </a:xfrm>
          <a:prstGeom prst="rect">
            <a:avLst/>
          </a:prstGeom>
          <a:noFill/>
        </p:spPr>
        <p:txBody>
          <a:bodyPr wrap="square">
            <a:spAutoFit/>
          </a:bodyPr>
          <a:lstStyle/>
          <a:p>
            <a:r>
              <a:rPr lang="es-ES" b="0" i="0" u="none" strike="noStrike" baseline="0" dirty="0">
                <a:latin typeface="Arial" panose="020B0604020202020204" pitchFamily="34" charset="0"/>
                <a:cs typeface="Arial" panose="020B0604020202020204" pitchFamily="34" charset="0"/>
              </a:rPr>
              <a:t>La gestión de la </a:t>
            </a:r>
            <a:r>
              <a:rPr lang="es-ES" dirty="0">
                <a:latin typeface="Arial" panose="020B0604020202020204" pitchFamily="34" charset="0"/>
                <a:cs typeface="Arial" panose="020B0604020202020204" pitchFamily="34" charset="0"/>
              </a:rPr>
              <a:t>CAE cubre un amplio abanico de cuestiones. Se recomienda empezar por: </a:t>
            </a:r>
            <a:endParaRPr lang="es-ES" sz="1800" b="0" i="0" u="none" strike="noStrike" baseline="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8E90A4B7-B507-C420-B64D-032CD7F5D3B0}"/>
              </a:ext>
            </a:extLst>
          </p:cNvPr>
          <p:cNvSpPr txBox="1"/>
          <p:nvPr/>
        </p:nvSpPr>
        <p:spPr>
          <a:xfrm>
            <a:off x="655427" y="4220535"/>
            <a:ext cx="1857374" cy="1323439"/>
          </a:xfrm>
          <a:prstGeom prst="rect">
            <a:avLst/>
          </a:prstGeom>
          <a:noFill/>
          <a:ln>
            <a:noFill/>
          </a:ln>
        </p:spPr>
        <p:txBody>
          <a:bodyPr wrap="square">
            <a:spAutoFit/>
          </a:bodyPr>
          <a:lstStyle>
            <a:defPPr>
              <a:defRPr lang="es-ES"/>
            </a:defPPr>
            <a:lvl1pPr algn="ctr">
              <a:spcBef>
                <a:spcPts val="600"/>
              </a:spcBef>
              <a:spcAft>
                <a:spcPts val="600"/>
              </a:spcAft>
              <a:defRPr sz="1600" b="1">
                <a:solidFill>
                  <a:srgbClr val="545758"/>
                </a:solidFill>
                <a:latin typeface="Arial" panose="020B0604020202020204" pitchFamily="34" charset="0"/>
                <a:cs typeface="Arial" panose="020B0604020202020204" pitchFamily="34" charset="0"/>
              </a:defRPr>
            </a:lvl1pPr>
          </a:lstStyle>
          <a:p>
            <a:r>
              <a:rPr lang="es-ES" dirty="0"/>
              <a:t>PROPÓSITO centrado en la seguridad y la salud de las personas</a:t>
            </a:r>
          </a:p>
        </p:txBody>
      </p:sp>
      <p:sp>
        <p:nvSpPr>
          <p:cNvPr id="13" name="CuadroTexto 12">
            <a:extLst>
              <a:ext uri="{FF2B5EF4-FFF2-40B4-BE49-F238E27FC236}">
                <a16:creationId xmlns:a16="http://schemas.microsoft.com/office/drawing/2014/main" id="{578469D4-6FE7-09DD-8986-BABF78D3F72A}"/>
              </a:ext>
            </a:extLst>
          </p:cNvPr>
          <p:cNvSpPr txBox="1"/>
          <p:nvPr/>
        </p:nvSpPr>
        <p:spPr>
          <a:xfrm>
            <a:off x="2796379" y="4217615"/>
            <a:ext cx="2140925" cy="1323439"/>
          </a:xfrm>
          <a:prstGeom prst="rect">
            <a:avLst/>
          </a:prstGeom>
          <a:noFill/>
          <a:ln>
            <a:noFill/>
          </a:ln>
        </p:spPr>
        <p:txBody>
          <a:bodyPr wrap="square">
            <a:spAutoFit/>
          </a:bodyPr>
          <a:lstStyle>
            <a:defPPr>
              <a:defRPr lang="es-ES"/>
            </a:defPPr>
            <a:lvl1pPr algn="ctr">
              <a:spcBef>
                <a:spcPts val="600"/>
              </a:spcBef>
              <a:spcAft>
                <a:spcPts val="600"/>
              </a:spcAft>
              <a:defRPr sz="1600" b="1">
                <a:solidFill>
                  <a:srgbClr val="545758"/>
                </a:solidFill>
                <a:latin typeface="Arial" panose="020B0604020202020204" pitchFamily="34" charset="0"/>
                <a:cs typeface="Arial" panose="020B0604020202020204" pitchFamily="34" charset="0"/>
              </a:defRPr>
            </a:lvl1pPr>
          </a:lstStyle>
          <a:p>
            <a:r>
              <a:rPr lang="es-ES" dirty="0"/>
              <a:t>DOCUMENTACIÓN y medios de coordinación proporcionales a cada situación</a:t>
            </a:r>
          </a:p>
        </p:txBody>
      </p:sp>
      <p:sp>
        <p:nvSpPr>
          <p:cNvPr id="15" name="CuadroTexto 14">
            <a:extLst>
              <a:ext uri="{FF2B5EF4-FFF2-40B4-BE49-F238E27FC236}">
                <a16:creationId xmlns:a16="http://schemas.microsoft.com/office/drawing/2014/main" id="{C3EB39F0-5B1C-A7F9-C94A-00BB0EACD853}"/>
              </a:ext>
            </a:extLst>
          </p:cNvPr>
          <p:cNvSpPr txBox="1"/>
          <p:nvPr/>
        </p:nvSpPr>
        <p:spPr>
          <a:xfrm>
            <a:off x="5152291" y="4226334"/>
            <a:ext cx="2102407" cy="1569660"/>
          </a:xfrm>
          <a:prstGeom prst="rect">
            <a:avLst/>
          </a:prstGeom>
          <a:noFill/>
          <a:ln>
            <a:noFill/>
          </a:ln>
        </p:spPr>
        <p:txBody>
          <a:bodyPr wrap="square">
            <a:spAutoFit/>
          </a:bodyPr>
          <a:lstStyle>
            <a:defPPr>
              <a:defRPr lang="es-ES"/>
            </a:defPPr>
            <a:lvl1pPr algn="ctr">
              <a:spcBef>
                <a:spcPts val="600"/>
              </a:spcBef>
              <a:spcAft>
                <a:spcPts val="600"/>
              </a:spcAft>
              <a:defRPr sz="1600" b="1">
                <a:solidFill>
                  <a:srgbClr val="545758"/>
                </a:solidFill>
                <a:latin typeface="Arial" panose="020B0604020202020204" pitchFamily="34" charset="0"/>
                <a:cs typeface="Arial" panose="020B0604020202020204" pitchFamily="34" charset="0"/>
              </a:defRPr>
            </a:lvl1pPr>
          </a:lstStyle>
          <a:p>
            <a:r>
              <a:rPr lang="es-ES" dirty="0"/>
              <a:t>INFORMACIÓN de riesgos, medidas preventivas y de emergencia, específica y a tiempo</a:t>
            </a:r>
          </a:p>
        </p:txBody>
      </p:sp>
      <p:sp>
        <p:nvSpPr>
          <p:cNvPr id="17" name="CuadroTexto 16">
            <a:extLst>
              <a:ext uri="{FF2B5EF4-FFF2-40B4-BE49-F238E27FC236}">
                <a16:creationId xmlns:a16="http://schemas.microsoft.com/office/drawing/2014/main" id="{4A3265C0-5F39-4236-E667-4497577C7A4A}"/>
              </a:ext>
            </a:extLst>
          </p:cNvPr>
          <p:cNvSpPr txBox="1"/>
          <p:nvPr/>
        </p:nvSpPr>
        <p:spPr>
          <a:xfrm>
            <a:off x="7351624" y="4232047"/>
            <a:ext cx="2190749" cy="1077218"/>
          </a:xfrm>
          <a:prstGeom prst="rect">
            <a:avLst/>
          </a:prstGeom>
          <a:noFill/>
          <a:ln>
            <a:noFill/>
          </a:ln>
        </p:spPr>
        <p:txBody>
          <a:bodyPr wrap="square">
            <a:spAutoFit/>
          </a:bodyPr>
          <a:lstStyle>
            <a:defPPr>
              <a:defRPr lang="es-ES"/>
            </a:defPPr>
            <a:lvl1pPr algn="ctr">
              <a:spcBef>
                <a:spcPts val="600"/>
              </a:spcBef>
              <a:spcAft>
                <a:spcPts val="600"/>
              </a:spcAft>
              <a:defRPr sz="1600" b="1">
                <a:solidFill>
                  <a:srgbClr val="545758"/>
                </a:solidFill>
                <a:latin typeface="Arial" panose="020B0604020202020204" pitchFamily="34" charset="0"/>
                <a:cs typeface="Arial" panose="020B0604020202020204" pitchFamily="34" charset="0"/>
              </a:defRPr>
            </a:lvl1pPr>
          </a:lstStyle>
          <a:p>
            <a:r>
              <a:rPr lang="es-ES" dirty="0"/>
              <a:t>CONTRATAS más capacitadas y con cultura preventiva compatible</a:t>
            </a:r>
          </a:p>
        </p:txBody>
      </p:sp>
      <p:sp>
        <p:nvSpPr>
          <p:cNvPr id="19" name="CuadroTexto 18">
            <a:extLst>
              <a:ext uri="{FF2B5EF4-FFF2-40B4-BE49-F238E27FC236}">
                <a16:creationId xmlns:a16="http://schemas.microsoft.com/office/drawing/2014/main" id="{6762A52A-3AE4-7511-1EDD-2B257FC456EA}"/>
              </a:ext>
            </a:extLst>
          </p:cNvPr>
          <p:cNvSpPr txBox="1"/>
          <p:nvPr/>
        </p:nvSpPr>
        <p:spPr>
          <a:xfrm>
            <a:off x="9857162" y="4217615"/>
            <a:ext cx="1781175" cy="1077218"/>
          </a:xfrm>
          <a:prstGeom prst="rect">
            <a:avLst/>
          </a:prstGeom>
          <a:noFill/>
          <a:ln>
            <a:noFill/>
          </a:ln>
        </p:spPr>
        <p:txBody>
          <a:bodyPr wrap="square">
            <a:spAutoFit/>
          </a:bodyPr>
          <a:lstStyle>
            <a:defPPr>
              <a:defRPr lang="es-ES"/>
            </a:defPPr>
            <a:lvl1pPr algn="ctr">
              <a:spcBef>
                <a:spcPts val="600"/>
              </a:spcBef>
              <a:spcAft>
                <a:spcPts val="600"/>
              </a:spcAft>
              <a:defRPr sz="1600" b="1">
                <a:solidFill>
                  <a:srgbClr val="545758"/>
                </a:solidFill>
                <a:latin typeface="Arial" panose="020B0604020202020204" pitchFamily="34" charset="0"/>
                <a:cs typeface="Arial" panose="020B0604020202020204" pitchFamily="34" charset="0"/>
              </a:defRPr>
            </a:lvl1pPr>
          </a:lstStyle>
          <a:p>
            <a:r>
              <a:rPr lang="es-ES" dirty="0"/>
              <a:t>Cambio de ROL del SERVICIO DE PREVENCIÓN</a:t>
            </a:r>
          </a:p>
        </p:txBody>
      </p:sp>
      <p:pic>
        <p:nvPicPr>
          <p:cNvPr id="3" name="Imagen 2">
            <a:extLst>
              <a:ext uri="{FF2B5EF4-FFF2-40B4-BE49-F238E27FC236}">
                <a16:creationId xmlns:a16="http://schemas.microsoft.com/office/drawing/2014/main" id="{775894D6-B98E-4BA2-934A-99A7ECF7832F}"/>
              </a:ext>
            </a:extLst>
          </p:cNvPr>
          <p:cNvPicPr>
            <a:picLocks noChangeAspect="1"/>
          </p:cNvPicPr>
          <p:nvPr/>
        </p:nvPicPr>
        <p:blipFill>
          <a:blip r:embed="rId2"/>
          <a:stretch>
            <a:fillRect/>
          </a:stretch>
        </p:blipFill>
        <p:spPr>
          <a:xfrm>
            <a:off x="0" y="75341"/>
            <a:ext cx="1073020" cy="706032"/>
          </a:xfrm>
          <a:prstGeom prst="rect">
            <a:avLst/>
          </a:prstGeom>
        </p:spPr>
      </p:pic>
      <p:pic>
        <p:nvPicPr>
          <p:cNvPr id="4" name="Imagen 3">
            <a:hlinkClick r:id="rId3" action="ppaction://hlinksldjump"/>
            <a:extLst>
              <a:ext uri="{FF2B5EF4-FFF2-40B4-BE49-F238E27FC236}">
                <a16:creationId xmlns:a16="http://schemas.microsoft.com/office/drawing/2014/main" id="{344DFD5B-F7BE-575C-8FFC-B73EF264FB0D}"/>
              </a:ext>
            </a:extLst>
          </p:cNvPr>
          <p:cNvPicPr>
            <a:picLocks noChangeAspect="1"/>
          </p:cNvPicPr>
          <p:nvPr/>
        </p:nvPicPr>
        <p:blipFill>
          <a:blip r:embed="rId4"/>
          <a:stretch>
            <a:fillRect/>
          </a:stretch>
        </p:blipFill>
        <p:spPr>
          <a:xfrm>
            <a:off x="10805577" y="5982047"/>
            <a:ext cx="1214972" cy="683422"/>
          </a:xfrm>
          <a:prstGeom prst="rect">
            <a:avLst/>
          </a:prstGeom>
          <a:ln>
            <a:solidFill>
              <a:schemeClr val="bg2"/>
            </a:solidFill>
          </a:ln>
        </p:spPr>
      </p:pic>
      <p:sp>
        <p:nvSpPr>
          <p:cNvPr id="5" name="CuadroTexto 26">
            <a:extLst>
              <a:ext uri="{FF2B5EF4-FFF2-40B4-BE49-F238E27FC236}">
                <a16:creationId xmlns:a16="http://schemas.microsoft.com/office/drawing/2014/main" id="{B92FB322-A1BC-69C2-0067-60393153F4D1}"/>
              </a:ext>
            </a:extLst>
          </p:cNvPr>
          <p:cNvSpPr txBox="1"/>
          <p:nvPr/>
        </p:nvSpPr>
        <p:spPr>
          <a:xfrm>
            <a:off x="239486" y="6307094"/>
            <a:ext cx="7340874" cy="369332"/>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39). IRSST. </a:t>
            </a:r>
            <a:r>
              <a:rPr lang="es-ES" sz="800" dirty="0">
                <a:latin typeface="Arial Nova Light" panose="020B0304020202020204" pitchFamily="34" charset="0"/>
                <a:hlinkClick r:id="rId5"/>
              </a:rPr>
              <a:t>Acceso al documento</a:t>
            </a:r>
            <a:endParaRPr lang="es-ES" sz="800" dirty="0">
              <a:latin typeface="Arial Nova Light" panose="020B0304020202020204" pitchFamily="34" charset="0"/>
            </a:endParaRPr>
          </a:p>
        </p:txBody>
      </p:sp>
      <p:sp>
        <p:nvSpPr>
          <p:cNvPr id="8" name="Título 7">
            <a:extLst>
              <a:ext uri="{FF2B5EF4-FFF2-40B4-BE49-F238E27FC236}">
                <a16:creationId xmlns:a16="http://schemas.microsoft.com/office/drawing/2014/main" id="{64829D80-8D7E-3E0A-C645-DB45B9CCE5EB}"/>
              </a:ext>
            </a:extLst>
          </p:cNvPr>
          <p:cNvSpPr>
            <a:spLocks noGrp="1"/>
          </p:cNvSpPr>
          <p:nvPr>
            <p:ph type="title"/>
          </p:nvPr>
        </p:nvSpPr>
        <p:spPr/>
        <p:txBody>
          <a:bodyPr/>
          <a:lstStyle/>
          <a:p>
            <a:r>
              <a:rPr lang="es-ES" dirty="0"/>
              <a:t>Fases 2 y 3: Cómo abordar la transformación hacia la CAE Efectiva</a:t>
            </a:r>
          </a:p>
        </p:txBody>
      </p:sp>
      <p:grpSp>
        <p:nvGrpSpPr>
          <p:cNvPr id="31" name="Grupo 30">
            <a:extLst>
              <a:ext uri="{FF2B5EF4-FFF2-40B4-BE49-F238E27FC236}">
                <a16:creationId xmlns:a16="http://schemas.microsoft.com/office/drawing/2014/main" id="{71CB8B75-C209-E077-FD48-A9A7CE6EAFF6}"/>
              </a:ext>
            </a:extLst>
          </p:cNvPr>
          <p:cNvGrpSpPr/>
          <p:nvPr/>
        </p:nvGrpSpPr>
        <p:grpSpPr>
          <a:xfrm>
            <a:off x="5517304" y="2547531"/>
            <a:ext cx="1269927" cy="1447642"/>
            <a:chOff x="3560354" y="4447643"/>
            <a:chExt cx="1269927" cy="1451171"/>
          </a:xfrm>
        </p:grpSpPr>
        <p:pic>
          <p:nvPicPr>
            <p:cNvPr id="26" name="Gráfico 25" descr="Información">
              <a:hlinkClick r:id="rId6" action="ppaction://hlinksldjump"/>
              <a:extLst>
                <a:ext uri="{FF2B5EF4-FFF2-40B4-BE49-F238E27FC236}">
                  <a16:creationId xmlns:a16="http://schemas.microsoft.com/office/drawing/2014/main" id="{AABC0137-B861-C7DF-47EA-4437B45C26F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747357" y="4923869"/>
              <a:ext cx="895920" cy="895920"/>
            </a:xfrm>
            <a:prstGeom prst="rect">
              <a:avLst/>
            </a:prstGeom>
          </p:spPr>
        </p:pic>
        <p:grpSp>
          <p:nvGrpSpPr>
            <p:cNvPr id="6" name="Grupo 5">
              <a:extLst>
                <a:ext uri="{FF2B5EF4-FFF2-40B4-BE49-F238E27FC236}">
                  <a16:creationId xmlns:a16="http://schemas.microsoft.com/office/drawing/2014/main" id="{38FCECEF-3E86-52C9-7DBE-5F53A4B30FAD}"/>
                </a:ext>
              </a:extLst>
            </p:cNvPr>
            <p:cNvGrpSpPr/>
            <p:nvPr/>
          </p:nvGrpSpPr>
          <p:grpSpPr>
            <a:xfrm>
              <a:off x="3560354" y="4447643"/>
              <a:ext cx="1269927" cy="1451171"/>
              <a:chOff x="643176" y="4450447"/>
              <a:chExt cx="1130762" cy="1400048"/>
            </a:xfrm>
          </p:grpSpPr>
          <p:sp>
            <p:nvSpPr>
              <p:cNvPr id="33" name="CuadroTexto 32">
                <a:hlinkClick r:id="rId6" action="ppaction://hlinksldjump"/>
                <a:extLst>
                  <a:ext uri="{FF2B5EF4-FFF2-40B4-BE49-F238E27FC236}">
                    <a16:creationId xmlns:a16="http://schemas.microsoft.com/office/drawing/2014/main" id="{113C2F7E-4B9A-B323-EAD8-724C20E400FD}"/>
                  </a:ext>
                </a:extLst>
              </p:cNvPr>
              <p:cNvSpPr txBox="1"/>
              <p:nvPr/>
            </p:nvSpPr>
            <p:spPr>
              <a:xfrm>
                <a:off x="643456" y="4450447"/>
                <a:ext cx="1130482" cy="383208"/>
              </a:xfrm>
              <a:prstGeom prst="rect">
                <a:avLst/>
              </a:prstGeom>
              <a:solidFill>
                <a:srgbClr val="586143"/>
              </a:solidFill>
              <a:ln w="19050">
                <a:solidFill>
                  <a:srgbClr val="586143"/>
                </a:solidFill>
              </a:ln>
            </p:spPr>
            <p:txBody>
              <a:bodyPr wrap="square" lIns="36000" tIns="90000" rIns="36000" bIns="90000" rtlCol="0">
                <a:spAutoFit/>
              </a:bodyPr>
              <a:lstStyle/>
              <a:p>
                <a:pPr algn="ctr"/>
                <a:r>
                  <a:rPr lang="es-ES" sz="1400" dirty="0">
                    <a:solidFill>
                      <a:schemeClr val="bg1"/>
                    </a:solidFill>
                  </a:rPr>
                  <a:t>Información</a:t>
                </a:r>
              </a:p>
            </p:txBody>
          </p:sp>
          <p:sp>
            <p:nvSpPr>
              <p:cNvPr id="2" name="Rectángulo 1">
                <a:hlinkClick r:id="rId6" action="ppaction://hlinksldjump"/>
                <a:extLst>
                  <a:ext uri="{FF2B5EF4-FFF2-40B4-BE49-F238E27FC236}">
                    <a16:creationId xmlns:a16="http://schemas.microsoft.com/office/drawing/2014/main" id="{D044A942-F388-7299-5E90-56D5920C2C57}"/>
                  </a:ext>
                </a:extLst>
              </p:cNvPr>
              <p:cNvSpPr/>
              <p:nvPr/>
            </p:nvSpPr>
            <p:spPr>
              <a:xfrm>
                <a:off x="643176" y="4833655"/>
                <a:ext cx="1130762" cy="1016840"/>
              </a:xfrm>
              <a:prstGeom prst="rect">
                <a:avLst/>
              </a:prstGeom>
              <a:noFill/>
              <a:ln w="19050">
                <a:solidFill>
                  <a:srgbClr val="5861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grpSp>
      <p:grpSp>
        <p:nvGrpSpPr>
          <p:cNvPr id="21" name="Grupo 20">
            <a:extLst>
              <a:ext uri="{FF2B5EF4-FFF2-40B4-BE49-F238E27FC236}">
                <a16:creationId xmlns:a16="http://schemas.microsoft.com/office/drawing/2014/main" id="{FA808F3E-4D4C-9243-77D9-44465C638774}"/>
              </a:ext>
            </a:extLst>
          </p:cNvPr>
          <p:cNvGrpSpPr/>
          <p:nvPr/>
        </p:nvGrpSpPr>
        <p:grpSpPr>
          <a:xfrm>
            <a:off x="3231879" y="2544002"/>
            <a:ext cx="1269927" cy="1451171"/>
            <a:chOff x="4226028" y="4441825"/>
            <a:chExt cx="1269927" cy="1451171"/>
          </a:xfrm>
        </p:grpSpPr>
        <p:pic>
          <p:nvPicPr>
            <p:cNvPr id="23" name="Gráfico 22" descr="Lista de comprobación">
              <a:hlinkClick r:id="rId9" action="ppaction://hlinksldjump"/>
              <a:extLst>
                <a:ext uri="{FF2B5EF4-FFF2-40B4-BE49-F238E27FC236}">
                  <a16:creationId xmlns:a16="http://schemas.microsoft.com/office/drawing/2014/main" id="{4150083E-FFFF-41CC-5259-2DCC0E40BCD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351871" y="4856891"/>
              <a:ext cx="1018240" cy="1018240"/>
            </a:xfrm>
            <a:prstGeom prst="rect">
              <a:avLst/>
            </a:prstGeom>
          </p:spPr>
        </p:pic>
        <p:grpSp>
          <p:nvGrpSpPr>
            <p:cNvPr id="10" name="Grupo 9">
              <a:extLst>
                <a:ext uri="{FF2B5EF4-FFF2-40B4-BE49-F238E27FC236}">
                  <a16:creationId xmlns:a16="http://schemas.microsoft.com/office/drawing/2014/main" id="{CD95F218-7FE6-65A0-49F7-8FD19478963C}"/>
                </a:ext>
              </a:extLst>
            </p:cNvPr>
            <p:cNvGrpSpPr/>
            <p:nvPr/>
          </p:nvGrpSpPr>
          <p:grpSpPr>
            <a:xfrm>
              <a:off x="4226028" y="4441825"/>
              <a:ext cx="1269927" cy="1451171"/>
              <a:chOff x="643176" y="4450447"/>
              <a:chExt cx="1130762" cy="1400048"/>
            </a:xfrm>
          </p:grpSpPr>
          <p:sp>
            <p:nvSpPr>
              <p:cNvPr id="18" name="CuadroTexto 17">
                <a:hlinkClick r:id="rId9" action="ppaction://hlinksldjump"/>
                <a:extLst>
                  <a:ext uri="{FF2B5EF4-FFF2-40B4-BE49-F238E27FC236}">
                    <a16:creationId xmlns:a16="http://schemas.microsoft.com/office/drawing/2014/main" id="{04F7DB22-C771-0193-12BE-6102E2D31264}"/>
                  </a:ext>
                </a:extLst>
              </p:cNvPr>
              <p:cNvSpPr txBox="1"/>
              <p:nvPr/>
            </p:nvSpPr>
            <p:spPr>
              <a:xfrm>
                <a:off x="643456" y="4450447"/>
                <a:ext cx="1130482" cy="383208"/>
              </a:xfrm>
              <a:prstGeom prst="rect">
                <a:avLst/>
              </a:prstGeom>
              <a:solidFill>
                <a:srgbClr val="586143"/>
              </a:solidFill>
              <a:ln w="19050">
                <a:solidFill>
                  <a:srgbClr val="586143"/>
                </a:solidFill>
              </a:ln>
            </p:spPr>
            <p:txBody>
              <a:bodyPr wrap="square" lIns="36000" tIns="90000" rIns="36000" bIns="90000" rtlCol="0">
                <a:spAutoFit/>
              </a:bodyPr>
              <a:lstStyle/>
              <a:p>
                <a:pPr algn="ctr"/>
                <a:r>
                  <a:rPr lang="es-ES" sz="1400" dirty="0">
                    <a:solidFill>
                      <a:schemeClr val="bg1"/>
                    </a:solidFill>
                  </a:rPr>
                  <a:t>Documentación</a:t>
                </a:r>
              </a:p>
            </p:txBody>
          </p:sp>
          <p:sp>
            <p:nvSpPr>
              <p:cNvPr id="14" name="Rectángulo 13">
                <a:hlinkClick r:id="rId9" action="ppaction://hlinksldjump"/>
                <a:extLst>
                  <a:ext uri="{FF2B5EF4-FFF2-40B4-BE49-F238E27FC236}">
                    <a16:creationId xmlns:a16="http://schemas.microsoft.com/office/drawing/2014/main" id="{38EF721F-9A24-ACDC-22BD-A22BEC62C02B}"/>
                  </a:ext>
                </a:extLst>
              </p:cNvPr>
              <p:cNvSpPr/>
              <p:nvPr/>
            </p:nvSpPr>
            <p:spPr>
              <a:xfrm>
                <a:off x="643176" y="4799161"/>
                <a:ext cx="1130762" cy="1051334"/>
              </a:xfrm>
              <a:prstGeom prst="rect">
                <a:avLst/>
              </a:prstGeom>
              <a:noFill/>
              <a:ln w="19050">
                <a:solidFill>
                  <a:srgbClr val="5861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noFill/>
                </a:endParaRPr>
              </a:p>
            </p:txBody>
          </p:sp>
        </p:grpSp>
      </p:grpSp>
      <p:grpSp>
        <p:nvGrpSpPr>
          <p:cNvPr id="22" name="Grupo 21">
            <a:extLst>
              <a:ext uri="{FF2B5EF4-FFF2-40B4-BE49-F238E27FC236}">
                <a16:creationId xmlns:a16="http://schemas.microsoft.com/office/drawing/2014/main" id="{AA63BF7B-47D2-D0FE-C3B0-294CEB22A0CD}"/>
              </a:ext>
            </a:extLst>
          </p:cNvPr>
          <p:cNvGrpSpPr/>
          <p:nvPr/>
        </p:nvGrpSpPr>
        <p:grpSpPr>
          <a:xfrm>
            <a:off x="967695" y="2544002"/>
            <a:ext cx="1269927" cy="1451171"/>
            <a:chOff x="643176" y="4450447"/>
            <a:chExt cx="1130762" cy="1400048"/>
          </a:xfrm>
        </p:grpSpPr>
        <p:grpSp>
          <p:nvGrpSpPr>
            <p:cNvPr id="25" name="Grupo 24">
              <a:extLst>
                <a:ext uri="{FF2B5EF4-FFF2-40B4-BE49-F238E27FC236}">
                  <a16:creationId xmlns:a16="http://schemas.microsoft.com/office/drawing/2014/main" id="{7E676977-DEFE-38A8-F68F-F8C8D710DAE3}"/>
                </a:ext>
              </a:extLst>
            </p:cNvPr>
            <p:cNvGrpSpPr/>
            <p:nvPr/>
          </p:nvGrpSpPr>
          <p:grpSpPr>
            <a:xfrm>
              <a:off x="643456" y="4450447"/>
              <a:ext cx="1130482" cy="1350286"/>
              <a:chOff x="580787" y="4532997"/>
              <a:chExt cx="1130482" cy="1350286"/>
            </a:xfrm>
          </p:grpSpPr>
          <p:pic>
            <p:nvPicPr>
              <p:cNvPr id="28" name="Gráfico 27" descr="Bombilla y lápiz">
                <a:hlinkClick r:id="rId12" action="ppaction://hlinksldjump"/>
                <a:extLst>
                  <a:ext uri="{FF2B5EF4-FFF2-40B4-BE49-F238E27FC236}">
                    <a16:creationId xmlns:a16="http://schemas.microsoft.com/office/drawing/2014/main" id="{864FB6A4-97F5-F753-6752-045B34ABA43E}"/>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782612" y="4968883"/>
                <a:ext cx="914400" cy="914400"/>
              </a:xfrm>
              <a:prstGeom prst="rect">
                <a:avLst/>
              </a:prstGeom>
            </p:spPr>
          </p:pic>
          <p:sp>
            <p:nvSpPr>
              <p:cNvPr id="29" name="CuadroTexto 28">
                <a:hlinkClick r:id="rId12" action="ppaction://hlinksldjump"/>
                <a:extLst>
                  <a:ext uri="{FF2B5EF4-FFF2-40B4-BE49-F238E27FC236}">
                    <a16:creationId xmlns:a16="http://schemas.microsoft.com/office/drawing/2014/main" id="{BD0F6229-3DA1-4E34-E1B2-87BD98671DAF}"/>
                  </a:ext>
                </a:extLst>
              </p:cNvPr>
              <p:cNvSpPr txBox="1"/>
              <p:nvPr/>
            </p:nvSpPr>
            <p:spPr>
              <a:xfrm>
                <a:off x="580787" y="4532997"/>
                <a:ext cx="1130482" cy="383208"/>
              </a:xfrm>
              <a:prstGeom prst="rect">
                <a:avLst/>
              </a:prstGeom>
              <a:solidFill>
                <a:srgbClr val="586143"/>
              </a:solidFill>
              <a:ln w="19050">
                <a:solidFill>
                  <a:srgbClr val="586143"/>
                </a:solidFill>
              </a:ln>
            </p:spPr>
            <p:txBody>
              <a:bodyPr wrap="square" lIns="36000" tIns="90000" rIns="36000" bIns="90000" rtlCol="0">
                <a:spAutoFit/>
              </a:bodyPr>
              <a:lstStyle/>
              <a:p>
                <a:pPr algn="ctr"/>
                <a:r>
                  <a:rPr lang="es-ES" sz="1400" dirty="0">
                    <a:solidFill>
                      <a:schemeClr val="bg1"/>
                    </a:solidFill>
                  </a:rPr>
                  <a:t>Propósito</a:t>
                </a:r>
              </a:p>
            </p:txBody>
          </p:sp>
        </p:grpSp>
        <p:sp>
          <p:nvSpPr>
            <p:cNvPr id="27" name="Rectángulo 26">
              <a:hlinkClick r:id="rId12" action="ppaction://hlinksldjump"/>
              <a:extLst>
                <a:ext uri="{FF2B5EF4-FFF2-40B4-BE49-F238E27FC236}">
                  <a16:creationId xmlns:a16="http://schemas.microsoft.com/office/drawing/2014/main" id="{1668F1B6-EED0-AA22-68F2-D095AA27BF13}"/>
                </a:ext>
              </a:extLst>
            </p:cNvPr>
            <p:cNvSpPr/>
            <p:nvPr/>
          </p:nvSpPr>
          <p:spPr>
            <a:xfrm>
              <a:off x="643176" y="4804340"/>
              <a:ext cx="1130762" cy="1046155"/>
            </a:xfrm>
            <a:prstGeom prst="rect">
              <a:avLst/>
            </a:prstGeom>
            <a:noFill/>
            <a:ln w="19050">
              <a:solidFill>
                <a:srgbClr val="5861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grpSp>
        <p:nvGrpSpPr>
          <p:cNvPr id="47" name="Grupo 46">
            <a:extLst>
              <a:ext uri="{FF2B5EF4-FFF2-40B4-BE49-F238E27FC236}">
                <a16:creationId xmlns:a16="http://schemas.microsoft.com/office/drawing/2014/main" id="{F67E14BF-2DF8-52C1-6F14-BDF784026873}"/>
              </a:ext>
            </a:extLst>
          </p:cNvPr>
          <p:cNvGrpSpPr/>
          <p:nvPr/>
        </p:nvGrpSpPr>
        <p:grpSpPr>
          <a:xfrm>
            <a:off x="7802729" y="2545025"/>
            <a:ext cx="1269927" cy="1451171"/>
            <a:chOff x="8214127" y="4441825"/>
            <a:chExt cx="1269927" cy="1451171"/>
          </a:xfrm>
        </p:grpSpPr>
        <p:pic>
          <p:nvPicPr>
            <p:cNvPr id="30" name="Gráfico 29" descr="Lluvia de ideas de grupo">
              <a:hlinkClick r:id="rId15" action="ppaction://hlinksldjump"/>
              <a:extLst>
                <a:ext uri="{FF2B5EF4-FFF2-40B4-BE49-F238E27FC236}">
                  <a16:creationId xmlns:a16="http://schemas.microsoft.com/office/drawing/2014/main" id="{28E6B10C-4A46-DB52-626B-058CE815EB48}"/>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8400970" y="4908584"/>
              <a:ext cx="914854" cy="914854"/>
            </a:xfrm>
            <a:prstGeom prst="rect">
              <a:avLst/>
            </a:prstGeom>
          </p:spPr>
        </p:pic>
        <p:grpSp>
          <p:nvGrpSpPr>
            <p:cNvPr id="44" name="Grupo 43">
              <a:extLst>
                <a:ext uri="{FF2B5EF4-FFF2-40B4-BE49-F238E27FC236}">
                  <a16:creationId xmlns:a16="http://schemas.microsoft.com/office/drawing/2014/main" id="{D07B12BC-DC8C-27EA-730F-B908537EB291}"/>
                </a:ext>
              </a:extLst>
            </p:cNvPr>
            <p:cNvGrpSpPr/>
            <p:nvPr/>
          </p:nvGrpSpPr>
          <p:grpSpPr>
            <a:xfrm>
              <a:off x="8214127" y="4441825"/>
              <a:ext cx="1269927" cy="1451171"/>
              <a:chOff x="643176" y="4450447"/>
              <a:chExt cx="1130762" cy="1400048"/>
            </a:xfrm>
          </p:grpSpPr>
          <p:sp>
            <p:nvSpPr>
              <p:cNvPr id="45" name="CuadroTexto 44">
                <a:hlinkClick r:id="rId15" action="ppaction://hlinksldjump"/>
                <a:extLst>
                  <a:ext uri="{FF2B5EF4-FFF2-40B4-BE49-F238E27FC236}">
                    <a16:creationId xmlns:a16="http://schemas.microsoft.com/office/drawing/2014/main" id="{B2EAFAFC-201B-2F48-5CA0-B3F05AEF9B33}"/>
                  </a:ext>
                </a:extLst>
              </p:cNvPr>
              <p:cNvSpPr txBox="1"/>
              <p:nvPr/>
            </p:nvSpPr>
            <p:spPr>
              <a:xfrm>
                <a:off x="643456" y="4450447"/>
                <a:ext cx="1130482" cy="383208"/>
              </a:xfrm>
              <a:prstGeom prst="rect">
                <a:avLst/>
              </a:prstGeom>
              <a:solidFill>
                <a:srgbClr val="586143"/>
              </a:solidFill>
              <a:ln w="19050">
                <a:solidFill>
                  <a:srgbClr val="586143"/>
                </a:solidFill>
              </a:ln>
            </p:spPr>
            <p:txBody>
              <a:bodyPr wrap="square" lIns="36000" tIns="90000" rIns="36000" bIns="90000" rtlCol="0">
                <a:spAutoFit/>
              </a:bodyPr>
              <a:lstStyle/>
              <a:p>
                <a:pPr algn="ctr"/>
                <a:r>
                  <a:rPr lang="es-ES" sz="1400" dirty="0">
                    <a:solidFill>
                      <a:schemeClr val="bg1"/>
                    </a:solidFill>
                  </a:rPr>
                  <a:t>Contratas</a:t>
                </a:r>
              </a:p>
            </p:txBody>
          </p:sp>
          <p:sp>
            <p:nvSpPr>
              <p:cNvPr id="46" name="Rectángulo 45">
                <a:hlinkClick r:id="rId15" action="ppaction://hlinksldjump"/>
                <a:extLst>
                  <a:ext uri="{FF2B5EF4-FFF2-40B4-BE49-F238E27FC236}">
                    <a16:creationId xmlns:a16="http://schemas.microsoft.com/office/drawing/2014/main" id="{96F53024-2685-C364-F046-6E1920A5CCA2}"/>
                  </a:ext>
                </a:extLst>
              </p:cNvPr>
              <p:cNvSpPr/>
              <p:nvPr/>
            </p:nvSpPr>
            <p:spPr>
              <a:xfrm>
                <a:off x="643176" y="4833655"/>
                <a:ext cx="1130762" cy="1016840"/>
              </a:xfrm>
              <a:prstGeom prst="rect">
                <a:avLst/>
              </a:prstGeom>
              <a:noFill/>
              <a:ln w="19050">
                <a:solidFill>
                  <a:srgbClr val="5861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grpSp>
      <p:grpSp>
        <p:nvGrpSpPr>
          <p:cNvPr id="53" name="Grupo 52">
            <a:extLst>
              <a:ext uri="{FF2B5EF4-FFF2-40B4-BE49-F238E27FC236}">
                <a16:creationId xmlns:a16="http://schemas.microsoft.com/office/drawing/2014/main" id="{3434A02C-2A8C-A099-A070-D47E023FD234}"/>
              </a:ext>
            </a:extLst>
          </p:cNvPr>
          <p:cNvGrpSpPr/>
          <p:nvPr/>
        </p:nvGrpSpPr>
        <p:grpSpPr>
          <a:xfrm>
            <a:off x="10066913" y="2539860"/>
            <a:ext cx="1269927" cy="1451171"/>
            <a:chOff x="6841479" y="4784576"/>
            <a:chExt cx="1269927" cy="1451171"/>
          </a:xfrm>
        </p:grpSpPr>
        <p:pic>
          <p:nvPicPr>
            <p:cNvPr id="32" name="Gráfico 31" descr="Sala de juntas">
              <a:hlinkClick r:id="rId18" action="ppaction://hlinksldjump"/>
              <a:extLst>
                <a:ext uri="{FF2B5EF4-FFF2-40B4-BE49-F238E27FC236}">
                  <a16:creationId xmlns:a16="http://schemas.microsoft.com/office/drawing/2014/main" id="{CC8D5A2B-C295-D614-735C-F0819E70D523}"/>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6955299" y="5169828"/>
              <a:ext cx="1065919" cy="1065919"/>
            </a:xfrm>
            <a:prstGeom prst="rect">
              <a:avLst/>
            </a:prstGeom>
          </p:spPr>
        </p:pic>
        <p:grpSp>
          <p:nvGrpSpPr>
            <p:cNvPr id="50" name="Grupo 49">
              <a:extLst>
                <a:ext uri="{FF2B5EF4-FFF2-40B4-BE49-F238E27FC236}">
                  <a16:creationId xmlns:a16="http://schemas.microsoft.com/office/drawing/2014/main" id="{B3F372FB-0D95-409B-130A-2F518DAE71B7}"/>
                </a:ext>
              </a:extLst>
            </p:cNvPr>
            <p:cNvGrpSpPr/>
            <p:nvPr/>
          </p:nvGrpSpPr>
          <p:grpSpPr>
            <a:xfrm>
              <a:off x="6841479" y="4784576"/>
              <a:ext cx="1269927" cy="1451171"/>
              <a:chOff x="643176" y="4450447"/>
              <a:chExt cx="1130762" cy="1400048"/>
            </a:xfrm>
          </p:grpSpPr>
          <p:sp>
            <p:nvSpPr>
              <p:cNvPr id="51" name="CuadroTexto 50">
                <a:hlinkClick r:id="rId18" action="ppaction://hlinksldjump"/>
                <a:extLst>
                  <a:ext uri="{FF2B5EF4-FFF2-40B4-BE49-F238E27FC236}">
                    <a16:creationId xmlns:a16="http://schemas.microsoft.com/office/drawing/2014/main" id="{34F354AD-A9E1-048A-D46D-B542129EA589}"/>
                  </a:ext>
                </a:extLst>
              </p:cNvPr>
              <p:cNvSpPr txBox="1"/>
              <p:nvPr/>
            </p:nvSpPr>
            <p:spPr>
              <a:xfrm>
                <a:off x="643456" y="4450447"/>
                <a:ext cx="1130482" cy="383208"/>
              </a:xfrm>
              <a:prstGeom prst="rect">
                <a:avLst/>
              </a:prstGeom>
              <a:solidFill>
                <a:srgbClr val="586143"/>
              </a:solidFill>
              <a:ln w="19050">
                <a:solidFill>
                  <a:srgbClr val="586143"/>
                </a:solidFill>
              </a:ln>
            </p:spPr>
            <p:txBody>
              <a:bodyPr wrap="square" lIns="36000" tIns="90000" rIns="36000" bIns="90000" rtlCol="0">
                <a:spAutoFit/>
              </a:bodyPr>
              <a:lstStyle/>
              <a:p>
                <a:pPr algn="ctr"/>
                <a:r>
                  <a:rPr lang="es-ES" sz="1400" dirty="0">
                    <a:solidFill>
                      <a:schemeClr val="bg1"/>
                    </a:solidFill>
                  </a:rPr>
                  <a:t>Rol del SP</a:t>
                </a:r>
              </a:p>
            </p:txBody>
          </p:sp>
          <p:sp>
            <p:nvSpPr>
              <p:cNvPr id="52" name="Rectángulo 51">
                <a:hlinkClick r:id="rId18" action="ppaction://hlinksldjump"/>
                <a:extLst>
                  <a:ext uri="{FF2B5EF4-FFF2-40B4-BE49-F238E27FC236}">
                    <a16:creationId xmlns:a16="http://schemas.microsoft.com/office/drawing/2014/main" id="{010C4ADF-9B15-931C-5D5B-61680D6FA34C}"/>
                  </a:ext>
                </a:extLst>
              </p:cNvPr>
              <p:cNvSpPr/>
              <p:nvPr/>
            </p:nvSpPr>
            <p:spPr>
              <a:xfrm>
                <a:off x="643176" y="4833655"/>
                <a:ext cx="1130762" cy="1016840"/>
              </a:xfrm>
              <a:prstGeom prst="rect">
                <a:avLst/>
              </a:prstGeom>
              <a:noFill/>
              <a:ln w="19050">
                <a:solidFill>
                  <a:srgbClr val="5861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noFill/>
                </a:endParaRPr>
              </a:p>
            </p:txBody>
          </p:sp>
        </p:grpSp>
      </p:grpSp>
    </p:spTree>
    <p:extLst>
      <p:ext uri="{BB962C8B-B14F-4D97-AF65-F5344CB8AC3E}">
        <p14:creationId xmlns:p14="http://schemas.microsoft.com/office/powerpoint/2010/main" val="41755714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5D7783A-7339-E71D-F2F1-E388EB65AA0D}"/>
              </a:ext>
            </a:extLst>
          </p:cNvPr>
          <p:cNvPicPr>
            <a:picLocks noChangeAspect="1"/>
          </p:cNvPicPr>
          <p:nvPr/>
        </p:nvPicPr>
        <p:blipFill>
          <a:blip r:embed="rId2"/>
          <a:stretch>
            <a:fillRect/>
          </a:stretch>
        </p:blipFill>
        <p:spPr>
          <a:xfrm>
            <a:off x="57514" y="3265713"/>
            <a:ext cx="807426" cy="531274"/>
          </a:xfrm>
          <a:prstGeom prst="rect">
            <a:avLst/>
          </a:prstGeom>
        </p:spPr>
      </p:pic>
      <p:sp>
        <p:nvSpPr>
          <p:cNvPr id="2" name="Título 1">
            <a:extLst>
              <a:ext uri="{FF2B5EF4-FFF2-40B4-BE49-F238E27FC236}">
                <a16:creationId xmlns:a16="http://schemas.microsoft.com/office/drawing/2014/main" id="{E27CBFF5-3177-5FA5-01AE-4FF004EAA934}"/>
              </a:ext>
            </a:extLst>
          </p:cNvPr>
          <p:cNvSpPr>
            <a:spLocks noGrp="1"/>
          </p:cNvSpPr>
          <p:nvPr>
            <p:ph type="title"/>
          </p:nvPr>
        </p:nvSpPr>
        <p:spPr/>
        <p:txBody>
          <a:bodyPr vert="horz" lIns="144000" tIns="45720" rIns="91440" bIns="45720" rtlCol="0" anchor="ctr">
            <a:noAutofit/>
          </a:bodyPr>
          <a:lstStyle/>
          <a:p>
            <a:r>
              <a:rPr lang="es-ES" sz="2400" dirty="0"/>
              <a:t>PROPÓSITO centrado en la seguridad y salud de las personas</a:t>
            </a:r>
          </a:p>
        </p:txBody>
      </p:sp>
      <p:sp>
        <p:nvSpPr>
          <p:cNvPr id="3" name="Marcador de contenido 2">
            <a:extLst>
              <a:ext uri="{FF2B5EF4-FFF2-40B4-BE49-F238E27FC236}">
                <a16:creationId xmlns:a16="http://schemas.microsoft.com/office/drawing/2014/main" id="{4BA43069-37B6-7FAB-F552-53F5165B3347}"/>
              </a:ext>
            </a:extLst>
          </p:cNvPr>
          <p:cNvSpPr>
            <a:spLocks noGrp="1"/>
          </p:cNvSpPr>
          <p:nvPr>
            <p:ph idx="1"/>
          </p:nvPr>
        </p:nvSpPr>
        <p:spPr>
          <a:xfrm>
            <a:off x="838200" y="1447801"/>
            <a:ext cx="10515600" cy="1346010"/>
          </a:xfrm>
          <a:solidFill>
            <a:srgbClr val="D7E6B0"/>
          </a:solidFill>
        </p:spPr>
        <p:txBody>
          <a:bodyPr>
            <a:spAutoFit/>
          </a:bodyPr>
          <a:lstStyle/>
          <a:p>
            <a:pPr marL="0" indent="0">
              <a:buNone/>
            </a:pPr>
            <a:r>
              <a:rPr lang="es-ES" sz="1800" dirty="0">
                <a:latin typeface="Arial" panose="020B0604020202020204" pitchFamily="34" charset="0"/>
                <a:cs typeface="Arial" panose="020B0604020202020204" pitchFamily="34" charset="0"/>
              </a:rPr>
              <a:t>Pensar cuál debe ser el objetivo principal de la CAE:  </a:t>
            </a:r>
          </a:p>
          <a:p>
            <a:pPr>
              <a:buFont typeface="+mj-lt"/>
              <a:buAutoNum type="alphaLcPeriod"/>
            </a:pPr>
            <a:r>
              <a:rPr lang="es-ES" sz="1800" b="0" i="0" u="none" strike="noStrike" baseline="0" dirty="0">
                <a:latin typeface="Arial" panose="020B0604020202020204" pitchFamily="34" charset="0"/>
                <a:cs typeface="Arial" panose="020B0604020202020204" pitchFamily="34" charset="0"/>
              </a:rPr>
              <a:t> Documentar mucho para cumplir la normativa y estar, en teoría, bien “protegidos”,</a:t>
            </a:r>
          </a:p>
          <a:p>
            <a:pPr>
              <a:buFont typeface="+mj-lt"/>
              <a:buAutoNum type="alphaLcPeriod"/>
            </a:pPr>
            <a:r>
              <a:rPr lang="es-ES" sz="1800" dirty="0">
                <a:latin typeface="Arial" panose="020B0604020202020204" pitchFamily="34" charset="0"/>
                <a:cs typeface="Arial" panose="020B0604020202020204" pitchFamily="34" charset="0"/>
              </a:rPr>
              <a:t> O p</a:t>
            </a:r>
            <a:r>
              <a:rPr lang="es-ES" sz="1800" b="0" i="0" u="none" strike="noStrike" baseline="0" dirty="0">
                <a:latin typeface="Arial" panose="020B0604020202020204" pitchFamily="34" charset="0"/>
                <a:cs typeface="Arial" panose="020B0604020202020204" pitchFamily="34" charset="0"/>
              </a:rPr>
              <a:t>oner el foco en “mejorar la seguridad y salud de las personas e integrar la CAE en la organización”.</a:t>
            </a:r>
            <a:endParaRPr lang="es-ES" sz="1800" dirty="0">
              <a:latin typeface="Arial" panose="020B0604020202020204" pitchFamily="34" charset="0"/>
              <a:cs typeface="Arial" panose="020B0604020202020204" pitchFamily="34" charset="0"/>
            </a:endParaRPr>
          </a:p>
        </p:txBody>
      </p:sp>
      <mc:AlternateContent xmlns:mc="http://schemas.openxmlformats.org/markup-compatibility/2006">
        <mc:Choice xmlns="" xmlns:pslz="http://schemas.microsoft.com/office/powerpoint/2016/slidezoom" Requires="pslz">
          <p:graphicFrame>
            <p:nvGraphicFramePr>
              <p:cNvPr id="5" name="Vista general de diapositiva 4">
                <a:extLst>
                  <a:ext uri="{FF2B5EF4-FFF2-40B4-BE49-F238E27FC236}">
                    <a16:creationId xmlns:a16="http://schemas.microsoft.com/office/drawing/2014/main" id="{C85EA495-9859-12F5-0398-BAE280E04FF4}"/>
                  </a:ext>
                </a:extLst>
              </p:cNvPr>
              <p:cNvGraphicFramePr>
                <a:graphicFrameLocks noChangeAspect="1"/>
              </p:cNvGraphicFramePr>
              <p:nvPr>
                <p:extLst>
                  <p:ext uri="{D42A27DB-BD31-4B8C-83A1-F6EECF244321}">
                    <p14:modId xmlns:p14="http://schemas.microsoft.com/office/powerpoint/2010/main" val="1228005075"/>
                  </p:ext>
                </p:extLst>
              </p:nvPr>
            </p:nvGraphicFramePr>
            <p:xfrm>
              <a:off x="10192804" y="5719664"/>
              <a:ext cx="1908688" cy="1073637"/>
            </p:xfrm>
            <a:graphic>
              <a:graphicData uri="http://schemas.microsoft.com/office/powerpoint/2016/slidezoom">
                <pslz:sldZm>
                  <pslz:sldZmObj sldId="331" cId="4175571420">
                    <pslz:zmPr id="{BAA47610-09C6-468A-AAF5-F24B02567F47}" returnToParent="0" transitionDur="1000">
                      <p166:blipFill xmlns:p166="http://schemas.microsoft.com/office/powerpoint/2016/6/main">
                        <a:blip r:embed="rId3"/>
                        <a:stretch>
                          <a:fillRect/>
                        </a:stretch>
                      </p166:blipFill>
                      <p166:spPr xmlns:p166="http://schemas.microsoft.com/office/powerpoint/2016/6/main">
                        <a:xfrm>
                          <a:off x="0" y="0"/>
                          <a:ext cx="1908688" cy="1073637"/>
                        </a:xfrm>
                        <a:prstGeom prst="rect">
                          <a:avLst/>
                        </a:prstGeom>
                        <a:ln w="3175">
                          <a:solidFill>
                            <a:prstClr val="ltGray"/>
                          </a:solidFill>
                        </a:ln>
                      </p166:spPr>
                    </pslz:zmPr>
                  </pslz:sldZmObj>
                </pslz:sldZm>
              </a:graphicData>
            </a:graphic>
          </p:graphicFrame>
        </mc:Choice>
        <mc:Fallback>
          <p:pic>
            <p:nvPicPr>
              <p:cNvPr id="5" name="Vista general de diapositiva 4">
                <a:hlinkClick r:id="rId4" action="ppaction://hlinksldjump"/>
                <a:extLst>
                  <a:ext uri="{FF2B5EF4-FFF2-40B4-BE49-F238E27FC236}">
                    <a16:creationId xmlns:a16="http://schemas.microsoft.com/office/drawing/2014/main" id="{C85EA495-9859-12F5-0398-BAE280E04FF4}"/>
                  </a:ext>
                </a:extLst>
              </p:cNvPr>
              <p:cNvPicPr>
                <a:picLocks noGrp="1" noRot="1" noChangeAspect="1" noMove="1" noResize="1" noEditPoints="1" noAdjustHandles="1" noChangeArrowheads="1" noChangeShapeType="1"/>
              </p:cNvPicPr>
              <p:nvPr/>
            </p:nvPicPr>
            <p:blipFill>
              <a:blip r:embed="rId5"/>
              <a:stretch>
                <a:fillRect/>
              </a:stretch>
            </p:blipFill>
            <p:spPr>
              <a:xfrm>
                <a:off x="10192804" y="5719664"/>
                <a:ext cx="1908688" cy="1073637"/>
              </a:xfrm>
              <a:prstGeom prst="rect">
                <a:avLst/>
              </a:prstGeom>
              <a:ln w="3175">
                <a:solidFill>
                  <a:prstClr val="ltGray"/>
                </a:solidFill>
              </a:ln>
            </p:spPr>
          </p:pic>
        </mc:Fallback>
      </mc:AlternateContent>
      <p:pic>
        <p:nvPicPr>
          <p:cNvPr id="11" name="Imagen 10">
            <a:extLst>
              <a:ext uri="{FF2B5EF4-FFF2-40B4-BE49-F238E27FC236}">
                <a16:creationId xmlns:a16="http://schemas.microsoft.com/office/drawing/2014/main" id="{50CAD451-24F2-2788-A12F-4CAB225A1CDB}"/>
              </a:ext>
            </a:extLst>
          </p:cNvPr>
          <p:cNvPicPr>
            <a:picLocks noChangeAspect="1"/>
          </p:cNvPicPr>
          <p:nvPr/>
        </p:nvPicPr>
        <p:blipFill>
          <a:blip r:embed="rId6"/>
          <a:stretch>
            <a:fillRect/>
          </a:stretch>
        </p:blipFill>
        <p:spPr>
          <a:xfrm>
            <a:off x="11290841" y="64699"/>
            <a:ext cx="810651" cy="925910"/>
          </a:xfrm>
          <a:prstGeom prst="rect">
            <a:avLst/>
          </a:prstGeom>
        </p:spPr>
      </p:pic>
      <p:sp>
        <p:nvSpPr>
          <p:cNvPr id="4" name="Marcador de contenido 2">
            <a:extLst>
              <a:ext uri="{FF2B5EF4-FFF2-40B4-BE49-F238E27FC236}">
                <a16:creationId xmlns:a16="http://schemas.microsoft.com/office/drawing/2014/main" id="{E523B41B-F47A-8F07-0AC0-23B0AE22FD14}"/>
              </a:ext>
            </a:extLst>
          </p:cNvPr>
          <p:cNvSpPr txBox="1">
            <a:spLocks/>
          </p:cNvSpPr>
          <p:nvPr/>
        </p:nvSpPr>
        <p:spPr>
          <a:xfrm>
            <a:off x="838200" y="3265713"/>
            <a:ext cx="10515600" cy="1937658"/>
          </a:xfrm>
          <a:prstGeom prst="rect">
            <a:avLst/>
          </a:prstGeom>
          <a:solidFill>
            <a:srgbClr val="C2D98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Slab-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Slab-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Slab-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800" dirty="0">
                <a:latin typeface="Arial" panose="020B0604020202020204" pitchFamily="34" charset="0"/>
                <a:cs typeface="Arial" panose="020B0604020202020204" pitchFamily="34" charset="0"/>
              </a:rPr>
              <a:t>Finalizado el análisis, poner en práctica la CAE Efectiva:</a:t>
            </a:r>
          </a:p>
          <a:p>
            <a:r>
              <a:rPr lang="es-ES" sz="1800" dirty="0">
                <a:latin typeface="Arial" panose="020B0604020202020204" pitchFamily="34" charset="0"/>
                <a:cs typeface="Arial" panose="020B0604020202020204" pitchFamily="34" charset="0"/>
              </a:rPr>
              <a:t>Construir una narrativa para explicar interna y externamente porqué se cambia el modelo, sus beneficios, etc.</a:t>
            </a:r>
          </a:p>
          <a:p>
            <a:r>
              <a:rPr lang="es-ES" sz="1800" dirty="0">
                <a:latin typeface="Arial" panose="020B0604020202020204" pitchFamily="34" charset="0"/>
                <a:cs typeface="Arial" panose="020B0604020202020204" pitchFamily="34" charset="0"/>
              </a:rPr>
              <a:t>Incluir en los argumentos la aparición de las nuevas guías, aspectos legales y de seguridad y salud de las personas, requisitos de los clientes, necesidades operativas del negocio, ahorro de costes, ODS…</a:t>
            </a:r>
          </a:p>
          <a:p>
            <a:pPr marL="0" indent="0">
              <a:buFont typeface="Arial" panose="020B0604020202020204" pitchFamily="34" charset="0"/>
              <a:buNone/>
            </a:pPr>
            <a:endParaRPr lang="es-E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sz="18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35EC6B5-9E6B-5679-4719-C7D53D2F8472}"/>
              </a:ext>
            </a:extLst>
          </p:cNvPr>
          <p:cNvPicPr>
            <a:picLocks noChangeAspect="1"/>
          </p:cNvPicPr>
          <p:nvPr/>
        </p:nvPicPr>
        <p:blipFill>
          <a:blip r:embed="rId7"/>
          <a:stretch>
            <a:fillRect/>
          </a:stretch>
        </p:blipFill>
        <p:spPr>
          <a:xfrm>
            <a:off x="57514" y="1447801"/>
            <a:ext cx="589561" cy="895203"/>
          </a:xfrm>
          <a:prstGeom prst="rect">
            <a:avLst/>
          </a:prstGeom>
        </p:spPr>
      </p:pic>
    </p:spTree>
    <p:extLst>
      <p:ext uri="{BB962C8B-B14F-4D97-AF65-F5344CB8AC3E}">
        <p14:creationId xmlns:p14="http://schemas.microsoft.com/office/powerpoint/2010/main" val="16480115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A43069-37B6-7FAB-F552-53F5165B3347}"/>
              </a:ext>
            </a:extLst>
          </p:cNvPr>
          <p:cNvSpPr>
            <a:spLocks noGrp="1"/>
          </p:cNvSpPr>
          <p:nvPr>
            <p:ph idx="1"/>
          </p:nvPr>
        </p:nvSpPr>
        <p:spPr>
          <a:xfrm>
            <a:off x="838200" y="1447953"/>
            <a:ext cx="10515600" cy="2458109"/>
          </a:xfrm>
          <a:solidFill>
            <a:srgbClr val="D7E6B0"/>
          </a:solidFill>
        </p:spPr>
        <p:txBody>
          <a:bodyPr>
            <a:spAutoFit/>
          </a:bodyPr>
          <a:lstStyle/>
          <a:p>
            <a:pPr marL="0" indent="0">
              <a:lnSpc>
                <a:spcPct val="110000"/>
              </a:lnSpc>
              <a:buNone/>
            </a:pPr>
            <a:r>
              <a:rPr lang="es-ES" sz="1800" dirty="0">
                <a:latin typeface="Arial" panose="020B0604020202020204" pitchFamily="34" charset="0"/>
                <a:cs typeface="Arial" panose="020B0604020202020204" pitchFamily="34" charset="0"/>
              </a:rPr>
              <a:t>Revisar si es necesaria o no toda la documentación que se solicita. Para que se haga con seguridad:  </a:t>
            </a:r>
          </a:p>
          <a:p>
            <a:pPr>
              <a:lnSpc>
                <a:spcPct val="110000"/>
              </a:lnSpc>
              <a:buFont typeface="+mj-lt"/>
              <a:buAutoNum type="alphaLcPeriod"/>
            </a:pPr>
            <a:r>
              <a:rPr lang="es-ES" sz="1800" b="0" i="0" u="none" strike="noStrike" baseline="0" dirty="0">
                <a:latin typeface="Arial" panose="020B0604020202020204" pitchFamily="34" charset="0"/>
                <a:cs typeface="Arial" panose="020B0604020202020204" pitchFamily="34" charset="0"/>
              </a:rPr>
              <a:t>Repasar la legislación (art 24 LPRL y RD 171/04) y las NTP 918/9, 919, 1052 y 1053 del INSST. Documento de “Directrices para </a:t>
            </a:r>
            <a:r>
              <a:rPr lang="es-ES" sz="1800" dirty="0">
                <a:latin typeface="Arial" panose="020B0604020202020204" pitchFamily="34" charset="0"/>
                <a:cs typeface="Arial" panose="020B0604020202020204" pitchFamily="34" charset="0"/>
              </a:rPr>
              <a:t>u</a:t>
            </a:r>
            <a:r>
              <a:rPr lang="es-ES" sz="1800" b="0" i="0" u="none" strike="noStrike" baseline="0" dirty="0">
                <a:latin typeface="Arial" panose="020B0604020202020204" pitchFamily="34" charset="0"/>
                <a:cs typeface="Arial" panose="020B0604020202020204" pitchFamily="34" charset="0"/>
              </a:rPr>
              <a:t>na Eficaz CAE" publicada por el INSST y la Guía “La CAE Efectiva es posible. Buenas prácticas y Estrategia de transformación” del IRSST.</a:t>
            </a:r>
            <a:endParaRPr lang="es-ES" sz="1800" b="0" i="0" u="none" strike="noStrike" baseline="0" dirty="0">
              <a:solidFill>
                <a:srgbClr val="00B050"/>
              </a:solidFill>
              <a:latin typeface="Arial" panose="020B0604020202020204" pitchFamily="34" charset="0"/>
              <a:cs typeface="Arial" panose="020B0604020202020204" pitchFamily="34" charset="0"/>
            </a:endParaRPr>
          </a:p>
          <a:p>
            <a:pPr>
              <a:lnSpc>
                <a:spcPct val="110000"/>
              </a:lnSpc>
              <a:buFont typeface="+mj-lt"/>
              <a:buAutoNum type="alphaLcPeriod"/>
            </a:pPr>
            <a:r>
              <a:rPr lang="es-ES" sz="1800" b="0" i="0" u="none" strike="noStrike" baseline="0" dirty="0">
                <a:latin typeface="Arial" panose="020B0604020202020204" pitchFamily="34" charset="0"/>
                <a:cs typeface="Arial" panose="020B0604020202020204" pitchFamily="34" charset="0"/>
              </a:rPr>
              <a:t>Clasificar la documentación que se está pidiendo:  </a:t>
            </a:r>
          </a:p>
          <a:p>
            <a:pPr marL="447675" lvl="1" indent="-180975">
              <a:lnSpc>
                <a:spcPct val="110000"/>
              </a:lnSpc>
              <a:spcBef>
                <a:spcPts val="0"/>
              </a:spcBef>
              <a:buFont typeface="+mj-lt"/>
              <a:buAutoNum type="alphaLcPeriod"/>
            </a:pPr>
            <a:r>
              <a:rPr lang="es-ES" sz="1800" b="0" i="0" u="none" strike="noStrike" baseline="0" dirty="0">
                <a:latin typeface="Arial" panose="020B0604020202020204" pitchFamily="34" charset="0"/>
                <a:cs typeface="Arial" panose="020B0604020202020204" pitchFamily="34" charset="0"/>
              </a:rPr>
              <a:t> Diferenciar lo que se pide por CAE de lo que no tiene nada que ver.</a:t>
            </a:r>
          </a:p>
          <a:p>
            <a:pPr marL="542925" lvl="1" indent="-276225">
              <a:lnSpc>
                <a:spcPct val="110000"/>
              </a:lnSpc>
              <a:spcBef>
                <a:spcPts val="0"/>
              </a:spcBef>
              <a:buFont typeface="+mj-lt"/>
              <a:buAutoNum type="alphaLcPeriod"/>
            </a:pPr>
            <a:r>
              <a:rPr lang="es-ES" sz="1800" b="0" i="0" u="none" strike="noStrike" baseline="0" dirty="0">
                <a:latin typeface="Arial" panose="020B0604020202020204" pitchFamily="34" charset="0"/>
                <a:cs typeface="Arial" panose="020B0604020202020204" pitchFamily="34" charset="0"/>
              </a:rPr>
              <a:t>De la pedida por CAE, distinguir la mínima obligatoria de la que no responde a requisitos legales</a:t>
            </a:r>
            <a:endParaRPr lang="es-ES" sz="1800" dirty="0">
              <a:latin typeface="Arial" panose="020B0604020202020204" pitchFamily="34" charset="0"/>
              <a:cs typeface="Arial" panose="020B0604020202020204" pitchFamily="34" charset="0"/>
            </a:endParaRPr>
          </a:p>
        </p:txBody>
      </p:sp>
      <p:pic>
        <p:nvPicPr>
          <p:cNvPr id="4" name="Imagen 3">
            <a:hlinkClick r:id="rId2" action="ppaction://hlinksldjump"/>
            <a:extLst>
              <a:ext uri="{FF2B5EF4-FFF2-40B4-BE49-F238E27FC236}">
                <a16:creationId xmlns:a16="http://schemas.microsoft.com/office/drawing/2014/main" id="{9F2A8C10-369F-DBDA-01C2-7CF0576E4A95}"/>
              </a:ext>
            </a:extLst>
          </p:cNvPr>
          <p:cNvPicPr>
            <a:picLocks noChangeAspect="1"/>
          </p:cNvPicPr>
          <p:nvPr/>
        </p:nvPicPr>
        <p:blipFill>
          <a:blip r:embed="rId3"/>
          <a:stretch>
            <a:fillRect/>
          </a:stretch>
        </p:blipFill>
        <p:spPr>
          <a:xfrm>
            <a:off x="10411563" y="2876550"/>
            <a:ext cx="1427274" cy="813190"/>
          </a:xfrm>
          <a:prstGeom prst="rect">
            <a:avLst/>
          </a:prstGeom>
        </p:spPr>
      </p:pic>
      <mc:AlternateContent xmlns:mc="http://schemas.openxmlformats.org/markup-compatibility/2006">
        <mc:Choice xmlns="" xmlns:pslz="http://schemas.microsoft.com/office/powerpoint/2016/slidezoom" Requires="pslz">
          <p:graphicFrame>
            <p:nvGraphicFramePr>
              <p:cNvPr id="5" name="Vista general de diapositiva 4">
                <a:extLst>
                  <a:ext uri="{FF2B5EF4-FFF2-40B4-BE49-F238E27FC236}">
                    <a16:creationId xmlns:a16="http://schemas.microsoft.com/office/drawing/2014/main" id="{724A8383-829E-5640-B795-2A18E4B80864}"/>
                  </a:ext>
                </a:extLst>
              </p:cNvPr>
              <p:cNvGraphicFramePr>
                <a:graphicFrameLocks noChangeAspect="1"/>
              </p:cNvGraphicFramePr>
              <p:nvPr>
                <p:extLst>
                  <p:ext uri="{D42A27DB-BD31-4B8C-83A1-F6EECF244321}">
                    <p14:modId xmlns:p14="http://schemas.microsoft.com/office/powerpoint/2010/main" val="3057231054"/>
                  </p:ext>
                </p:extLst>
              </p:nvPr>
            </p:nvGraphicFramePr>
            <p:xfrm>
              <a:off x="10192804" y="5719664"/>
              <a:ext cx="1908688" cy="1073637"/>
            </p:xfrm>
            <a:graphic>
              <a:graphicData uri="http://schemas.microsoft.com/office/powerpoint/2016/slidezoom">
                <pslz:sldZm>
                  <pslz:sldZmObj sldId="331" cId="4175571420">
                    <pslz:zmPr id="{BAA47610-09C6-468A-AAF5-F24B02567F47}" returnToParent="0" transitionDur="1000">
                      <p166:blipFill xmlns:p166="http://schemas.microsoft.com/office/powerpoint/2016/6/main">
                        <a:blip r:embed="rId4"/>
                        <a:stretch>
                          <a:fillRect/>
                        </a:stretch>
                      </p166:blipFill>
                      <p166:spPr xmlns:p166="http://schemas.microsoft.com/office/powerpoint/2016/6/main">
                        <a:xfrm>
                          <a:off x="0" y="0"/>
                          <a:ext cx="1908688" cy="1073637"/>
                        </a:xfrm>
                        <a:prstGeom prst="rect">
                          <a:avLst/>
                        </a:prstGeom>
                        <a:ln w="3175">
                          <a:solidFill>
                            <a:prstClr val="ltGray"/>
                          </a:solidFill>
                        </a:ln>
                      </p166:spPr>
                    </pslz:zmPr>
                  </pslz:sldZmObj>
                </pslz:sldZm>
              </a:graphicData>
            </a:graphic>
          </p:graphicFrame>
        </mc:Choice>
        <mc:Fallback>
          <p:pic>
            <p:nvPicPr>
              <p:cNvPr id="5" name="Vista general de diapositiva 4">
                <a:hlinkClick r:id="rId5" action="ppaction://hlinksldjump"/>
                <a:extLst>
                  <a:ext uri="{FF2B5EF4-FFF2-40B4-BE49-F238E27FC236}">
                    <a16:creationId xmlns:a16="http://schemas.microsoft.com/office/drawing/2014/main" id="{724A8383-829E-5640-B795-2A18E4B80864}"/>
                  </a:ext>
                </a:extLst>
              </p:cNvPr>
              <p:cNvPicPr>
                <a:picLocks noGrp="1" noRot="1" noChangeAspect="1" noMove="1" noResize="1" noEditPoints="1" noAdjustHandles="1" noChangeArrowheads="1" noChangeShapeType="1"/>
              </p:cNvPicPr>
              <p:nvPr/>
            </p:nvPicPr>
            <p:blipFill>
              <a:blip r:embed="rId6"/>
              <a:stretch>
                <a:fillRect/>
              </a:stretch>
            </p:blipFill>
            <p:spPr>
              <a:xfrm>
                <a:off x="10192804" y="5719664"/>
                <a:ext cx="1908688" cy="1073637"/>
              </a:xfrm>
              <a:prstGeom prst="rect">
                <a:avLst/>
              </a:prstGeom>
              <a:ln w="3175">
                <a:solidFill>
                  <a:prstClr val="ltGray"/>
                </a:solidFill>
              </a:ln>
            </p:spPr>
          </p:pic>
        </mc:Fallback>
      </mc:AlternateContent>
      <p:sp>
        <p:nvSpPr>
          <p:cNvPr id="8" name="CuadroTexto 26">
            <a:extLst>
              <a:ext uri="{FF2B5EF4-FFF2-40B4-BE49-F238E27FC236}">
                <a16:creationId xmlns:a16="http://schemas.microsoft.com/office/drawing/2014/main" id="{63FE4AF5-45F0-A1BB-B83B-05BF04DF1E56}"/>
              </a:ext>
            </a:extLst>
          </p:cNvPr>
          <p:cNvSpPr txBox="1"/>
          <p:nvPr/>
        </p:nvSpPr>
        <p:spPr>
          <a:xfrm>
            <a:off x="523900" y="5931527"/>
            <a:ext cx="10154958" cy="861774"/>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800" b="1" dirty="0">
                <a:latin typeface="Arial Nova Light" panose="020B0304020202020204" pitchFamily="34" charset="0"/>
              </a:rPr>
              <a:t>Referencias:</a:t>
            </a:r>
          </a:p>
          <a:p>
            <a:r>
              <a:rPr lang="es-ES" sz="600" dirty="0">
                <a:latin typeface="Arial Nova Light" panose="020B0304020202020204" pitchFamily="34" charset="0"/>
              </a:rPr>
              <a:t>* Normativa de referencia. </a:t>
            </a:r>
            <a:r>
              <a:rPr lang="es-ES" sz="600" dirty="0">
                <a:latin typeface="Arial Nova Light" panose="020B0304020202020204" pitchFamily="34" charset="0"/>
                <a:hlinkClick r:id="rId7"/>
              </a:rPr>
              <a:t>Acceso a los documentos</a:t>
            </a:r>
            <a:endParaRPr lang="es-ES" sz="600" dirty="0">
              <a:latin typeface="Arial Nova Light" panose="020B0304020202020204" pitchFamily="34" charset="0"/>
            </a:endParaRPr>
          </a:p>
          <a:p>
            <a:r>
              <a:rPr lang="es-ES" sz="600" dirty="0">
                <a:latin typeface="Arial Nova Light" panose="020B0304020202020204" pitchFamily="34" charset="0"/>
              </a:rPr>
              <a:t>* Directrices para una Eficaz Coordinación de Actividades Empresariales. INSST. </a:t>
            </a:r>
            <a:r>
              <a:rPr lang="es-ES" sz="600" dirty="0">
                <a:latin typeface="Arial Nova Light" panose="020B0304020202020204" pitchFamily="34" charset="0"/>
                <a:hlinkClick r:id="rId8"/>
              </a:rPr>
              <a:t>Acceso al documento</a:t>
            </a:r>
            <a:endParaRPr lang="es-ES" sz="600" dirty="0">
              <a:latin typeface="Arial Nova Light" panose="020B0304020202020204" pitchFamily="34" charset="0"/>
            </a:endParaRPr>
          </a:p>
          <a:p>
            <a:r>
              <a:rPr lang="es-ES" sz="600" dirty="0">
                <a:latin typeface="Arial Nova Light" panose="020B0304020202020204" pitchFamily="34" charset="0"/>
              </a:rPr>
              <a:t>* La Coordinación de Actividades Empresariales Efectiva es posible. Buenas prácticas y estrategia de transformación. IRSST. </a:t>
            </a:r>
            <a:r>
              <a:rPr lang="es-ES" sz="600" dirty="0">
                <a:latin typeface="Arial Nova Light" panose="020B0304020202020204" pitchFamily="34" charset="0"/>
                <a:hlinkClick r:id="rId9"/>
              </a:rPr>
              <a:t>Acceso al documento</a:t>
            </a:r>
            <a:endParaRPr lang="es-ES" sz="600" dirty="0">
              <a:latin typeface="Arial Nova Light" panose="020B0304020202020204" pitchFamily="34" charset="0"/>
            </a:endParaRPr>
          </a:p>
          <a:p>
            <a:r>
              <a:rPr lang="es-ES" sz="600" dirty="0">
                <a:latin typeface="Arial Nova Light" panose="020B0304020202020204" pitchFamily="34" charset="0"/>
              </a:rPr>
              <a:t>* NTP 918. Coordinación de actividades empresariales (I). </a:t>
            </a:r>
            <a:r>
              <a:rPr lang="es-ES" sz="600" dirty="0">
                <a:latin typeface="Arial Nova Light" panose="020B0304020202020204" pitchFamily="34" charset="0"/>
                <a:hlinkClick r:id="rId10"/>
              </a:rPr>
              <a:t>Acceso al documento</a:t>
            </a:r>
            <a:endParaRPr lang="es-ES" sz="600" dirty="0">
              <a:latin typeface="Arial Nova Light" panose="020B0304020202020204" pitchFamily="34" charset="0"/>
            </a:endParaRPr>
          </a:p>
          <a:p>
            <a:r>
              <a:rPr lang="es-ES" sz="600" dirty="0">
                <a:latin typeface="Arial Nova Light" panose="020B0304020202020204" pitchFamily="34" charset="0"/>
              </a:rPr>
              <a:t>* NTP 919. Coordinación de actividades empresariales (II). </a:t>
            </a:r>
            <a:r>
              <a:rPr lang="es-ES" sz="600" dirty="0">
                <a:latin typeface="Arial Nova Light" panose="020B0304020202020204" pitchFamily="34" charset="0"/>
                <a:hlinkClick r:id="rId11"/>
              </a:rPr>
              <a:t>Acceso al documento</a:t>
            </a:r>
            <a:endParaRPr lang="es-ES" sz="600" dirty="0">
              <a:latin typeface="Arial Nova Light" panose="020B0304020202020204" pitchFamily="34" charset="0"/>
            </a:endParaRPr>
          </a:p>
          <a:p>
            <a:r>
              <a:rPr lang="es-ES" sz="600" dirty="0">
                <a:latin typeface="Arial Nova Light" panose="020B0304020202020204" pitchFamily="34" charset="0"/>
              </a:rPr>
              <a:t>* NTP 1052. Coordinación de actividades empresariales: criterios de eficiencia (i). </a:t>
            </a:r>
            <a:r>
              <a:rPr lang="es-ES" sz="600" dirty="0">
                <a:latin typeface="Arial Nova Light" panose="020B0304020202020204" pitchFamily="34" charset="0"/>
                <a:hlinkClick r:id="rId12"/>
              </a:rPr>
              <a:t>Acceso al documento</a:t>
            </a:r>
            <a:endParaRPr lang="es-ES" sz="600" dirty="0">
              <a:latin typeface="Arial Nova Light" panose="020B0304020202020204" pitchFamily="34" charset="0"/>
            </a:endParaRPr>
          </a:p>
          <a:p>
            <a:r>
              <a:rPr lang="es-ES" sz="600" dirty="0">
                <a:latin typeface="Arial Nova Light" panose="020B0304020202020204" pitchFamily="34" charset="0"/>
              </a:rPr>
              <a:t>* NTP 1053. Coordinación de actividades empresariales: criterios de eficiencia (</a:t>
            </a:r>
            <a:r>
              <a:rPr lang="es-ES" sz="600" dirty="0" err="1">
                <a:latin typeface="Arial Nova Light" panose="020B0304020202020204" pitchFamily="34" charset="0"/>
              </a:rPr>
              <a:t>Ii</a:t>
            </a:r>
            <a:r>
              <a:rPr lang="es-ES" sz="600" dirty="0">
                <a:latin typeface="Arial Nova Light" panose="020B0304020202020204" pitchFamily="34" charset="0"/>
              </a:rPr>
              <a:t>). </a:t>
            </a:r>
            <a:r>
              <a:rPr lang="es-ES" sz="600" dirty="0">
                <a:latin typeface="Arial Nova Light" panose="020B0304020202020204" pitchFamily="34" charset="0"/>
                <a:hlinkClick r:id="rId13"/>
              </a:rPr>
              <a:t>Acceso al documento</a:t>
            </a:r>
            <a:endParaRPr lang="es-ES" sz="600" dirty="0">
              <a:latin typeface="Arial Nova Light" panose="020B0304020202020204" pitchFamily="34" charset="0"/>
            </a:endParaRPr>
          </a:p>
        </p:txBody>
      </p:sp>
      <p:sp>
        <p:nvSpPr>
          <p:cNvPr id="10" name="Título 9">
            <a:extLst>
              <a:ext uri="{FF2B5EF4-FFF2-40B4-BE49-F238E27FC236}">
                <a16:creationId xmlns:a16="http://schemas.microsoft.com/office/drawing/2014/main" id="{C3844EFA-2F2D-B512-56BA-0240A8773648}"/>
              </a:ext>
            </a:extLst>
          </p:cNvPr>
          <p:cNvSpPr>
            <a:spLocks noGrp="1"/>
          </p:cNvSpPr>
          <p:nvPr>
            <p:ph type="title"/>
          </p:nvPr>
        </p:nvSpPr>
        <p:spPr/>
        <p:txBody>
          <a:bodyPr/>
          <a:lstStyle/>
          <a:p>
            <a:r>
              <a:rPr lang="es-ES" sz="2400" dirty="0"/>
              <a:t>DOCUMENTACIÓN y medios de coordinación proporcionales al riesgo y a la situación</a:t>
            </a:r>
          </a:p>
        </p:txBody>
      </p:sp>
      <p:pic>
        <p:nvPicPr>
          <p:cNvPr id="6" name="Imagen 5">
            <a:extLst>
              <a:ext uri="{FF2B5EF4-FFF2-40B4-BE49-F238E27FC236}">
                <a16:creationId xmlns:a16="http://schemas.microsoft.com/office/drawing/2014/main" id="{FD5B975F-4D1B-B600-7090-B1B1265D07FB}"/>
              </a:ext>
            </a:extLst>
          </p:cNvPr>
          <p:cNvPicPr>
            <a:picLocks noChangeAspect="1"/>
          </p:cNvPicPr>
          <p:nvPr/>
        </p:nvPicPr>
        <p:blipFill>
          <a:blip r:embed="rId14"/>
          <a:stretch>
            <a:fillRect/>
          </a:stretch>
        </p:blipFill>
        <p:spPr>
          <a:xfrm>
            <a:off x="11265522" y="64699"/>
            <a:ext cx="849072" cy="925910"/>
          </a:xfrm>
          <a:prstGeom prst="rect">
            <a:avLst/>
          </a:prstGeom>
        </p:spPr>
      </p:pic>
      <p:sp>
        <p:nvSpPr>
          <p:cNvPr id="2" name="Marcador de contenido 2">
            <a:extLst>
              <a:ext uri="{FF2B5EF4-FFF2-40B4-BE49-F238E27FC236}">
                <a16:creationId xmlns:a16="http://schemas.microsoft.com/office/drawing/2014/main" id="{79B826B7-381E-0CF0-856D-E1E767D813DD}"/>
              </a:ext>
            </a:extLst>
          </p:cNvPr>
          <p:cNvSpPr txBox="1">
            <a:spLocks/>
          </p:cNvSpPr>
          <p:nvPr/>
        </p:nvSpPr>
        <p:spPr>
          <a:xfrm>
            <a:off x="838200" y="4079476"/>
            <a:ext cx="10515600" cy="1746119"/>
          </a:xfrm>
          <a:prstGeom prst="rect">
            <a:avLst/>
          </a:prstGeom>
          <a:solidFill>
            <a:srgbClr val="C2D986"/>
          </a:solidFill>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Slab-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Slab-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Slab-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s-ES" sz="1800" dirty="0">
                <a:latin typeface="Arial" panose="020B0604020202020204" pitchFamily="34" charset="0"/>
                <a:cs typeface="Arial" panose="020B0604020202020204" pitchFamily="34" charset="0"/>
              </a:rPr>
              <a:t>Finalizado el análisis, poner en práctica la CAE Efectiva:</a:t>
            </a:r>
          </a:p>
          <a:p>
            <a:pPr marL="171450" indent="-171450">
              <a:lnSpc>
                <a:spcPct val="110000"/>
              </a:lnSpc>
              <a:spcBef>
                <a:spcPts val="600"/>
              </a:spcBef>
            </a:pPr>
            <a:r>
              <a:rPr lang="es-ES" sz="1800" dirty="0">
                <a:latin typeface="Arial" panose="020B0604020202020204" pitchFamily="34" charset="0"/>
                <a:cs typeface="Arial" panose="020B0604020202020204" pitchFamily="34" charset="0"/>
              </a:rPr>
              <a:t>Abandonar la idea de tener una solución única para todo. Aplicar el criterio de proporcionalidad. Adecuar los requerimientos a la situación y al riesgo guiándote por la tabla que aparece en la guía. </a:t>
            </a:r>
          </a:p>
          <a:p>
            <a:pPr marL="171450" indent="-171450">
              <a:lnSpc>
                <a:spcPct val="110000"/>
              </a:lnSpc>
              <a:spcBef>
                <a:spcPts val="600"/>
              </a:spcBef>
            </a:pPr>
            <a:r>
              <a:rPr lang="es-ES" sz="1800" dirty="0">
                <a:latin typeface="Arial" panose="020B0604020202020204" pitchFamily="34" charset="0"/>
                <a:cs typeface="Arial" panose="020B0604020202020204" pitchFamily="34" charset="0"/>
              </a:rPr>
              <a:t>Poner foco en la documentación exclusivamente de CAE. El resto de documentación que sea gestionada por los departamentos que correspondan.</a:t>
            </a:r>
          </a:p>
        </p:txBody>
      </p:sp>
      <p:pic>
        <p:nvPicPr>
          <p:cNvPr id="7" name="Imagen 6">
            <a:extLst>
              <a:ext uri="{FF2B5EF4-FFF2-40B4-BE49-F238E27FC236}">
                <a16:creationId xmlns:a16="http://schemas.microsoft.com/office/drawing/2014/main" id="{BE02DA3E-55E0-5976-39D7-0FE383A073CC}"/>
              </a:ext>
            </a:extLst>
          </p:cNvPr>
          <p:cNvPicPr>
            <a:picLocks noChangeAspect="1"/>
          </p:cNvPicPr>
          <p:nvPr/>
        </p:nvPicPr>
        <p:blipFill>
          <a:blip r:embed="rId15"/>
          <a:stretch>
            <a:fillRect/>
          </a:stretch>
        </p:blipFill>
        <p:spPr>
          <a:xfrm>
            <a:off x="58382" y="1447953"/>
            <a:ext cx="589561" cy="895203"/>
          </a:xfrm>
          <a:prstGeom prst="rect">
            <a:avLst/>
          </a:prstGeom>
        </p:spPr>
      </p:pic>
      <p:pic>
        <p:nvPicPr>
          <p:cNvPr id="9" name="Imagen 8">
            <a:extLst>
              <a:ext uri="{FF2B5EF4-FFF2-40B4-BE49-F238E27FC236}">
                <a16:creationId xmlns:a16="http://schemas.microsoft.com/office/drawing/2014/main" id="{F69002EE-78C7-1375-50EA-A3A2341D4F52}"/>
              </a:ext>
            </a:extLst>
          </p:cNvPr>
          <p:cNvPicPr>
            <a:picLocks noChangeAspect="1"/>
          </p:cNvPicPr>
          <p:nvPr/>
        </p:nvPicPr>
        <p:blipFill>
          <a:blip r:embed="rId16"/>
          <a:stretch>
            <a:fillRect/>
          </a:stretch>
        </p:blipFill>
        <p:spPr>
          <a:xfrm>
            <a:off x="-11383" y="4079476"/>
            <a:ext cx="807426" cy="531274"/>
          </a:xfrm>
          <a:prstGeom prst="rect">
            <a:avLst/>
          </a:prstGeom>
        </p:spPr>
      </p:pic>
    </p:spTree>
    <p:extLst>
      <p:ext uri="{BB962C8B-B14F-4D97-AF65-F5344CB8AC3E}">
        <p14:creationId xmlns:p14="http://schemas.microsoft.com/office/powerpoint/2010/main" val="30083869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4C7F8B6-7C32-A85F-162A-D9D4B00D0F0A}"/>
              </a:ext>
            </a:extLst>
          </p:cNvPr>
          <p:cNvPicPr>
            <a:picLocks noChangeAspect="1"/>
          </p:cNvPicPr>
          <p:nvPr/>
        </p:nvPicPr>
        <p:blipFill>
          <a:blip r:embed="rId2"/>
          <a:stretch>
            <a:fillRect/>
          </a:stretch>
        </p:blipFill>
        <p:spPr>
          <a:xfrm>
            <a:off x="1573589" y="1647724"/>
            <a:ext cx="8425695" cy="4800544"/>
          </a:xfrm>
          <a:prstGeom prst="rect">
            <a:avLst/>
          </a:prstGeom>
        </p:spPr>
      </p:pic>
      <mc:AlternateContent xmlns:mc="http://schemas.openxmlformats.org/markup-compatibility/2006">
        <mc:Choice xmlns="" xmlns:pslz="http://schemas.microsoft.com/office/powerpoint/2016/slidezoom" Requires="pslz">
          <p:graphicFrame>
            <p:nvGraphicFramePr>
              <p:cNvPr id="8" name="Vista general de diapositiva 7">
                <a:extLst>
                  <a:ext uri="{FF2B5EF4-FFF2-40B4-BE49-F238E27FC236}">
                    <a16:creationId xmlns:a16="http://schemas.microsoft.com/office/drawing/2014/main" id="{0E6CFA62-B6EF-6DBF-8CE3-5DF52141DC75}"/>
                  </a:ext>
                </a:extLst>
              </p:cNvPr>
              <p:cNvGraphicFramePr>
                <a:graphicFrameLocks noChangeAspect="1"/>
              </p:cNvGraphicFramePr>
              <p:nvPr>
                <p:extLst>
                  <p:ext uri="{D42A27DB-BD31-4B8C-83A1-F6EECF244321}">
                    <p14:modId xmlns:p14="http://schemas.microsoft.com/office/powerpoint/2010/main" val="770521388"/>
                  </p:ext>
                </p:extLst>
              </p:nvPr>
            </p:nvGraphicFramePr>
            <p:xfrm>
              <a:off x="10753335" y="6008915"/>
              <a:ext cx="1374711" cy="773275"/>
            </p:xfrm>
            <a:graphic>
              <a:graphicData uri="http://schemas.microsoft.com/office/powerpoint/2016/slidezoom">
                <pslz:sldZm>
                  <pslz:sldZmObj sldId="305" cId="3008386928">
                    <pslz:zmPr id="{78232686-BDFC-4EE6-BF56-0454D0D01EAB}" returnToParent="0" transitionDur="1000">
                      <p166:blipFill xmlns:p166="http://schemas.microsoft.com/office/powerpoint/2016/6/main">
                        <a:blip r:embed="rId3"/>
                        <a:stretch>
                          <a:fillRect/>
                        </a:stretch>
                      </p166:blipFill>
                      <p166:spPr xmlns:p166="http://schemas.microsoft.com/office/powerpoint/2016/6/main">
                        <a:xfrm>
                          <a:off x="0" y="0"/>
                          <a:ext cx="1374711" cy="773275"/>
                        </a:xfrm>
                        <a:prstGeom prst="rect">
                          <a:avLst/>
                        </a:prstGeom>
                        <a:ln w="3175">
                          <a:solidFill>
                            <a:prstClr val="ltGray"/>
                          </a:solidFill>
                        </a:ln>
                      </p166:spPr>
                    </pslz:zmPr>
                  </pslz:sldZmObj>
                </pslz:sldZm>
              </a:graphicData>
            </a:graphic>
          </p:graphicFrame>
        </mc:Choice>
        <mc:Fallback>
          <p:pic>
            <p:nvPicPr>
              <p:cNvPr id="8" name="Vista general de diapositiva 7">
                <a:hlinkClick r:id="rId4" action="ppaction://hlinksldjump"/>
                <a:extLst>
                  <a:ext uri="{FF2B5EF4-FFF2-40B4-BE49-F238E27FC236}">
                    <a16:creationId xmlns:a16="http://schemas.microsoft.com/office/drawing/2014/main" id="{0E6CFA62-B6EF-6DBF-8CE3-5DF52141DC75}"/>
                  </a:ext>
                </a:extLst>
              </p:cNvPr>
              <p:cNvPicPr>
                <a:picLocks noGrp="1" noRot="1" noChangeAspect="1" noMove="1" noResize="1" noEditPoints="1" noAdjustHandles="1" noChangeArrowheads="1" noChangeShapeType="1"/>
              </p:cNvPicPr>
              <p:nvPr/>
            </p:nvPicPr>
            <p:blipFill>
              <a:blip r:embed="rId5"/>
              <a:stretch>
                <a:fillRect/>
              </a:stretch>
            </p:blipFill>
            <p:spPr>
              <a:xfrm>
                <a:off x="10753335" y="6008915"/>
                <a:ext cx="1374711" cy="773275"/>
              </a:xfrm>
              <a:prstGeom prst="rect">
                <a:avLst/>
              </a:prstGeom>
              <a:ln w="3175">
                <a:solidFill>
                  <a:prstClr val="ltGray"/>
                </a:solidFill>
              </a:ln>
            </p:spPr>
          </p:pic>
        </mc:Fallback>
      </mc:AlternateContent>
      <p:sp>
        <p:nvSpPr>
          <p:cNvPr id="7" name="Título 6">
            <a:extLst>
              <a:ext uri="{FF2B5EF4-FFF2-40B4-BE49-F238E27FC236}">
                <a16:creationId xmlns:a16="http://schemas.microsoft.com/office/drawing/2014/main" id="{CC149416-F5EB-19C5-D4E3-967B7AD352AF}"/>
              </a:ext>
            </a:extLst>
          </p:cNvPr>
          <p:cNvSpPr>
            <a:spLocks noGrp="1"/>
          </p:cNvSpPr>
          <p:nvPr>
            <p:ph type="title"/>
          </p:nvPr>
        </p:nvSpPr>
        <p:spPr/>
        <p:txBody>
          <a:bodyPr/>
          <a:lstStyle/>
          <a:p>
            <a:r>
              <a:rPr lang="es-ES" sz="2400" dirty="0"/>
              <a:t>DOCUMENTACIÓN y medios de coordinación proporcionales al riesgo y a la situación</a:t>
            </a:r>
          </a:p>
        </p:txBody>
      </p:sp>
      <p:pic>
        <p:nvPicPr>
          <p:cNvPr id="3" name="Imagen 2">
            <a:extLst>
              <a:ext uri="{FF2B5EF4-FFF2-40B4-BE49-F238E27FC236}">
                <a16:creationId xmlns:a16="http://schemas.microsoft.com/office/drawing/2014/main" id="{2DF2F6C5-1B57-1BF5-8E47-87F6B9BFFC9A}"/>
              </a:ext>
            </a:extLst>
          </p:cNvPr>
          <p:cNvPicPr>
            <a:picLocks noChangeAspect="1"/>
          </p:cNvPicPr>
          <p:nvPr/>
        </p:nvPicPr>
        <p:blipFill>
          <a:blip r:embed="rId6"/>
          <a:stretch>
            <a:fillRect/>
          </a:stretch>
        </p:blipFill>
        <p:spPr>
          <a:xfrm>
            <a:off x="11265522" y="64699"/>
            <a:ext cx="849072" cy="925910"/>
          </a:xfrm>
          <a:prstGeom prst="rect">
            <a:avLst/>
          </a:prstGeom>
        </p:spPr>
      </p:pic>
    </p:spTree>
    <p:extLst>
      <p:ext uri="{BB962C8B-B14F-4D97-AF65-F5344CB8AC3E}">
        <p14:creationId xmlns:p14="http://schemas.microsoft.com/office/powerpoint/2010/main" val="2560604489"/>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CBFF5-3177-5FA5-01AE-4FF004EAA934}"/>
              </a:ext>
            </a:extLst>
          </p:cNvPr>
          <p:cNvSpPr>
            <a:spLocks noGrp="1"/>
          </p:cNvSpPr>
          <p:nvPr>
            <p:ph type="title"/>
          </p:nvPr>
        </p:nvSpPr>
        <p:spPr/>
        <p:txBody>
          <a:bodyPr vert="horz" lIns="144000" tIns="45720" rIns="91440" bIns="45720" rtlCol="0" anchor="ctr">
            <a:noAutofit/>
          </a:bodyPr>
          <a:lstStyle/>
          <a:p>
            <a:r>
              <a:rPr lang="es-ES" sz="2400" dirty="0"/>
              <a:t>INFORMACIÓN de riesgos, medidas preventivas y de emergencia, específica y a tiempo</a:t>
            </a:r>
          </a:p>
        </p:txBody>
      </p:sp>
      <p:sp>
        <p:nvSpPr>
          <p:cNvPr id="3" name="Marcador de contenido 2">
            <a:extLst>
              <a:ext uri="{FF2B5EF4-FFF2-40B4-BE49-F238E27FC236}">
                <a16:creationId xmlns:a16="http://schemas.microsoft.com/office/drawing/2014/main" id="{4BA43069-37B6-7FAB-F552-53F5165B3347}"/>
              </a:ext>
            </a:extLst>
          </p:cNvPr>
          <p:cNvSpPr>
            <a:spLocks noGrp="1"/>
          </p:cNvSpPr>
          <p:nvPr>
            <p:ph idx="1"/>
          </p:nvPr>
        </p:nvSpPr>
        <p:spPr>
          <a:xfrm>
            <a:off x="838200" y="1447800"/>
            <a:ext cx="10515600" cy="1217769"/>
          </a:xfrm>
          <a:solidFill>
            <a:srgbClr val="D7E6B0"/>
          </a:solidFill>
        </p:spPr>
        <p:txBody>
          <a:bodyPr>
            <a:spAutoFit/>
          </a:bodyPr>
          <a:lstStyle/>
          <a:p>
            <a:pPr marL="0" indent="0">
              <a:buNone/>
            </a:pPr>
            <a:r>
              <a:rPr lang="es-ES" sz="1800" dirty="0">
                <a:latin typeface="Arial" panose="020B0604020202020204" pitchFamily="34" charset="0"/>
                <a:cs typeface="Arial" panose="020B0604020202020204" pitchFamily="34" charset="0"/>
              </a:rPr>
              <a:t>Comprobar si a la contrata le llega información adecuada para que preparen la oferta. Preguntar si esta información les resulta útil. </a:t>
            </a:r>
          </a:p>
          <a:p>
            <a:pPr marL="0" indent="0">
              <a:buNone/>
            </a:pPr>
            <a:r>
              <a:rPr lang="es-ES" sz="1800" dirty="0">
                <a:latin typeface="Arial" panose="020B0604020202020204" pitchFamily="34" charset="0"/>
                <a:cs typeface="Arial" panose="020B0604020202020204" pitchFamily="34" charset="0"/>
              </a:rPr>
              <a:t>Revisar la información que llega a las personas trabajadoras. Preguntar si les resulta comprensible, útil para su trabajo, etc.</a:t>
            </a:r>
          </a:p>
        </p:txBody>
      </p:sp>
      <mc:AlternateContent xmlns:mc="http://schemas.openxmlformats.org/markup-compatibility/2006">
        <mc:Choice xmlns="" xmlns:pslz="http://schemas.microsoft.com/office/powerpoint/2016/slidezoom" Requires="pslz">
          <p:graphicFrame>
            <p:nvGraphicFramePr>
              <p:cNvPr id="6" name="Vista general de diapositiva 5">
                <a:extLst>
                  <a:ext uri="{FF2B5EF4-FFF2-40B4-BE49-F238E27FC236}">
                    <a16:creationId xmlns:a16="http://schemas.microsoft.com/office/drawing/2014/main" id="{86EF11C6-5DF5-E92D-4CAD-1576FDAB25EC}"/>
                  </a:ext>
                </a:extLst>
              </p:cNvPr>
              <p:cNvGraphicFramePr>
                <a:graphicFrameLocks noChangeAspect="1"/>
              </p:cNvGraphicFramePr>
              <p:nvPr>
                <p:extLst>
                  <p:ext uri="{D42A27DB-BD31-4B8C-83A1-F6EECF244321}">
                    <p14:modId xmlns:p14="http://schemas.microsoft.com/office/powerpoint/2010/main" val="3057231054"/>
                  </p:ext>
                </p:extLst>
              </p:nvPr>
            </p:nvGraphicFramePr>
            <p:xfrm>
              <a:off x="10192804" y="5719664"/>
              <a:ext cx="1908688" cy="1073637"/>
            </p:xfrm>
            <a:graphic>
              <a:graphicData uri="http://schemas.microsoft.com/office/powerpoint/2016/slidezoom">
                <pslz:sldZm>
                  <pslz:sldZmObj sldId="331" cId="4175571420">
                    <pslz:zmPr id="{BAA47610-09C6-468A-AAF5-F24B02567F47}" returnToParent="0" transitionDur="1000">
                      <p166:blipFill xmlns:p166="http://schemas.microsoft.com/office/powerpoint/2016/6/main">
                        <a:blip r:embed="rId2"/>
                        <a:stretch>
                          <a:fillRect/>
                        </a:stretch>
                      </p166:blipFill>
                      <p166:spPr xmlns:p166="http://schemas.microsoft.com/office/powerpoint/2016/6/main">
                        <a:xfrm>
                          <a:off x="0" y="0"/>
                          <a:ext cx="1908688" cy="1073637"/>
                        </a:xfrm>
                        <a:prstGeom prst="rect">
                          <a:avLst/>
                        </a:prstGeom>
                        <a:ln w="3175">
                          <a:solidFill>
                            <a:prstClr val="ltGray"/>
                          </a:solidFill>
                        </a:ln>
                      </p166:spPr>
                    </pslz:zmPr>
                  </pslz:sldZmObj>
                </pslz:sldZm>
              </a:graphicData>
            </a:graphic>
          </p:graphicFrame>
        </mc:Choice>
        <mc:Fallback>
          <p:pic>
            <p:nvPicPr>
              <p:cNvPr id="6" name="Vista general de diapositiva 5">
                <a:hlinkClick r:id="rId3" action="ppaction://hlinksldjump"/>
                <a:extLst>
                  <a:ext uri="{FF2B5EF4-FFF2-40B4-BE49-F238E27FC236}">
                    <a16:creationId xmlns:a16="http://schemas.microsoft.com/office/drawing/2014/main" id="{86EF11C6-5DF5-E92D-4CAD-1576FDAB25EC}"/>
                  </a:ext>
                </a:extLst>
              </p:cNvPr>
              <p:cNvPicPr>
                <a:picLocks noGrp="1" noRot="1" noChangeAspect="1" noMove="1" noResize="1" noEditPoints="1" noAdjustHandles="1" noChangeArrowheads="1" noChangeShapeType="1"/>
              </p:cNvPicPr>
              <p:nvPr/>
            </p:nvPicPr>
            <p:blipFill>
              <a:blip r:embed="rId4"/>
              <a:stretch>
                <a:fillRect/>
              </a:stretch>
            </p:blipFill>
            <p:spPr>
              <a:xfrm>
                <a:off x="10192804" y="5719664"/>
                <a:ext cx="1908688" cy="1073637"/>
              </a:xfrm>
              <a:prstGeom prst="rect">
                <a:avLst/>
              </a:prstGeom>
              <a:ln w="3175">
                <a:solidFill>
                  <a:prstClr val="ltGray"/>
                </a:solidFill>
              </a:ln>
            </p:spPr>
          </p:pic>
        </mc:Fallback>
      </mc:AlternateContent>
      <p:pic>
        <p:nvPicPr>
          <p:cNvPr id="4" name="Imagen 3">
            <a:extLst>
              <a:ext uri="{FF2B5EF4-FFF2-40B4-BE49-F238E27FC236}">
                <a16:creationId xmlns:a16="http://schemas.microsoft.com/office/drawing/2014/main" id="{4745CF4F-3A01-ABFE-5957-75AB09BB30DC}"/>
              </a:ext>
            </a:extLst>
          </p:cNvPr>
          <p:cNvPicPr>
            <a:picLocks noChangeAspect="1"/>
          </p:cNvPicPr>
          <p:nvPr/>
        </p:nvPicPr>
        <p:blipFill>
          <a:blip r:embed="rId5"/>
          <a:stretch>
            <a:fillRect/>
          </a:stretch>
        </p:blipFill>
        <p:spPr>
          <a:xfrm>
            <a:off x="11290143" y="64699"/>
            <a:ext cx="811349" cy="922862"/>
          </a:xfrm>
          <a:prstGeom prst="rect">
            <a:avLst/>
          </a:prstGeom>
        </p:spPr>
      </p:pic>
      <p:sp>
        <p:nvSpPr>
          <p:cNvPr id="5" name="Marcador de contenido 2">
            <a:extLst>
              <a:ext uri="{FF2B5EF4-FFF2-40B4-BE49-F238E27FC236}">
                <a16:creationId xmlns:a16="http://schemas.microsoft.com/office/drawing/2014/main" id="{64D26FF9-5EFB-3498-7C5C-DF08CE238BE5}"/>
              </a:ext>
            </a:extLst>
          </p:cNvPr>
          <p:cNvSpPr txBox="1">
            <a:spLocks/>
          </p:cNvSpPr>
          <p:nvPr/>
        </p:nvSpPr>
        <p:spPr>
          <a:xfrm>
            <a:off x="838200" y="2873828"/>
            <a:ext cx="10515600" cy="1595309"/>
          </a:xfrm>
          <a:prstGeom prst="rect">
            <a:avLst/>
          </a:prstGeom>
          <a:solidFill>
            <a:srgbClr val="C2D986"/>
          </a:solidFill>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Slab-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Slab-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Slab-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800" dirty="0">
                <a:latin typeface="Arial" panose="020B0604020202020204" pitchFamily="34" charset="0"/>
                <a:cs typeface="Arial" panose="020B0604020202020204" pitchFamily="34" charset="0"/>
              </a:rPr>
              <a:t>Finalizado el análisis, poner en práctica la CAE Efectiva:</a:t>
            </a:r>
          </a:p>
          <a:p>
            <a:pPr marL="0" indent="0">
              <a:buFont typeface="Arial" panose="020B0604020202020204" pitchFamily="34" charset="0"/>
              <a:buNone/>
            </a:pPr>
            <a:r>
              <a:rPr lang="es-ES" sz="1800" dirty="0">
                <a:latin typeface="Arial" panose="020B0604020202020204" pitchFamily="34" charset="0"/>
                <a:cs typeface="Arial" panose="020B0604020202020204" pitchFamily="34" charset="0"/>
              </a:rPr>
              <a:t>Actualizar la información y asegurar:</a:t>
            </a:r>
          </a:p>
          <a:p>
            <a:pPr marL="361950" lvl="1" indent="-180975"/>
            <a:r>
              <a:rPr lang="es-ES" sz="1800" dirty="0">
                <a:latin typeface="Arial" panose="020B0604020202020204" pitchFamily="34" charset="0"/>
                <a:cs typeface="Arial" panose="020B0604020202020204" pitchFamily="34" charset="0"/>
              </a:rPr>
              <a:t>que la contrata la tiene a tiempo para preparar la oferta. Invitarles a visitar los posibles lugares de trabajo.</a:t>
            </a:r>
          </a:p>
          <a:p>
            <a:pPr marL="361950" lvl="1" indent="-180975"/>
            <a:r>
              <a:rPr lang="es-ES" sz="1800" dirty="0">
                <a:latin typeface="Arial" panose="020B0604020202020204" pitchFamily="34" charset="0"/>
                <a:cs typeface="Arial" panose="020B0604020202020204" pitchFamily="34" charset="0"/>
              </a:rPr>
              <a:t>que es útil para las personas trabajadoras. Pide que te den información al respecto.</a:t>
            </a:r>
          </a:p>
        </p:txBody>
      </p:sp>
      <p:pic>
        <p:nvPicPr>
          <p:cNvPr id="7" name="Imagen 6">
            <a:extLst>
              <a:ext uri="{FF2B5EF4-FFF2-40B4-BE49-F238E27FC236}">
                <a16:creationId xmlns:a16="http://schemas.microsoft.com/office/drawing/2014/main" id="{AD8F7AA2-F84E-18C8-4327-18175C830D68}"/>
              </a:ext>
            </a:extLst>
          </p:cNvPr>
          <p:cNvPicPr>
            <a:picLocks noChangeAspect="1"/>
          </p:cNvPicPr>
          <p:nvPr/>
        </p:nvPicPr>
        <p:blipFill>
          <a:blip r:embed="rId6"/>
          <a:stretch>
            <a:fillRect/>
          </a:stretch>
        </p:blipFill>
        <p:spPr>
          <a:xfrm>
            <a:off x="80385" y="1447800"/>
            <a:ext cx="589561" cy="895203"/>
          </a:xfrm>
          <a:prstGeom prst="rect">
            <a:avLst/>
          </a:prstGeom>
        </p:spPr>
      </p:pic>
      <p:pic>
        <p:nvPicPr>
          <p:cNvPr id="8" name="Imagen 7">
            <a:extLst>
              <a:ext uri="{FF2B5EF4-FFF2-40B4-BE49-F238E27FC236}">
                <a16:creationId xmlns:a16="http://schemas.microsoft.com/office/drawing/2014/main" id="{AAA2C9CC-5BF3-A7C6-DF06-5C9A95FC6043}"/>
              </a:ext>
            </a:extLst>
          </p:cNvPr>
          <p:cNvPicPr>
            <a:picLocks noChangeAspect="1"/>
          </p:cNvPicPr>
          <p:nvPr/>
        </p:nvPicPr>
        <p:blipFill>
          <a:blip r:embed="rId7"/>
          <a:stretch>
            <a:fillRect/>
          </a:stretch>
        </p:blipFill>
        <p:spPr>
          <a:xfrm>
            <a:off x="30774" y="2873828"/>
            <a:ext cx="807426" cy="531274"/>
          </a:xfrm>
          <a:prstGeom prst="rect">
            <a:avLst/>
          </a:prstGeom>
        </p:spPr>
      </p:pic>
    </p:spTree>
    <p:extLst>
      <p:ext uri="{BB962C8B-B14F-4D97-AF65-F5344CB8AC3E}">
        <p14:creationId xmlns:p14="http://schemas.microsoft.com/office/powerpoint/2010/main" val="28389782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CBFF5-3177-5FA5-01AE-4FF004EAA934}"/>
              </a:ext>
            </a:extLst>
          </p:cNvPr>
          <p:cNvSpPr>
            <a:spLocks noGrp="1"/>
          </p:cNvSpPr>
          <p:nvPr>
            <p:ph type="title"/>
          </p:nvPr>
        </p:nvSpPr>
        <p:spPr/>
        <p:txBody>
          <a:bodyPr vert="horz" lIns="144000" tIns="45720" rIns="91440" bIns="45720" rtlCol="0" anchor="ctr">
            <a:noAutofit/>
          </a:bodyPr>
          <a:lstStyle/>
          <a:p>
            <a:r>
              <a:rPr lang="es-ES" sz="2400" dirty="0"/>
              <a:t>CONTRATAS más capacitadas y con cultura preventiva compatible</a:t>
            </a:r>
          </a:p>
        </p:txBody>
      </p:sp>
      <p:sp>
        <p:nvSpPr>
          <p:cNvPr id="3" name="Marcador de contenido 2">
            <a:extLst>
              <a:ext uri="{FF2B5EF4-FFF2-40B4-BE49-F238E27FC236}">
                <a16:creationId xmlns:a16="http://schemas.microsoft.com/office/drawing/2014/main" id="{4BA43069-37B6-7FAB-F552-53F5165B3347}"/>
              </a:ext>
            </a:extLst>
          </p:cNvPr>
          <p:cNvSpPr>
            <a:spLocks noGrp="1"/>
          </p:cNvSpPr>
          <p:nvPr>
            <p:ph idx="1"/>
          </p:nvPr>
        </p:nvSpPr>
        <p:spPr>
          <a:xfrm>
            <a:off x="838200" y="1447800"/>
            <a:ext cx="10515600" cy="1467068"/>
          </a:xfrm>
          <a:solidFill>
            <a:srgbClr val="D7E6B0"/>
          </a:solidFill>
        </p:spPr>
        <p:txBody>
          <a:bodyPr>
            <a:spAutoFit/>
          </a:bodyPr>
          <a:lstStyle/>
          <a:p>
            <a:pPr marL="0" indent="0">
              <a:buNone/>
            </a:pPr>
            <a:r>
              <a:rPr lang="es-ES" sz="1800" dirty="0">
                <a:latin typeface="Arial" panose="020B0604020202020204" pitchFamily="34" charset="0"/>
                <a:cs typeface="Arial" panose="020B0604020202020204" pitchFamily="34" charset="0"/>
              </a:rPr>
              <a:t>Plantear cómo debería ser el proceso de contratación y/o los criterios que debe reunir, así como qué hacer para asegurar que reciben la información adecuada durante la licitación, para que su oferta incluya todas las medidas –tanto operativas como preventivas- necesarias y los costes.</a:t>
            </a:r>
          </a:p>
          <a:p>
            <a:r>
              <a:rPr lang="es-ES" sz="1800" dirty="0">
                <a:latin typeface="Arial" panose="020B0604020202020204" pitchFamily="34" charset="0"/>
                <a:cs typeface="Arial" panose="020B0604020202020204" pitchFamily="34" charset="0"/>
              </a:rPr>
              <a:t>Implicar a los peticionarios de los servicios para saber qué quieren, qué necesitan y su experiencia anterior con las contratas. Recoger sus requisitos específicos. </a:t>
            </a:r>
          </a:p>
        </p:txBody>
      </p:sp>
      <mc:AlternateContent xmlns:mc="http://schemas.openxmlformats.org/markup-compatibility/2006">
        <mc:Choice xmlns="" xmlns:pslz="http://schemas.microsoft.com/office/powerpoint/2016/slidezoom" Requires="pslz">
          <p:graphicFrame>
            <p:nvGraphicFramePr>
              <p:cNvPr id="4" name="Vista general de diapositiva 3">
                <a:extLst>
                  <a:ext uri="{FF2B5EF4-FFF2-40B4-BE49-F238E27FC236}">
                    <a16:creationId xmlns:a16="http://schemas.microsoft.com/office/drawing/2014/main" id="{F71CD49E-0BC1-2CB5-5457-0EFCAF07CB57}"/>
                  </a:ext>
                </a:extLst>
              </p:cNvPr>
              <p:cNvGraphicFramePr>
                <a:graphicFrameLocks noChangeAspect="1"/>
              </p:cNvGraphicFramePr>
              <p:nvPr>
                <p:extLst>
                  <p:ext uri="{D42A27DB-BD31-4B8C-83A1-F6EECF244321}">
                    <p14:modId xmlns:p14="http://schemas.microsoft.com/office/powerpoint/2010/main" val="3057231054"/>
                  </p:ext>
                </p:extLst>
              </p:nvPr>
            </p:nvGraphicFramePr>
            <p:xfrm>
              <a:off x="10192804" y="5719664"/>
              <a:ext cx="1908688" cy="1073637"/>
            </p:xfrm>
            <a:graphic>
              <a:graphicData uri="http://schemas.microsoft.com/office/powerpoint/2016/slidezoom">
                <pslz:sldZm>
                  <pslz:sldZmObj sldId="331" cId="4175571420">
                    <pslz:zmPr id="{BAA47610-09C6-468A-AAF5-F24B02567F47}" returnToParent="0" transitionDur="1000">
                      <p166:blipFill xmlns:p166="http://schemas.microsoft.com/office/powerpoint/2016/6/main">
                        <a:blip r:embed="rId2"/>
                        <a:stretch>
                          <a:fillRect/>
                        </a:stretch>
                      </p166:blipFill>
                      <p166:spPr xmlns:p166="http://schemas.microsoft.com/office/powerpoint/2016/6/main">
                        <a:xfrm>
                          <a:off x="0" y="0"/>
                          <a:ext cx="1908688" cy="1073637"/>
                        </a:xfrm>
                        <a:prstGeom prst="rect">
                          <a:avLst/>
                        </a:prstGeom>
                        <a:ln w="3175">
                          <a:solidFill>
                            <a:prstClr val="ltGray"/>
                          </a:solidFill>
                        </a:ln>
                      </p166:spPr>
                    </pslz:zmPr>
                  </pslz:sldZmObj>
                </pslz:sldZm>
              </a:graphicData>
            </a:graphic>
          </p:graphicFrame>
        </mc:Choice>
        <mc:Fallback>
          <p:pic>
            <p:nvPicPr>
              <p:cNvPr id="4" name="Vista general de diapositiva 3">
                <a:hlinkClick r:id="rId3" action="ppaction://hlinksldjump"/>
                <a:extLst>
                  <a:ext uri="{FF2B5EF4-FFF2-40B4-BE49-F238E27FC236}">
                    <a16:creationId xmlns:a16="http://schemas.microsoft.com/office/drawing/2014/main" id="{F71CD49E-0BC1-2CB5-5457-0EFCAF07CB57}"/>
                  </a:ext>
                </a:extLst>
              </p:cNvPr>
              <p:cNvPicPr>
                <a:picLocks noGrp="1" noRot="1" noChangeAspect="1" noMove="1" noResize="1" noEditPoints="1" noAdjustHandles="1" noChangeArrowheads="1" noChangeShapeType="1"/>
              </p:cNvPicPr>
              <p:nvPr/>
            </p:nvPicPr>
            <p:blipFill>
              <a:blip r:embed="rId4"/>
              <a:stretch>
                <a:fillRect/>
              </a:stretch>
            </p:blipFill>
            <p:spPr>
              <a:xfrm>
                <a:off x="10192804" y="5719664"/>
                <a:ext cx="1908688" cy="1073637"/>
              </a:xfrm>
              <a:prstGeom prst="rect">
                <a:avLst/>
              </a:prstGeom>
              <a:ln w="3175">
                <a:solidFill>
                  <a:prstClr val="ltGray"/>
                </a:solidFill>
              </a:ln>
            </p:spPr>
          </p:pic>
        </mc:Fallback>
      </mc:AlternateContent>
      <p:pic>
        <p:nvPicPr>
          <p:cNvPr id="6" name="Imagen 5">
            <a:extLst>
              <a:ext uri="{FF2B5EF4-FFF2-40B4-BE49-F238E27FC236}">
                <a16:creationId xmlns:a16="http://schemas.microsoft.com/office/drawing/2014/main" id="{45AB887A-5A50-B976-80D2-D375713AC8BB}"/>
              </a:ext>
            </a:extLst>
          </p:cNvPr>
          <p:cNvPicPr>
            <a:picLocks noChangeAspect="1"/>
          </p:cNvPicPr>
          <p:nvPr/>
        </p:nvPicPr>
        <p:blipFill>
          <a:blip r:embed="rId5"/>
          <a:stretch>
            <a:fillRect/>
          </a:stretch>
        </p:blipFill>
        <p:spPr>
          <a:xfrm>
            <a:off x="11304295" y="72505"/>
            <a:ext cx="810651" cy="929752"/>
          </a:xfrm>
          <a:prstGeom prst="rect">
            <a:avLst/>
          </a:prstGeom>
        </p:spPr>
      </p:pic>
      <p:sp>
        <p:nvSpPr>
          <p:cNvPr id="5" name="Marcador de contenido 2">
            <a:extLst>
              <a:ext uri="{FF2B5EF4-FFF2-40B4-BE49-F238E27FC236}">
                <a16:creationId xmlns:a16="http://schemas.microsoft.com/office/drawing/2014/main" id="{2D8E2A83-120C-13B9-2A4E-15B13A5C7BFD}"/>
              </a:ext>
            </a:extLst>
          </p:cNvPr>
          <p:cNvSpPr txBox="1">
            <a:spLocks/>
          </p:cNvSpPr>
          <p:nvPr/>
        </p:nvSpPr>
        <p:spPr>
          <a:xfrm>
            <a:off x="838200" y="3320143"/>
            <a:ext cx="10515600" cy="1474250"/>
          </a:xfrm>
          <a:prstGeom prst="rect">
            <a:avLst/>
          </a:prstGeom>
          <a:solidFill>
            <a:srgbClr val="C2D986"/>
          </a:solidFill>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Slab-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Slab-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Slab-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800" dirty="0">
                <a:latin typeface="Arial" panose="020B0604020202020204" pitchFamily="34" charset="0"/>
                <a:cs typeface="Arial" panose="020B0604020202020204" pitchFamily="34" charset="0"/>
              </a:rPr>
              <a:t>Finalizado el análisis, poner en práctica la CAE Efectiva:</a:t>
            </a:r>
          </a:p>
          <a:p>
            <a:r>
              <a:rPr lang="es-ES" sz="1800" dirty="0">
                <a:latin typeface="Arial" panose="020B0604020202020204" pitchFamily="34" charset="0"/>
                <a:cs typeface="Arial" panose="020B0604020202020204" pitchFamily="34" charset="0"/>
              </a:rPr>
              <a:t>Implantar un modelo de homologación de contratas que incluya todos los requerimientos. </a:t>
            </a:r>
          </a:p>
          <a:p>
            <a:r>
              <a:rPr lang="es-ES" sz="1800" dirty="0">
                <a:latin typeface="Arial" panose="020B0604020202020204" pitchFamily="34" charset="0"/>
                <a:cs typeface="Arial" panose="020B0604020202020204" pitchFamily="34" charset="0"/>
              </a:rPr>
              <a:t>Ayudar a las contratas para que evolucionen y se adapten al nuevo modelo de CAE.</a:t>
            </a:r>
          </a:p>
          <a:p>
            <a:pPr marL="0" indent="0">
              <a:buFont typeface="Arial" panose="020B0604020202020204" pitchFamily="34" charset="0"/>
              <a:buNone/>
            </a:pPr>
            <a:r>
              <a:rPr lang="es-ES" sz="1800" dirty="0">
                <a:latin typeface="Arial" panose="020B0604020202020204" pitchFamily="34" charset="0"/>
                <a:cs typeface="Arial" panose="020B0604020202020204" pitchFamily="34" charset="0"/>
              </a:rPr>
              <a:t>Siempre es recomendable empezar por una experiencia “piloto”.</a:t>
            </a:r>
          </a:p>
        </p:txBody>
      </p:sp>
      <p:pic>
        <p:nvPicPr>
          <p:cNvPr id="7" name="Imagen 6">
            <a:extLst>
              <a:ext uri="{FF2B5EF4-FFF2-40B4-BE49-F238E27FC236}">
                <a16:creationId xmlns:a16="http://schemas.microsoft.com/office/drawing/2014/main" id="{5DA4DE9D-A6F6-661C-D9A6-9D32D2E629E3}"/>
              </a:ext>
            </a:extLst>
          </p:cNvPr>
          <p:cNvPicPr>
            <a:picLocks noChangeAspect="1"/>
          </p:cNvPicPr>
          <p:nvPr/>
        </p:nvPicPr>
        <p:blipFill>
          <a:blip r:embed="rId6"/>
          <a:stretch>
            <a:fillRect/>
          </a:stretch>
        </p:blipFill>
        <p:spPr>
          <a:xfrm>
            <a:off x="80385" y="1447800"/>
            <a:ext cx="589561" cy="895203"/>
          </a:xfrm>
          <a:prstGeom prst="rect">
            <a:avLst/>
          </a:prstGeom>
        </p:spPr>
      </p:pic>
      <p:pic>
        <p:nvPicPr>
          <p:cNvPr id="8" name="Imagen 7">
            <a:extLst>
              <a:ext uri="{FF2B5EF4-FFF2-40B4-BE49-F238E27FC236}">
                <a16:creationId xmlns:a16="http://schemas.microsoft.com/office/drawing/2014/main" id="{BE12CD82-6E88-986E-5D77-697174B9A2F2}"/>
              </a:ext>
            </a:extLst>
          </p:cNvPr>
          <p:cNvPicPr>
            <a:picLocks noChangeAspect="1"/>
          </p:cNvPicPr>
          <p:nvPr/>
        </p:nvPicPr>
        <p:blipFill>
          <a:blip r:embed="rId7"/>
          <a:stretch>
            <a:fillRect/>
          </a:stretch>
        </p:blipFill>
        <p:spPr>
          <a:xfrm>
            <a:off x="30774" y="3320143"/>
            <a:ext cx="807426" cy="531274"/>
          </a:xfrm>
          <a:prstGeom prst="rect">
            <a:avLst/>
          </a:prstGeom>
        </p:spPr>
      </p:pic>
    </p:spTree>
    <p:extLst>
      <p:ext uri="{BB962C8B-B14F-4D97-AF65-F5344CB8AC3E}">
        <p14:creationId xmlns:p14="http://schemas.microsoft.com/office/powerpoint/2010/main" val="38053301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527DAC8-12A9-502B-DB21-519796ED2E93}"/>
              </a:ext>
            </a:extLst>
          </p:cNvPr>
          <p:cNvSpPr txBox="1"/>
          <p:nvPr/>
        </p:nvSpPr>
        <p:spPr>
          <a:xfrm>
            <a:off x="1819529" y="2447434"/>
            <a:ext cx="9509988" cy="773809"/>
          </a:xfrm>
          <a:prstGeom prst="roundRect">
            <a:avLst/>
          </a:prstGeom>
          <a:solidFill>
            <a:srgbClr val="BAC0DB"/>
          </a:solidFill>
          <a:ln w="38100">
            <a:noFill/>
            <a:prstDash val="dash"/>
          </a:ln>
        </p:spPr>
        <p:txBody>
          <a:bodyPr wrap="square" tIns="72000" bIns="72000">
            <a:spAutoFit/>
          </a:bodyPr>
          <a:lstStyle>
            <a:defPPr>
              <a:defRPr lang="es-ES"/>
            </a:defPPr>
            <a:lvl1pPr algn="just">
              <a:defRPr>
                <a:latin typeface="Arial Nova Light" panose="020B0304020202020204" pitchFamily="34" charset="0"/>
              </a:defRPr>
            </a:lvl1pPr>
          </a:lstStyle>
          <a:p>
            <a:r>
              <a:rPr lang="es-ES" dirty="0">
                <a:latin typeface="RobotoSlab-Light"/>
              </a:rPr>
              <a:t>Es un reto gestionar a 2 o más empresas que presten sus servicios de forma simultanea en un mismo lugar y al mismo tiempo.</a:t>
            </a:r>
          </a:p>
        </p:txBody>
      </p:sp>
      <p:sp>
        <p:nvSpPr>
          <p:cNvPr id="13" name="CuadroTexto 12">
            <a:extLst>
              <a:ext uri="{FF2B5EF4-FFF2-40B4-BE49-F238E27FC236}">
                <a16:creationId xmlns:a16="http://schemas.microsoft.com/office/drawing/2014/main" id="{93D180BA-0E54-C8C7-28AD-2478F8F88D8F}"/>
              </a:ext>
            </a:extLst>
          </p:cNvPr>
          <p:cNvSpPr txBox="1"/>
          <p:nvPr/>
        </p:nvSpPr>
        <p:spPr>
          <a:xfrm>
            <a:off x="741777" y="6048547"/>
            <a:ext cx="7416555" cy="654025"/>
          </a:xfrm>
          <a:prstGeom prst="rect">
            <a:avLst/>
          </a:prstGeom>
          <a:noFill/>
        </p:spPr>
        <p:txBody>
          <a:bodyPr wrap="square">
            <a:spAutoFit/>
          </a:bodyPr>
          <a:lstStyle>
            <a:defPPr>
              <a:defRPr lang="es-ES"/>
            </a:defPPr>
            <a:lvl1pPr>
              <a:defRPr b="0" i="0" u="none" strike="noStrike" baseline="0">
                <a:latin typeface="Arial Nova Light" panose="020B0304020202020204" pitchFamily="34" charset="0"/>
              </a:defRPr>
            </a:lvl1pPr>
          </a:lstStyle>
          <a:p>
            <a:r>
              <a:rPr lang="es-ES" sz="800" b="1" i="1" dirty="0"/>
              <a:t>Referencia:</a:t>
            </a:r>
          </a:p>
          <a:p>
            <a:pPr>
              <a:spcBef>
                <a:spcPts val="300"/>
              </a:spcBef>
            </a:pPr>
            <a:r>
              <a:rPr lang="es-ES" sz="600" i="1" dirty="0"/>
              <a:t>NTP 1053. Coordinación de actividades empresariales: criterios de eficiencia (II). 2015. </a:t>
            </a:r>
            <a:r>
              <a:rPr lang="es-ES" sz="600" i="1" dirty="0">
                <a:hlinkClick r:id="rId2"/>
              </a:rPr>
              <a:t>Acceso al documento</a:t>
            </a:r>
            <a:endParaRPr lang="es-ES" sz="600" i="1" dirty="0"/>
          </a:p>
          <a:p>
            <a:r>
              <a:rPr lang="es-ES" sz="600" b="1" i="1" dirty="0">
                <a:latin typeface="Arial Nova Light" panose="020B0304020202020204" pitchFamily="34" charset="0"/>
              </a:rPr>
              <a:t>*</a:t>
            </a:r>
            <a:r>
              <a:rPr lang="es-ES" sz="600" i="1" dirty="0">
                <a:latin typeface="Arial Nova Light" panose="020B0304020202020204" pitchFamily="34" charset="0"/>
              </a:rPr>
              <a:t> Estudio sobre la situación actual de la Coordinación de Actividades Empresariales. Problemática</a:t>
            </a:r>
            <a:r>
              <a:rPr lang="es-ES" sz="600" dirty="0">
                <a:latin typeface="Arial Nova Light" panose="020B0304020202020204" pitchFamily="34" charset="0"/>
              </a:rPr>
              <a:t>. </a:t>
            </a:r>
            <a:r>
              <a:rPr lang="es-ES" sz="600" i="1" dirty="0">
                <a:latin typeface="Arial Nova Light" panose="020B0304020202020204" pitchFamily="34" charset="0"/>
                <a:hlinkClick r:id="rId3"/>
              </a:rPr>
              <a:t>Acceso al documento</a:t>
            </a:r>
            <a:endParaRPr lang="es-ES" sz="600" i="1" dirty="0">
              <a:latin typeface="Arial Nova Light" panose="020B0304020202020204" pitchFamily="34" charset="0"/>
            </a:endParaRPr>
          </a:p>
          <a:p>
            <a:endParaRPr lang="es-ES" sz="600" i="1" dirty="0"/>
          </a:p>
          <a:p>
            <a:endParaRPr lang="es-ES" sz="800" i="1" dirty="0"/>
          </a:p>
        </p:txBody>
      </p:sp>
      <p:sp>
        <p:nvSpPr>
          <p:cNvPr id="14" name="CuadroTexto 13">
            <a:extLst>
              <a:ext uri="{FF2B5EF4-FFF2-40B4-BE49-F238E27FC236}">
                <a16:creationId xmlns:a16="http://schemas.microsoft.com/office/drawing/2014/main" id="{13159CBE-2E87-45F6-D295-E200B790FD3F}"/>
              </a:ext>
            </a:extLst>
          </p:cNvPr>
          <p:cNvSpPr txBox="1"/>
          <p:nvPr/>
        </p:nvSpPr>
        <p:spPr>
          <a:xfrm>
            <a:off x="1805224" y="3429000"/>
            <a:ext cx="9509987" cy="2391273"/>
          </a:xfrm>
          <a:prstGeom prst="roundRect">
            <a:avLst/>
          </a:prstGeom>
          <a:solidFill>
            <a:srgbClr val="E9ECF3"/>
          </a:solidFill>
          <a:ln w="38100">
            <a:noFill/>
            <a:prstDash val="dash"/>
          </a:ln>
        </p:spPr>
        <p:txBody>
          <a:bodyPr wrap="square" tIns="72000" bIns="72000">
            <a:spAutoFit/>
          </a:bodyPr>
          <a:lstStyle>
            <a:defPPr>
              <a:defRPr lang="es-ES"/>
            </a:defPPr>
            <a:lvl1pPr algn="just">
              <a:defRPr>
                <a:latin typeface="Arial Nova Light" panose="020B0304020202020204" pitchFamily="34" charset="0"/>
              </a:defRPr>
            </a:lvl1pPr>
          </a:lstStyle>
          <a:p>
            <a:r>
              <a:rPr lang="es-ES" i="1" dirty="0">
                <a:latin typeface="RobotoSlab-Light"/>
              </a:rPr>
              <a:t>Ejemplo:</a:t>
            </a:r>
          </a:p>
          <a:p>
            <a:pPr>
              <a:spcBef>
                <a:spcPts val="600"/>
              </a:spcBef>
            </a:pPr>
            <a:r>
              <a:rPr lang="es-ES" dirty="0">
                <a:latin typeface="RobotoSlab-Light"/>
              </a:rPr>
              <a:t>Si en una fábrica van a coincidir los trabajos de producción con trabajos de reparación o mantenimiento encargados a una contrata externa, ambas empresas se tienen que intercambiar información específica, para valorar y programar las tareas a realizar, revisar la evaluación de riesgos y, si procede, establecen las nuevas instrucciones organizativas y medidas preventivas que sean necesarias para salvaguardar la seguridad y salud de las personas trabajadoras de una y otra empresas. </a:t>
            </a:r>
          </a:p>
        </p:txBody>
      </p:sp>
      <p:sp>
        <p:nvSpPr>
          <p:cNvPr id="4" name="CuadroTexto 3">
            <a:extLst>
              <a:ext uri="{FF2B5EF4-FFF2-40B4-BE49-F238E27FC236}">
                <a16:creationId xmlns:a16="http://schemas.microsoft.com/office/drawing/2014/main" id="{8138CA76-ECF6-A074-FE8A-00F13150A4A6}"/>
              </a:ext>
            </a:extLst>
          </p:cNvPr>
          <p:cNvSpPr txBox="1"/>
          <p:nvPr/>
        </p:nvSpPr>
        <p:spPr>
          <a:xfrm>
            <a:off x="1805224" y="1465869"/>
            <a:ext cx="9509988" cy="773809"/>
          </a:xfrm>
          <a:prstGeom prst="roundRect">
            <a:avLst/>
          </a:prstGeom>
          <a:solidFill>
            <a:srgbClr val="1E428A"/>
          </a:solidFill>
          <a:ln w="38100">
            <a:noFill/>
            <a:prstDash val="dash"/>
          </a:ln>
        </p:spPr>
        <p:txBody>
          <a:bodyPr wrap="square" tIns="72000" bIns="72000" rtlCol="0">
            <a:spAutoFit/>
          </a:bodyPr>
          <a:lstStyle>
            <a:defPPr>
              <a:defRPr lang="es-ES"/>
            </a:defPPr>
            <a:lvl1pPr marL="180975" indent="-180975">
              <a:buFont typeface="Arial" panose="020B0604020202020204" pitchFamily="34" charset="0"/>
              <a:buChar char="•"/>
              <a:defRPr b="1">
                <a:solidFill>
                  <a:schemeClr val="bg1"/>
                </a:solidFill>
                <a:latin typeface="Arial Nova Light" panose="020B0304020202020204" pitchFamily="34" charset="0"/>
              </a:defRPr>
            </a:lvl1pPr>
          </a:lstStyle>
          <a:p>
            <a:r>
              <a:rPr lang="es-ES" dirty="0">
                <a:latin typeface="RobotoSlab-Light"/>
              </a:rPr>
              <a:t>Sólo 3 de cada 10 empresas aplican siempre una buena coordinación cuando se producen situaciones de concurrencia</a:t>
            </a:r>
          </a:p>
        </p:txBody>
      </p:sp>
      <p:sp>
        <p:nvSpPr>
          <p:cNvPr id="8" name="Título 7">
            <a:extLst>
              <a:ext uri="{FF2B5EF4-FFF2-40B4-BE49-F238E27FC236}">
                <a16:creationId xmlns:a16="http://schemas.microsoft.com/office/drawing/2014/main" id="{F60B7559-45F4-C740-9706-9B67BD35BB91}"/>
              </a:ext>
            </a:extLst>
          </p:cNvPr>
          <p:cNvSpPr>
            <a:spLocks noGrp="1"/>
          </p:cNvSpPr>
          <p:nvPr>
            <p:ph type="title"/>
          </p:nvPr>
        </p:nvSpPr>
        <p:spPr/>
        <p:txBody>
          <a:bodyPr/>
          <a:lstStyle/>
          <a:p>
            <a:r>
              <a:rPr lang="es-ES" sz="2400" dirty="0"/>
              <a:t>Concurrencia y situaciones especiales</a:t>
            </a:r>
          </a:p>
        </p:txBody>
      </p:sp>
      <p:pic>
        <p:nvPicPr>
          <p:cNvPr id="9" name="Imagen 8">
            <a:extLst>
              <a:ext uri="{FF2B5EF4-FFF2-40B4-BE49-F238E27FC236}">
                <a16:creationId xmlns:a16="http://schemas.microsoft.com/office/drawing/2014/main" id="{EE6AB35B-0692-151D-3113-48A8155D4493}"/>
              </a:ext>
            </a:extLst>
          </p:cNvPr>
          <p:cNvPicPr>
            <a:picLocks noChangeAspect="1"/>
          </p:cNvPicPr>
          <p:nvPr/>
        </p:nvPicPr>
        <p:blipFill>
          <a:blip r:embed="rId4"/>
          <a:stretch>
            <a:fillRect/>
          </a:stretch>
        </p:blipFill>
        <p:spPr>
          <a:xfrm>
            <a:off x="11260605" y="8945"/>
            <a:ext cx="869841" cy="1084858"/>
          </a:xfrm>
          <a:prstGeom prst="rect">
            <a:avLst/>
          </a:prstGeom>
        </p:spPr>
      </p:pic>
      <mc:AlternateContent xmlns:mc="http://schemas.openxmlformats.org/markup-compatibility/2006">
        <mc:Choice xmlns="" xmlns:pslz="http://schemas.microsoft.com/office/powerpoint/2016/slidezoom" Requires="pslz">
          <p:graphicFrame>
            <p:nvGraphicFramePr>
              <p:cNvPr id="2" name="Vista general de diapositiva 1">
                <a:extLst>
                  <a:ext uri="{FF2B5EF4-FFF2-40B4-BE49-F238E27FC236}">
                    <a16:creationId xmlns:a16="http://schemas.microsoft.com/office/drawing/2014/main" id="{805213FF-4CEC-9DED-C1FE-A28054EB8A9D}"/>
                  </a:ext>
                </a:extLst>
              </p:cNvPr>
              <p:cNvGraphicFramePr>
                <a:graphicFrameLocks noChangeAspect="1"/>
              </p:cNvGraphicFramePr>
              <p:nvPr>
                <p:extLst>
                  <p:ext uri="{D42A27DB-BD31-4B8C-83A1-F6EECF244321}">
                    <p14:modId xmlns:p14="http://schemas.microsoft.com/office/powerpoint/2010/main" val="105407865"/>
                  </p:ext>
                </p:extLst>
              </p:nvPr>
            </p:nvGraphicFramePr>
            <p:xfrm>
              <a:off x="10722425" y="5994946"/>
              <a:ext cx="1364199" cy="767362"/>
            </p:xfrm>
            <a:graphic>
              <a:graphicData uri="http://schemas.microsoft.com/office/powerpoint/2016/slidezoom">
                <pslz:sldZm>
                  <pslz:sldZmObj sldId="343" cId="1383042254">
                    <pslz:zmPr id="{6816F281-1B4F-4421-ADA3-5EE666652E86}" returnToParent="0" transitionDur="1000">
                      <p166:blipFill xmlns:p166="http://schemas.microsoft.com/office/powerpoint/2016/6/main">
                        <a:blip r:embed="rId5"/>
                        <a:stretch>
                          <a:fillRect/>
                        </a:stretch>
                      </p166:blipFill>
                      <p166:spPr xmlns:p166="http://schemas.microsoft.com/office/powerpoint/2016/6/main">
                        <a:xfrm>
                          <a:off x="0" y="0"/>
                          <a:ext cx="1364199" cy="767362"/>
                        </a:xfrm>
                        <a:prstGeom prst="rect">
                          <a:avLst/>
                        </a:prstGeom>
                        <a:ln w="3175">
                          <a:solidFill>
                            <a:prstClr val="ltGray"/>
                          </a:solidFill>
                        </a:ln>
                      </p166:spPr>
                    </pslz:zmPr>
                  </pslz:sldZmObj>
                </pslz:sldZm>
              </a:graphicData>
            </a:graphic>
          </p:graphicFrame>
        </mc:Choice>
        <mc:Fallback>
          <p:pic>
            <p:nvPicPr>
              <p:cNvPr id="2" name="Vista general de diapositiva 1">
                <a:hlinkClick r:id="rId6" action="ppaction://hlinksldjump"/>
                <a:extLst>
                  <a:ext uri="{FF2B5EF4-FFF2-40B4-BE49-F238E27FC236}">
                    <a16:creationId xmlns:a16="http://schemas.microsoft.com/office/drawing/2014/main" id="{805213FF-4CEC-9DED-C1FE-A28054EB8A9D}"/>
                  </a:ext>
                </a:extLst>
              </p:cNvPr>
              <p:cNvPicPr>
                <a:picLocks noGrp="1" noRot="1" noChangeAspect="1" noMove="1" noResize="1" noEditPoints="1" noAdjustHandles="1" noChangeArrowheads="1" noChangeShapeType="1"/>
              </p:cNvPicPr>
              <p:nvPr/>
            </p:nvPicPr>
            <p:blipFill>
              <a:blip r:embed="rId7"/>
              <a:stretch>
                <a:fillRect/>
              </a:stretch>
            </p:blipFill>
            <p:spPr>
              <a:xfrm>
                <a:off x="10722425" y="5994946"/>
                <a:ext cx="1364199" cy="767362"/>
              </a:xfrm>
              <a:prstGeom prst="rect">
                <a:avLst/>
              </a:prstGeom>
              <a:ln w="3175">
                <a:solidFill>
                  <a:prstClr val="ltGray"/>
                </a:solidFill>
              </a:ln>
            </p:spPr>
          </p:pic>
        </mc:Fallback>
      </mc:AlternateContent>
      <p:sp>
        <p:nvSpPr>
          <p:cNvPr id="5" name="Right Arrow 4">
            <a:extLst>
              <a:ext uri="{FF2B5EF4-FFF2-40B4-BE49-F238E27FC236}">
                <a16:creationId xmlns:a16="http://schemas.microsoft.com/office/drawing/2014/main" id="{82FC66BA-C4F9-477A-B25A-1186EEAA3D34}"/>
              </a:ext>
            </a:extLst>
          </p:cNvPr>
          <p:cNvSpPr/>
          <p:nvPr/>
        </p:nvSpPr>
        <p:spPr>
          <a:xfrm>
            <a:off x="411354" y="1374992"/>
            <a:ext cx="928532" cy="649096"/>
          </a:xfrm>
          <a:prstGeom prst="right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0564814E-4BFC-F5C5-178D-A6583025ECFA}"/>
              </a:ext>
            </a:extLst>
          </p:cNvPr>
          <p:cNvSpPr/>
          <p:nvPr/>
        </p:nvSpPr>
        <p:spPr>
          <a:xfrm>
            <a:off x="411354" y="2651605"/>
            <a:ext cx="928532" cy="649096"/>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348B63B5-DEDB-FC06-D6EE-3D7CDD91E5C3}"/>
              </a:ext>
            </a:extLst>
          </p:cNvPr>
          <p:cNvSpPr/>
          <p:nvPr/>
        </p:nvSpPr>
        <p:spPr>
          <a:xfrm>
            <a:off x="411354" y="3928218"/>
            <a:ext cx="928532" cy="649096"/>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8594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5FAA4EF-D872-7A74-C877-885B40CB45F2}"/>
              </a:ext>
            </a:extLst>
          </p:cNvPr>
          <p:cNvPicPr>
            <a:picLocks noChangeAspect="1"/>
          </p:cNvPicPr>
          <p:nvPr/>
        </p:nvPicPr>
        <p:blipFill>
          <a:blip r:embed="rId3"/>
          <a:stretch>
            <a:fillRect/>
          </a:stretch>
        </p:blipFill>
        <p:spPr>
          <a:xfrm>
            <a:off x="57513" y="3686354"/>
            <a:ext cx="807426" cy="531274"/>
          </a:xfrm>
          <a:prstGeom prst="rect">
            <a:avLst/>
          </a:prstGeom>
        </p:spPr>
      </p:pic>
      <p:sp>
        <p:nvSpPr>
          <p:cNvPr id="2" name="Título 1">
            <a:extLst>
              <a:ext uri="{FF2B5EF4-FFF2-40B4-BE49-F238E27FC236}">
                <a16:creationId xmlns:a16="http://schemas.microsoft.com/office/drawing/2014/main" id="{E27CBFF5-3177-5FA5-01AE-4FF004EAA934}"/>
              </a:ext>
            </a:extLst>
          </p:cNvPr>
          <p:cNvSpPr>
            <a:spLocks noGrp="1"/>
          </p:cNvSpPr>
          <p:nvPr>
            <p:ph type="title"/>
          </p:nvPr>
        </p:nvSpPr>
        <p:spPr/>
        <p:txBody>
          <a:bodyPr vert="horz" lIns="144000" tIns="45720" rIns="91440" bIns="45720" rtlCol="0" anchor="ctr">
            <a:noAutofit/>
          </a:bodyPr>
          <a:lstStyle/>
          <a:p>
            <a:r>
              <a:rPr lang="es-ES" sz="2400" dirty="0"/>
              <a:t>Cambio de ROL del SERVICIO DE PREVENCIÓN</a:t>
            </a:r>
          </a:p>
        </p:txBody>
      </p:sp>
      <p:sp>
        <p:nvSpPr>
          <p:cNvPr id="3" name="Marcador de contenido 2">
            <a:extLst>
              <a:ext uri="{FF2B5EF4-FFF2-40B4-BE49-F238E27FC236}">
                <a16:creationId xmlns:a16="http://schemas.microsoft.com/office/drawing/2014/main" id="{4BA43069-37B6-7FAB-F552-53F5165B3347}"/>
              </a:ext>
            </a:extLst>
          </p:cNvPr>
          <p:cNvSpPr>
            <a:spLocks noGrp="1"/>
          </p:cNvSpPr>
          <p:nvPr>
            <p:ph idx="1"/>
          </p:nvPr>
        </p:nvSpPr>
        <p:spPr>
          <a:xfrm>
            <a:off x="838200" y="1447800"/>
            <a:ext cx="10515600" cy="1972848"/>
          </a:xfrm>
          <a:solidFill>
            <a:srgbClr val="D7E6B0"/>
          </a:solidFill>
        </p:spPr>
        <p:txBody>
          <a:bodyPr>
            <a:spAutoFit/>
          </a:bodyPr>
          <a:lstStyle/>
          <a:p>
            <a:pPr marL="0" indent="0">
              <a:buNone/>
            </a:pPr>
            <a:r>
              <a:rPr lang="es-ES" sz="1800" dirty="0">
                <a:latin typeface="Arial" panose="020B0604020202020204" pitchFamily="34" charset="0"/>
                <a:cs typeface="Arial" panose="020B0604020202020204" pitchFamily="34" charset="0"/>
              </a:rPr>
              <a:t>Revisar cuál es el rol actual del SP en la gestión de la CAE y definir cuál debería ser para transformar la CAE e integrarla. Identificar qué habilidades y argumentos van a necesitar.</a:t>
            </a:r>
          </a:p>
          <a:p>
            <a:pPr marL="0" indent="0">
              <a:buNone/>
            </a:pPr>
            <a:r>
              <a:rPr lang="es-ES" sz="1800" dirty="0">
                <a:latin typeface="Arial" panose="020B0604020202020204" pitchFamily="34" charset="0"/>
                <a:cs typeface="Arial" panose="020B0604020202020204" pitchFamily="34" charset="0"/>
              </a:rPr>
              <a:t>Analizar qué se puede simplificar o integrar en los procesos de negocio para que las personas que tienen que asumir la CAE pongan la menor resistencia. A más complejidad, más resistencia.</a:t>
            </a:r>
          </a:p>
          <a:p>
            <a:pPr marL="0" indent="0">
              <a:buNone/>
            </a:pPr>
            <a:r>
              <a:rPr lang="es-ES" sz="1800" dirty="0">
                <a:latin typeface="Arial" panose="020B0604020202020204" pitchFamily="34" charset="0"/>
                <a:cs typeface="Arial" panose="020B0604020202020204" pitchFamily="34" charset="0"/>
              </a:rPr>
              <a:t>Pensar a qué se puede dedicar el tiempo disponible al integrar la CAE en a empresa. </a:t>
            </a:r>
          </a:p>
          <a:p>
            <a:pPr marL="0" indent="0">
              <a:buNone/>
            </a:pPr>
            <a:r>
              <a:rPr lang="es-ES" sz="1800" dirty="0">
                <a:latin typeface="Arial" panose="020B0604020202020204" pitchFamily="34" charset="0"/>
                <a:cs typeface="Arial" panose="020B0604020202020204" pitchFamily="34" charset="0"/>
              </a:rPr>
              <a:t>Como mando, trabaja con tu equipo, acompáñalo para que acepten que su rol cambia. </a:t>
            </a:r>
            <a:endParaRPr lang="es-ES" sz="18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 xmlns:pslz="http://schemas.microsoft.com/office/powerpoint/2016/slidezoom" Requires="pslz">
          <p:graphicFrame>
            <p:nvGraphicFramePr>
              <p:cNvPr id="6" name="Vista general de diapositiva 5">
                <a:extLst>
                  <a:ext uri="{FF2B5EF4-FFF2-40B4-BE49-F238E27FC236}">
                    <a16:creationId xmlns:a16="http://schemas.microsoft.com/office/drawing/2014/main" id="{908B8EC0-E730-A205-4841-3DF3401EA154}"/>
                  </a:ext>
                </a:extLst>
              </p:cNvPr>
              <p:cNvGraphicFramePr>
                <a:graphicFrameLocks noChangeAspect="1"/>
              </p:cNvGraphicFramePr>
              <p:nvPr>
                <p:extLst>
                  <p:ext uri="{D42A27DB-BD31-4B8C-83A1-F6EECF244321}">
                    <p14:modId xmlns:p14="http://schemas.microsoft.com/office/powerpoint/2010/main" val="3057231054"/>
                  </p:ext>
                </p:extLst>
              </p:nvPr>
            </p:nvGraphicFramePr>
            <p:xfrm>
              <a:off x="10192804" y="5719664"/>
              <a:ext cx="1908688" cy="1073637"/>
            </p:xfrm>
            <a:graphic>
              <a:graphicData uri="http://schemas.microsoft.com/office/powerpoint/2016/slidezoom">
                <pslz:sldZm>
                  <pslz:sldZmObj sldId="331" cId="4175571420">
                    <pslz:zmPr id="{BAA47610-09C6-468A-AAF5-F24B02567F47}" returnToParent="0" transitionDur="1000">
                      <p166:blipFill xmlns:p166="http://schemas.microsoft.com/office/powerpoint/2016/6/main">
                        <a:blip r:embed="rId4"/>
                        <a:stretch>
                          <a:fillRect/>
                        </a:stretch>
                      </p166:blipFill>
                      <p166:spPr xmlns:p166="http://schemas.microsoft.com/office/powerpoint/2016/6/main">
                        <a:xfrm>
                          <a:off x="0" y="0"/>
                          <a:ext cx="1908688" cy="1073637"/>
                        </a:xfrm>
                        <a:prstGeom prst="rect">
                          <a:avLst/>
                        </a:prstGeom>
                        <a:ln w="3175">
                          <a:solidFill>
                            <a:prstClr val="ltGray"/>
                          </a:solidFill>
                        </a:ln>
                      </p166:spPr>
                    </pslz:zmPr>
                  </pslz:sldZmObj>
                </pslz:sldZm>
              </a:graphicData>
            </a:graphic>
          </p:graphicFrame>
        </mc:Choice>
        <mc:Fallback>
          <p:pic>
            <p:nvPicPr>
              <p:cNvPr id="6" name="Vista general de diapositiva 5">
                <a:hlinkClick r:id="rId5" action="ppaction://hlinksldjump"/>
                <a:extLst>
                  <a:ext uri="{FF2B5EF4-FFF2-40B4-BE49-F238E27FC236}">
                    <a16:creationId xmlns:a16="http://schemas.microsoft.com/office/drawing/2014/main" id="{908B8EC0-E730-A205-4841-3DF3401EA154}"/>
                  </a:ext>
                </a:extLst>
              </p:cNvPr>
              <p:cNvPicPr>
                <a:picLocks noGrp="1" noRot="1" noChangeAspect="1" noMove="1" noResize="1" noEditPoints="1" noAdjustHandles="1" noChangeArrowheads="1" noChangeShapeType="1"/>
              </p:cNvPicPr>
              <p:nvPr/>
            </p:nvPicPr>
            <p:blipFill>
              <a:blip r:embed="rId6"/>
              <a:stretch>
                <a:fillRect/>
              </a:stretch>
            </p:blipFill>
            <p:spPr>
              <a:xfrm>
                <a:off x="10192804" y="5719664"/>
                <a:ext cx="1908688" cy="1073637"/>
              </a:xfrm>
              <a:prstGeom prst="rect">
                <a:avLst/>
              </a:prstGeom>
              <a:ln w="3175">
                <a:solidFill>
                  <a:prstClr val="ltGray"/>
                </a:solidFill>
              </a:ln>
            </p:spPr>
          </p:pic>
        </mc:Fallback>
      </mc:AlternateContent>
      <p:sp>
        <p:nvSpPr>
          <p:cNvPr id="9" name="CuadroTexto 8">
            <a:extLst>
              <a:ext uri="{FF2B5EF4-FFF2-40B4-BE49-F238E27FC236}">
                <a16:creationId xmlns:a16="http://schemas.microsoft.com/office/drawing/2014/main" id="{B16DE549-E7FE-9CA9-F845-CC78B9D4BC65}"/>
              </a:ext>
            </a:extLst>
          </p:cNvPr>
          <p:cNvSpPr txBox="1"/>
          <p:nvPr/>
        </p:nvSpPr>
        <p:spPr>
          <a:xfrm>
            <a:off x="601694" y="6411597"/>
            <a:ext cx="9206542" cy="307777"/>
          </a:xfrm>
          <a:prstGeom prst="rect">
            <a:avLst/>
          </a:prstGeom>
          <a:noFill/>
        </p:spPr>
        <p:txBody>
          <a:bodyPr wrap="square" rtlCol="0">
            <a:spAutoFit/>
          </a:bodyPr>
          <a:lstStyle/>
          <a:p>
            <a:r>
              <a:rPr lang="es-ES" sz="800" b="1" dirty="0">
                <a:latin typeface="Arial Nova Light" panose="020B0304020202020204" pitchFamily="34" charset="0"/>
              </a:rPr>
              <a:t>Referencia: </a:t>
            </a:r>
          </a:p>
          <a:p>
            <a:r>
              <a:rPr lang="es-ES" sz="600" dirty="0">
                <a:latin typeface="Arial Nova Light" panose="020B0304020202020204" pitchFamily="34" charset="0"/>
              </a:rPr>
              <a:t>Guía para la Integración de la Prevención de riesgos en el sistema general de gestión de la empresa (INSST). Apartado 4.6.3 Integración en la contratación de obras o servicios (</a:t>
            </a:r>
            <a:r>
              <a:rPr lang="es-ES" sz="600" dirty="0" err="1">
                <a:latin typeface="Arial Nova Light" panose="020B0304020202020204" pitchFamily="34" charset="0"/>
              </a:rPr>
              <a:t>pág</a:t>
            </a:r>
            <a:r>
              <a:rPr lang="es-ES" sz="600" dirty="0">
                <a:latin typeface="Arial Nova Light" panose="020B0304020202020204" pitchFamily="34" charset="0"/>
              </a:rPr>
              <a:t> 26)</a:t>
            </a:r>
            <a:r>
              <a:rPr lang="es-ES" sz="600" i="1" dirty="0">
                <a:latin typeface="Arial Nova Light" panose="020B0304020202020204" pitchFamily="34" charset="0"/>
                <a:hlinkClick r:id="rId7"/>
              </a:rPr>
              <a:t>. Acceso al documento</a:t>
            </a:r>
            <a:endParaRPr lang="es-ES" sz="600" i="1" dirty="0">
              <a:latin typeface="Arial Nova Light" panose="020B0304020202020204" pitchFamily="34" charset="0"/>
            </a:endParaRPr>
          </a:p>
        </p:txBody>
      </p:sp>
      <p:pic>
        <p:nvPicPr>
          <p:cNvPr id="4" name="Imagen 3">
            <a:extLst>
              <a:ext uri="{FF2B5EF4-FFF2-40B4-BE49-F238E27FC236}">
                <a16:creationId xmlns:a16="http://schemas.microsoft.com/office/drawing/2014/main" id="{56464181-CD64-D88A-AC44-DF618D25896A}"/>
              </a:ext>
            </a:extLst>
          </p:cNvPr>
          <p:cNvPicPr>
            <a:picLocks noChangeAspect="1"/>
          </p:cNvPicPr>
          <p:nvPr/>
        </p:nvPicPr>
        <p:blipFill>
          <a:blip r:embed="rId8"/>
          <a:stretch>
            <a:fillRect/>
          </a:stretch>
        </p:blipFill>
        <p:spPr>
          <a:xfrm>
            <a:off x="11290840" y="74788"/>
            <a:ext cx="810651" cy="921542"/>
          </a:xfrm>
          <a:prstGeom prst="rect">
            <a:avLst/>
          </a:prstGeom>
        </p:spPr>
      </p:pic>
      <p:sp>
        <p:nvSpPr>
          <p:cNvPr id="5" name="Marcador de contenido 2">
            <a:extLst>
              <a:ext uri="{FF2B5EF4-FFF2-40B4-BE49-F238E27FC236}">
                <a16:creationId xmlns:a16="http://schemas.microsoft.com/office/drawing/2014/main" id="{CF621E95-F052-02F0-D79F-00E25C56E3F7}"/>
              </a:ext>
            </a:extLst>
          </p:cNvPr>
          <p:cNvSpPr txBox="1">
            <a:spLocks/>
          </p:cNvSpPr>
          <p:nvPr/>
        </p:nvSpPr>
        <p:spPr>
          <a:xfrm>
            <a:off x="838200" y="3648029"/>
            <a:ext cx="10515600" cy="1595309"/>
          </a:xfrm>
          <a:prstGeom prst="rect">
            <a:avLst/>
          </a:prstGeom>
          <a:solidFill>
            <a:srgbClr val="C2D986"/>
          </a:solidFill>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Slab-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Slab-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Slab-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Slab-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800" dirty="0">
                <a:solidFill>
                  <a:srgbClr val="000000"/>
                </a:solidFill>
                <a:latin typeface="Arial" panose="020B0604020202020204" pitchFamily="34" charset="0"/>
                <a:cs typeface="Arial" panose="020B0604020202020204" pitchFamily="34" charset="0"/>
              </a:rPr>
              <a:t>Finalizado el análisis, poner en práctica la CAE Efectiva:</a:t>
            </a:r>
          </a:p>
          <a:p>
            <a:r>
              <a:rPr lang="es-ES" sz="1800" dirty="0">
                <a:latin typeface="Arial" panose="020B0604020202020204" pitchFamily="34" charset="0"/>
                <a:cs typeface="Arial" panose="020B0604020202020204" pitchFamily="34" charset="0"/>
              </a:rPr>
              <a:t>Reorganizar los recursos. Decidir el tiempo que se va a dedicar a realizar control documental y el que se va a dedicar a la CAE Efectiva. </a:t>
            </a:r>
          </a:p>
          <a:p>
            <a:r>
              <a:rPr lang="es-ES" sz="1800" dirty="0">
                <a:latin typeface="Arial" panose="020B0604020202020204" pitchFamily="34" charset="0"/>
                <a:cs typeface="Arial" panose="020B0604020202020204" pitchFamily="34" charset="0"/>
              </a:rPr>
              <a:t>Formar a las personas que van a estar implicadas en la gestión de la CAE Efectiva para que sepan desarrollar su nuevo rol adecuadamente.</a:t>
            </a:r>
          </a:p>
        </p:txBody>
      </p:sp>
      <p:pic>
        <p:nvPicPr>
          <p:cNvPr id="7" name="Imagen 6">
            <a:extLst>
              <a:ext uri="{FF2B5EF4-FFF2-40B4-BE49-F238E27FC236}">
                <a16:creationId xmlns:a16="http://schemas.microsoft.com/office/drawing/2014/main" id="{E2798094-3E3C-D0E3-9ACB-2D19C5607E0F}"/>
              </a:ext>
            </a:extLst>
          </p:cNvPr>
          <p:cNvPicPr>
            <a:picLocks noChangeAspect="1"/>
          </p:cNvPicPr>
          <p:nvPr/>
        </p:nvPicPr>
        <p:blipFill>
          <a:blip r:embed="rId9"/>
          <a:stretch>
            <a:fillRect/>
          </a:stretch>
        </p:blipFill>
        <p:spPr>
          <a:xfrm>
            <a:off x="166446" y="1447800"/>
            <a:ext cx="589561" cy="895203"/>
          </a:xfrm>
          <a:prstGeom prst="rect">
            <a:avLst/>
          </a:prstGeom>
        </p:spPr>
      </p:pic>
    </p:spTree>
    <p:extLst>
      <p:ext uri="{BB962C8B-B14F-4D97-AF65-F5344CB8AC3E}">
        <p14:creationId xmlns:p14="http://schemas.microsoft.com/office/powerpoint/2010/main" val="30257532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2A4B238B-E500-73D8-B03C-0309704C3082}"/>
              </a:ext>
            </a:extLst>
          </p:cNvPr>
          <p:cNvSpPr txBox="1"/>
          <p:nvPr/>
        </p:nvSpPr>
        <p:spPr>
          <a:xfrm>
            <a:off x="4146302" y="3843730"/>
            <a:ext cx="4291642" cy="738664"/>
          </a:xfrm>
          <a:prstGeom prst="rect">
            <a:avLst/>
          </a:prstGeom>
          <a:noFill/>
        </p:spPr>
        <p:txBody>
          <a:bodyPr wrap="square" lIns="144000">
            <a:spAutoFit/>
          </a:bodyPr>
          <a:lstStyle>
            <a:defPPr>
              <a:defRPr lang="es-ES"/>
            </a:defPPr>
            <a:lvl1pPr>
              <a:defRPr b="1">
                <a:solidFill>
                  <a:srgbClr val="C00000"/>
                </a:solidFill>
                <a:latin typeface="RobotoSlab-Light"/>
              </a:defRPr>
            </a:lvl1pPr>
          </a:lstStyle>
          <a:p>
            <a:r>
              <a:rPr lang="es-ES" sz="1400" b="0" dirty="0" smtClean="0">
                <a:solidFill>
                  <a:schemeClr val="tx1"/>
                </a:solidFill>
              </a:rPr>
              <a:t>C</a:t>
            </a:r>
            <a:r>
              <a:rPr lang="es-ES" sz="1400" b="0" dirty="0">
                <a:solidFill>
                  <a:schemeClr val="tx1"/>
                </a:solidFill>
              </a:rPr>
              <a:t>/ Ventura Rodríguez, 7 - 28008 Madrid</a:t>
            </a:r>
          </a:p>
          <a:p>
            <a:r>
              <a:rPr lang="es-ES" sz="1400" b="0" dirty="0">
                <a:solidFill>
                  <a:schemeClr val="tx1"/>
                </a:solidFill>
              </a:rPr>
              <a:t>Tfno. 900 713 123</a:t>
            </a:r>
          </a:p>
          <a:p>
            <a:r>
              <a:rPr lang="es-ES" sz="1400" b="0" dirty="0">
                <a:solidFill>
                  <a:schemeClr val="tx1"/>
                </a:solidFill>
              </a:rPr>
              <a:t>www.comunidad.madrid</a:t>
            </a:r>
            <a:endParaRPr lang="es-ES" sz="1400" dirty="0">
              <a:solidFill>
                <a:schemeClr val="tx1"/>
              </a:solidFill>
              <a:latin typeface="Arial" panose="020B0604020202020204" pitchFamily="34" charset="0"/>
              <a:cs typeface="Arial" panose="020B0604020202020204" pitchFamily="34" charset="0"/>
            </a:endParaRPr>
          </a:p>
        </p:txBody>
      </p:sp>
      <p:sp>
        <p:nvSpPr>
          <p:cNvPr id="47" name="CuadroTexto 46">
            <a:extLst>
              <a:ext uri="{FF2B5EF4-FFF2-40B4-BE49-F238E27FC236}">
                <a16:creationId xmlns:a16="http://schemas.microsoft.com/office/drawing/2014/main" id="{9984E386-0BCC-E6D0-32C6-CCB94FFB787F}"/>
              </a:ext>
            </a:extLst>
          </p:cNvPr>
          <p:cNvSpPr txBox="1"/>
          <p:nvPr/>
        </p:nvSpPr>
        <p:spPr>
          <a:xfrm>
            <a:off x="1628035" y="6739467"/>
            <a:ext cx="184731" cy="369332"/>
          </a:xfrm>
          <a:prstGeom prst="rect">
            <a:avLst/>
          </a:prstGeom>
          <a:noFill/>
        </p:spPr>
        <p:txBody>
          <a:bodyPr wrap="none" rtlCol="0">
            <a:spAutoFit/>
          </a:bodyPr>
          <a:lstStyle/>
          <a:p>
            <a:endParaRPr lang="es-ES" dirty="0"/>
          </a:p>
        </p:txBody>
      </p:sp>
      <p:sp>
        <p:nvSpPr>
          <p:cNvPr id="4" name="Rectángulo 3">
            <a:extLst>
              <a:ext uri="{FF2B5EF4-FFF2-40B4-BE49-F238E27FC236}">
                <a16:creationId xmlns:a16="http://schemas.microsoft.com/office/drawing/2014/main" id="{2231C6CD-BD08-72B5-2816-22928DAE85E0}"/>
              </a:ext>
            </a:extLst>
          </p:cNvPr>
          <p:cNvSpPr/>
          <p:nvPr/>
        </p:nvSpPr>
        <p:spPr>
          <a:xfrm>
            <a:off x="141514" y="76467"/>
            <a:ext cx="2009248" cy="11318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46302" y="2187616"/>
            <a:ext cx="3259159" cy="1338348"/>
          </a:xfrm>
          <a:prstGeom prst="rect">
            <a:avLst/>
          </a:prstGeom>
        </p:spPr>
      </p:pic>
    </p:spTree>
    <p:extLst>
      <p:ext uri="{BB962C8B-B14F-4D97-AF65-F5344CB8AC3E}">
        <p14:creationId xmlns:p14="http://schemas.microsoft.com/office/powerpoint/2010/main" val="198052486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EFDFAF27-327C-8A20-2590-53A66B0841D7}"/>
              </a:ext>
            </a:extLst>
          </p:cNvPr>
          <p:cNvSpPr>
            <a:spLocks noGrp="1"/>
          </p:cNvSpPr>
          <p:nvPr>
            <p:ph type="title"/>
          </p:nvPr>
        </p:nvSpPr>
        <p:spPr/>
        <p:txBody>
          <a:bodyPr/>
          <a:lstStyle/>
          <a:p>
            <a:r>
              <a:rPr lang="es-ES" sz="2400" dirty="0"/>
              <a:t>Aprendizaje</a:t>
            </a:r>
          </a:p>
        </p:txBody>
      </p:sp>
      <p:sp>
        <p:nvSpPr>
          <p:cNvPr id="5" name="CuadroTexto 4">
            <a:extLst>
              <a:ext uri="{FF2B5EF4-FFF2-40B4-BE49-F238E27FC236}">
                <a16:creationId xmlns:a16="http://schemas.microsoft.com/office/drawing/2014/main" id="{3557A324-FB03-FBCC-6144-1D8656BFDB2D}"/>
              </a:ext>
            </a:extLst>
          </p:cNvPr>
          <p:cNvSpPr txBox="1"/>
          <p:nvPr/>
        </p:nvSpPr>
        <p:spPr>
          <a:xfrm>
            <a:off x="1830300" y="3765729"/>
            <a:ext cx="9523500" cy="858938"/>
          </a:xfrm>
          <a:prstGeom prst="roundRect">
            <a:avLst/>
          </a:prstGeom>
          <a:solidFill>
            <a:srgbClr val="E9ECF3"/>
          </a:solidFill>
          <a:ln w="38100">
            <a:noFill/>
            <a:prstDash val="dash"/>
          </a:ln>
        </p:spPr>
        <p:txBody>
          <a:bodyPr wrap="square" tIns="72000" bIns="72000">
            <a:spAutoFit/>
          </a:bodyPr>
          <a:lstStyle>
            <a:defPPr>
              <a:defRPr lang="es-ES"/>
            </a:defPPr>
            <a:lvl1pPr algn="just">
              <a:defRPr i="1">
                <a:latin typeface="Arial" panose="020B0604020202020204" pitchFamily="34" charset="0"/>
                <a:cs typeface="Arial" panose="020B0604020202020204" pitchFamily="34" charset="0"/>
              </a:defRPr>
            </a:lvl1pPr>
          </a:lstStyle>
          <a:p>
            <a:r>
              <a:rPr lang="es-ES" dirty="0">
                <a:latin typeface="RobotoSlab-Light"/>
              </a:rPr>
              <a:t>Ejemplo: </a:t>
            </a:r>
          </a:p>
          <a:p>
            <a:pPr>
              <a:spcBef>
                <a:spcPts val="600"/>
              </a:spcBef>
            </a:pPr>
            <a:r>
              <a:rPr lang="es-ES" i="0" dirty="0">
                <a:latin typeface="RobotoSlab-Light"/>
              </a:rPr>
              <a:t>Reuniones con las contratas para analizar datos de control y definir planes de mejora. </a:t>
            </a:r>
          </a:p>
        </p:txBody>
      </p:sp>
      <p:sp>
        <p:nvSpPr>
          <p:cNvPr id="2" name="CuadroTexto 1">
            <a:extLst>
              <a:ext uri="{FF2B5EF4-FFF2-40B4-BE49-F238E27FC236}">
                <a16:creationId xmlns:a16="http://schemas.microsoft.com/office/drawing/2014/main" id="{A571FD16-4EEC-9BD2-96CD-0303A07AF376}"/>
              </a:ext>
            </a:extLst>
          </p:cNvPr>
          <p:cNvSpPr txBox="1"/>
          <p:nvPr/>
        </p:nvSpPr>
        <p:spPr>
          <a:xfrm>
            <a:off x="1830300" y="1662597"/>
            <a:ext cx="9523501" cy="467342"/>
          </a:xfrm>
          <a:prstGeom prst="roundRect">
            <a:avLst/>
          </a:prstGeom>
          <a:solidFill>
            <a:srgbClr val="1E428A"/>
          </a:solidFill>
          <a:ln w="38100">
            <a:noFill/>
            <a:prstDash val="dash"/>
          </a:ln>
        </p:spPr>
        <p:txBody>
          <a:bodyPr wrap="square" tIns="72000" bIns="72000" rtlCol="0">
            <a:spAutoFit/>
          </a:bodyPr>
          <a:lstStyle>
            <a:defPPr>
              <a:defRPr lang="es-ES"/>
            </a:defPPr>
            <a:lvl1pPr marL="180975" indent="-180975">
              <a:buFont typeface="Arial" panose="020B0604020202020204" pitchFamily="34" charset="0"/>
              <a:buChar char="•"/>
              <a:defRPr b="1">
                <a:solidFill>
                  <a:schemeClr val="bg1"/>
                </a:solidFill>
                <a:latin typeface="Arial Nova Light" panose="020B0304020202020204" pitchFamily="34" charset="0"/>
              </a:defRPr>
            </a:lvl1pPr>
          </a:lstStyle>
          <a:p>
            <a:r>
              <a:rPr lang="es-ES" dirty="0">
                <a:latin typeface="RobotoSlab-Light"/>
              </a:rPr>
              <a:t>Sólo 1 de cada 10 empresas crean comisiones mixtas para mejorar</a:t>
            </a:r>
          </a:p>
        </p:txBody>
      </p:sp>
      <p:sp>
        <p:nvSpPr>
          <p:cNvPr id="9" name="CuadroTexto 8">
            <a:extLst>
              <a:ext uri="{FF2B5EF4-FFF2-40B4-BE49-F238E27FC236}">
                <a16:creationId xmlns:a16="http://schemas.microsoft.com/office/drawing/2014/main" id="{D11EAEC9-2649-B8DA-D122-944318A0CDF8}"/>
              </a:ext>
            </a:extLst>
          </p:cNvPr>
          <p:cNvSpPr txBox="1"/>
          <p:nvPr/>
        </p:nvSpPr>
        <p:spPr>
          <a:xfrm>
            <a:off x="1830300" y="2407696"/>
            <a:ext cx="9523500" cy="1080276"/>
          </a:xfrm>
          <a:prstGeom prst="roundRect">
            <a:avLst/>
          </a:prstGeom>
          <a:solidFill>
            <a:srgbClr val="BAC0DB"/>
          </a:solidFill>
          <a:ln w="38100">
            <a:noFill/>
            <a:prstDash val="dash"/>
          </a:ln>
        </p:spPr>
        <p:txBody>
          <a:bodyPr wrap="square" tIns="72000" bIns="72000">
            <a:spAutoFit/>
          </a:bodyPr>
          <a:lstStyle/>
          <a:p>
            <a:r>
              <a:rPr lang="es-ES" dirty="0">
                <a:latin typeface="RobotoSlab-Light"/>
              </a:rPr>
              <a:t>Aprender de todo lo que se hace:</a:t>
            </a:r>
          </a:p>
          <a:p>
            <a:pPr marL="285750" indent="-285750">
              <a:buFont typeface="Arial" panose="020B0604020202020204" pitchFamily="34" charset="0"/>
              <a:buChar char="•"/>
            </a:pPr>
            <a:r>
              <a:rPr lang="es-ES" dirty="0">
                <a:latin typeface="RobotoSlab-Light"/>
              </a:rPr>
              <a:t>De lo bueno para repetirlo y mejorar. </a:t>
            </a:r>
          </a:p>
          <a:p>
            <a:pPr marL="285750" indent="-285750">
              <a:buFont typeface="Arial" panose="020B0604020202020204" pitchFamily="34" charset="0"/>
              <a:buChar char="•"/>
            </a:pPr>
            <a:r>
              <a:rPr lang="es-ES" dirty="0">
                <a:latin typeface="RobotoSlab-Light"/>
              </a:rPr>
              <a:t>De lo que no sale bien, para evitar que se repita. </a:t>
            </a:r>
          </a:p>
        </p:txBody>
      </p:sp>
      <p:sp>
        <p:nvSpPr>
          <p:cNvPr id="8" name="CuadroTexto 7">
            <a:extLst>
              <a:ext uri="{FF2B5EF4-FFF2-40B4-BE49-F238E27FC236}">
                <a16:creationId xmlns:a16="http://schemas.microsoft.com/office/drawing/2014/main" id="{0D6EB5F0-6AF9-F2B3-B178-B22ED71984B3}"/>
              </a:ext>
            </a:extLst>
          </p:cNvPr>
          <p:cNvSpPr txBox="1"/>
          <p:nvPr/>
        </p:nvSpPr>
        <p:spPr>
          <a:xfrm>
            <a:off x="741777" y="6048547"/>
            <a:ext cx="7416555" cy="561692"/>
          </a:xfrm>
          <a:prstGeom prst="rect">
            <a:avLst/>
          </a:prstGeom>
          <a:noFill/>
        </p:spPr>
        <p:txBody>
          <a:bodyPr wrap="square">
            <a:spAutoFit/>
          </a:bodyPr>
          <a:lstStyle>
            <a:defPPr>
              <a:defRPr lang="es-ES"/>
            </a:defPPr>
            <a:lvl1pPr>
              <a:defRPr b="0" i="0" u="none" strike="noStrike" baseline="0">
                <a:latin typeface="Arial Nova Light" panose="020B0304020202020204" pitchFamily="34" charset="0"/>
              </a:defRPr>
            </a:lvl1pPr>
          </a:lstStyle>
          <a:p>
            <a:r>
              <a:rPr lang="es-ES" sz="800" b="1" i="1" dirty="0"/>
              <a:t>Referencia:</a:t>
            </a:r>
          </a:p>
          <a:p>
            <a:pPr>
              <a:spcBef>
                <a:spcPts val="300"/>
              </a:spcBef>
            </a:pPr>
            <a:r>
              <a:rPr lang="es-ES" sz="600" b="1" i="1" dirty="0">
                <a:latin typeface="Arial Nova Light" panose="020B0304020202020204" pitchFamily="34" charset="0"/>
              </a:rPr>
              <a:t>*</a:t>
            </a:r>
            <a:r>
              <a:rPr lang="es-ES" sz="600" i="1" dirty="0">
                <a:latin typeface="Arial Nova Light" panose="020B0304020202020204" pitchFamily="34" charset="0"/>
              </a:rPr>
              <a:t> Estudio sobre la situación actual de la Coordinación de Actividades Empresariales. Problemática</a:t>
            </a:r>
            <a:r>
              <a:rPr lang="es-ES" sz="600" dirty="0">
                <a:latin typeface="Arial Nova Light" panose="020B0304020202020204" pitchFamily="34" charset="0"/>
              </a:rPr>
              <a:t>. </a:t>
            </a:r>
            <a:r>
              <a:rPr lang="es-ES" sz="600" i="1" dirty="0">
                <a:latin typeface="Arial Nova Light" panose="020B0304020202020204" pitchFamily="34" charset="0"/>
                <a:hlinkClick r:id="rId2"/>
              </a:rPr>
              <a:t>Acceso al documento</a:t>
            </a:r>
            <a:endParaRPr lang="es-ES" sz="600" i="1" dirty="0">
              <a:latin typeface="Arial Nova Light" panose="020B0304020202020204" pitchFamily="34" charset="0"/>
            </a:endParaRPr>
          </a:p>
          <a:p>
            <a:endParaRPr lang="es-ES" sz="600" i="1" dirty="0"/>
          </a:p>
          <a:p>
            <a:endParaRPr lang="es-ES" sz="800" i="1" dirty="0"/>
          </a:p>
        </p:txBody>
      </p:sp>
      <p:pic>
        <p:nvPicPr>
          <p:cNvPr id="12" name="Imagen 11">
            <a:extLst>
              <a:ext uri="{FF2B5EF4-FFF2-40B4-BE49-F238E27FC236}">
                <a16:creationId xmlns:a16="http://schemas.microsoft.com/office/drawing/2014/main" id="{50D5AB7B-515B-6D05-2612-2D794D5F6783}"/>
              </a:ext>
            </a:extLst>
          </p:cNvPr>
          <p:cNvPicPr>
            <a:picLocks noChangeAspect="1"/>
          </p:cNvPicPr>
          <p:nvPr/>
        </p:nvPicPr>
        <p:blipFill>
          <a:blip r:embed="rId3"/>
          <a:stretch>
            <a:fillRect/>
          </a:stretch>
        </p:blipFill>
        <p:spPr>
          <a:xfrm>
            <a:off x="11272314" y="57669"/>
            <a:ext cx="858132" cy="1002762"/>
          </a:xfrm>
          <a:prstGeom prst="rect">
            <a:avLst/>
          </a:prstGeom>
        </p:spPr>
      </p:pic>
      <mc:AlternateContent xmlns:mc="http://schemas.openxmlformats.org/markup-compatibility/2006">
        <mc:Choice xmlns="" xmlns:pslz="http://schemas.microsoft.com/office/powerpoint/2016/slidezoom" Requires="pslz">
          <p:graphicFrame>
            <p:nvGraphicFramePr>
              <p:cNvPr id="3" name="Vista general de diapositiva 2">
                <a:extLst>
                  <a:ext uri="{FF2B5EF4-FFF2-40B4-BE49-F238E27FC236}">
                    <a16:creationId xmlns:a16="http://schemas.microsoft.com/office/drawing/2014/main" id="{CFF1F0DB-9B18-5321-E88E-F9EC77272F42}"/>
                  </a:ext>
                </a:extLst>
              </p:cNvPr>
              <p:cNvGraphicFramePr>
                <a:graphicFrameLocks noChangeAspect="1"/>
              </p:cNvGraphicFramePr>
              <p:nvPr>
                <p:extLst>
                  <p:ext uri="{D42A27DB-BD31-4B8C-83A1-F6EECF244321}">
                    <p14:modId xmlns:p14="http://schemas.microsoft.com/office/powerpoint/2010/main" val="105407865"/>
                  </p:ext>
                </p:extLst>
              </p:nvPr>
            </p:nvGraphicFramePr>
            <p:xfrm>
              <a:off x="10722425" y="5994946"/>
              <a:ext cx="1364199" cy="767362"/>
            </p:xfrm>
            <a:graphic>
              <a:graphicData uri="http://schemas.microsoft.com/office/powerpoint/2016/slidezoom">
                <pslz:sldZm>
                  <pslz:sldZmObj sldId="343" cId="1383042254">
                    <pslz:zmPr id="{6816F281-1B4F-4421-ADA3-5EE666652E86}" returnToParent="0" transitionDur="1000">
                      <p166:blipFill xmlns:p166="http://schemas.microsoft.com/office/powerpoint/2016/6/main">
                        <a:blip r:embed="rId4"/>
                        <a:stretch>
                          <a:fillRect/>
                        </a:stretch>
                      </p166:blipFill>
                      <p166:spPr xmlns:p166="http://schemas.microsoft.com/office/powerpoint/2016/6/main">
                        <a:xfrm>
                          <a:off x="0" y="0"/>
                          <a:ext cx="1364199" cy="767362"/>
                        </a:xfrm>
                        <a:prstGeom prst="rect">
                          <a:avLst/>
                        </a:prstGeom>
                        <a:ln w="3175">
                          <a:solidFill>
                            <a:prstClr val="ltGray"/>
                          </a:solidFill>
                        </a:ln>
                      </p166:spPr>
                    </pslz:zmPr>
                  </pslz:sldZmObj>
                </pslz:sldZm>
              </a:graphicData>
            </a:graphic>
          </p:graphicFrame>
        </mc:Choice>
        <mc:Fallback>
          <p:pic>
            <p:nvPicPr>
              <p:cNvPr id="3" name="Vista general de diapositiva 2">
                <a:hlinkClick r:id="rId5" action="ppaction://hlinksldjump"/>
                <a:extLst>
                  <a:ext uri="{FF2B5EF4-FFF2-40B4-BE49-F238E27FC236}">
                    <a16:creationId xmlns:a16="http://schemas.microsoft.com/office/drawing/2014/main" id="{CFF1F0DB-9B18-5321-E88E-F9EC77272F42}"/>
                  </a:ext>
                </a:extLst>
              </p:cNvPr>
              <p:cNvPicPr>
                <a:picLocks noGrp="1" noRot="1" noChangeAspect="1" noMove="1" noResize="1" noEditPoints="1" noAdjustHandles="1" noChangeArrowheads="1" noChangeShapeType="1"/>
              </p:cNvPicPr>
              <p:nvPr/>
            </p:nvPicPr>
            <p:blipFill>
              <a:blip r:embed="rId6"/>
              <a:stretch>
                <a:fillRect/>
              </a:stretch>
            </p:blipFill>
            <p:spPr>
              <a:xfrm>
                <a:off x="10722425" y="5994946"/>
                <a:ext cx="1364199" cy="767362"/>
              </a:xfrm>
              <a:prstGeom prst="rect">
                <a:avLst/>
              </a:prstGeom>
              <a:ln w="3175">
                <a:solidFill>
                  <a:prstClr val="ltGray"/>
                </a:solidFill>
              </a:ln>
            </p:spPr>
          </p:pic>
        </mc:Fallback>
      </mc:AlternateContent>
      <p:sp>
        <p:nvSpPr>
          <p:cNvPr id="6" name="Right Arrow 5">
            <a:extLst>
              <a:ext uri="{FF2B5EF4-FFF2-40B4-BE49-F238E27FC236}">
                <a16:creationId xmlns:a16="http://schemas.microsoft.com/office/drawing/2014/main" id="{4E77007C-59D1-86EF-B4A4-2C19542658E7}"/>
              </a:ext>
            </a:extLst>
          </p:cNvPr>
          <p:cNvSpPr/>
          <p:nvPr/>
        </p:nvSpPr>
        <p:spPr>
          <a:xfrm>
            <a:off x="373933" y="1571720"/>
            <a:ext cx="928532" cy="649096"/>
          </a:xfrm>
          <a:prstGeom prst="right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7BEB3FDF-D25D-8EC0-B3DC-6FAC972C150D}"/>
              </a:ext>
            </a:extLst>
          </p:cNvPr>
          <p:cNvSpPr/>
          <p:nvPr/>
        </p:nvSpPr>
        <p:spPr>
          <a:xfrm>
            <a:off x="411354" y="2651605"/>
            <a:ext cx="928532" cy="649096"/>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0A8BEB46-75B5-FC5C-F086-E4F8D0B4D775}"/>
              </a:ext>
            </a:extLst>
          </p:cNvPr>
          <p:cNvSpPr/>
          <p:nvPr/>
        </p:nvSpPr>
        <p:spPr>
          <a:xfrm>
            <a:off x="411354" y="3731490"/>
            <a:ext cx="928532" cy="649096"/>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520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1263BE-E9D8-8361-E8D2-135B2BF4AA0A}"/>
              </a:ext>
            </a:extLst>
          </p:cNvPr>
          <p:cNvPicPr>
            <a:picLocks noChangeAspect="1"/>
          </p:cNvPicPr>
          <p:nvPr/>
        </p:nvPicPr>
        <p:blipFill>
          <a:blip r:embed="rId2"/>
          <a:stretch>
            <a:fillRect/>
          </a:stretch>
        </p:blipFill>
        <p:spPr>
          <a:xfrm>
            <a:off x="48965" y="2108245"/>
            <a:ext cx="12067455" cy="3707683"/>
          </a:xfrm>
          <a:prstGeom prst="rect">
            <a:avLst/>
          </a:prstGeom>
          <a:solidFill>
            <a:srgbClr val="FCD766"/>
          </a:solidFill>
        </p:spPr>
      </p:pic>
      <p:sp>
        <p:nvSpPr>
          <p:cNvPr id="6" name="CuadroTexto 5">
            <a:extLst>
              <a:ext uri="{FF2B5EF4-FFF2-40B4-BE49-F238E27FC236}">
                <a16:creationId xmlns:a16="http://schemas.microsoft.com/office/drawing/2014/main" id="{CC444065-AD02-2425-5160-71A5E75AFD14}"/>
              </a:ext>
            </a:extLst>
          </p:cNvPr>
          <p:cNvSpPr txBox="1"/>
          <p:nvPr/>
        </p:nvSpPr>
        <p:spPr>
          <a:xfrm>
            <a:off x="2576413" y="2898753"/>
            <a:ext cx="915996" cy="556178"/>
          </a:xfrm>
          <a:prstGeom prst="rect">
            <a:avLst/>
          </a:prstGeom>
          <a:noFill/>
        </p:spPr>
        <p:txBody>
          <a:bodyPr wrap="square" rtlCol="0">
            <a:spAutoFit/>
          </a:bodyPr>
          <a:lstStyle/>
          <a:p>
            <a:pPr algn="ctr">
              <a:lnSpc>
                <a:spcPts val="1200"/>
              </a:lnSpc>
            </a:pPr>
            <a:r>
              <a:rPr lang="es-ES" sz="1200" dirty="0">
                <a:solidFill>
                  <a:schemeClr val="accent6">
                    <a:lumMod val="75000"/>
                  </a:schemeClr>
                </a:solidFill>
              </a:rPr>
              <a:t>Contrato </a:t>
            </a:r>
          </a:p>
          <a:p>
            <a:pPr algn="ctr">
              <a:lnSpc>
                <a:spcPts val="1200"/>
              </a:lnSpc>
            </a:pPr>
            <a:r>
              <a:rPr lang="es-ES" sz="1200" dirty="0">
                <a:solidFill>
                  <a:schemeClr val="accent6">
                    <a:lumMod val="75000"/>
                  </a:schemeClr>
                </a:solidFill>
              </a:rPr>
              <a:t>o </a:t>
            </a:r>
          </a:p>
          <a:p>
            <a:pPr algn="ctr">
              <a:lnSpc>
                <a:spcPts val="1200"/>
              </a:lnSpc>
            </a:pPr>
            <a:r>
              <a:rPr lang="es-ES" sz="1200" dirty="0">
                <a:solidFill>
                  <a:schemeClr val="accent6">
                    <a:lumMod val="75000"/>
                  </a:schemeClr>
                </a:solidFill>
              </a:rPr>
              <a:t>pedido</a:t>
            </a:r>
          </a:p>
        </p:txBody>
      </p:sp>
      <p:sp>
        <p:nvSpPr>
          <p:cNvPr id="7" name="CuadroTexto 6">
            <a:extLst>
              <a:ext uri="{FF2B5EF4-FFF2-40B4-BE49-F238E27FC236}">
                <a16:creationId xmlns:a16="http://schemas.microsoft.com/office/drawing/2014/main" id="{215EEF49-E37B-DDB7-3F27-C338C15BEF06}"/>
              </a:ext>
            </a:extLst>
          </p:cNvPr>
          <p:cNvSpPr txBox="1"/>
          <p:nvPr/>
        </p:nvSpPr>
        <p:spPr>
          <a:xfrm>
            <a:off x="5662563" y="2935506"/>
            <a:ext cx="840258" cy="556178"/>
          </a:xfrm>
          <a:prstGeom prst="rect">
            <a:avLst/>
          </a:prstGeom>
          <a:noFill/>
        </p:spPr>
        <p:txBody>
          <a:bodyPr wrap="square" rtlCol="0">
            <a:spAutoFit/>
          </a:bodyPr>
          <a:lstStyle/>
          <a:p>
            <a:pPr algn="ctr">
              <a:lnSpc>
                <a:spcPts val="1200"/>
              </a:lnSpc>
            </a:pPr>
            <a:r>
              <a:rPr lang="es-ES" sz="1200" dirty="0">
                <a:solidFill>
                  <a:schemeClr val="accent6">
                    <a:lumMod val="75000"/>
                  </a:schemeClr>
                </a:solidFill>
              </a:rPr>
              <a:t>Ejecución del servicio</a:t>
            </a:r>
          </a:p>
        </p:txBody>
      </p:sp>
      <p:sp>
        <p:nvSpPr>
          <p:cNvPr id="8" name="Rectángulo: esquinas redondeadas 7">
            <a:hlinkClick r:id="rId3" action="ppaction://hlinksldjump"/>
            <a:extLst>
              <a:ext uri="{FF2B5EF4-FFF2-40B4-BE49-F238E27FC236}">
                <a16:creationId xmlns:a16="http://schemas.microsoft.com/office/drawing/2014/main" id="{FE9CF1A6-CFBA-EB92-7918-C64F1778DD3E}"/>
              </a:ext>
            </a:extLst>
          </p:cNvPr>
          <p:cNvSpPr/>
          <p:nvPr/>
        </p:nvSpPr>
        <p:spPr>
          <a:xfrm>
            <a:off x="341056" y="3150086"/>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Contratación</a:t>
            </a:r>
          </a:p>
        </p:txBody>
      </p:sp>
      <p:sp>
        <p:nvSpPr>
          <p:cNvPr id="9" name="Rectángulo: esquinas redondeadas 8">
            <a:hlinkClick r:id="rId4" action="ppaction://hlinksldjump"/>
            <a:extLst>
              <a:ext uri="{FF2B5EF4-FFF2-40B4-BE49-F238E27FC236}">
                <a16:creationId xmlns:a16="http://schemas.microsoft.com/office/drawing/2014/main" id="{38C102C8-D710-B09A-AE95-AA21C9B14D2A}"/>
              </a:ext>
            </a:extLst>
          </p:cNvPr>
          <p:cNvSpPr/>
          <p:nvPr/>
        </p:nvSpPr>
        <p:spPr>
          <a:xfrm>
            <a:off x="3416715" y="3155328"/>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Planificación y organización</a:t>
            </a:r>
          </a:p>
        </p:txBody>
      </p:sp>
      <p:sp>
        <p:nvSpPr>
          <p:cNvPr id="10" name="Rectángulo: esquinas redondeadas 9">
            <a:hlinkClick r:id="rId5" action="ppaction://hlinksldjump"/>
            <a:extLst>
              <a:ext uri="{FF2B5EF4-FFF2-40B4-BE49-F238E27FC236}">
                <a16:creationId xmlns:a16="http://schemas.microsoft.com/office/drawing/2014/main" id="{9EA1AC58-FAC4-35B4-C77C-79D894C42E87}"/>
              </a:ext>
            </a:extLst>
          </p:cNvPr>
          <p:cNvSpPr/>
          <p:nvPr/>
        </p:nvSpPr>
        <p:spPr>
          <a:xfrm>
            <a:off x="6492374" y="3150086"/>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Ejecución y control</a:t>
            </a:r>
          </a:p>
        </p:txBody>
      </p:sp>
      <p:sp>
        <p:nvSpPr>
          <p:cNvPr id="11" name="Rectángulo: esquinas redondeadas 10">
            <a:hlinkClick r:id="rId6" action="ppaction://hlinksldjump"/>
            <a:extLst>
              <a:ext uri="{FF2B5EF4-FFF2-40B4-BE49-F238E27FC236}">
                <a16:creationId xmlns:a16="http://schemas.microsoft.com/office/drawing/2014/main" id="{BF78A30C-941F-26CF-34E6-12C798E029F8}"/>
              </a:ext>
            </a:extLst>
          </p:cNvPr>
          <p:cNvSpPr/>
          <p:nvPr/>
        </p:nvSpPr>
        <p:spPr>
          <a:xfrm>
            <a:off x="9568033"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Finalización y evaluación del desempeño</a:t>
            </a:r>
          </a:p>
        </p:txBody>
      </p:sp>
      <p:sp>
        <p:nvSpPr>
          <p:cNvPr id="2" name="CuadroTexto 26">
            <a:extLst>
              <a:ext uri="{FF2B5EF4-FFF2-40B4-BE49-F238E27FC236}">
                <a16:creationId xmlns:a16="http://schemas.microsoft.com/office/drawing/2014/main" id="{9E35020C-980C-403A-23BF-8D6DA8F60085}"/>
              </a:ext>
            </a:extLst>
          </p:cNvPr>
          <p:cNvSpPr txBox="1"/>
          <p:nvPr/>
        </p:nvSpPr>
        <p:spPr>
          <a:xfrm>
            <a:off x="546166" y="6162032"/>
            <a:ext cx="8310710"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Referencias:</a:t>
            </a:r>
            <a:endParaRPr lang="es-ES" sz="800" dirty="0">
              <a:latin typeface="Arial Nova Light" panose="020B0304020202020204" pitchFamily="34" charset="0"/>
            </a:endParaRPr>
          </a:p>
          <a:p>
            <a:r>
              <a:rPr lang="es-ES" sz="800" dirty="0">
                <a:latin typeface="Arial Nova Light" panose="020B0304020202020204" pitchFamily="34" charset="0"/>
              </a:rPr>
              <a:t>* Directrices para una Eficaz Coordinación de Actividades Empresariales. INSST (pág. 15). </a:t>
            </a:r>
            <a:r>
              <a:rPr lang="es-ES" sz="800" dirty="0">
                <a:latin typeface="Arial Nova Light" panose="020B0304020202020204" pitchFamily="34" charset="0"/>
                <a:hlinkClick r:id="rId7"/>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11). IRSST. </a:t>
            </a:r>
            <a:r>
              <a:rPr lang="es-ES" sz="800" dirty="0">
                <a:latin typeface="Arial Nova Light" panose="020B0304020202020204" pitchFamily="34" charset="0"/>
                <a:hlinkClick r:id="rId8"/>
              </a:rPr>
              <a:t>Acceso al documento</a:t>
            </a:r>
            <a:endParaRPr lang="es-ES" sz="800" dirty="0">
              <a:latin typeface="Arial Nova Light" panose="020B0304020202020204" pitchFamily="34" charset="0"/>
            </a:endParaRPr>
          </a:p>
        </p:txBody>
      </p:sp>
      <p:pic>
        <p:nvPicPr>
          <p:cNvPr id="3" name="Imagen 2">
            <a:hlinkClick r:id="rId9" action="ppaction://hlinksldjump"/>
            <a:extLst>
              <a:ext uri="{FF2B5EF4-FFF2-40B4-BE49-F238E27FC236}">
                <a16:creationId xmlns:a16="http://schemas.microsoft.com/office/drawing/2014/main" id="{424502F1-52F2-4C4E-36D9-89B003901C00}"/>
              </a:ext>
            </a:extLst>
          </p:cNvPr>
          <p:cNvPicPr>
            <a:picLocks noChangeAspect="1"/>
          </p:cNvPicPr>
          <p:nvPr/>
        </p:nvPicPr>
        <p:blipFill rotWithShape="1">
          <a:blip r:embed="rId10"/>
          <a:srcRect l="-73" t="-73" r="9052" b="3"/>
          <a:stretch/>
        </p:blipFill>
        <p:spPr>
          <a:xfrm>
            <a:off x="9901998" y="6106688"/>
            <a:ext cx="651051" cy="700268"/>
          </a:xfrm>
          <a:prstGeom prst="rect">
            <a:avLst/>
          </a:prstGeom>
        </p:spPr>
      </p:pic>
      <p:sp>
        <p:nvSpPr>
          <p:cNvPr id="51" name="Título 10">
            <a:extLst>
              <a:ext uri="{FF2B5EF4-FFF2-40B4-BE49-F238E27FC236}">
                <a16:creationId xmlns:a16="http://schemas.microsoft.com/office/drawing/2014/main" id="{271EC28A-07C7-2489-6DDD-5AF2B198F9F4}"/>
              </a:ext>
            </a:extLst>
          </p:cNvPr>
          <p:cNvSpPr>
            <a:spLocks noGrp="1"/>
          </p:cNvSpPr>
          <p:nvPr>
            <p:ph type="title"/>
          </p:nvPr>
        </p:nvSpPr>
        <p:spPr>
          <a:xfrm>
            <a:off x="2382670" y="277638"/>
            <a:ext cx="8742530" cy="444099"/>
          </a:xfrm>
        </p:spPr>
        <p:txBody>
          <a:bodyPr/>
          <a:lstStyle/>
          <a:p>
            <a:r>
              <a:rPr lang="es-ES" dirty="0"/>
              <a:t>Proceso de CAE Efectiva</a:t>
            </a:r>
          </a:p>
        </p:txBody>
      </p:sp>
      <mc:AlternateContent xmlns:mc="http://schemas.openxmlformats.org/markup-compatibility/2006">
        <mc:Choice xmlns="" xmlns:pslz="http://schemas.microsoft.com/office/powerpoint/2016/slidezoom" Requires="pslz">
          <p:graphicFrame>
            <p:nvGraphicFramePr>
              <p:cNvPr id="5" name="Vista general de diapositiva 4">
                <a:extLst>
                  <a:ext uri="{FF2B5EF4-FFF2-40B4-BE49-F238E27FC236}">
                    <a16:creationId xmlns:a16="http://schemas.microsoft.com/office/drawing/2014/main" id="{E4D28CCE-8102-6871-D0B8-816ADA25EE3C}"/>
                  </a:ext>
                </a:extLst>
              </p:cNvPr>
              <p:cNvGraphicFramePr>
                <a:graphicFrameLocks noChangeAspect="1"/>
              </p:cNvGraphicFramePr>
              <p:nvPr>
                <p:extLst>
                  <p:ext uri="{D42A27DB-BD31-4B8C-83A1-F6EECF244321}">
                    <p14:modId xmlns:p14="http://schemas.microsoft.com/office/powerpoint/2010/main" val="3110785562"/>
                  </p:ext>
                </p:extLst>
              </p:nvPr>
            </p:nvGraphicFramePr>
            <p:xfrm>
              <a:off x="10690957" y="6044685"/>
              <a:ext cx="1364199" cy="767362"/>
            </p:xfrm>
            <a:graphic>
              <a:graphicData uri="http://schemas.microsoft.com/office/powerpoint/2016/slidezoom">
                <pslz:sldZm>
                  <pslz:sldZmObj sldId="343" cId="1383042254">
                    <pslz:zmPr id="{6816F281-1B4F-4421-ADA3-5EE666652E86}" returnToParent="0" transitionDur="1000">
                      <p166:blipFill xmlns:p166="http://schemas.microsoft.com/office/powerpoint/2016/6/main">
                        <a:blip r:embed="rId11"/>
                        <a:stretch>
                          <a:fillRect/>
                        </a:stretch>
                      </p166:blipFill>
                      <p166:spPr xmlns:p166="http://schemas.microsoft.com/office/powerpoint/2016/6/main">
                        <a:xfrm>
                          <a:off x="0" y="0"/>
                          <a:ext cx="1364199" cy="767362"/>
                        </a:xfrm>
                        <a:prstGeom prst="rect">
                          <a:avLst/>
                        </a:prstGeom>
                        <a:ln w="3175">
                          <a:solidFill>
                            <a:prstClr val="ltGray"/>
                          </a:solidFill>
                        </a:ln>
                      </p166:spPr>
                    </pslz:zmPr>
                  </pslz:sldZmObj>
                </pslz:sldZm>
              </a:graphicData>
            </a:graphic>
          </p:graphicFrame>
        </mc:Choice>
        <mc:Fallback>
          <p:pic>
            <p:nvPicPr>
              <p:cNvPr id="5" name="Vista general de diapositiva 4">
                <a:hlinkClick r:id="rId12" action="ppaction://hlinksldjump"/>
                <a:extLst>
                  <a:ext uri="{FF2B5EF4-FFF2-40B4-BE49-F238E27FC236}">
                    <a16:creationId xmlns:a16="http://schemas.microsoft.com/office/drawing/2014/main" id="{E4D28CCE-8102-6871-D0B8-816ADA25EE3C}"/>
                  </a:ext>
                </a:extLst>
              </p:cNvPr>
              <p:cNvPicPr>
                <a:picLocks noGrp="1" noRot="1" noChangeAspect="1" noMove="1" noResize="1" noEditPoints="1" noAdjustHandles="1" noChangeArrowheads="1" noChangeShapeType="1"/>
              </p:cNvPicPr>
              <p:nvPr/>
            </p:nvPicPr>
            <p:blipFill>
              <a:blip r:embed="rId13"/>
              <a:stretch>
                <a:fillRect/>
              </a:stretch>
            </p:blipFill>
            <p:spPr>
              <a:xfrm>
                <a:off x="10690957" y="6044685"/>
                <a:ext cx="1364199" cy="767362"/>
              </a:xfrm>
              <a:prstGeom prst="rect">
                <a:avLst/>
              </a:prstGeom>
              <a:ln w="3175">
                <a:solidFill>
                  <a:prstClr val="ltGray"/>
                </a:solidFill>
              </a:ln>
            </p:spPr>
          </p:pic>
        </mc:Fallback>
      </mc:AlternateContent>
    </p:spTree>
    <p:extLst>
      <p:ext uri="{BB962C8B-B14F-4D97-AF65-F5344CB8AC3E}">
        <p14:creationId xmlns:p14="http://schemas.microsoft.com/office/powerpoint/2010/main" val="144279105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1263BE-E9D8-8361-E8D2-135B2BF4AA0A}"/>
              </a:ext>
            </a:extLst>
          </p:cNvPr>
          <p:cNvPicPr>
            <a:picLocks noChangeAspect="1"/>
          </p:cNvPicPr>
          <p:nvPr/>
        </p:nvPicPr>
        <p:blipFill>
          <a:blip r:embed="rId2"/>
          <a:stretch>
            <a:fillRect/>
          </a:stretch>
        </p:blipFill>
        <p:spPr>
          <a:xfrm>
            <a:off x="48965" y="2108245"/>
            <a:ext cx="12067455" cy="3707683"/>
          </a:xfrm>
          <a:prstGeom prst="rect">
            <a:avLst/>
          </a:prstGeom>
          <a:solidFill>
            <a:srgbClr val="FCD766"/>
          </a:solidFill>
        </p:spPr>
      </p:pic>
      <p:sp>
        <p:nvSpPr>
          <p:cNvPr id="6" name="CuadroTexto 5">
            <a:extLst>
              <a:ext uri="{FF2B5EF4-FFF2-40B4-BE49-F238E27FC236}">
                <a16:creationId xmlns:a16="http://schemas.microsoft.com/office/drawing/2014/main" id="{CC444065-AD02-2425-5160-71A5E75AFD14}"/>
              </a:ext>
            </a:extLst>
          </p:cNvPr>
          <p:cNvSpPr txBox="1"/>
          <p:nvPr/>
        </p:nvSpPr>
        <p:spPr>
          <a:xfrm>
            <a:off x="2576413" y="2898753"/>
            <a:ext cx="915996" cy="556178"/>
          </a:xfrm>
          <a:prstGeom prst="rect">
            <a:avLst/>
          </a:prstGeom>
          <a:noFill/>
        </p:spPr>
        <p:txBody>
          <a:bodyPr wrap="square" rtlCol="0">
            <a:spAutoFit/>
          </a:bodyPr>
          <a:lstStyle/>
          <a:p>
            <a:pPr algn="ctr">
              <a:lnSpc>
                <a:spcPts val="1200"/>
              </a:lnSpc>
            </a:pPr>
            <a:r>
              <a:rPr lang="es-ES" sz="1200" dirty="0">
                <a:solidFill>
                  <a:schemeClr val="accent6">
                    <a:lumMod val="75000"/>
                  </a:schemeClr>
                </a:solidFill>
              </a:rPr>
              <a:t>Contrato </a:t>
            </a:r>
          </a:p>
          <a:p>
            <a:pPr algn="ctr">
              <a:lnSpc>
                <a:spcPts val="1200"/>
              </a:lnSpc>
            </a:pPr>
            <a:r>
              <a:rPr lang="es-ES" sz="1200" dirty="0">
                <a:solidFill>
                  <a:schemeClr val="accent6">
                    <a:lumMod val="75000"/>
                  </a:schemeClr>
                </a:solidFill>
              </a:rPr>
              <a:t>o </a:t>
            </a:r>
          </a:p>
          <a:p>
            <a:pPr algn="ctr">
              <a:lnSpc>
                <a:spcPts val="1200"/>
              </a:lnSpc>
            </a:pPr>
            <a:r>
              <a:rPr lang="es-ES" sz="1200" dirty="0">
                <a:solidFill>
                  <a:schemeClr val="accent6">
                    <a:lumMod val="75000"/>
                  </a:schemeClr>
                </a:solidFill>
              </a:rPr>
              <a:t>pedido</a:t>
            </a:r>
          </a:p>
        </p:txBody>
      </p:sp>
      <p:sp>
        <p:nvSpPr>
          <p:cNvPr id="7" name="CuadroTexto 6">
            <a:extLst>
              <a:ext uri="{FF2B5EF4-FFF2-40B4-BE49-F238E27FC236}">
                <a16:creationId xmlns:a16="http://schemas.microsoft.com/office/drawing/2014/main" id="{215EEF49-E37B-DDB7-3F27-C338C15BEF06}"/>
              </a:ext>
            </a:extLst>
          </p:cNvPr>
          <p:cNvSpPr txBox="1"/>
          <p:nvPr/>
        </p:nvSpPr>
        <p:spPr>
          <a:xfrm>
            <a:off x="5662563" y="2935506"/>
            <a:ext cx="840258" cy="556178"/>
          </a:xfrm>
          <a:prstGeom prst="rect">
            <a:avLst/>
          </a:prstGeom>
          <a:noFill/>
        </p:spPr>
        <p:txBody>
          <a:bodyPr wrap="square" rtlCol="0">
            <a:spAutoFit/>
          </a:bodyPr>
          <a:lstStyle/>
          <a:p>
            <a:pPr algn="ctr">
              <a:lnSpc>
                <a:spcPts val="1200"/>
              </a:lnSpc>
            </a:pPr>
            <a:r>
              <a:rPr lang="es-ES" sz="1200" dirty="0">
                <a:solidFill>
                  <a:schemeClr val="accent6">
                    <a:lumMod val="75000"/>
                  </a:schemeClr>
                </a:solidFill>
              </a:rPr>
              <a:t>Ejecución del servicio</a:t>
            </a:r>
          </a:p>
        </p:txBody>
      </p:sp>
      <p:sp>
        <p:nvSpPr>
          <p:cNvPr id="8" name="Rectángulo: esquinas redondeadas 7">
            <a:hlinkClick r:id="rId3" action="ppaction://hlinksldjump"/>
            <a:extLst>
              <a:ext uri="{FF2B5EF4-FFF2-40B4-BE49-F238E27FC236}">
                <a16:creationId xmlns:a16="http://schemas.microsoft.com/office/drawing/2014/main" id="{FE9CF1A6-CFBA-EB92-7918-C64F1778DD3E}"/>
              </a:ext>
            </a:extLst>
          </p:cNvPr>
          <p:cNvSpPr/>
          <p:nvPr/>
        </p:nvSpPr>
        <p:spPr>
          <a:xfrm>
            <a:off x="330565" y="3158051"/>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Contratación</a:t>
            </a:r>
          </a:p>
        </p:txBody>
      </p:sp>
      <p:sp>
        <p:nvSpPr>
          <p:cNvPr id="9" name="Rectángulo: esquinas redondeadas 8">
            <a:hlinkClick r:id="rId4" action="ppaction://hlinksldjump"/>
            <a:extLst>
              <a:ext uri="{FF2B5EF4-FFF2-40B4-BE49-F238E27FC236}">
                <a16:creationId xmlns:a16="http://schemas.microsoft.com/office/drawing/2014/main" id="{38C102C8-D710-B09A-AE95-AA21C9B14D2A}"/>
              </a:ext>
            </a:extLst>
          </p:cNvPr>
          <p:cNvSpPr/>
          <p:nvPr/>
        </p:nvSpPr>
        <p:spPr>
          <a:xfrm>
            <a:off x="3416715" y="3155328"/>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Planificación y organización</a:t>
            </a:r>
          </a:p>
        </p:txBody>
      </p:sp>
      <p:sp>
        <p:nvSpPr>
          <p:cNvPr id="10" name="Rectángulo: esquinas redondeadas 9">
            <a:hlinkClick r:id="rId5" action="ppaction://hlinksldjump"/>
            <a:extLst>
              <a:ext uri="{FF2B5EF4-FFF2-40B4-BE49-F238E27FC236}">
                <a16:creationId xmlns:a16="http://schemas.microsoft.com/office/drawing/2014/main" id="{9EA1AC58-FAC4-35B4-C77C-79D894C42E87}"/>
              </a:ext>
            </a:extLst>
          </p:cNvPr>
          <p:cNvSpPr/>
          <p:nvPr/>
        </p:nvSpPr>
        <p:spPr>
          <a:xfrm>
            <a:off x="6502821"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Ejecución y control</a:t>
            </a:r>
          </a:p>
        </p:txBody>
      </p:sp>
      <p:sp>
        <p:nvSpPr>
          <p:cNvPr id="11" name="Rectángulo: esquinas redondeadas 10">
            <a:hlinkClick r:id="rId6" action="ppaction://hlinksldjump"/>
            <a:extLst>
              <a:ext uri="{FF2B5EF4-FFF2-40B4-BE49-F238E27FC236}">
                <a16:creationId xmlns:a16="http://schemas.microsoft.com/office/drawing/2014/main" id="{BF78A30C-941F-26CF-34E6-12C798E029F8}"/>
              </a:ext>
            </a:extLst>
          </p:cNvPr>
          <p:cNvSpPr/>
          <p:nvPr/>
        </p:nvSpPr>
        <p:spPr>
          <a:xfrm>
            <a:off x="9568033" y="3155297"/>
            <a:ext cx="2245848" cy="1192778"/>
          </a:xfrm>
          <a:prstGeom prst="roundRect">
            <a:avLst/>
          </a:prstGeom>
          <a:solidFill>
            <a:srgbClr val="FCA632"/>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tx1"/>
                </a:solidFill>
              </a:rPr>
              <a:t>Finalización y evaluación del desempeño</a:t>
            </a:r>
          </a:p>
        </p:txBody>
      </p:sp>
      <p:sp>
        <p:nvSpPr>
          <p:cNvPr id="12" name="CuadroTexto 11">
            <a:extLst>
              <a:ext uri="{FF2B5EF4-FFF2-40B4-BE49-F238E27FC236}">
                <a16:creationId xmlns:a16="http://schemas.microsoft.com/office/drawing/2014/main" id="{C195192E-42D3-6EEB-5AB4-3AED57B55C56}"/>
              </a:ext>
            </a:extLst>
          </p:cNvPr>
          <p:cNvSpPr txBox="1"/>
          <p:nvPr/>
        </p:nvSpPr>
        <p:spPr>
          <a:xfrm>
            <a:off x="676961" y="1229922"/>
            <a:ext cx="2512139" cy="1139866"/>
          </a:xfrm>
          <a:prstGeom prst="roundRect">
            <a:avLst/>
          </a:prstGeom>
          <a:solidFill>
            <a:srgbClr val="FCA632"/>
          </a:solidFill>
          <a:ln>
            <a:noFill/>
          </a:ln>
        </p:spPr>
        <p:txBody>
          <a:bodyPr wrap="square" tIns="72000" bIns="72000">
            <a:spAutoFit/>
          </a:bodyPr>
          <a:lstStyle/>
          <a:p>
            <a:pPr lvl="0" algn="ctr">
              <a:defRPr/>
            </a:pPr>
            <a:r>
              <a:rPr lang="es-ES" sz="1100" dirty="0">
                <a:latin typeface="Arial" panose="020B0604020202020204" pitchFamily="34" charset="0"/>
                <a:cs typeface="Arial" panose="020B0604020202020204" pitchFamily="34" charset="0"/>
              </a:rPr>
              <a:t>Desde la licitación, hay que  conocer a las posibles contratas y valorar su capacitación y experiencia en prevención.</a:t>
            </a:r>
          </a:p>
          <a:p>
            <a:pPr lvl="0" algn="ctr">
              <a:spcBef>
                <a:spcPts val="300"/>
              </a:spcBef>
              <a:defRPr/>
            </a:pPr>
            <a:r>
              <a:rPr lang="es-ES" sz="1100" dirty="0">
                <a:solidFill>
                  <a:schemeClr val="bg1"/>
                </a:solidFill>
                <a:latin typeface="Arial" panose="020B0604020202020204" pitchFamily="34" charset="0"/>
                <a:cs typeface="Arial" panose="020B0604020202020204" pitchFamily="34" charset="0"/>
              </a:rPr>
              <a:t>Para saber más</a:t>
            </a:r>
            <a:r>
              <a:rPr lang="es-ES" sz="1100" dirty="0">
                <a:solidFill>
                  <a:schemeClr val="bg1"/>
                </a:solidFill>
                <a:latin typeface="Arial" panose="020B0604020202020204" pitchFamily="34" charset="0"/>
                <a:cs typeface="Arial" panose="020B0604020202020204" pitchFamily="34" charset="0"/>
                <a:hlinkClick r:id="rId7" action="ppaction://hlinksldjump"/>
              </a:rPr>
              <a:t>, pincha aquí</a:t>
            </a:r>
            <a:endParaRPr lang="es-ES" sz="1100" dirty="0">
              <a:solidFill>
                <a:schemeClr val="bg1"/>
              </a:solidFill>
              <a:latin typeface="Arial" panose="020B0604020202020204" pitchFamily="34" charset="0"/>
              <a:cs typeface="Arial" panose="020B0604020202020204" pitchFamily="34" charset="0"/>
            </a:endParaRPr>
          </a:p>
        </p:txBody>
      </p:sp>
      <p:sp>
        <p:nvSpPr>
          <p:cNvPr id="13" name="Elipse 12">
            <a:hlinkClick r:id="rId3" action="ppaction://hlinksldjump"/>
            <a:extLst>
              <a:ext uri="{FF2B5EF4-FFF2-40B4-BE49-F238E27FC236}">
                <a16:creationId xmlns:a16="http://schemas.microsoft.com/office/drawing/2014/main" id="{361F4952-48F1-FF3E-8B13-5A767E75AD29}"/>
              </a:ext>
            </a:extLst>
          </p:cNvPr>
          <p:cNvSpPr/>
          <p:nvPr/>
        </p:nvSpPr>
        <p:spPr>
          <a:xfrm>
            <a:off x="3036210" y="1143868"/>
            <a:ext cx="305779" cy="279003"/>
          </a:xfrm>
          <a:prstGeom prst="ellipse">
            <a:avLst/>
          </a:prstGeom>
          <a:solidFill>
            <a:srgbClr val="FCD7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X</a:t>
            </a:r>
          </a:p>
        </p:txBody>
      </p:sp>
      <p:cxnSp>
        <p:nvCxnSpPr>
          <p:cNvPr id="14" name="Conector recto de flecha 13">
            <a:extLst>
              <a:ext uri="{FF2B5EF4-FFF2-40B4-BE49-F238E27FC236}">
                <a16:creationId xmlns:a16="http://schemas.microsoft.com/office/drawing/2014/main" id="{08D2E7D8-F771-6324-4C2D-E300870783FE}"/>
              </a:ext>
            </a:extLst>
          </p:cNvPr>
          <p:cNvCxnSpPr>
            <a:cxnSpLocks/>
            <a:stCxn id="12" idx="2"/>
            <a:endCxn id="8" idx="0"/>
          </p:cNvCxnSpPr>
          <p:nvPr/>
        </p:nvCxnSpPr>
        <p:spPr>
          <a:xfrm flipH="1">
            <a:off x="1453489" y="2369788"/>
            <a:ext cx="479542" cy="788263"/>
          </a:xfrm>
          <a:prstGeom prst="straightConnector1">
            <a:avLst/>
          </a:prstGeom>
          <a:ln w="76200">
            <a:solidFill>
              <a:srgbClr val="CC9900"/>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26">
            <a:extLst>
              <a:ext uri="{FF2B5EF4-FFF2-40B4-BE49-F238E27FC236}">
                <a16:creationId xmlns:a16="http://schemas.microsoft.com/office/drawing/2014/main" id="{9E35020C-980C-403A-23BF-8D6DA8F60085}"/>
              </a:ext>
            </a:extLst>
          </p:cNvPr>
          <p:cNvSpPr txBox="1"/>
          <p:nvPr/>
        </p:nvSpPr>
        <p:spPr>
          <a:xfrm>
            <a:off x="546166" y="6162032"/>
            <a:ext cx="8310710" cy="492443"/>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latin typeface="Arial Nova Light" panose="020B0304020202020204" pitchFamily="34" charset="0"/>
              </a:rPr>
              <a:t>Referencias:</a:t>
            </a:r>
            <a:endParaRPr lang="es-ES" sz="800" dirty="0">
              <a:latin typeface="Arial Nova Light" panose="020B0304020202020204" pitchFamily="34" charset="0"/>
            </a:endParaRPr>
          </a:p>
          <a:p>
            <a:r>
              <a:rPr lang="es-ES" sz="800" dirty="0">
                <a:latin typeface="Arial Nova Light" panose="020B0304020202020204" pitchFamily="34" charset="0"/>
              </a:rPr>
              <a:t>* Directrices para una Eficaz Coordinación de Actividades Empresariales. INSST (pág. 15). </a:t>
            </a:r>
            <a:r>
              <a:rPr lang="es-ES" sz="800" dirty="0">
                <a:latin typeface="Arial Nova Light" panose="020B0304020202020204" pitchFamily="34" charset="0"/>
                <a:hlinkClick r:id="rId8"/>
              </a:rPr>
              <a:t>Acceso al documento</a:t>
            </a:r>
            <a:endParaRPr lang="es-ES" sz="800" dirty="0">
              <a:latin typeface="Arial Nova Light" panose="020B0304020202020204" pitchFamily="34" charset="0"/>
            </a:endParaRPr>
          </a:p>
          <a:p>
            <a:r>
              <a:rPr lang="es-ES" sz="800" dirty="0">
                <a:latin typeface="Arial Nova Light" panose="020B0304020202020204" pitchFamily="34" charset="0"/>
              </a:rPr>
              <a:t>* La Coordinación de Actividades Empresariales Efectiva es posible. Buenas prácticas y estrategia de transformación (</a:t>
            </a:r>
            <a:r>
              <a:rPr lang="es-ES" sz="800" dirty="0" err="1">
                <a:latin typeface="Arial Nova Light" panose="020B0304020202020204" pitchFamily="34" charset="0"/>
              </a:rPr>
              <a:t>pág</a:t>
            </a:r>
            <a:r>
              <a:rPr lang="es-ES" sz="800" dirty="0">
                <a:latin typeface="Arial Nova Light" panose="020B0304020202020204" pitchFamily="34" charset="0"/>
              </a:rPr>
              <a:t> 11). IRSST. </a:t>
            </a:r>
            <a:r>
              <a:rPr lang="es-ES" sz="800" dirty="0">
                <a:latin typeface="Arial Nova Light" panose="020B0304020202020204" pitchFamily="34" charset="0"/>
                <a:hlinkClick r:id="rId9"/>
              </a:rPr>
              <a:t>Acceso al documento</a:t>
            </a:r>
            <a:endParaRPr lang="es-ES" sz="800" dirty="0">
              <a:latin typeface="Arial Nova Light" panose="020B0304020202020204" pitchFamily="34" charset="0"/>
            </a:endParaRPr>
          </a:p>
        </p:txBody>
      </p:sp>
      <p:sp>
        <p:nvSpPr>
          <p:cNvPr id="51" name="Título 10">
            <a:extLst>
              <a:ext uri="{FF2B5EF4-FFF2-40B4-BE49-F238E27FC236}">
                <a16:creationId xmlns:a16="http://schemas.microsoft.com/office/drawing/2014/main" id="{271EC28A-07C7-2489-6DDD-5AF2B198F9F4}"/>
              </a:ext>
            </a:extLst>
          </p:cNvPr>
          <p:cNvSpPr>
            <a:spLocks noGrp="1"/>
          </p:cNvSpPr>
          <p:nvPr>
            <p:ph type="title"/>
          </p:nvPr>
        </p:nvSpPr>
        <p:spPr>
          <a:xfrm>
            <a:off x="2382670" y="277638"/>
            <a:ext cx="8742530" cy="444099"/>
          </a:xfrm>
        </p:spPr>
        <p:txBody>
          <a:bodyPr/>
          <a:lstStyle/>
          <a:p>
            <a:r>
              <a:rPr lang="es-ES" dirty="0"/>
              <a:t>Proceso de CAE Efectiva 1</a:t>
            </a:r>
          </a:p>
        </p:txBody>
      </p:sp>
      <mc:AlternateContent xmlns:mc="http://schemas.openxmlformats.org/markup-compatibility/2006">
        <mc:Choice xmlns="" xmlns:pslz="http://schemas.microsoft.com/office/powerpoint/2016/slidezoom" Requires="pslz">
          <p:graphicFrame>
            <p:nvGraphicFramePr>
              <p:cNvPr id="16" name="Vista general de diapositiva 15">
                <a:extLst>
                  <a:ext uri="{FF2B5EF4-FFF2-40B4-BE49-F238E27FC236}">
                    <a16:creationId xmlns:a16="http://schemas.microsoft.com/office/drawing/2014/main" id="{5BD7313C-9D5B-7463-CEA2-7EAFF33C1AF8}"/>
                  </a:ext>
                </a:extLst>
              </p:cNvPr>
              <p:cNvGraphicFramePr>
                <a:graphicFrameLocks noChangeAspect="1"/>
              </p:cNvGraphicFramePr>
              <p:nvPr>
                <p:extLst>
                  <p:ext uri="{D42A27DB-BD31-4B8C-83A1-F6EECF244321}">
                    <p14:modId xmlns:p14="http://schemas.microsoft.com/office/powerpoint/2010/main" val="3114034955"/>
                  </p:ext>
                </p:extLst>
              </p:nvPr>
            </p:nvGraphicFramePr>
            <p:xfrm>
              <a:off x="10647578" y="5969279"/>
              <a:ext cx="1468842" cy="826223"/>
            </p:xfrm>
            <a:graphic>
              <a:graphicData uri="http://schemas.microsoft.com/office/powerpoint/2016/slidezoom">
                <pslz:sldZm>
                  <pslz:sldZmObj sldId="294" cId="1442791057">
                    <pslz:zmPr id="{2A35FFD3-FD48-4F96-BF9C-AC00B452EB06}" returnToParent="0" transitionDur="1000">
                      <p166:blipFill xmlns:p166="http://schemas.microsoft.com/office/powerpoint/2016/6/main">
                        <a:blip r:embed="rId10"/>
                        <a:stretch>
                          <a:fillRect/>
                        </a:stretch>
                      </p166:blipFill>
                      <p166:spPr xmlns:p166="http://schemas.microsoft.com/office/powerpoint/2016/6/main">
                        <a:xfrm>
                          <a:off x="0" y="0"/>
                          <a:ext cx="1468842" cy="826223"/>
                        </a:xfrm>
                        <a:prstGeom prst="rect">
                          <a:avLst/>
                        </a:prstGeom>
                        <a:ln w="3175">
                          <a:solidFill>
                            <a:prstClr val="ltGray"/>
                          </a:solidFill>
                        </a:ln>
                      </p166:spPr>
                    </pslz:zmPr>
                  </pslz:sldZmObj>
                </pslz:sldZm>
              </a:graphicData>
            </a:graphic>
          </p:graphicFrame>
        </mc:Choice>
        <mc:Fallback>
          <p:pic>
            <p:nvPicPr>
              <p:cNvPr id="16" name="Vista general de diapositiva 15">
                <a:hlinkClick r:id="rId3" action="ppaction://hlinksldjump"/>
                <a:extLst>
                  <a:ext uri="{FF2B5EF4-FFF2-40B4-BE49-F238E27FC236}">
                    <a16:creationId xmlns:a16="http://schemas.microsoft.com/office/drawing/2014/main" id="{5BD7313C-9D5B-7463-CEA2-7EAFF33C1AF8}"/>
                  </a:ext>
                </a:extLst>
              </p:cNvPr>
              <p:cNvPicPr>
                <a:picLocks noGrp="1" noRot="1" noChangeAspect="1" noMove="1" noResize="1" noEditPoints="1" noAdjustHandles="1" noChangeArrowheads="1" noChangeShapeType="1"/>
              </p:cNvPicPr>
              <p:nvPr/>
            </p:nvPicPr>
            <p:blipFill>
              <a:blip r:embed="rId11"/>
              <a:stretch>
                <a:fillRect/>
              </a:stretch>
            </p:blipFill>
            <p:spPr>
              <a:xfrm>
                <a:off x="10647578" y="5969279"/>
                <a:ext cx="1468842" cy="826223"/>
              </a:xfrm>
              <a:prstGeom prst="rect">
                <a:avLst/>
              </a:prstGeom>
              <a:ln w="3175">
                <a:solidFill>
                  <a:prstClr val="ltGray"/>
                </a:solidFill>
              </a:ln>
            </p:spPr>
          </p:pic>
        </mc:Fallback>
      </mc:AlternateContent>
    </p:spTree>
    <p:extLst>
      <p:ext uri="{BB962C8B-B14F-4D97-AF65-F5344CB8AC3E}">
        <p14:creationId xmlns:p14="http://schemas.microsoft.com/office/powerpoint/2010/main" val="4156912203"/>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BD96AE-E271-4103-A74A-6FBB24CEB725}">
  <we:reference id="wa104381063" version="1.0.0.1" store="es-E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19208</TotalTime>
  <Words>9378</Words>
  <Application>Microsoft Office PowerPoint</Application>
  <PresentationFormat>Panorámica</PresentationFormat>
  <Paragraphs>792</Paragraphs>
  <Slides>61</Slides>
  <Notes>27</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61</vt:i4>
      </vt:variant>
    </vt:vector>
  </HeadingPairs>
  <TitlesOfParts>
    <vt:vector size="69" baseType="lpstr">
      <vt:lpstr>Arial</vt:lpstr>
      <vt:lpstr>Arial Narrow</vt:lpstr>
      <vt:lpstr>Arial Nova Light</vt:lpstr>
      <vt:lpstr>Calibri</vt:lpstr>
      <vt:lpstr>RobotoSlab-Light</vt:lpstr>
      <vt:lpstr>Times New Roman</vt:lpstr>
      <vt:lpstr>Tema de Office</vt:lpstr>
      <vt:lpstr>Worksheet</vt:lpstr>
      <vt:lpstr>Presentación de PowerPoint</vt:lpstr>
      <vt:lpstr>Presentación de PowerPoint</vt:lpstr>
      <vt:lpstr>Presentación de PowerPoint</vt:lpstr>
      <vt:lpstr>Proporcionalidad</vt:lpstr>
      <vt:lpstr>Cooperación</vt:lpstr>
      <vt:lpstr>Concurrencia y situaciones especiales</vt:lpstr>
      <vt:lpstr>Aprendizaje</vt:lpstr>
      <vt:lpstr>Proceso de CAE Efectiva</vt:lpstr>
      <vt:lpstr>Proceso de CAE Efectiva 1</vt:lpstr>
      <vt:lpstr>Proceso de CAE Efectiva 2</vt:lpstr>
      <vt:lpstr>Proceso de CAE Efectiva 3</vt:lpstr>
      <vt:lpstr>Proceso de CAE Efectiva 4</vt:lpstr>
      <vt:lpstr>Presentación de PowerPoint</vt:lpstr>
      <vt:lpstr>Presentación de PowerPoint</vt:lpstr>
      <vt:lpstr>Requisitos racionales y proporcionales a los riesgos </vt:lpstr>
      <vt:lpstr>Todos son necesarios</vt:lpstr>
      <vt:lpstr>A través de la colaboración entre empresas</vt:lpstr>
      <vt:lpstr>Presentación de PowerPoint</vt:lpstr>
      <vt:lpstr>Presentación de PowerPoint</vt:lpstr>
      <vt:lpstr>Presentación de PowerPoint</vt:lpstr>
      <vt:lpstr>Presentación de PowerPoint</vt:lpstr>
      <vt:lpstr>Presentación de PowerPoint</vt:lpstr>
      <vt:lpstr>Debe haber participación y cooperación de todas las personas implicadas</vt:lpstr>
      <vt:lpstr>Las medidas deben ser proporcionales al tipo y al nivel de riesgo de cada actividad</vt:lpstr>
      <vt:lpstr>Identificar posibles interacciones entre empresas o situaciones especiales</vt:lpstr>
      <vt:lpstr>Se deben preparar una información inicial para quienes van a prestar el servicio</vt:lpstr>
      <vt:lpstr>CAE Efectiva: Etapa de ejecución y control del trabajo</vt:lpstr>
      <vt:lpstr>CAE Efectiva: Etapa de ejecución y control del trabajo</vt:lpstr>
      <vt:lpstr>CAE Efectiva: Etapa de ejecución y control del trabajo</vt:lpstr>
      <vt:lpstr>CAE Efectiva: Etapa de ejecución y control del trabajo</vt:lpstr>
      <vt:lpstr>CAE Efectiva: Etapa de ejecución y control del trabajo</vt:lpstr>
      <vt:lpstr>La integración favorece que cada uno cumpla su función</vt:lpstr>
      <vt:lpstr>La comunicación como base de la Cooperación</vt:lpstr>
      <vt:lpstr>Control y seguimiento de la planificación y organización prevista, proporcional a la naturaleza de los trabajos </vt:lpstr>
      <vt:lpstr>Gestión específica de las posibles interacciones entre empresas. Es una de las esencias de la CAE.</vt:lpstr>
      <vt:lpstr>CAE Efectiva: Etapa de Finalización y Evaluación del Desempeño</vt:lpstr>
      <vt:lpstr>CAE Efectiva: Etapa de Finalización y Evaluación del Desempeño</vt:lpstr>
      <vt:lpstr>CAE Efectiva: Etapa de Finalización y Evaluación del Desempeño</vt:lpstr>
      <vt:lpstr>Crear un entorno que permita hablar con confianza</vt:lpstr>
      <vt:lpstr>Medir a través de indicadores de desempeño y hacer un seguimiento para extraer aprendizajes. </vt:lpstr>
      <vt:lpstr>¿cómo es la CAE en tu empresa?</vt:lpstr>
      <vt:lpstr>Transforma la CAE para que sea más efectiva. Diagnóstico preliminar</vt:lpstr>
      <vt:lpstr>Ciclo de transformación de la CAE</vt:lpstr>
      <vt:lpstr>Ciclo de transformación de la CAE</vt:lpstr>
      <vt:lpstr>Ciclo de transformación de la CAE</vt:lpstr>
      <vt:lpstr>Ciclo de transformación de la CAE</vt:lpstr>
      <vt:lpstr>Ciclo de transformación de la CAE</vt:lpstr>
      <vt:lpstr>Fase 1: Diagnóstico</vt:lpstr>
      <vt:lpstr>DOCUMENTACIÓN pedida a las contratas</vt:lpstr>
      <vt:lpstr>INFORMACIÓN de riesgos, medidas preventivas y de emergencia que se entrega a las contratas</vt:lpstr>
      <vt:lpstr>PARTICIPACIÓN de los departamentos usuarios del servicio (producción, mantenimiento, …) en la gestión de la CAE</vt:lpstr>
      <vt:lpstr>Qué IMPACTO tiene el modelo actual de CAE en la productividad, costes, tareas puramente administrativas… </vt:lpstr>
      <vt:lpstr>Considera otras OPORTUNIDADES que se pueden presentar para iniciar la transformación</vt:lpstr>
      <vt:lpstr>Fases 2 y 3: Cómo abordar la transformación hacia la CAE Efectiva</vt:lpstr>
      <vt:lpstr>PROPÓSITO centrado en la seguridad y salud de las personas</vt:lpstr>
      <vt:lpstr>DOCUMENTACIÓN y medios de coordinación proporcionales al riesgo y a la situación</vt:lpstr>
      <vt:lpstr>DOCUMENTACIÓN y medios de coordinación proporcionales al riesgo y a la situación</vt:lpstr>
      <vt:lpstr>INFORMACIÓN de riesgos, medidas preventivas y de emergencia, específica y a tiempo</vt:lpstr>
      <vt:lpstr>CONTRATAS más capacitadas y con cultura preventiva compatible</vt:lpstr>
      <vt:lpstr>Cambio de ROL del SERVICIO DE PREVENCIÓN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Félix Sanz Herrero</dc:creator>
  <cp:lastModifiedBy>PAVON CABRERA, ADOLFO</cp:lastModifiedBy>
  <cp:revision>147</cp:revision>
  <dcterms:created xsi:type="dcterms:W3CDTF">2023-09-05T18:23:36Z</dcterms:created>
  <dcterms:modified xsi:type="dcterms:W3CDTF">2024-10-08T12:21:21Z</dcterms:modified>
</cp:coreProperties>
</file>