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B4"/>
    <a:srgbClr val="0075CC"/>
    <a:srgbClr val="008F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3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77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85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64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054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60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10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66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26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59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933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CB36D-301C-457A-845D-D32C74EA59AA}" type="datetimeFigureOut">
              <a:rPr lang="es-ES" smtClean="0"/>
              <a:t>23/05/2024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A5912-BE49-44AD-BC1E-95236A5752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02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1" y="0"/>
            <a:ext cx="3527419" cy="211597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29179" y="346681"/>
            <a:ext cx="7747461" cy="1246909"/>
          </a:xfrm>
          <a:gradFill flip="none" rotWithShape="1">
            <a:gsLst>
              <a:gs pos="0">
                <a:schemeClr val="accent1">
                  <a:lumMod val="75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es-ES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SERVICIO DE </a:t>
            </a:r>
            <a:br>
              <a:rPr lang="es-ES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ENDOCRINOLOGÍA Y NUTRICIÓN</a:t>
            </a:r>
            <a:endParaRPr lang="es-ES" sz="4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033658" y="4953793"/>
            <a:ext cx="3937518" cy="1481116"/>
          </a:xfrm>
        </p:spPr>
        <p:txBody>
          <a:bodyPr>
            <a:noAutofit/>
          </a:bodyPr>
          <a:lstStyle/>
          <a:p>
            <a:r>
              <a:rPr lang="es-ES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de junio de 2024</a:t>
            </a:r>
          </a:p>
          <a:p>
            <a:r>
              <a:rPr lang="es-ES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12:00- 16:00horas </a:t>
            </a:r>
          </a:p>
          <a:p>
            <a:r>
              <a:rPr lang="es-ES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Salón de Actos, Centro de Simulación </a:t>
            </a:r>
            <a:r>
              <a:rPr lang="es-ES" sz="1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(Antiguo Pabellón Medicina Comunitaria)</a:t>
            </a:r>
          </a:p>
          <a:p>
            <a:r>
              <a:rPr lang="es-ES" sz="2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12 de Octubre</a:t>
            </a:r>
            <a:endParaRPr lang="es-ES" sz="20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9331" y="1940270"/>
            <a:ext cx="7847044" cy="4893647"/>
          </a:xfrm>
          <a:prstGeom prst="rect">
            <a:avLst/>
          </a:prstGeom>
          <a:solidFill>
            <a:schemeClr val="bg1"/>
          </a:solidFill>
          <a:ln w="76200">
            <a:solidFill>
              <a:srgbClr val="3C9BDA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3C97D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3C97DA"/>
                </a:solidFill>
              </a:rPr>
              <a:t>12.15 </a:t>
            </a:r>
            <a:r>
              <a:rPr lang="es-ES" sz="1400" dirty="0">
                <a:solidFill>
                  <a:srgbClr val="3C97DA"/>
                </a:solidFill>
              </a:rPr>
              <a:t>Inauguración y </a:t>
            </a:r>
            <a:r>
              <a:rPr lang="es-ES" sz="1400" dirty="0" smtClean="0">
                <a:solidFill>
                  <a:srgbClr val="3C97DA"/>
                </a:solidFill>
              </a:rPr>
              <a:t>Bienvenida</a:t>
            </a:r>
          </a:p>
          <a:p>
            <a:pPr algn="ctr"/>
            <a:r>
              <a:rPr lang="es-ES" sz="1400" dirty="0">
                <a:solidFill>
                  <a:srgbClr val="3C97DA"/>
                </a:solidFill>
              </a:rPr>
              <a:t> </a:t>
            </a:r>
            <a:r>
              <a:rPr lang="es-ES" sz="1400" dirty="0" smtClean="0">
                <a:solidFill>
                  <a:srgbClr val="3C97DA"/>
                </a:solidFill>
              </a:rPr>
              <a:t>     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Dirección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12.30. Cambios tecnológicos en la </a:t>
            </a:r>
            <a:r>
              <a:rPr lang="es-ES" sz="1400" dirty="0" smtClean="0">
                <a:solidFill>
                  <a:srgbClr val="3C97DA"/>
                </a:solidFill>
              </a:rPr>
              <a:t>atención de </a:t>
            </a:r>
            <a:r>
              <a:rPr lang="es-ES" sz="1400" dirty="0">
                <a:solidFill>
                  <a:srgbClr val="3C97DA"/>
                </a:solidFill>
              </a:rPr>
              <a:t>la DM: </a:t>
            </a:r>
            <a:r>
              <a:rPr lang="es-ES" sz="1400" dirty="0" smtClean="0">
                <a:solidFill>
                  <a:srgbClr val="3C97DA"/>
                </a:solidFill>
              </a:rPr>
              <a:t>Sensores, </a:t>
            </a:r>
            <a:r>
              <a:rPr lang="es-ES" sz="1400" dirty="0">
                <a:solidFill>
                  <a:srgbClr val="3C97DA"/>
                </a:solidFill>
              </a:rPr>
              <a:t>m</a:t>
            </a:r>
            <a:r>
              <a:rPr lang="es-ES" sz="1400" dirty="0" smtClean="0">
                <a:solidFill>
                  <a:srgbClr val="3C97DA"/>
                </a:solidFill>
              </a:rPr>
              <a:t>icroinfusoras y métodos híbridos.</a:t>
            </a:r>
          </a:p>
          <a:p>
            <a:pPr algn="ctr"/>
            <a:r>
              <a:rPr lang="es-ES" sz="1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Irune Blanco</a:t>
            </a:r>
            <a:r>
              <a:rPr lang="es-ES" sz="1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/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Manuel Martín </a:t>
            </a:r>
            <a:r>
              <a:rPr lang="es-ES" sz="1200" i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Moreno/Celestino Rodriguez/</a:t>
            </a:r>
            <a:endParaRPr lang="es-ES" sz="12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3C97DA"/>
                </a:solidFill>
              </a:rPr>
              <a:t>12.45 Fallo intestinal y trasplante intestinal.</a:t>
            </a:r>
          </a:p>
          <a:p>
            <a:pPr algn="ctr"/>
            <a:r>
              <a:rPr lang="es-ES" sz="1400" dirty="0" smtClean="0">
                <a:solidFill>
                  <a:srgbClr val="3C97DA"/>
                </a:solidFill>
              </a:rPr>
              <a:t>     </a:t>
            </a:r>
            <a:r>
              <a:rPr lang="es-ES" sz="1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s-ES" sz="1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María Maíz/Raquel de Diego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3C97DA"/>
                </a:solidFill>
              </a:rPr>
              <a:t>13:00 La participación </a:t>
            </a:r>
            <a:r>
              <a:rPr lang="es-ES" sz="1400" dirty="0">
                <a:solidFill>
                  <a:srgbClr val="3C97DA"/>
                </a:solidFill>
              </a:rPr>
              <a:t>de Endocrinología </a:t>
            </a:r>
            <a:r>
              <a:rPr lang="es-ES" sz="1400" dirty="0" smtClean="0">
                <a:solidFill>
                  <a:srgbClr val="3C97DA"/>
                </a:solidFill>
              </a:rPr>
              <a:t>y Nutrición </a:t>
            </a:r>
            <a:r>
              <a:rPr lang="es-ES" sz="1400" dirty="0">
                <a:solidFill>
                  <a:srgbClr val="3C97DA"/>
                </a:solidFill>
              </a:rPr>
              <a:t>en Comités </a:t>
            </a:r>
            <a:r>
              <a:rPr lang="es-ES" sz="1400" dirty="0" smtClean="0">
                <a:solidFill>
                  <a:srgbClr val="3C97DA"/>
                </a:solidFill>
              </a:rPr>
              <a:t>Multidisciplinares</a:t>
            </a:r>
          </a:p>
          <a:p>
            <a:pPr algn="ctr"/>
            <a:r>
              <a:rPr lang="es-ES" sz="1400" dirty="0">
                <a:solidFill>
                  <a:srgbClr val="3C97DA"/>
                </a:solidFill>
              </a:rPr>
              <a:t> </a:t>
            </a:r>
            <a:r>
              <a:rPr lang="es-ES" sz="1400" dirty="0" smtClean="0">
                <a:solidFill>
                  <a:srgbClr val="3C97DA"/>
                </a:solidFill>
              </a:rPr>
              <a:t>    </a:t>
            </a:r>
            <a:r>
              <a:rPr lang="es-ES" sz="1200" dirty="0" smtClean="0">
                <a:solidFill>
                  <a:srgbClr val="3C97DA"/>
                </a:solidFill>
              </a:rPr>
              <a:t>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Mª Ángeles Valero, Myriam Partida y </a:t>
            </a:r>
            <a:r>
              <a:rPr lang="es-ES" sz="12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ª Soledad </a:t>
            </a:r>
            <a:r>
              <a:rPr lang="es-ES" sz="12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Librizzi</a:t>
            </a:r>
            <a:endParaRPr lang="es-ES" sz="12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 smtClean="0">
                <a:solidFill>
                  <a:srgbClr val="3C97DA"/>
                </a:solidFill>
              </a:rPr>
              <a:t>13:15 Avances </a:t>
            </a:r>
            <a:r>
              <a:rPr lang="es-ES" sz="1400" dirty="0">
                <a:solidFill>
                  <a:srgbClr val="3C97DA"/>
                </a:solidFill>
              </a:rPr>
              <a:t>en el Laboratorio </a:t>
            </a:r>
            <a:r>
              <a:rPr lang="es-ES" sz="1400" dirty="0" smtClean="0">
                <a:solidFill>
                  <a:srgbClr val="3C97DA"/>
                </a:solidFill>
              </a:rPr>
              <a:t>de Hormonas</a:t>
            </a:r>
          </a:p>
          <a:p>
            <a:pPr algn="ctr"/>
            <a:r>
              <a:rPr lang="es-ES" sz="1400" dirty="0" smtClean="0">
                <a:solidFill>
                  <a:srgbClr val="3C97DA"/>
                </a:solidFill>
              </a:rPr>
              <a:t>      </a:t>
            </a:r>
            <a:r>
              <a:rPr lang="es-ES" sz="12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Ilenia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Liria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13.30 Evolución </a:t>
            </a:r>
            <a:r>
              <a:rPr lang="es-ES" sz="1400" dirty="0" smtClean="0">
                <a:solidFill>
                  <a:srgbClr val="3C97DA"/>
                </a:solidFill>
              </a:rPr>
              <a:t>en el manejo de la patología nodular de </a:t>
            </a:r>
            <a:r>
              <a:rPr lang="es-ES" sz="1400" dirty="0">
                <a:solidFill>
                  <a:srgbClr val="3C97DA"/>
                </a:solidFill>
              </a:rPr>
              <a:t>t</a:t>
            </a:r>
            <a:r>
              <a:rPr lang="es-ES" sz="1400" dirty="0" smtClean="0">
                <a:solidFill>
                  <a:srgbClr val="3C97DA"/>
                </a:solidFill>
              </a:rPr>
              <a:t>iroidea</a:t>
            </a:r>
          </a:p>
          <a:p>
            <a:pPr algn="ctr"/>
            <a:r>
              <a:rPr lang="es-ES" sz="1400" dirty="0">
                <a:solidFill>
                  <a:srgbClr val="3C97DA"/>
                </a:solidFill>
              </a:rPr>
              <a:t> </a:t>
            </a:r>
            <a:r>
              <a:rPr lang="es-ES" sz="1400" dirty="0" smtClean="0">
                <a:solidFill>
                  <a:srgbClr val="3C97DA"/>
                </a:solidFill>
              </a:rPr>
              <a:t>     </a:t>
            </a:r>
            <a:r>
              <a:rPr lang="es-ES" sz="12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Isabella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12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Mattei</a:t>
            </a:r>
            <a:endParaRPr lang="es-ES" sz="12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13.45 Desarrollo de la atención de </a:t>
            </a:r>
            <a:r>
              <a:rPr lang="es-ES" sz="1400" dirty="0" smtClean="0">
                <a:solidFill>
                  <a:srgbClr val="3C97DA"/>
                </a:solidFill>
              </a:rPr>
              <a:t>la enfermedad </a:t>
            </a:r>
            <a:r>
              <a:rPr lang="es-ES" sz="1400" dirty="0">
                <a:solidFill>
                  <a:srgbClr val="3C97DA"/>
                </a:solidFill>
              </a:rPr>
              <a:t>m</a:t>
            </a:r>
            <a:r>
              <a:rPr lang="es-ES" sz="1400" dirty="0" smtClean="0">
                <a:solidFill>
                  <a:srgbClr val="3C97DA"/>
                </a:solidFill>
              </a:rPr>
              <a:t>etabólica </a:t>
            </a:r>
            <a:r>
              <a:rPr lang="es-ES" sz="1400" dirty="0">
                <a:solidFill>
                  <a:srgbClr val="3C97DA"/>
                </a:solidFill>
              </a:rPr>
              <a:t>ó</a:t>
            </a:r>
            <a:r>
              <a:rPr lang="es-ES" sz="1400" dirty="0" smtClean="0">
                <a:solidFill>
                  <a:srgbClr val="3C97DA"/>
                </a:solidFill>
              </a:rPr>
              <a:t>sea</a:t>
            </a:r>
          </a:p>
          <a:p>
            <a:pPr algn="ctr"/>
            <a:r>
              <a:rPr lang="es-ES" sz="1400" dirty="0">
                <a:solidFill>
                  <a:srgbClr val="3C97DA"/>
                </a:solidFill>
              </a:rPr>
              <a:t> </a:t>
            </a:r>
            <a:r>
              <a:rPr lang="es-ES" sz="1400" dirty="0" smtClean="0">
                <a:solidFill>
                  <a:srgbClr val="3C97DA"/>
                </a:solidFill>
              </a:rPr>
              <a:t>    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Guillermo Martínez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14.00 Integración </a:t>
            </a:r>
            <a:r>
              <a:rPr lang="es-ES" sz="1400" dirty="0" smtClean="0">
                <a:solidFill>
                  <a:srgbClr val="3C97DA"/>
                </a:solidFill>
              </a:rPr>
              <a:t>de la Endocrinología a través de un caso clínico complejo </a:t>
            </a:r>
          </a:p>
          <a:p>
            <a:pPr algn="ctr"/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María Calatayud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14.15 Hitos </a:t>
            </a:r>
            <a:r>
              <a:rPr lang="es-ES" sz="1400" dirty="0" smtClean="0">
                <a:solidFill>
                  <a:srgbClr val="3C97DA"/>
                </a:solidFill>
              </a:rPr>
              <a:t>en </a:t>
            </a:r>
            <a:r>
              <a:rPr lang="es-ES" sz="1400" dirty="0">
                <a:solidFill>
                  <a:srgbClr val="3C97DA"/>
                </a:solidFill>
              </a:rPr>
              <a:t>la </a:t>
            </a:r>
            <a:r>
              <a:rPr lang="es-ES" sz="1400" dirty="0" smtClean="0">
                <a:solidFill>
                  <a:srgbClr val="3C97DA"/>
                </a:solidFill>
              </a:rPr>
              <a:t>historia </a:t>
            </a:r>
            <a:r>
              <a:rPr lang="es-ES" sz="1400" dirty="0">
                <a:solidFill>
                  <a:srgbClr val="3C97DA"/>
                </a:solidFill>
              </a:rPr>
              <a:t>del Servicio </a:t>
            </a:r>
            <a:r>
              <a:rPr lang="es-ES" sz="1400" dirty="0" smtClean="0">
                <a:solidFill>
                  <a:srgbClr val="3C97DA"/>
                </a:solidFill>
              </a:rPr>
              <a:t>de Endocrinología </a:t>
            </a:r>
            <a:r>
              <a:rPr lang="es-ES" sz="1400" dirty="0">
                <a:solidFill>
                  <a:srgbClr val="3C97DA"/>
                </a:solidFill>
              </a:rPr>
              <a:t>y </a:t>
            </a:r>
            <a:r>
              <a:rPr lang="es-ES" sz="1400" dirty="0" smtClean="0">
                <a:solidFill>
                  <a:srgbClr val="3C97DA"/>
                </a:solidFill>
              </a:rPr>
              <a:t>Nutrición</a:t>
            </a:r>
          </a:p>
          <a:p>
            <a:pPr algn="ctr"/>
            <a:r>
              <a:rPr lang="es-ES" sz="1400" dirty="0">
                <a:solidFill>
                  <a:srgbClr val="3C97DA"/>
                </a:solidFill>
              </a:rPr>
              <a:t> </a:t>
            </a:r>
            <a:r>
              <a:rPr lang="es-ES" sz="1400" dirty="0" smtClean="0">
                <a:solidFill>
                  <a:srgbClr val="3C97DA"/>
                </a:solidFill>
              </a:rPr>
              <a:t>    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Federico Hawkins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14.30 Comentarios y c</a:t>
            </a:r>
            <a:r>
              <a:rPr lang="es-ES" sz="1400" dirty="0" smtClean="0">
                <a:solidFill>
                  <a:srgbClr val="3C97DA"/>
                </a:solidFill>
              </a:rPr>
              <a:t>onclusiones</a:t>
            </a:r>
          </a:p>
          <a:p>
            <a:pPr algn="ctr"/>
            <a:r>
              <a:rPr lang="es-ES" sz="1400" i="1" dirty="0" smtClean="0">
                <a:solidFill>
                  <a:srgbClr val="3C97DA"/>
                </a:solidFill>
              </a:rPr>
              <a:t>      </a:t>
            </a:r>
            <a:r>
              <a:rPr lang="es-ES" sz="1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Miguel León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3C97DA"/>
                </a:solidFill>
              </a:rPr>
              <a:t>14.45 </a:t>
            </a:r>
            <a:r>
              <a:rPr lang="es-ES" sz="1400" dirty="0" smtClean="0">
                <a:solidFill>
                  <a:srgbClr val="3C97DA"/>
                </a:solidFill>
              </a:rPr>
              <a:t>Comida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8441" y="1742880"/>
            <a:ext cx="2143125" cy="2143125"/>
          </a:xfrm>
          <a:prstGeom prst="rect">
            <a:avLst/>
          </a:prstGeom>
        </p:spPr>
      </p:pic>
      <p:pic>
        <p:nvPicPr>
          <p:cNvPr id="7" name="Imagen 8"/>
          <p:cNvPicPr/>
          <p:nvPr/>
        </p:nvPicPr>
        <p:blipFill>
          <a:blip r:embed="rId4"/>
          <a:stretch/>
        </p:blipFill>
        <p:spPr>
          <a:xfrm>
            <a:off x="8033658" y="3098840"/>
            <a:ext cx="1884783" cy="1884784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6316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170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de Office</vt:lpstr>
      <vt:lpstr>DEL SERVICIO DE  ENDOCRINOLOGÍA Y NUTRICIÓN</vt:lpstr>
    </vt:vector>
  </TitlesOfParts>
  <Company>Comunidad de Madrid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 SERVICIO DE  ENDOCRINOLOGÍA Y NUTRICIÓN</dc:title>
  <dc:creator>Consejeria de Sanidad</dc:creator>
  <cp:lastModifiedBy>Vilela Sánchez.Nuria</cp:lastModifiedBy>
  <cp:revision>6</cp:revision>
  <dcterms:created xsi:type="dcterms:W3CDTF">2024-05-08T13:41:19Z</dcterms:created>
  <dcterms:modified xsi:type="dcterms:W3CDTF">2024-05-23T11:11:07Z</dcterms:modified>
</cp:coreProperties>
</file>