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4" r:id="rId6"/>
    <p:sldId id="260" r:id="rId7"/>
    <p:sldId id="261" r:id="rId8"/>
    <p:sldId id="265" r:id="rId9"/>
    <p:sldId id="262" r:id="rId10"/>
    <p:sldId id="263"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23A20A-D93C-4232-A73F-78E0D084D919}" type="datetimeFigureOut">
              <a:rPr lang="es-ES" smtClean="0"/>
              <a:t>15/04/2024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FC0FD-4E8D-4FDF-B321-B7BB401DB6A8}" type="slidenum">
              <a:rPr lang="es-ES" smtClean="0"/>
              <a:t>‹Nº›</a:t>
            </a:fld>
            <a:endParaRPr lang="es-ES"/>
          </a:p>
        </p:txBody>
      </p:sp>
    </p:spTree>
    <p:extLst>
      <p:ext uri="{BB962C8B-B14F-4D97-AF65-F5344CB8AC3E}">
        <p14:creationId xmlns:p14="http://schemas.microsoft.com/office/powerpoint/2010/main" val="288372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PRESENTACIÓN</a:t>
            </a:r>
          </a:p>
        </p:txBody>
      </p:sp>
      <p:sp>
        <p:nvSpPr>
          <p:cNvPr id="4" name="Marcador de número de diapositiva 3"/>
          <p:cNvSpPr>
            <a:spLocks noGrp="1"/>
          </p:cNvSpPr>
          <p:nvPr>
            <p:ph type="sldNum" sz="quarter" idx="5"/>
          </p:nvPr>
        </p:nvSpPr>
        <p:spPr/>
        <p:txBody>
          <a:bodyPr/>
          <a:lstStyle/>
          <a:p>
            <a:fld id="{D11FC0FD-4E8D-4FDF-B321-B7BB401DB6A8}" type="slidenum">
              <a:rPr lang="es-ES" smtClean="0"/>
              <a:t>1</a:t>
            </a:fld>
            <a:endParaRPr lang="es-ES"/>
          </a:p>
        </p:txBody>
      </p:sp>
    </p:spTree>
    <p:extLst>
      <p:ext uri="{BB962C8B-B14F-4D97-AF65-F5344CB8AC3E}">
        <p14:creationId xmlns:p14="http://schemas.microsoft.com/office/powerpoint/2010/main" val="875447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AB481A-92F5-596C-B0BD-295DAC00732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D5CB6E53-DE4F-13E8-FCF5-4FB82321AF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02D4EAF5-7ED6-53E3-9CCD-DC1686EF1ED1}"/>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4F82E1DD-5AAD-00EF-10E7-A10F0720B35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E7E8737-228A-187C-F151-D6FA714F999C}"/>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3791739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6B9582-6B80-BDE5-581F-DF90EA35F0B0}"/>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5737E2D2-23B7-600E-7666-A53AD1521C9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89CC4DE-0D05-DE84-6EA1-4C031517E96F}"/>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8D3F78F5-4F6A-D14B-D5E5-A9F7D2AAABB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7AD14DF-17CA-494F-CFFE-3D7E4DE421F5}"/>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3477702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C5ADAAE-5779-4C60-ADF5-0D38CD51A98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F49E3463-B7AB-5FD2-E1AB-6F0F1E7B7E6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B8848D1-1E9E-9A1A-B23D-9DC432A768EF}"/>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7F2D9046-D357-2204-71B8-E55D58AED60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2DDE2DB-F91C-8FFC-5043-7B8D6FEB6073}"/>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533359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3C01AF-7BC7-8671-DCB1-42117C7A5501}"/>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4174053-A7D0-F0D9-478A-93F9662AAF0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620902F-5A9D-32C3-B992-6031374D86B7}"/>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67CBCE5F-7450-8D58-A44D-79EB2A638AF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D4F0CD8-861F-84CC-3726-153CAE30C78D}"/>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1906504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E479F4-0EAA-00E8-3385-06754216A27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EC642B10-2547-BD6C-087D-1FDAADF5D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4AF6567-8AC6-C612-D6FF-FBBD486C6483}"/>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4122F75B-3A43-0C66-29F5-759DE2D7A9C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5F2A8CD-6A38-1DBB-6DCD-27F65C6A2951}"/>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1324837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76BFC5-AD5E-D987-B9BD-D6C8E3936A7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3FA81678-43F0-5AEC-D2EA-84600AD21C2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C80B92C4-4B31-D9E6-DA20-CB7B8EDFFDF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08B9F5E-A305-F602-5A62-CF3E0454366A}"/>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6" name="Marcador de pie de página 5">
            <a:extLst>
              <a:ext uri="{FF2B5EF4-FFF2-40B4-BE49-F238E27FC236}">
                <a16:creationId xmlns:a16="http://schemas.microsoft.com/office/drawing/2014/main" id="{023F6253-5365-2C1E-DCD9-7E77C2425E4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91518E8-4661-AB98-1307-917ED620FA78}"/>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4109627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47B85-D9C3-FD0F-9229-A61B97EB0D0B}"/>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EC1EC3E3-B0B6-CB76-8809-8598B54C86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63A8029-97F8-A5C4-38D6-DD82704181B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D52483BE-4BDA-2440-B0F7-E8E37416E9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E271194-9EF1-314F-4F73-1B9DD7F0478B}"/>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8C354D8E-E000-3A2B-8FC9-E9122C037126}"/>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8" name="Marcador de pie de página 7">
            <a:extLst>
              <a:ext uri="{FF2B5EF4-FFF2-40B4-BE49-F238E27FC236}">
                <a16:creationId xmlns:a16="http://schemas.microsoft.com/office/drawing/2014/main" id="{7821F73D-F936-F152-0BFB-36E26F475972}"/>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88949A06-EC8D-8D11-CA62-3C29DADAB444}"/>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3187359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1A2555-9849-E5AF-28A7-A7F0E3279C6D}"/>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78BA0FF1-D1DE-797B-587C-36E89C15D4A3}"/>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4" name="Marcador de pie de página 3">
            <a:extLst>
              <a:ext uri="{FF2B5EF4-FFF2-40B4-BE49-F238E27FC236}">
                <a16:creationId xmlns:a16="http://schemas.microsoft.com/office/drawing/2014/main" id="{2F19F00F-EA00-CBEB-511B-471E63D546A4}"/>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471D6E57-EB70-45C2-D5D3-0EF9589360DB}"/>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187615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1AF5E57-304D-C6DB-F393-5D90CFDCA378}"/>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3" name="Marcador de pie de página 2">
            <a:extLst>
              <a:ext uri="{FF2B5EF4-FFF2-40B4-BE49-F238E27FC236}">
                <a16:creationId xmlns:a16="http://schemas.microsoft.com/office/drawing/2014/main" id="{435F29D9-C37E-DEFB-BBCD-DB22FABCBF36}"/>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1DD10A89-0F71-B2A4-0D6D-58EF712F1981}"/>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1997082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653BA3-BC4B-ADE3-C891-7F97B643BA5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567C230-6AAA-4E52-F1B1-C11257CCA3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60A7D251-DD84-805F-5DF0-78DB02472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4C6FBB-E298-2C06-5C2D-4A1779F95F98}"/>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6" name="Marcador de pie de página 5">
            <a:extLst>
              <a:ext uri="{FF2B5EF4-FFF2-40B4-BE49-F238E27FC236}">
                <a16:creationId xmlns:a16="http://schemas.microsoft.com/office/drawing/2014/main" id="{FABAC6F3-CB64-9A76-F7A5-F9280DE301F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4A0E795-537B-B55C-F58D-C55A175DAD86}"/>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2267581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3657C5-BADF-551D-9A46-5C4A414513C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2DFA9F5-FA8A-CCA4-B41B-599BEA8A3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214DC9C2-92A3-D3C2-5C84-D650C0FC0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30A96E0-0681-ADAC-7DAC-99F5071A4919}"/>
              </a:ext>
            </a:extLst>
          </p:cNvPr>
          <p:cNvSpPr>
            <a:spLocks noGrp="1"/>
          </p:cNvSpPr>
          <p:nvPr>
            <p:ph type="dt" sz="half" idx="10"/>
          </p:nvPr>
        </p:nvSpPr>
        <p:spPr/>
        <p:txBody>
          <a:bodyPr/>
          <a:lstStyle/>
          <a:p>
            <a:fld id="{0A9E2866-5E9A-4B51-88CE-878644CA0706}" type="datetimeFigureOut">
              <a:rPr lang="es-ES" smtClean="0"/>
              <a:t>15/04/2024</a:t>
            </a:fld>
            <a:endParaRPr lang="es-ES"/>
          </a:p>
        </p:txBody>
      </p:sp>
      <p:sp>
        <p:nvSpPr>
          <p:cNvPr id="6" name="Marcador de pie de página 5">
            <a:extLst>
              <a:ext uri="{FF2B5EF4-FFF2-40B4-BE49-F238E27FC236}">
                <a16:creationId xmlns:a16="http://schemas.microsoft.com/office/drawing/2014/main" id="{04C19167-80CA-8FF9-C545-7D238CC413C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627EE83-D852-0939-0609-9488B034D6EE}"/>
              </a:ext>
            </a:extLst>
          </p:cNvPr>
          <p:cNvSpPr>
            <a:spLocks noGrp="1"/>
          </p:cNvSpPr>
          <p:nvPr>
            <p:ph type="sldNum" sz="quarter" idx="12"/>
          </p:nvPr>
        </p:nvSpPr>
        <p:spPr/>
        <p:txBody>
          <a:bodyPr/>
          <a:lstStyle/>
          <a:p>
            <a:fld id="{97DF434F-C102-4571-9D48-366FF1B3ECB4}" type="slidenum">
              <a:rPr lang="es-ES" smtClean="0"/>
              <a:t>‹Nº›</a:t>
            </a:fld>
            <a:endParaRPr lang="es-ES"/>
          </a:p>
        </p:txBody>
      </p:sp>
    </p:spTree>
    <p:extLst>
      <p:ext uri="{BB962C8B-B14F-4D97-AF65-F5344CB8AC3E}">
        <p14:creationId xmlns:p14="http://schemas.microsoft.com/office/powerpoint/2010/main" val="3783097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C7437C3-19E1-EEE6-919C-30CBFAABF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17DB638-D653-27B9-649F-76DDC1102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1AA51C9-D831-4014-4278-668011B318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E2866-5E9A-4B51-88CE-878644CA0706}" type="datetimeFigureOut">
              <a:rPr lang="es-ES" smtClean="0"/>
              <a:t>15/04/2024</a:t>
            </a:fld>
            <a:endParaRPr lang="es-ES"/>
          </a:p>
        </p:txBody>
      </p:sp>
      <p:sp>
        <p:nvSpPr>
          <p:cNvPr id="5" name="Marcador de pie de página 4">
            <a:extLst>
              <a:ext uri="{FF2B5EF4-FFF2-40B4-BE49-F238E27FC236}">
                <a16:creationId xmlns:a16="http://schemas.microsoft.com/office/drawing/2014/main" id="{ADC6121A-AEE7-968A-3A3C-51AD082C09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584478E5-0F4F-EDA2-B892-172D547432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F434F-C102-4571-9D48-366FF1B3ECB4}" type="slidenum">
              <a:rPr lang="es-ES" smtClean="0"/>
              <a:t>‹Nº›</a:t>
            </a:fld>
            <a:endParaRPr lang="es-ES"/>
          </a:p>
        </p:txBody>
      </p:sp>
    </p:spTree>
    <p:extLst>
      <p:ext uri="{BB962C8B-B14F-4D97-AF65-F5344CB8AC3E}">
        <p14:creationId xmlns:p14="http://schemas.microsoft.com/office/powerpoint/2010/main" val="1567354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a:extLst>
              <a:ext uri="{FF2B5EF4-FFF2-40B4-BE49-F238E27FC236}">
                <a16:creationId xmlns:a16="http://schemas.microsoft.com/office/drawing/2014/main" id="{06DB0D6A-67F0-458F-F477-D6E8084FD625}"/>
              </a:ext>
            </a:extLst>
          </p:cNvPr>
          <p:cNvSpPr>
            <a:spLocks noGrp="1"/>
          </p:cNvSpPr>
          <p:nvPr>
            <p:ph type="title"/>
          </p:nvPr>
        </p:nvSpPr>
        <p:spPr>
          <a:xfrm>
            <a:off x="382555" y="270587"/>
            <a:ext cx="11346025" cy="3882313"/>
          </a:xfrm>
          <a:ln>
            <a:noFill/>
          </a:ln>
          <a:effectLst>
            <a:glow rad="228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es-ES" dirty="0">
                <a:solidFill>
                  <a:schemeClr val="accent2">
                    <a:lumMod val="60000"/>
                    <a:lumOff val="40000"/>
                  </a:schemeClr>
                </a:solidFill>
              </a:rPr>
              <a:t>LA PRÁCTICA DE LA ABOGACÍA DENTRO DEL</a:t>
            </a:r>
            <a:br>
              <a:rPr lang="es-ES" dirty="0">
                <a:solidFill>
                  <a:schemeClr val="accent2">
                    <a:lumMod val="60000"/>
                    <a:lumOff val="40000"/>
                  </a:schemeClr>
                </a:solidFill>
              </a:rPr>
            </a:br>
            <a:r>
              <a:rPr lang="es-ES" dirty="0">
                <a:solidFill>
                  <a:schemeClr val="accent2">
                    <a:lumMod val="60000"/>
                    <a:lumOff val="40000"/>
                  </a:schemeClr>
                </a:solidFill>
              </a:rPr>
              <a:t>TURNO ESPECIALIZADO DE VIOLENCIA GÉNERO</a:t>
            </a:r>
          </a:p>
        </p:txBody>
      </p:sp>
      <p:sp>
        <p:nvSpPr>
          <p:cNvPr id="14" name="Marcador de contenido 13">
            <a:extLst>
              <a:ext uri="{FF2B5EF4-FFF2-40B4-BE49-F238E27FC236}">
                <a16:creationId xmlns:a16="http://schemas.microsoft.com/office/drawing/2014/main" id="{A012D35E-ED1D-7FA6-2AF3-3852E4502FED}"/>
              </a:ext>
            </a:extLst>
          </p:cNvPr>
          <p:cNvSpPr>
            <a:spLocks noGrp="1"/>
          </p:cNvSpPr>
          <p:nvPr>
            <p:ph idx="1"/>
          </p:nvPr>
        </p:nvSpPr>
        <p:spPr>
          <a:xfrm>
            <a:off x="585787" y="4524375"/>
            <a:ext cx="11020425" cy="1961956"/>
          </a:xfrm>
          <a:solidFill>
            <a:schemeClr val="accent1">
              <a:lumMod val="20000"/>
              <a:lumOff val="80000"/>
              <a:alpha val="50000"/>
            </a:schemeClr>
          </a:solidFill>
          <a:ln>
            <a:noFill/>
          </a:ln>
          <a:effectLst>
            <a:glow rad="101600">
              <a:schemeClr val="accent5">
                <a:satMod val="175000"/>
                <a:alpha val="40000"/>
              </a:schemeClr>
            </a:glow>
            <a:outerShdw blurRad="50800" dist="38100" dir="5400000" algn="t"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a:normAutofit lnSpcReduction="10000"/>
          </a:bodyPr>
          <a:lstStyle/>
          <a:p>
            <a:pPr marL="0" indent="0">
              <a:buNone/>
            </a:pPr>
            <a:r>
              <a:rPr lang="es-ES"/>
              <a:t>                                </a:t>
            </a:r>
            <a:r>
              <a:rPr lang="es-ES" dirty="0"/>
              <a:t>PONENTE: Alicia Celia Tapias López</a:t>
            </a:r>
          </a:p>
          <a:p>
            <a:pPr marL="0" indent="0">
              <a:buNone/>
            </a:pPr>
            <a:r>
              <a:rPr lang="es-ES" dirty="0"/>
              <a:t>                                                         Abogada</a:t>
            </a:r>
          </a:p>
          <a:p>
            <a:pPr marL="0" indent="0">
              <a:buNone/>
            </a:pPr>
            <a:r>
              <a:rPr lang="es-ES" dirty="0"/>
              <a:t>            Curso organizado por la Dirección General Igualdad CAM  </a:t>
            </a:r>
          </a:p>
          <a:p>
            <a:pPr marL="0" indent="0">
              <a:buNone/>
            </a:pPr>
            <a:r>
              <a:rPr lang="es-ES" dirty="0"/>
              <a:t>                                                  15/4/24</a:t>
            </a:r>
          </a:p>
        </p:txBody>
      </p:sp>
    </p:spTree>
    <p:extLst>
      <p:ext uri="{BB962C8B-B14F-4D97-AF65-F5344CB8AC3E}">
        <p14:creationId xmlns:p14="http://schemas.microsoft.com/office/powerpoint/2010/main" val="4166400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1E846D-8AFE-A837-F626-6C74490731B2}"/>
              </a:ext>
            </a:extLst>
          </p:cNvPr>
          <p:cNvSpPr>
            <a:spLocks noGrp="1"/>
          </p:cNvSpPr>
          <p:nvPr>
            <p:ph type="title"/>
          </p:nvPr>
        </p:nvSpPr>
        <p:spPr/>
        <p:txBody>
          <a:bodyPr>
            <a:normAutofit/>
          </a:bodyPr>
          <a:lstStyle/>
          <a:p>
            <a:r>
              <a:rPr lang="es-ES" sz="2400" b="1" dirty="0"/>
              <a:t>                                                     LA VIOLENCIA Y SU PRUEBA</a:t>
            </a:r>
          </a:p>
        </p:txBody>
      </p:sp>
      <p:sp>
        <p:nvSpPr>
          <p:cNvPr id="3" name="Marcador de contenido 2">
            <a:extLst>
              <a:ext uri="{FF2B5EF4-FFF2-40B4-BE49-F238E27FC236}">
                <a16:creationId xmlns:a16="http://schemas.microsoft.com/office/drawing/2014/main" id="{5FABDB5E-D3E0-1868-2F9E-E7E6B615861B}"/>
              </a:ext>
            </a:extLst>
          </p:cNvPr>
          <p:cNvSpPr>
            <a:spLocks noGrp="1"/>
          </p:cNvSpPr>
          <p:nvPr>
            <p:ph idx="1"/>
          </p:nvPr>
        </p:nvSpPr>
        <p:spPr>
          <a:xfrm>
            <a:off x="838200" y="1614196"/>
            <a:ext cx="10515600" cy="4562767"/>
          </a:xfrm>
        </p:spPr>
        <p:txBody>
          <a:bodyPr/>
          <a:lstStyle/>
          <a:p>
            <a:pPr algn="just">
              <a:buFont typeface="Wingdings" panose="05000000000000000000" pitchFamily="2" charset="2"/>
              <a:buChar char="q"/>
            </a:pPr>
            <a:endParaRPr lang="es-ES" dirty="0"/>
          </a:p>
          <a:p>
            <a:pPr algn="just">
              <a:buFont typeface="Wingdings" panose="05000000000000000000" pitchFamily="2" charset="2"/>
              <a:buChar char="q"/>
            </a:pPr>
            <a:r>
              <a:rPr lang="es-ES" sz="2400" dirty="0"/>
              <a:t>Violencia Física y Psicológica (partes de asistencia médicos, psicológicos , informe médico forense, demás periciales, declaración de la víctima y demás testificales , prueba digital , informe de  valoración integral del riesgo , </a:t>
            </a:r>
            <a:r>
              <a:rPr lang="es-ES" sz="2400" dirty="0" err="1"/>
              <a:t>etc</a:t>
            </a:r>
            <a:r>
              <a:rPr lang="es-ES" sz="2400" dirty="0"/>
              <a:t> ) </a:t>
            </a:r>
          </a:p>
          <a:p>
            <a:pPr algn="just">
              <a:buFont typeface="Wingdings" panose="05000000000000000000" pitchFamily="2" charset="2"/>
              <a:buChar char="q"/>
            </a:pPr>
            <a:r>
              <a:rPr lang="es-ES" sz="2400" dirty="0"/>
              <a:t>Violencia económica ( solicitar información Punto Neutro Judicial, </a:t>
            </a:r>
          </a:p>
          <a:p>
            <a:pPr algn="just">
              <a:buFont typeface="Wingdings" panose="05000000000000000000" pitchFamily="2" charset="2"/>
              <a:buChar char="q"/>
            </a:pPr>
            <a:r>
              <a:rPr lang="es-ES" sz="2400" dirty="0"/>
              <a:t>Violencia digital ( declaración víctima, documental , cotejo, pericial informática de prueba digital ) Importante probar autoría , respetar de cadena custodia, y probar autenticidad e integridad del documento. Formación (INCIBE . </a:t>
            </a:r>
            <a:r>
              <a:rPr lang="es-ES" sz="2400" dirty="0" err="1"/>
              <a:t>Stopviolenciadegénerodigital</a:t>
            </a:r>
            <a:r>
              <a:rPr lang="es-ES" sz="2400" dirty="0"/>
              <a:t> , AEPD , </a:t>
            </a:r>
            <a:r>
              <a:rPr lang="es-ES" sz="2400" dirty="0" err="1"/>
              <a:t>etc</a:t>
            </a:r>
            <a:r>
              <a:rPr lang="es-ES" sz="2400" dirty="0"/>
              <a:t> ) </a:t>
            </a:r>
          </a:p>
          <a:p>
            <a:pPr algn="just">
              <a:buFont typeface="Wingdings" panose="05000000000000000000" pitchFamily="2" charset="2"/>
              <a:buChar char="q"/>
            </a:pPr>
            <a:r>
              <a:rPr lang="es-ES" sz="2400" dirty="0"/>
              <a:t>Violencia sexual ( declaración víctima , periciales, en algunos casos </a:t>
            </a:r>
            <a:r>
              <a:rPr lang="es-ES" sz="2400" dirty="0" err="1"/>
              <a:t>testigos,etc</a:t>
            </a:r>
            <a:r>
              <a:rPr lang="es-ES" sz="2400" dirty="0"/>
              <a:t> ) </a:t>
            </a:r>
          </a:p>
        </p:txBody>
      </p:sp>
    </p:spTree>
    <p:extLst>
      <p:ext uri="{BB962C8B-B14F-4D97-AF65-F5344CB8AC3E}">
        <p14:creationId xmlns:p14="http://schemas.microsoft.com/office/powerpoint/2010/main" val="240422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FD512E-6F87-0223-076E-343672B149B2}"/>
              </a:ext>
            </a:extLst>
          </p:cNvPr>
          <p:cNvSpPr>
            <a:spLocks noGrp="1"/>
          </p:cNvSpPr>
          <p:nvPr>
            <p:ph type="ctrTitle"/>
          </p:nvPr>
        </p:nvSpPr>
        <p:spPr>
          <a:xfrm>
            <a:off x="1524000" y="233266"/>
            <a:ext cx="9144000" cy="699796"/>
          </a:xfrm>
        </p:spPr>
        <p:txBody>
          <a:bodyPr>
            <a:normAutofit fontScale="90000"/>
          </a:bodyPr>
          <a:lstStyle/>
          <a:p>
            <a:pPr algn="l"/>
            <a:br>
              <a:rPr lang="es-ES" sz="2000" b="1" dirty="0"/>
            </a:br>
            <a:br>
              <a:rPr lang="es-ES" sz="2000" b="1" dirty="0"/>
            </a:br>
            <a:br>
              <a:rPr lang="es-ES" sz="2000" b="1" dirty="0"/>
            </a:br>
            <a:br>
              <a:rPr lang="es-ES" sz="2000" b="1" dirty="0"/>
            </a:br>
            <a:br>
              <a:rPr lang="es-ES" sz="2000" b="1" dirty="0"/>
            </a:br>
            <a:br>
              <a:rPr lang="es-ES" sz="2000" b="1" dirty="0"/>
            </a:br>
            <a:r>
              <a:rPr lang="es-ES" sz="2700" b="1" dirty="0"/>
              <a:t>BREVE INTRODUCCIÓN A LA VIOLENCIA GÉNERO:</a:t>
            </a:r>
          </a:p>
        </p:txBody>
      </p:sp>
      <p:sp>
        <p:nvSpPr>
          <p:cNvPr id="3" name="Subtítulo 2">
            <a:extLst>
              <a:ext uri="{FF2B5EF4-FFF2-40B4-BE49-F238E27FC236}">
                <a16:creationId xmlns:a16="http://schemas.microsoft.com/office/drawing/2014/main" id="{3BE67B9E-082A-D969-6692-16AC9362ECE3}"/>
              </a:ext>
            </a:extLst>
          </p:cNvPr>
          <p:cNvSpPr>
            <a:spLocks noGrp="1"/>
          </p:cNvSpPr>
          <p:nvPr>
            <p:ph type="subTitle" idx="1"/>
          </p:nvPr>
        </p:nvSpPr>
        <p:spPr>
          <a:xfrm>
            <a:off x="1035698" y="1278294"/>
            <a:ext cx="10273004" cy="5215812"/>
          </a:xfrm>
        </p:spPr>
        <p:txBody>
          <a:bodyPr>
            <a:normAutofit fontScale="92500"/>
          </a:bodyPr>
          <a:lstStyle/>
          <a:p>
            <a:pPr marL="342900" indent="-342900" algn="just">
              <a:buFont typeface="Wingdings" panose="05000000000000000000" pitchFamily="2" charset="2"/>
              <a:buChar char="q"/>
            </a:pPr>
            <a:r>
              <a:rPr lang="es-ES" dirty="0"/>
              <a:t>Violación de derechos humanos y una forma de discriminación contra las mujeres y se materializa en todos los actos de violencia basados en el género que implican o pueden implicar para las mujeres daños o sufrimientos de naturaleza física, sexual, psicológica o económica, incluidas las amenazas de realizar dichos actos, la coacción o la privación arbitraria de libertad, en la vida pública o privada.</a:t>
            </a:r>
          </a:p>
          <a:p>
            <a:pPr marL="342900" indent="-342900" algn="just">
              <a:buFont typeface="Wingdings" panose="05000000000000000000" pitchFamily="2" charset="2"/>
              <a:buChar char="q"/>
            </a:pPr>
            <a:r>
              <a:rPr lang="es-ES" dirty="0"/>
              <a:t>Tipos violencia : física, psicológica, económica, sexual</a:t>
            </a:r>
          </a:p>
          <a:p>
            <a:pPr marL="342900" indent="-342900" algn="just">
              <a:buFont typeface="Wingdings" panose="05000000000000000000" pitchFamily="2" charset="2"/>
              <a:buChar char="q"/>
            </a:pPr>
            <a:r>
              <a:rPr lang="es-ES" dirty="0"/>
              <a:t>Entornos: pareja o expareja; intrafamiliar ( delitos de honor, mutilaciones genitales femeninas, violencia por dote , esterilización forzada, </a:t>
            </a:r>
            <a:r>
              <a:rPr lang="es-ES" dirty="0" err="1"/>
              <a:t>etc</a:t>
            </a:r>
            <a:r>
              <a:rPr lang="es-ES" dirty="0"/>
              <a:t> ) ; acoso laboral ; vida social. </a:t>
            </a:r>
          </a:p>
          <a:p>
            <a:pPr marL="342900" indent="-342900" algn="just">
              <a:buFont typeface="Wingdings" panose="05000000000000000000" pitchFamily="2" charset="2"/>
              <a:buChar char="q"/>
            </a:pPr>
            <a:r>
              <a:rPr lang="es-ES" dirty="0"/>
              <a:t>Vicaria o por sustitución: </a:t>
            </a:r>
            <a:r>
              <a:rPr lang="es-ES" sz="2200" dirty="0"/>
              <a:t>Se instrumentaliza y/o daña a los seres  queridos  de la víctima ( ejemplo: hijos/as, mascotas ) con la intención de coaccionar, intimidar, acosar o producir menoscabo psíquico a la misma. Artículo 1.4 LO 1/04 introducido por la l LO 8/2021, de 4 de junio, de protección integral a la infancia y la adolescencia frente a la violencia, 87 ter1.a) y 87 ter. 2 h ) LOPJ , 77 CP y Artículo 340 bis g)CP  Subtipo agravado maltrato animal.</a:t>
            </a:r>
          </a:p>
          <a:p>
            <a:pPr marL="342900" indent="-342900" algn="just">
              <a:buFont typeface="Wingdings" panose="05000000000000000000" pitchFamily="2" charset="2"/>
              <a:buChar char="q"/>
            </a:pPr>
            <a:r>
              <a:rPr lang="es-ES" sz="2200" dirty="0"/>
              <a:t>Víctimas con vulnerabilidad añadida: menores de edad y adolescentes; edad avanzada; rural;  extranjeras; mujer con alguna discapacidad ; sin apoyos ; en situación de calle; con adicción. </a:t>
            </a:r>
          </a:p>
          <a:p>
            <a:pPr marL="342900" indent="-342900" algn="just">
              <a:buFont typeface="Wingdings" panose="05000000000000000000" pitchFamily="2" charset="2"/>
              <a:buChar char="q"/>
            </a:pPr>
            <a:endParaRPr lang="es-ES" dirty="0"/>
          </a:p>
        </p:txBody>
      </p:sp>
    </p:spTree>
    <p:extLst>
      <p:ext uri="{BB962C8B-B14F-4D97-AF65-F5344CB8AC3E}">
        <p14:creationId xmlns:p14="http://schemas.microsoft.com/office/powerpoint/2010/main" val="1523896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AAE146-6ADF-40E0-8223-2927586D69AE}"/>
              </a:ext>
            </a:extLst>
          </p:cNvPr>
          <p:cNvSpPr>
            <a:spLocks noGrp="1"/>
          </p:cNvSpPr>
          <p:nvPr>
            <p:ph type="ctrTitle"/>
          </p:nvPr>
        </p:nvSpPr>
        <p:spPr>
          <a:xfrm>
            <a:off x="1524000" y="569167"/>
            <a:ext cx="9144000" cy="849087"/>
          </a:xfrm>
        </p:spPr>
        <p:txBody>
          <a:bodyPr>
            <a:normAutofit/>
          </a:bodyPr>
          <a:lstStyle/>
          <a:p>
            <a:pPr algn="l"/>
            <a:r>
              <a:rPr lang="es-ES" sz="2400" b="1" dirty="0"/>
              <a:t>PRINCIPALES NORMAS ESTATALES , AUTONÓMICA ,EUROPEAS E INTERNACIONALES: </a:t>
            </a:r>
          </a:p>
        </p:txBody>
      </p:sp>
      <p:sp>
        <p:nvSpPr>
          <p:cNvPr id="3" name="Subtítulo 2">
            <a:extLst>
              <a:ext uri="{FF2B5EF4-FFF2-40B4-BE49-F238E27FC236}">
                <a16:creationId xmlns:a16="http://schemas.microsoft.com/office/drawing/2014/main" id="{3CB57E35-1805-2075-7BB1-26E3CB8F72C3}"/>
              </a:ext>
            </a:extLst>
          </p:cNvPr>
          <p:cNvSpPr>
            <a:spLocks noGrp="1"/>
          </p:cNvSpPr>
          <p:nvPr>
            <p:ph type="subTitle" idx="1"/>
          </p:nvPr>
        </p:nvSpPr>
        <p:spPr>
          <a:xfrm>
            <a:off x="1524000" y="1670180"/>
            <a:ext cx="9144000" cy="4879910"/>
          </a:xfrm>
        </p:spPr>
        <p:txBody>
          <a:bodyPr>
            <a:normAutofit fontScale="85000" lnSpcReduction="20000"/>
          </a:bodyPr>
          <a:lstStyle/>
          <a:p>
            <a:pPr marL="342900" indent="-342900" algn="just">
              <a:buFont typeface="Wingdings" panose="05000000000000000000" pitchFamily="2" charset="2"/>
              <a:buChar char="q"/>
            </a:pPr>
            <a:r>
              <a:rPr lang="es-ES" sz="2000" dirty="0"/>
              <a:t>Ley Orgánica 1/2004, de 28 de diciembre, Medidas de Protección Integral contra la Violencia de Género</a:t>
            </a:r>
          </a:p>
          <a:p>
            <a:pPr marL="342900" indent="-342900" algn="just">
              <a:buFont typeface="Wingdings" panose="05000000000000000000" pitchFamily="2" charset="2"/>
              <a:buChar char="q"/>
            </a:pPr>
            <a:r>
              <a:rPr lang="es-ES" sz="2000" dirty="0"/>
              <a:t>Ley 5/2005, de 20 de diciembre, integral contra la violencia de género de la Comunidad de Madrid</a:t>
            </a:r>
          </a:p>
          <a:p>
            <a:pPr marL="342900" indent="-342900" algn="just">
              <a:buFont typeface="Wingdings" panose="05000000000000000000" pitchFamily="2" charset="2"/>
              <a:buChar char="q"/>
            </a:pPr>
            <a:r>
              <a:rPr lang="es-ES" sz="2000" dirty="0"/>
              <a:t>Ley 4/2015 de 27 de abril relativa al Estatuto de la Víctima</a:t>
            </a:r>
          </a:p>
          <a:p>
            <a:pPr marL="342900" indent="-342900" algn="just">
              <a:buFont typeface="Wingdings" panose="05000000000000000000" pitchFamily="2" charset="2"/>
              <a:buChar char="q"/>
            </a:pPr>
            <a:r>
              <a:rPr lang="es-ES" sz="2000" dirty="0"/>
              <a:t>La Ley 23/2014, de 20 de noviembre, de reconocimiento mutuo de resoluciones penales en la Unión Europea</a:t>
            </a:r>
          </a:p>
          <a:p>
            <a:pPr marL="342900" indent="-342900" algn="just">
              <a:buFont typeface="Wingdings" panose="05000000000000000000" pitchFamily="2" charset="2"/>
              <a:buChar char="q"/>
            </a:pPr>
            <a:r>
              <a:rPr lang="es-ES" sz="2000" dirty="0"/>
              <a:t>Ley Orgánica 10/2022, de 6 de septiembre, de garantía integral de la libertad sexual</a:t>
            </a:r>
          </a:p>
          <a:p>
            <a:pPr marL="342900" indent="-342900" algn="just">
              <a:buFont typeface="Wingdings" panose="05000000000000000000" pitchFamily="2" charset="2"/>
              <a:buChar char="q"/>
            </a:pPr>
            <a:r>
              <a:rPr lang="es-ES" sz="2000" dirty="0"/>
              <a:t>Ley Orgánica 3/2007, de 22 de marzo, para la igualdad efectiva de mujeres y hombres</a:t>
            </a:r>
          </a:p>
          <a:p>
            <a:pPr marL="342900" indent="-342900" algn="just">
              <a:buFont typeface="Wingdings" panose="05000000000000000000" pitchFamily="2" charset="2"/>
              <a:buChar char="q"/>
            </a:pPr>
            <a:r>
              <a:rPr lang="es-ES" sz="2000" dirty="0"/>
              <a:t>Convenio del Consejo de Europa para prevenir y combatir la violencia contra la mujer y la violencia doméstica de 2011 (Convenio de Estambul)</a:t>
            </a:r>
          </a:p>
          <a:p>
            <a:pPr marL="342900" indent="-342900" algn="just">
              <a:buFont typeface="Wingdings" panose="05000000000000000000" pitchFamily="2" charset="2"/>
              <a:buChar char="q"/>
            </a:pPr>
            <a:r>
              <a:rPr lang="es-ES" sz="2000" dirty="0"/>
              <a:t>Carta de los Derechos Fundamentales de la Unión Europea (2000).</a:t>
            </a:r>
          </a:p>
          <a:p>
            <a:pPr marL="342900" indent="-342900" algn="just">
              <a:buFont typeface="Wingdings" panose="05000000000000000000" pitchFamily="2" charset="2"/>
              <a:buChar char="q"/>
            </a:pPr>
            <a:r>
              <a:rPr lang="es-ES" sz="2000" dirty="0"/>
              <a:t>Declaración universal de los Derechos Humanos .</a:t>
            </a:r>
          </a:p>
          <a:p>
            <a:pPr marL="342900" indent="-342900" algn="just">
              <a:buFont typeface="Wingdings" panose="05000000000000000000" pitchFamily="2" charset="2"/>
              <a:buChar char="q"/>
            </a:pPr>
            <a:r>
              <a:rPr lang="es-ES" sz="2000" dirty="0"/>
              <a:t>Convención sobre la eliminación de todas las formas de discriminación contra las mujeres (CEDAW).</a:t>
            </a:r>
          </a:p>
          <a:p>
            <a:pPr marL="342900" indent="-342900" algn="just">
              <a:buFont typeface="Wingdings" panose="05000000000000000000" pitchFamily="2" charset="2"/>
              <a:buChar char="q"/>
            </a:pPr>
            <a:r>
              <a:rPr lang="es-ES" sz="2000" dirty="0"/>
              <a:t>Declaración de Naciones Unidas sobre la eliminación de la violencia sobre la mujer (1993).</a:t>
            </a:r>
          </a:p>
          <a:p>
            <a:pPr marL="342900" indent="-342900" algn="just">
              <a:buFont typeface="Wingdings" panose="05000000000000000000" pitchFamily="2" charset="2"/>
              <a:buChar char="q"/>
            </a:pPr>
            <a:r>
              <a:rPr lang="es-ES" sz="2000" dirty="0"/>
              <a:t>Declaración y Plataforma de Acción de la IV Conferencia Internacional sobre la Mujer de Beijing (1995).</a:t>
            </a:r>
          </a:p>
          <a:p>
            <a:pPr algn="just"/>
            <a:endParaRPr lang="es-ES" sz="2000" dirty="0"/>
          </a:p>
        </p:txBody>
      </p:sp>
    </p:spTree>
    <p:extLst>
      <p:ext uri="{BB962C8B-B14F-4D97-AF65-F5344CB8AC3E}">
        <p14:creationId xmlns:p14="http://schemas.microsoft.com/office/powerpoint/2010/main" val="657275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23A8D-6BE2-5958-EFA7-98394D00FDB0}"/>
              </a:ext>
            </a:extLst>
          </p:cNvPr>
          <p:cNvSpPr>
            <a:spLocks noGrp="1"/>
          </p:cNvSpPr>
          <p:nvPr>
            <p:ph type="title"/>
          </p:nvPr>
        </p:nvSpPr>
        <p:spPr>
          <a:xfrm>
            <a:off x="838200" y="0"/>
            <a:ext cx="10515600" cy="793102"/>
          </a:xfrm>
        </p:spPr>
        <p:txBody>
          <a:bodyPr/>
          <a:lstStyle/>
          <a:p>
            <a:r>
              <a:rPr lang="es-ES" sz="2400" b="1" dirty="0"/>
              <a:t>TURNO DE  OFICIO ESPECIALIZADO EN VIOLENCIA DE GÉNERO Y JUSTICIA GRATUITA</a:t>
            </a:r>
            <a:endParaRPr lang="es-ES" b="1" dirty="0"/>
          </a:p>
        </p:txBody>
      </p:sp>
      <p:sp>
        <p:nvSpPr>
          <p:cNvPr id="3" name="Marcador de contenido 2">
            <a:extLst>
              <a:ext uri="{FF2B5EF4-FFF2-40B4-BE49-F238E27FC236}">
                <a16:creationId xmlns:a16="http://schemas.microsoft.com/office/drawing/2014/main" id="{5F02CF0B-83D3-130D-2741-96FA8DCC073F}"/>
              </a:ext>
            </a:extLst>
          </p:cNvPr>
          <p:cNvSpPr>
            <a:spLocks noGrp="1"/>
          </p:cNvSpPr>
          <p:nvPr>
            <p:ph idx="1"/>
          </p:nvPr>
        </p:nvSpPr>
        <p:spPr>
          <a:xfrm>
            <a:off x="838200" y="569167"/>
            <a:ext cx="10515600" cy="6288833"/>
          </a:xfrm>
        </p:spPr>
        <p:txBody>
          <a:bodyPr>
            <a:noAutofit/>
          </a:bodyPr>
          <a:lstStyle/>
          <a:p>
            <a:pPr algn="just">
              <a:buFont typeface="Wingdings" panose="05000000000000000000" pitchFamily="2" charset="2"/>
              <a:buChar char="q"/>
            </a:pPr>
            <a:r>
              <a:rPr lang="es-ES" sz="1800" dirty="0"/>
              <a:t>Diferencias abogacía de oficio y particular. </a:t>
            </a:r>
          </a:p>
          <a:p>
            <a:pPr algn="just">
              <a:buFont typeface="Wingdings" panose="05000000000000000000" pitchFamily="2" charset="2"/>
              <a:buChar char="q"/>
            </a:pPr>
            <a:r>
              <a:rPr lang="es-ES" sz="1800" dirty="0"/>
              <a:t>Colegios Profesionales organizan Turno de Oficio : artículos 22 y </a:t>
            </a:r>
            <a:r>
              <a:rPr lang="es-ES" sz="1800" dirty="0" err="1"/>
              <a:t>ss</a:t>
            </a:r>
            <a:r>
              <a:rPr lang="es-ES" sz="1800" dirty="0"/>
              <a:t> Ley 1/1996 de 10 de enero , artículo 31 y </a:t>
            </a:r>
            <a:r>
              <a:rPr lang="es-ES" sz="1800" dirty="0" err="1"/>
              <a:t>ss</a:t>
            </a:r>
            <a:r>
              <a:rPr lang="es-ES" sz="1800" dirty="0"/>
              <a:t> Real Decreto 141/2021, de 9 de marzo, aprueba el  Reglamento de Asistencia Jurídica Gratuita .</a:t>
            </a:r>
          </a:p>
          <a:p>
            <a:pPr algn="just">
              <a:buFont typeface="Wingdings" panose="05000000000000000000" pitchFamily="2" charset="2"/>
              <a:buChar char="q"/>
            </a:pPr>
            <a:r>
              <a:rPr lang="es-ES" sz="1800" b="1" dirty="0"/>
              <a:t>Turno de Violencia Género</a:t>
            </a:r>
            <a:r>
              <a:rPr lang="es-ES" sz="1800" dirty="0"/>
              <a:t>. Artículo 20 LO 1/04 Derecho Asistencia Jurídica. Ámbito VG es el pareja o ex pareja. Se garantizará la defensa jurídica, gratuita y especializada de </a:t>
            </a:r>
            <a:r>
              <a:rPr lang="es-ES" sz="1800" b="1" dirty="0"/>
              <a:t>forma inmediata </a:t>
            </a:r>
            <a:r>
              <a:rPr lang="es-ES" sz="1800" dirty="0"/>
              <a:t>a todas las víctimas de violencia de género que lo soliciten(  incluidos causahabientes ).Exigencia de cursos de especialización ( violencia sexual ) que permita una </a:t>
            </a:r>
            <a:r>
              <a:rPr lang="es-ES" sz="1800" b="1" dirty="0"/>
              <a:t>defensa eficaz . Un único profesional </a:t>
            </a:r>
            <a:r>
              <a:rPr lang="es-ES" sz="1800" dirty="0"/>
              <a:t> en todos los procedimientos que traigan causa directa o indirecta con la situación de violencia, </a:t>
            </a:r>
            <a:r>
              <a:rPr lang="es-ES" sz="1800" b="1" dirty="0"/>
              <a:t>siempre que con ello se garantice debidamente su derecho de defensa.</a:t>
            </a:r>
            <a:r>
              <a:rPr lang="es-ES" sz="1800" dirty="0"/>
              <a:t>. Habilitación para su representación hasta designa de procurador. Requisitos acceso turno. Prohibido condenados VG  ( artículo 32.1 d) RAJG introducido por Real Decreto 586/2022, de 19 de julio. Especialidades dentro del turno. Zonas. Guardias 24 horas. Cambio letrado en virtud del 21 bis LAJG. </a:t>
            </a:r>
          </a:p>
          <a:p>
            <a:pPr algn="just">
              <a:buFont typeface="Wingdings" panose="05000000000000000000" pitchFamily="2" charset="2"/>
              <a:buChar char="q"/>
            </a:pPr>
            <a:r>
              <a:rPr lang="es-ES" sz="1800" b="1" dirty="0"/>
              <a:t>Derecho legal justicia gratuita de la víctima de VG</a:t>
            </a:r>
            <a:r>
              <a:rPr lang="es-ES" sz="1800" dirty="0"/>
              <a:t>. Artículo 2 h) de AJG . Tramitación expediente para resolución de Comisión de la Asistencia Jurídica Gratuita. Si cesa condición víctima, acreditar  insuficiencia recursos Artículo 119 CE y 3 LAJG Artículos 27 y </a:t>
            </a:r>
            <a:r>
              <a:rPr lang="es-ES" sz="1800" dirty="0" err="1"/>
              <a:t>ss</a:t>
            </a:r>
            <a:r>
              <a:rPr lang="es-ES" sz="1800" dirty="0"/>
              <a:t> Real Decreto 141/2021, de 9 de marzo, por el que se aprueba el Reglamento de asistencia jurídica gratuita . Decreto 86/2003, de 19 de junio, por el que se regula la Asistencia Jurídica Gratuita en la Comunidad de Madrid. Impugnación resolución justicia gratuita en plazo 10 días ante la CAJG y resuelve el juzgado ( 20 LAJG ) con posibilidad de imponer multa 30 a 300 euros (temeraria o abuso de derecho).</a:t>
            </a:r>
          </a:p>
          <a:p>
            <a:pPr algn="just">
              <a:buFont typeface="Wingdings" panose="05000000000000000000" pitchFamily="2" charset="2"/>
              <a:buChar char="q"/>
            </a:pPr>
            <a:r>
              <a:rPr lang="es-ES" sz="1800" b="1" dirty="0"/>
              <a:t>Condición víctima </a:t>
            </a:r>
            <a:r>
              <a:rPr lang="es-ES" sz="1800" dirty="0"/>
              <a:t>( efectos de la concesión del beneficio de justicia gratuita) supeditada a un procedimiento penal en vigor. Si cesa esa condición no tiene obligación de abonar el coste de las prestaciones disfrutadas gratuitamente hasta ese momento, si las posteriores , aunque sólo si no se le ha reconocido el derecho por insuficiencia económica o por circunstancias extraordinarias acreditadas ( artículo 3 y 5 LAJG ) .</a:t>
            </a:r>
          </a:p>
          <a:p>
            <a:pPr marL="0" indent="0" algn="just">
              <a:buNone/>
            </a:pPr>
            <a:r>
              <a:rPr lang="es-ES" sz="1800" dirty="0"/>
              <a:t> </a:t>
            </a:r>
          </a:p>
        </p:txBody>
      </p:sp>
    </p:spTree>
    <p:extLst>
      <p:ext uri="{BB962C8B-B14F-4D97-AF65-F5344CB8AC3E}">
        <p14:creationId xmlns:p14="http://schemas.microsoft.com/office/powerpoint/2010/main" val="2748621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DF5478-E0D5-1AD1-CC36-7861B9F7929D}"/>
              </a:ext>
            </a:extLst>
          </p:cNvPr>
          <p:cNvSpPr>
            <a:spLocks noGrp="1"/>
          </p:cNvSpPr>
          <p:nvPr>
            <p:ph type="title"/>
          </p:nvPr>
        </p:nvSpPr>
        <p:spPr/>
        <p:txBody>
          <a:bodyPr>
            <a:normAutofit/>
          </a:bodyPr>
          <a:lstStyle/>
          <a:p>
            <a:r>
              <a:rPr lang="es-ES" sz="2400" b="1" dirty="0"/>
              <a:t>                   GUÍA DE BUENAS PRÁCTICAS  LA ABOGACÍA DEFENSA MUJERES VG</a:t>
            </a:r>
            <a:br>
              <a:rPr lang="es-ES" sz="2400" b="1" dirty="0"/>
            </a:br>
            <a:r>
              <a:rPr lang="es-ES" sz="2400" b="1" dirty="0"/>
              <a:t>                                           SUBCOMISIÓN DE VIOLENCIA MUJER CGAE.</a:t>
            </a:r>
          </a:p>
        </p:txBody>
      </p:sp>
      <p:sp>
        <p:nvSpPr>
          <p:cNvPr id="3" name="Marcador de contenido 2">
            <a:extLst>
              <a:ext uri="{FF2B5EF4-FFF2-40B4-BE49-F238E27FC236}">
                <a16:creationId xmlns:a16="http://schemas.microsoft.com/office/drawing/2014/main" id="{4F52E62F-368E-5E5B-27E7-060E3CA6F871}"/>
              </a:ext>
            </a:extLst>
          </p:cNvPr>
          <p:cNvSpPr>
            <a:spLocks noGrp="1"/>
          </p:cNvSpPr>
          <p:nvPr>
            <p:ph idx="1"/>
          </p:nvPr>
        </p:nvSpPr>
        <p:spPr/>
        <p:txBody>
          <a:bodyPr>
            <a:noAutofit/>
          </a:bodyPr>
          <a:lstStyle/>
          <a:p>
            <a:pPr algn="just">
              <a:buFont typeface="Wingdings" panose="05000000000000000000" pitchFamily="2" charset="2"/>
              <a:buChar char="q"/>
            </a:pPr>
            <a:r>
              <a:rPr lang="es-ES" sz="2000" dirty="0"/>
              <a:t>Principios rectores de la actuación letrada :</a:t>
            </a:r>
          </a:p>
          <a:p>
            <a:pPr marL="0" indent="0" algn="just">
              <a:buNone/>
            </a:pPr>
            <a:r>
              <a:rPr lang="es-ES" sz="2000" dirty="0"/>
              <a:t>1. Prestar una atención jurídica personalizada(empatía pero no paternalismo, intentar seguir distintos protocolos , información clara, precisa , adaptada a víctimas con extra de  vulnerabilidad ) </a:t>
            </a:r>
          </a:p>
          <a:p>
            <a:pPr marL="0" indent="0" algn="just">
              <a:buNone/>
            </a:pPr>
            <a:r>
              <a:rPr lang="es-ES" sz="2000" dirty="0"/>
              <a:t>2.Procurar la intimidad y privacidad de la atención ( mejor sin menores edad salvo que sea propia víctima).</a:t>
            </a:r>
          </a:p>
          <a:p>
            <a:pPr marL="0" indent="0" algn="just">
              <a:buNone/>
            </a:pPr>
            <a:r>
              <a:rPr lang="es-ES" sz="2000" dirty="0"/>
              <a:t>3.Ofrecer asesoramiento profesional en todo el proceso. ( información íntegra, muy importante fase previa a la denuncia )</a:t>
            </a:r>
          </a:p>
          <a:p>
            <a:pPr marL="0" indent="0" algn="just">
              <a:buNone/>
            </a:pPr>
            <a:r>
              <a:rPr lang="es-ES" sz="2000" dirty="0"/>
              <a:t>4. Realizar una defensa jurídica integral (distintos procedimientos, ordenes jurisdiccionales, zonas, </a:t>
            </a:r>
          </a:p>
          <a:p>
            <a:pPr marL="0" indent="0" algn="just">
              <a:buNone/>
            </a:pPr>
            <a:r>
              <a:rPr lang="es-ES" sz="2000" dirty="0"/>
              <a:t>5. Ser efectivos en la atención prestada .</a:t>
            </a:r>
          </a:p>
          <a:p>
            <a:pPr marL="0" indent="0" algn="just">
              <a:buNone/>
            </a:pPr>
            <a:r>
              <a:rPr lang="es-ES" sz="2000" dirty="0"/>
              <a:t>6. Mantener una adecuada formación específica en la materia.</a:t>
            </a:r>
          </a:p>
        </p:txBody>
      </p:sp>
    </p:spTree>
    <p:extLst>
      <p:ext uri="{BB962C8B-B14F-4D97-AF65-F5344CB8AC3E}">
        <p14:creationId xmlns:p14="http://schemas.microsoft.com/office/powerpoint/2010/main" val="1923143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573018-9A96-F2D9-B2D3-A745E30ED8FC}"/>
              </a:ext>
            </a:extLst>
          </p:cNvPr>
          <p:cNvSpPr>
            <a:spLocks noGrp="1"/>
          </p:cNvSpPr>
          <p:nvPr>
            <p:ph type="title"/>
          </p:nvPr>
        </p:nvSpPr>
        <p:spPr/>
        <p:txBody>
          <a:bodyPr>
            <a:normAutofit/>
          </a:bodyPr>
          <a:lstStyle/>
          <a:p>
            <a:r>
              <a:rPr lang="es-ES" sz="2400" dirty="0"/>
              <a:t>          </a:t>
            </a:r>
            <a:r>
              <a:rPr lang="es-ES" sz="2400" b="1" dirty="0"/>
              <a:t>ASISTENCIA LETRADA Y EJERCICIO DE LA ACUSACIÓN PARTICULAR.</a:t>
            </a:r>
            <a:br>
              <a:rPr lang="es-ES" sz="2400" b="1" dirty="0"/>
            </a:br>
            <a:r>
              <a:rPr lang="es-ES" sz="2400" b="1" dirty="0"/>
              <a:t>                                         </a:t>
            </a:r>
          </a:p>
        </p:txBody>
      </p:sp>
      <p:sp>
        <p:nvSpPr>
          <p:cNvPr id="3" name="Marcador de contenido 2">
            <a:extLst>
              <a:ext uri="{FF2B5EF4-FFF2-40B4-BE49-F238E27FC236}">
                <a16:creationId xmlns:a16="http://schemas.microsoft.com/office/drawing/2014/main" id="{CDBBA5DA-AC98-4278-E6D4-10F48AF97D59}"/>
              </a:ext>
            </a:extLst>
          </p:cNvPr>
          <p:cNvSpPr>
            <a:spLocks noGrp="1"/>
          </p:cNvSpPr>
          <p:nvPr>
            <p:ph idx="1"/>
          </p:nvPr>
        </p:nvSpPr>
        <p:spPr>
          <a:xfrm>
            <a:off x="838199" y="1073020"/>
            <a:ext cx="10722429" cy="5103943"/>
          </a:xfrm>
        </p:spPr>
        <p:txBody>
          <a:bodyPr>
            <a:normAutofit fontScale="77500" lnSpcReduction="20000"/>
          </a:bodyPr>
          <a:lstStyle/>
          <a:p>
            <a:pPr algn="just">
              <a:buFont typeface="Wingdings" panose="05000000000000000000" pitchFamily="2" charset="2"/>
              <a:buChar char="q"/>
            </a:pPr>
            <a:endParaRPr lang="es-ES" sz="2000" dirty="0"/>
          </a:p>
          <a:p>
            <a:pPr algn="just">
              <a:buFont typeface="Wingdings" panose="05000000000000000000" pitchFamily="2" charset="2"/>
              <a:buChar char="q"/>
            </a:pPr>
            <a:r>
              <a:rPr lang="es-ES" sz="2000" dirty="0"/>
              <a:t> Asistencia previa a la denuncia:  A veces necesario interprete, facilitador y/o representante legal;  empatía sin paternalismo; no garantizar resultados si parecer jurídico, escucha activa; atenta a comunicación verbal no verbal, obtención máxima información de todo orden ; información integral adaptada ( intentar no abrumar ): valoración  necesidades más urgentes, identificación factores riesgo para protección; intentar asegurar prueba ( identificar testigos, digital, trasladar información de que su declaración es prueba) ;  si acompañada obtener información de acompañante . </a:t>
            </a:r>
          </a:p>
          <a:p>
            <a:pPr algn="just">
              <a:buFont typeface="Wingdings" panose="05000000000000000000" pitchFamily="2" charset="2"/>
              <a:buChar char="q"/>
            </a:pPr>
            <a:r>
              <a:rPr lang="es-ES" sz="2000" dirty="0"/>
              <a:t> Denuncia ( concretar de manera ordenada todos los episodios de VG atendiendo a todas las áreas de VG, señalando tiempo, exacto o aproximado, espacio, si denuncia previa, si pruebas, los distintos factores de riesgo, circunstancias concretas de víctima y agresor y como repercuten en la situación de violencia  ( situación laboral , hijos adicciones, salud mental, apoyos, episodios anteriores, denuncias previas, asistencia a recurso VG </a:t>
            </a:r>
            <a:r>
              <a:rPr lang="es-ES" sz="2000" dirty="0" err="1"/>
              <a:t>etc</a:t>
            </a:r>
            <a:r>
              <a:rPr lang="es-ES" sz="2000" dirty="0"/>
              <a:t> ) , señalar medios de prueba y si es posible incorporar .  Solicitud de Orden de Protección </a:t>
            </a:r>
          </a:p>
          <a:p>
            <a:pPr algn="just">
              <a:buFont typeface="Wingdings" panose="05000000000000000000" pitchFamily="2" charset="2"/>
              <a:buChar char="q"/>
            </a:pPr>
            <a:r>
              <a:rPr lang="es-ES" sz="2000" dirty="0"/>
              <a:t>Ejercicio Acusación Particular : Artículos 109 y </a:t>
            </a:r>
            <a:r>
              <a:rPr lang="es-ES" sz="2000" dirty="0" err="1"/>
              <a:t>ss</a:t>
            </a:r>
            <a:r>
              <a:rPr lang="es-ES" sz="2000" dirty="0"/>
              <a:t> LECrim,  20.6 y 7 LO 1/04 Habilitación para representar hasta nombramiento procurador  Artículo 31 LAJG .Aún transcurrido el término para formular escrito de acusación, siempre que se haga antes del inicio del juicio oral. Coordinación con otros operadores . Interesar la adopción de medidas cautelares de protección y su agravamiento  , interesar diligencias prueba, atención al plazo instrucción y en su caso interesar prórroga, recursos ( OJO víctima 20 días para recurrir auto SP conforme Estatuto Víctimas) ;  </a:t>
            </a:r>
            <a:r>
              <a:rPr lang="es-ES" sz="2000" b="1" dirty="0"/>
              <a:t>prueba preconstituida ( con representante legal y/o facilitador Artículo 7 bis LEC);</a:t>
            </a:r>
            <a:r>
              <a:rPr lang="es-ES" sz="2000" dirty="0"/>
              <a:t> cuando corresponda, solicitar medios para evitar contacto, adaptación de la información, prorroga de medidas cautelares en sentencia definitiva, activa en la ejecución sentencia. </a:t>
            </a:r>
          </a:p>
          <a:p>
            <a:pPr algn="just">
              <a:buFont typeface="Wingdings" panose="05000000000000000000" pitchFamily="2" charset="2"/>
              <a:buChar char="q"/>
            </a:pPr>
            <a:r>
              <a:rPr lang="es-ES" sz="2000" dirty="0"/>
              <a:t> Restitución, reparación del daño e indemnización perjuicios materiales y morales :Artículos 28 bis y ter  LO 1/2004, de 28 de diciembre ( valorar perdida de oportunidades, daño proyecto de vida, lucro cesante, </a:t>
            </a:r>
            <a:r>
              <a:rPr lang="es-ES" sz="2000" dirty="0" err="1"/>
              <a:t>etc</a:t>
            </a:r>
            <a:r>
              <a:rPr lang="es-ES" sz="2000" dirty="0"/>
              <a:t> ) / STS 41/24 de 17 enero , daños moral en delito impago pensiones , atiende  al </a:t>
            </a:r>
            <a:r>
              <a:rPr lang="es-ES" sz="2000" b="1" dirty="0"/>
              <a:t>“impacto del delito en la víctima” . Revocación de la renuncia a la acción civil Artículo 112.2 LECrim: </a:t>
            </a:r>
            <a:r>
              <a:rPr lang="es-ES" sz="2000" dirty="0"/>
              <a:t>cuando se hubiera previamente renunciado a la acción civil, las consecuencias del delito son más graves de las que se preveían en el momento de la renuncia, o si la renuncia pudo estar condicionada por la relación de la víctima con alguna de las personas responsables del delito, se podrá revocar la renuncia al ejercicio de la acción civil por resolución judicial, a solicitud de la persona dañada o perjudicada y oídas las partes, siempre y cuando se formule antes del trámite de calificación del delito”.</a:t>
            </a:r>
          </a:p>
        </p:txBody>
      </p:sp>
    </p:spTree>
    <p:extLst>
      <p:ext uri="{BB962C8B-B14F-4D97-AF65-F5344CB8AC3E}">
        <p14:creationId xmlns:p14="http://schemas.microsoft.com/office/powerpoint/2010/main" val="3340300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42C978-5AAD-9865-2E36-5C31EFDE0EDF}"/>
              </a:ext>
            </a:extLst>
          </p:cNvPr>
          <p:cNvSpPr>
            <a:spLocks noGrp="1"/>
          </p:cNvSpPr>
          <p:nvPr>
            <p:ph type="title"/>
          </p:nvPr>
        </p:nvSpPr>
        <p:spPr>
          <a:xfrm>
            <a:off x="838200" y="0"/>
            <a:ext cx="10515600" cy="886408"/>
          </a:xfrm>
        </p:spPr>
        <p:txBody>
          <a:bodyPr>
            <a:normAutofit/>
          </a:bodyPr>
          <a:lstStyle/>
          <a:p>
            <a:r>
              <a:rPr lang="es-ES" sz="2400" b="1" dirty="0"/>
              <a:t>            FACTORES DE RIESGO , MEDIDAS CAUTELARES Y QUEBRANTAMIENTO</a:t>
            </a:r>
          </a:p>
        </p:txBody>
      </p:sp>
      <p:sp>
        <p:nvSpPr>
          <p:cNvPr id="3" name="Marcador de contenido 2">
            <a:extLst>
              <a:ext uri="{FF2B5EF4-FFF2-40B4-BE49-F238E27FC236}">
                <a16:creationId xmlns:a16="http://schemas.microsoft.com/office/drawing/2014/main" id="{CED3DE65-5B4F-00BE-217C-53C8FC3C7CB3}"/>
              </a:ext>
            </a:extLst>
          </p:cNvPr>
          <p:cNvSpPr>
            <a:spLocks noGrp="1"/>
          </p:cNvSpPr>
          <p:nvPr>
            <p:ph idx="1"/>
          </p:nvPr>
        </p:nvSpPr>
        <p:spPr>
          <a:xfrm>
            <a:off x="726233" y="681136"/>
            <a:ext cx="10515600" cy="6046236"/>
          </a:xfrm>
        </p:spPr>
        <p:txBody>
          <a:bodyPr>
            <a:normAutofit lnSpcReduction="10000"/>
          </a:bodyPr>
          <a:lstStyle/>
          <a:p>
            <a:pPr marL="0" indent="0">
              <a:buNone/>
            </a:pPr>
            <a:endParaRPr lang="es-ES" dirty="0"/>
          </a:p>
          <a:p>
            <a:pPr algn="just">
              <a:buFont typeface="Wingdings" panose="05000000000000000000" pitchFamily="2" charset="2"/>
              <a:buChar char="q"/>
            </a:pPr>
            <a:r>
              <a:rPr lang="es-ES" sz="2000" dirty="0"/>
              <a:t>Factores de riesgo: </a:t>
            </a:r>
            <a:r>
              <a:rPr lang="es-ES" sz="2000" b="1" dirty="0"/>
              <a:t>quebrantamiento sentencia o medida cautelar ( importante 544 bis LECrim agravar  </a:t>
            </a:r>
            <a:r>
              <a:rPr lang="es-ES" sz="2000" dirty="0"/>
              <a:t>) ; adicciones ; problemas salud mental con intentos autolíticos; maltrato animal; armas miembro ejercito o Fuerzas y Cuerpos de Seguridad del Estado ( suspensión y retirada de armas, solicitar se limite acceso a registros ); víctima especialmente vulnerable.</a:t>
            </a:r>
          </a:p>
          <a:p>
            <a:pPr>
              <a:buFont typeface="Wingdings" panose="05000000000000000000" pitchFamily="2" charset="2"/>
              <a:buChar char="q"/>
            </a:pPr>
            <a:r>
              <a:rPr lang="es-ES" sz="2000" dirty="0"/>
              <a:t>Medidas Cautelares: Importante motivación por  parte del juez</a:t>
            </a:r>
          </a:p>
          <a:p>
            <a:pPr algn="just">
              <a:buFont typeface="Wingdings" panose="05000000000000000000" pitchFamily="2" charset="2"/>
              <a:buChar char="Ø"/>
            </a:pPr>
            <a:r>
              <a:rPr lang="es-ES" sz="2000" dirty="0"/>
              <a:t> Prisión preventiva: Artículos 503. 1. 3  LECrim no incompatible con la prohibición de comunicar . 94.5 CC prohíbe el establecimiento de un régimen de visitas respecto del progenitor en situación de prisión, provisional o por sentencia firme, acordada en procedimiento penal por</a:t>
            </a:r>
          </a:p>
          <a:p>
            <a:pPr algn="just">
              <a:buFont typeface="Wingdings" panose="05000000000000000000" pitchFamily="2" charset="2"/>
              <a:buChar char="Ø"/>
            </a:pPr>
            <a:r>
              <a:rPr lang="es-ES" sz="2000" dirty="0"/>
              <a:t> Artículo 544 bis LECrim.  Violencia Sexual Artículo 3 de la LOGILS control medios telemáticos ( incidencias avisos automáticos COMETA de esos medios para la víctima ). </a:t>
            </a:r>
          </a:p>
          <a:p>
            <a:pPr algn="just">
              <a:buFont typeface="Wingdings" panose="05000000000000000000" pitchFamily="2" charset="2"/>
              <a:buChar char="Ø"/>
            </a:pPr>
            <a:r>
              <a:rPr lang="es-ES" sz="2000" dirty="0"/>
              <a:t> Artículos 544 ter LECrim: Orden de Protección. 544 ter .7 </a:t>
            </a:r>
            <a:r>
              <a:rPr lang="es-ES" sz="1600" dirty="0"/>
              <a:t>Cuando se dicte una orden de protección con medidas de contenido penal y existieran indicios fundados de que los hijos e hijas menores de edad hubieran presenciado, sufrido o convivido con la violencia a la que se refiere el apartado 1 de este artículo, la autoridad judicial, de oficio o a instancia de parte, suspenderá el régimen de visitas, estancia, relación o comunicación del inculpado respecto de los menores que dependan de él. No obstante, a instancia de parte, la autoridad judicial podrá no acordar la suspensión mediante resolución motivada en el interés superior del menor y previa evaluación de la situación de la relación paternofilial. </a:t>
            </a:r>
            <a:r>
              <a:rPr lang="es-ES" sz="2000" dirty="0"/>
              <a:t>Orden de Protección Europea </a:t>
            </a:r>
          </a:p>
          <a:p>
            <a:pPr algn="just">
              <a:buFont typeface="Wingdings" panose="05000000000000000000" pitchFamily="2" charset="2"/>
              <a:buChar char="Ø"/>
            </a:pPr>
            <a:r>
              <a:rPr lang="es-ES" sz="2000" dirty="0"/>
              <a:t>Artículos 61 a 69 LO 1/09: Medidas judiciales de protección y seguridad ( limitación datos e intimidad, orden de protección, suspensión derecho tenencia, uso y porte armas, suspensión patria potestas, guarda, visitas, comunicaciones, permuta vivienda, </a:t>
            </a:r>
            <a:r>
              <a:rPr lang="es-ES" sz="2000" dirty="0" err="1"/>
              <a:t>etc</a:t>
            </a:r>
            <a:r>
              <a:rPr lang="es-ES" sz="2000" dirty="0"/>
              <a:t> )</a:t>
            </a:r>
          </a:p>
          <a:p>
            <a:pPr algn="just">
              <a:buFont typeface="Wingdings" panose="05000000000000000000" pitchFamily="2" charset="2"/>
              <a:buChar char="Ø"/>
            </a:pPr>
            <a:endParaRPr lang="es-ES" sz="1600" dirty="0"/>
          </a:p>
        </p:txBody>
      </p:sp>
    </p:spTree>
    <p:extLst>
      <p:ext uri="{BB962C8B-B14F-4D97-AF65-F5344CB8AC3E}">
        <p14:creationId xmlns:p14="http://schemas.microsoft.com/office/powerpoint/2010/main" val="228614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420F24-B666-77B8-E1C3-2BDC25C7CB87}"/>
              </a:ext>
            </a:extLst>
          </p:cNvPr>
          <p:cNvSpPr>
            <a:spLocks noGrp="1"/>
          </p:cNvSpPr>
          <p:nvPr>
            <p:ph type="title"/>
          </p:nvPr>
        </p:nvSpPr>
        <p:spPr/>
        <p:txBody>
          <a:bodyPr>
            <a:normAutofit/>
          </a:bodyPr>
          <a:lstStyle/>
          <a:p>
            <a:r>
              <a:rPr lang="es-ES" sz="2800" b="1" dirty="0"/>
              <a:t>                 LA DISPENSA DECLARAR DEL ARTÍCULO 416 LECrim</a:t>
            </a:r>
          </a:p>
        </p:txBody>
      </p:sp>
      <p:sp>
        <p:nvSpPr>
          <p:cNvPr id="3" name="Marcador de contenido 2">
            <a:extLst>
              <a:ext uri="{FF2B5EF4-FFF2-40B4-BE49-F238E27FC236}">
                <a16:creationId xmlns:a16="http://schemas.microsoft.com/office/drawing/2014/main" id="{6A117324-E9DB-1EA0-A9C8-1C2E397C10D2}"/>
              </a:ext>
            </a:extLst>
          </p:cNvPr>
          <p:cNvSpPr>
            <a:spLocks noGrp="1"/>
          </p:cNvSpPr>
          <p:nvPr>
            <p:ph idx="1"/>
          </p:nvPr>
        </p:nvSpPr>
        <p:spPr>
          <a:xfrm>
            <a:off x="838200" y="1315616"/>
            <a:ext cx="10515600" cy="5262466"/>
          </a:xfrm>
        </p:spPr>
        <p:txBody>
          <a:bodyPr>
            <a:normAutofit fontScale="62500" lnSpcReduction="20000"/>
          </a:bodyPr>
          <a:lstStyle/>
          <a:p>
            <a:pPr marL="0" indent="0">
              <a:buNone/>
            </a:pPr>
            <a:r>
              <a:rPr lang="es-ES" sz="2400" b="1" dirty="0"/>
              <a:t>ARTÍCULO 416 </a:t>
            </a:r>
            <a:r>
              <a:rPr lang="es-ES" sz="2400" b="1" dirty="0" err="1"/>
              <a:t>LECRim</a:t>
            </a:r>
            <a:r>
              <a:rPr lang="es-ES" sz="2400" b="1" dirty="0"/>
              <a:t>:</a:t>
            </a:r>
          </a:p>
          <a:p>
            <a:pPr marL="0" indent="0">
              <a:buNone/>
            </a:pPr>
            <a:r>
              <a:rPr lang="es-ES" sz="2400" dirty="0"/>
              <a:t>Están dispensados de la obligación de declarar:</a:t>
            </a:r>
          </a:p>
          <a:p>
            <a:pPr marL="0" indent="0">
              <a:buNone/>
            </a:pPr>
            <a:r>
              <a:rPr lang="es-ES" sz="2400" dirty="0"/>
              <a:t>1. Los parientes del procesado en líneas directa ascendente y descendente, su cónyuge o persona unida por relación de hecho análoga a la matrimonial, sus hermanos consanguíneos o uterinos y los colaterales consanguíneos hasta el segundo grado civil. El Juez instructor advertirá al testigo que se halle comprendido en el párrafo anterior que no tiene obligación de declarar en contra del procesado; pero que puede hacer las manifestaciones que considere oportunas, y el Letrado de la Administración de Justicia consignará la contestación que diere a esta advertencia.</a:t>
            </a:r>
          </a:p>
          <a:p>
            <a:pPr marL="0" indent="0">
              <a:buNone/>
            </a:pPr>
            <a:r>
              <a:rPr lang="es-ES" sz="2400" b="1" dirty="0"/>
              <a:t>Lo dispuesto en el apartado anterior no será de aplicación en los siguientes casos:</a:t>
            </a:r>
          </a:p>
          <a:p>
            <a:pPr marL="0" indent="0">
              <a:buNone/>
            </a:pPr>
            <a:r>
              <a:rPr lang="es-ES" sz="2400" dirty="0"/>
              <a:t>1.º Cuando el testigo tenga atribuida la representación legal o guarda de hecho de la víctima menor de edad o con discapacidad necesitada de especial protección.</a:t>
            </a:r>
          </a:p>
          <a:p>
            <a:pPr marL="0" indent="0">
              <a:buNone/>
            </a:pPr>
            <a:r>
              <a:rPr lang="es-ES" sz="2400" dirty="0"/>
              <a:t>2.º Cuando se trate de un delito grave, el testigo sea mayor de edad y la víctima sea una persona menor de edad o una persona con discapacidad necesitada de especial protección.</a:t>
            </a:r>
          </a:p>
          <a:p>
            <a:pPr marL="0" indent="0">
              <a:buNone/>
            </a:pPr>
            <a:r>
              <a:rPr lang="es-ES" sz="2400" dirty="0"/>
              <a:t>3.º Cuando por razón de su edad o discapacidad el testigo no pueda comprender el sentido de la dispensa. A tal efecto, el Juez oirá previamente a la persona afectada, pudiendo recabar el auxilio de peritos para resolver.</a:t>
            </a:r>
          </a:p>
          <a:p>
            <a:pPr marL="0" indent="0">
              <a:buNone/>
            </a:pPr>
            <a:r>
              <a:rPr lang="es-ES" sz="2400" dirty="0"/>
              <a:t>4.º </a:t>
            </a:r>
            <a:r>
              <a:rPr lang="es-ES" sz="2400" b="1" dirty="0"/>
              <a:t>Cuando el testigo esté o haya estado personado en el procedimiento como acusación particular.</a:t>
            </a:r>
          </a:p>
          <a:p>
            <a:pPr marL="0" indent="0">
              <a:buNone/>
            </a:pPr>
            <a:r>
              <a:rPr lang="es-ES" sz="2400" dirty="0"/>
              <a:t>5.º </a:t>
            </a:r>
            <a:r>
              <a:rPr lang="es-ES" sz="2400" b="1" dirty="0"/>
              <a:t>Cuando el testigo haya aceptado declarar durante el procedimiento después de haber sido debidamente informado de su derecho a no hacerlo.</a:t>
            </a:r>
          </a:p>
          <a:p>
            <a:pPr marL="0" indent="0">
              <a:buNone/>
            </a:pPr>
            <a:endParaRPr lang="es-ES" sz="2400" dirty="0"/>
          </a:p>
          <a:p>
            <a:pPr marL="0" indent="0">
              <a:buNone/>
            </a:pPr>
            <a:r>
              <a:rPr lang="es-ES" sz="2400" b="1" dirty="0"/>
              <a:t>STS 656/2022de 29 de junio de 2022</a:t>
            </a:r>
            <a:r>
              <a:rPr lang="es-ES" sz="2400" dirty="0"/>
              <a:t>, ha mantenido que en los casos de víctima constituida como acusación particular es indiferente que en el momento de declarar se mantenga el vínculo matrimonial. Incluso, la </a:t>
            </a:r>
            <a:r>
              <a:rPr lang="es-ES" sz="2400" b="1" dirty="0"/>
              <a:t>STS 927/2022de 30 de noviembre de 2022 </a:t>
            </a:r>
            <a:r>
              <a:rPr lang="es-ES" sz="2400" dirty="0"/>
              <a:t>cuando es el testigo quién por iniciativa propia se dirige a las dependencias policiales o al órgano judicial con el propósito de interponer la denuncia, </a:t>
            </a:r>
            <a:r>
              <a:rPr lang="es-ES" sz="2400" u="sng" dirty="0"/>
              <a:t>el testigo no tendrá que ser prevenido de esta dispensa, pues según el Tribunal, este testigo ya ha resuelto el conflicto de intereses a favor de interponer la denuncia. Diferente será en los casos en que sea la autoridad judicial la que requiera al testigo para comparecer a declarar, ya que, en estos casos, el testigo sí que deberá ser advertido</a:t>
            </a:r>
            <a:r>
              <a:rPr lang="es-ES" sz="2400" dirty="0"/>
              <a:t>.</a:t>
            </a:r>
          </a:p>
        </p:txBody>
      </p:sp>
    </p:spTree>
    <p:extLst>
      <p:ext uri="{BB962C8B-B14F-4D97-AF65-F5344CB8AC3E}">
        <p14:creationId xmlns:p14="http://schemas.microsoft.com/office/powerpoint/2010/main" val="1783588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9A15AC-843C-F84A-6DD4-04FD1AE20B96}"/>
              </a:ext>
            </a:extLst>
          </p:cNvPr>
          <p:cNvSpPr>
            <a:spLocks noGrp="1"/>
          </p:cNvSpPr>
          <p:nvPr>
            <p:ph type="title"/>
          </p:nvPr>
        </p:nvSpPr>
        <p:spPr/>
        <p:txBody>
          <a:bodyPr/>
          <a:lstStyle/>
          <a:p>
            <a:r>
              <a:rPr lang="es-ES" sz="2400" b="1" dirty="0"/>
              <a:t>                              LA DECLARACIÓN JUDICIAL DE LA VÍCTIMA </a:t>
            </a:r>
            <a:r>
              <a:rPr lang="es-ES" b="1" dirty="0"/>
              <a:t> </a:t>
            </a:r>
          </a:p>
        </p:txBody>
      </p:sp>
      <p:sp>
        <p:nvSpPr>
          <p:cNvPr id="3" name="Marcador de contenido 2">
            <a:extLst>
              <a:ext uri="{FF2B5EF4-FFF2-40B4-BE49-F238E27FC236}">
                <a16:creationId xmlns:a16="http://schemas.microsoft.com/office/drawing/2014/main" id="{62802A81-5269-3EA8-2D4E-A9BB2E9404DF}"/>
              </a:ext>
            </a:extLst>
          </p:cNvPr>
          <p:cNvSpPr>
            <a:spLocks noGrp="1"/>
          </p:cNvSpPr>
          <p:nvPr>
            <p:ph idx="1"/>
          </p:nvPr>
        </p:nvSpPr>
        <p:spPr>
          <a:xfrm>
            <a:off x="838200" y="1690688"/>
            <a:ext cx="10515600" cy="4486275"/>
          </a:xfrm>
        </p:spPr>
        <p:txBody>
          <a:bodyPr>
            <a:normAutofit fontScale="92500" lnSpcReduction="20000"/>
          </a:bodyPr>
          <a:lstStyle/>
          <a:p>
            <a:pPr>
              <a:buFont typeface="Wingdings" panose="05000000000000000000" pitchFamily="2" charset="2"/>
              <a:buChar char="q"/>
            </a:pPr>
            <a:r>
              <a:rPr lang="es-ES" sz="1800" dirty="0"/>
              <a:t>Prueba suficiente para desvirtuar presunción de inocencia. Progresividad de su declaración. Preparación, medios digitales.</a:t>
            </a:r>
          </a:p>
          <a:p>
            <a:pPr algn="just">
              <a:buFont typeface="Wingdings" panose="05000000000000000000" pitchFamily="2" charset="2"/>
              <a:buChar char="q"/>
            </a:pPr>
            <a:r>
              <a:rPr lang="es-ES" sz="1800" dirty="0"/>
              <a:t>Valoración requisitos de ausencia de incredibilidad subjetiva, verosimilitud ( corroboración periférica )y  persistencia ( sin contradicciones o ambigüedades ) SSTS  119/2019 de 6 Marzo 2019; 119/2019 de 6 Mar. 2019, Rec. 779/2018, entre otras:</a:t>
            </a:r>
          </a:p>
          <a:p>
            <a:pPr algn="just">
              <a:buFont typeface="Wingdings" panose="05000000000000000000" pitchFamily="2" charset="2"/>
              <a:buChar char="ü"/>
            </a:pPr>
            <a:r>
              <a:rPr lang="es-ES" sz="1800" dirty="0"/>
              <a:t>Valorar 1.- Seguridad en la declaración ante el Tribunal por el interrogatorio del Ministerio Fiscal, letrado/a de la acusación particular y de la defensa.2.- Concreción en el relato de los hechos ocurridos objeto de la causa.3.- Claridad expositiva ante el Tribunal. 4.- «Lenguaje gestual» de convicción. Este elemento es de gran importancia y se caracteriza por la forma en que la víctima se expresa desde el punto de vista de los «gestos» con los que se acompaña en su declaración ante el Tribunal. 5.- Seriedad expositiva que aleja la creencia del Tribunal de un relato figurado, con fabulaciones, o poco creíble.6.- Expresividad descriptiva en el relato de los hechos ocurridos.7.- Ausencia de contradicciones y concordancia del </a:t>
            </a:r>
            <a:r>
              <a:rPr lang="es-ES" sz="1800" dirty="0" err="1"/>
              <a:t>iter</a:t>
            </a:r>
            <a:r>
              <a:rPr lang="es-ES" sz="1800" dirty="0"/>
              <a:t> relatado de los hechos.8.- Ausencia de lagunas en el relato de exposición que pueda llevar a dudas de su credibilidad.9.- La declaración no debe ser fragmentada.10.- Debe desprenderse un relato íntegro de los hechos y no fraccionado acerca de lo que le interese declarar y ocultar lo que le beneficie acerca de lo ocurrido.</a:t>
            </a:r>
          </a:p>
          <a:p>
            <a:pPr algn="just">
              <a:buFont typeface="Wingdings" panose="05000000000000000000" pitchFamily="2" charset="2"/>
              <a:buChar char="ü"/>
            </a:pPr>
            <a:r>
              <a:rPr lang="es-ES" sz="1800" dirty="0"/>
              <a:t>NO OBVIAR EN LA VALORACIÓN 1.- Dificultades que puede expresar la víctima ante el Tribunal por estar en un escenario que le recuerda los hechos de que ha sido víctima y que puede llevarle a signos o expresiones de temor ante lo sucedido que trasluce en su declaración.2.- Temor evidente al acusado por la comisión del hecho dependiendo de la gravedad de lo ocurrido.3.- Temor a la familia del acusado ante posibles represalias, aunque estas no se hayan producido u objetivado, pero que quedan en el obvio y asumible temor de las víctimas.4.- Deseo de terminar cuanto antes la declaración.5.- Deseo al olvido de los hechos.6.- Posibles presiones de su entorno o externas sobre su declaración</a:t>
            </a:r>
          </a:p>
          <a:p>
            <a:pPr algn="just">
              <a:buFont typeface="Wingdings" panose="05000000000000000000" pitchFamily="2" charset="2"/>
              <a:buChar char="q"/>
            </a:pPr>
            <a:endParaRPr lang="es-ES" sz="1800" dirty="0"/>
          </a:p>
          <a:p>
            <a:pPr algn="just">
              <a:buFont typeface="Wingdings" panose="05000000000000000000" pitchFamily="2" charset="2"/>
              <a:buChar char="q"/>
            </a:pPr>
            <a:endParaRPr lang="es-ES" sz="1800" dirty="0"/>
          </a:p>
          <a:p>
            <a:pPr marL="0" indent="0">
              <a:buNone/>
            </a:pPr>
            <a:endParaRPr lang="es-ES" sz="2000" dirty="0"/>
          </a:p>
        </p:txBody>
      </p:sp>
    </p:spTree>
    <p:extLst>
      <p:ext uri="{BB962C8B-B14F-4D97-AF65-F5344CB8AC3E}">
        <p14:creationId xmlns:p14="http://schemas.microsoft.com/office/powerpoint/2010/main" val="84991249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TotalTime>
  <Words>2818</Words>
  <Application>Microsoft Office PowerPoint</Application>
  <PresentationFormat>Panorámica</PresentationFormat>
  <Paragraphs>79</Paragraphs>
  <Slides>10</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Calibri</vt:lpstr>
      <vt:lpstr>Calibri Light</vt:lpstr>
      <vt:lpstr>Wingdings</vt:lpstr>
      <vt:lpstr>Tema de Office</vt:lpstr>
      <vt:lpstr>LA PRÁCTICA DE LA ABOGACÍA DENTRO DEL TURNO ESPECIALIZADO DE VIOLENCIA GÉNERO</vt:lpstr>
      <vt:lpstr>      BREVE INTRODUCCIÓN A LA VIOLENCIA GÉNERO:</vt:lpstr>
      <vt:lpstr>PRINCIPALES NORMAS ESTATALES , AUTONÓMICA ,EUROPEAS E INTERNACIONALES: </vt:lpstr>
      <vt:lpstr>TURNO DE  OFICIO ESPECIALIZADO EN VIOLENCIA DE GÉNERO Y JUSTICIA GRATUITA</vt:lpstr>
      <vt:lpstr>                   GUÍA DE BUENAS PRÁCTICAS  LA ABOGACÍA DEFENSA MUJERES VG                                            SUBCOMISIÓN DE VIOLENCIA MUJER CGAE.</vt:lpstr>
      <vt:lpstr>          ASISTENCIA LETRADA Y EJERCICIO DE LA ACUSACIÓN PARTICULAR.                                          </vt:lpstr>
      <vt:lpstr>            FACTORES DE RIESGO , MEDIDAS CAUTELARES Y QUEBRANTAMIENTO</vt:lpstr>
      <vt:lpstr>                 LA DISPENSA DECLARAR DEL ARTÍCULO 416 LECrim</vt:lpstr>
      <vt:lpstr>                              LA DECLARACIÓN JUDICIAL DE LA VÍCTIMA  </vt:lpstr>
      <vt:lpstr>                                                     LA VIOLENCIA Y SU PRUEBA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Alicia C Tapias López</dc:creator>
  <cp:lastModifiedBy>Alicia C Tapias López</cp:lastModifiedBy>
  <cp:revision>39</cp:revision>
  <dcterms:created xsi:type="dcterms:W3CDTF">2024-04-14T13:55:55Z</dcterms:created>
  <dcterms:modified xsi:type="dcterms:W3CDTF">2024-04-15T05:54:20Z</dcterms:modified>
</cp:coreProperties>
</file>