
<file path=[Content_Types].xml><?xml version="1.0" encoding="utf-8"?>
<Types xmlns="http://schemas.openxmlformats.org/package/2006/content-types">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Lst>
  <p:sldIdLst>
    <p:sldId id="264" r:id="rId2"/>
    <p:sldId id="268" r:id="rId3"/>
    <p:sldId id="301" r:id="rId4"/>
    <p:sldId id="286" r:id="rId5"/>
    <p:sldId id="287" r:id="rId6"/>
    <p:sldId id="288" r:id="rId7"/>
    <p:sldId id="302" r:id="rId8"/>
    <p:sldId id="269" r:id="rId9"/>
    <p:sldId id="270" r:id="rId10"/>
    <p:sldId id="271" r:id="rId11"/>
    <p:sldId id="272" r:id="rId12"/>
    <p:sldId id="273" r:id="rId13"/>
    <p:sldId id="303" r:id="rId14"/>
    <p:sldId id="265" r:id="rId15"/>
    <p:sldId id="266" r:id="rId16"/>
    <p:sldId id="267" r:id="rId17"/>
    <p:sldId id="304" r:id="rId18"/>
    <p:sldId id="278" r:id="rId19"/>
    <p:sldId id="279" r:id="rId20"/>
    <p:sldId id="280" r:id="rId21"/>
    <p:sldId id="300" r:id="rId22"/>
    <p:sldId id="305" r:id="rId23"/>
    <p:sldId id="276" r:id="rId24"/>
    <p:sldId id="306" r:id="rId25"/>
    <p:sldId id="290" r:id="rId26"/>
    <p:sldId id="307" r:id="rId27"/>
    <p:sldId id="275" r:id="rId28"/>
    <p:sldId id="308" r:id="rId29"/>
    <p:sldId id="277" r:id="rId30"/>
    <p:sldId id="309" r:id="rId31"/>
  </p:sldIdLst>
  <p:sldSz cx="12192000" cy="6858000"/>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sorterViewPr>
    <p:cViewPr varScale="1">
      <p:scale>
        <a:sx n="100" d="100"/>
        <a:sy n="100" d="100"/>
      </p:scale>
      <p:origin x="0" y="-150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bg>
      <p:bgPr>
        <a:blipFill dpi="0" rotWithShape="1">
          <a:blip r:embed="rId2" cstate="print">
            <a:lum/>
          </a:blip>
          <a:srcRect/>
          <a:stretch>
            <a:fillRect t="-11000" b="-11000"/>
          </a:stretch>
        </a:blipFill>
        <a:effectLst/>
      </p:bgPr>
    </p:bg>
    <p:spTree>
      <p:nvGrpSpPr>
        <p:cNvPr id="1" name=""/>
        <p:cNvGrpSpPr/>
        <p:nvPr/>
      </p:nvGrpSpPr>
      <p:grpSpPr>
        <a:xfrm>
          <a:off x="0" y="0"/>
          <a:ext cx="0" cy="0"/>
          <a:chOff x="0" y="0"/>
          <a:chExt cx="0" cy="0"/>
        </a:xfrm>
      </p:grpSpPr>
      <p:sp>
        <p:nvSpPr>
          <p:cNvPr id="2" name="Título 1"/>
          <p:cNvSpPr>
            <a:spLocks noGrp="1"/>
          </p:cNvSpPr>
          <p:nvPr>
            <p:ph type="ctrTitle"/>
          </p:nvPr>
        </p:nvSpPr>
        <p:spPr>
          <a:xfrm>
            <a:off x="3688080" y="2057718"/>
            <a:ext cx="8158480" cy="2387600"/>
          </a:xfrm>
          <a:noFill/>
          <a:effectLst>
            <a:outerShdw blurRad="50800" dist="38100" dir="2700000" algn="tl" rotWithShape="0">
              <a:prstClr val="black">
                <a:alpha val="40000"/>
              </a:prstClr>
            </a:outerShdw>
          </a:effectLst>
        </p:spPr>
        <p:txBody>
          <a:bodyPr vert="horz" lIns="91440" tIns="45720" rIns="91440" bIns="45720" rtlCol="0" anchor="ctr">
            <a:normAutofit/>
          </a:bodyPr>
          <a:lstStyle>
            <a:lvl1pPr>
              <a:defRPr lang="es-ES" sz="3600" baseline="0">
                <a:solidFill>
                  <a:schemeClr val="accent4">
                    <a:lumMod val="60000"/>
                    <a:lumOff val="40000"/>
                  </a:schemeClr>
                </a:solidFill>
                <a:effectLst>
                  <a:outerShdw blurRad="38100" dist="38100" dir="2700000" algn="tl">
                    <a:srgbClr val="000000">
                      <a:alpha val="43137"/>
                    </a:srgbClr>
                  </a:outerShdw>
                </a:effectLst>
              </a:defRPr>
            </a:lvl1pPr>
          </a:lstStyle>
          <a:p>
            <a:pPr lvl="0" algn="r"/>
            <a:r>
              <a:rPr lang="es-ES"/>
              <a:t>Haga clic para modificar el estilo de título del patrón</a:t>
            </a:r>
          </a:p>
        </p:txBody>
      </p:sp>
      <p:sp>
        <p:nvSpPr>
          <p:cNvPr id="3" name="Subtítulo 2"/>
          <p:cNvSpPr>
            <a:spLocks noGrp="1"/>
          </p:cNvSpPr>
          <p:nvPr>
            <p:ph type="subTitle" idx="1"/>
          </p:nvPr>
        </p:nvSpPr>
        <p:spPr>
          <a:xfrm>
            <a:off x="5374640" y="5151120"/>
            <a:ext cx="6471920" cy="1102360"/>
          </a:xfrm>
        </p:spPr>
        <p:txBody>
          <a:bodyPr vert="horz" lIns="91440" tIns="45720" rIns="91440" bIns="45720" rtlCol="0">
            <a:normAutofit/>
          </a:bodyPr>
          <a:lstStyle>
            <a:lvl1pPr>
              <a:defRPr lang="es-ES">
                <a:solidFill>
                  <a:schemeClr val="bg1">
                    <a:lumMod val="95000"/>
                  </a:schemeClr>
                </a:solidFill>
                <a:latin typeface="+mj-lt"/>
                <a:ea typeface="+mj-ea"/>
                <a:cs typeface="+mj-cs"/>
              </a:defRPr>
            </a:lvl1pPr>
          </a:lstStyle>
          <a:p>
            <a:pPr marL="0" lvl="0" indent="0" algn="r">
              <a:spcBef>
                <a:spcPct val="0"/>
              </a:spcBef>
              <a:buNone/>
            </a:pPr>
            <a:r>
              <a:rPr lang="es-ES"/>
              <a:t>Haga clic para editar el estilo de subtítulo del patrón</a:t>
            </a:r>
          </a:p>
        </p:txBody>
      </p:sp>
      <p:sp>
        <p:nvSpPr>
          <p:cNvPr id="4" name="Marcador de fecha 3"/>
          <p:cNvSpPr>
            <a:spLocks noGrp="1"/>
          </p:cNvSpPr>
          <p:nvPr>
            <p:ph type="dt" sz="half" idx="10"/>
          </p:nvPr>
        </p:nvSpPr>
        <p:spPr>
          <a:xfrm>
            <a:off x="838200" y="6356350"/>
            <a:ext cx="2743200" cy="365125"/>
          </a:xfrm>
          <a:prstGeom prst="rect">
            <a:avLst/>
          </a:prstGeom>
        </p:spPr>
        <p:txBody>
          <a:bodyPr/>
          <a:lstStyle/>
          <a:p>
            <a:fld id="{81F6D029-4F77-4EEB-A151-D7DFE948F8F1}" type="datetimeFigureOut">
              <a:rPr lang="es-ES" smtClean="0"/>
              <a:pPr/>
              <a:t>22/10/2026</a:t>
            </a:fld>
            <a:endParaRPr lang="es-ES"/>
          </a:p>
        </p:txBody>
      </p:sp>
      <p:sp>
        <p:nvSpPr>
          <p:cNvPr id="5" name="Marcador de pie de página 4"/>
          <p:cNvSpPr>
            <a:spLocks noGrp="1"/>
          </p:cNvSpPr>
          <p:nvPr>
            <p:ph type="ftr" sz="quarter" idx="11"/>
          </p:nvPr>
        </p:nvSpPr>
        <p:spPr>
          <a:xfrm>
            <a:off x="4038600" y="6356350"/>
            <a:ext cx="4114800" cy="365125"/>
          </a:xfrm>
          <a:prstGeom prst="rect">
            <a:avLst/>
          </a:prstGeom>
        </p:spPr>
        <p:txBody>
          <a:bodyPr/>
          <a:lstStyle/>
          <a:p>
            <a:endParaRPr lang="es-ES"/>
          </a:p>
        </p:txBody>
      </p:sp>
      <p:sp>
        <p:nvSpPr>
          <p:cNvPr id="6" name="Marcador de número de diapositiva 5"/>
          <p:cNvSpPr>
            <a:spLocks noGrp="1"/>
          </p:cNvSpPr>
          <p:nvPr>
            <p:ph type="sldNum" sz="quarter" idx="12"/>
          </p:nvPr>
        </p:nvSpPr>
        <p:spPr>
          <a:xfrm>
            <a:off x="8610600" y="6356350"/>
            <a:ext cx="2743200" cy="365125"/>
          </a:xfrm>
          <a:prstGeom prst="rect">
            <a:avLst/>
          </a:prstGeom>
        </p:spPr>
        <p:txBody>
          <a:bodyPr/>
          <a:lstStyle/>
          <a:p>
            <a:fld id="{83216678-4E1E-41E6-8913-627C7555C3BB}" type="slidenum">
              <a:rPr lang="es-ES" smtClean="0"/>
              <a:pPr/>
              <a:t>‹Nº›</a:t>
            </a:fld>
            <a:endParaRPr lang="es-ES"/>
          </a:p>
        </p:txBody>
      </p:sp>
    </p:spTree>
    <p:extLst>
      <p:ext uri="{BB962C8B-B14F-4D97-AF65-F5344CB8AC3E}">
        <p14:creationId xmlns:p14="http://schemas.microsoft.com/office/powerpoint/2010/main" val="1368831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ítulo y objetos">
    <p:spTree>
      <p:nvGrpSpPr>
        <p:cNvPr id="1" name=""/>
        <p:cNvGrpSpPr/>
        <p:nvPr/>
      </p:nvGrpSpPr>
      <p:grpSpPr>
        <a:xfrm>
          <a:off x="0" y="0"/>
          <a:ext cx="0" cy="0"/>
          <a:chOff x="0" y="0"/>
          <a:chExt cx="0" cy="0"/>
        </a:xfrm>
      </p:grpSpPr>
      <p:sp>
        <p:nvSpPr>
          <p:cNvPr id="2" name="Título 1"/>
          <p:cNvSpPr>
            <a:spLocks noGrp="1"/>
          </p:cNvSpPr>
          <p:nvPr>
            <p:ph type="title" hasCustomPrompt="1"/>
          </p:nvPr>
        </p:nvSpPr>
        <p:spPr>
          <a:xfrm>
            <a:off x="316800" y="255600"/>
            <a:ext cx="11624400" cy="612000"/>
          </a:xfrm>
        </p:spPr>
        <p:txBody>
          <a:bodyPr/>
          <a:lstStyle/>
          <a:p>
            <a:r>
              <a:rPr lang="es-ES" dirty="0"/>
              <a:t>Nombre del centro</a:t>
            </a:r>
          </a:p>
        </p:txBody>
      </p:sp>
      <p:sp>
        <p:nvSpPr>
          <p:cNvPr id="3" name="Marcador de contenido 2"/>
          <p:cNvSpPr>
            <a:spLocks noGrp="1"/>
          </p:cNvSpPr>
          <p:nvPr>
            <p:ph idx="1"/>
          </p:nvPr>
        </p:nvSpPr>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8" name="Marcador de texto 2"/>
          <p:cNvSpPr>
            <a:spLocks noGrp="1"/>
          </p:cNvSpPr>
          <p:nvPr>
            <p:ph type="body" idx="13" hasCustomPrompt="1"/>
          </p:nvPr>
        </p:nvSpPr>
        <p:spPr>
          <a:xfrm>
            <a:off x="838200" y="5455920"/>
            <a:ext cx="10515600" cy="955040"/>
          </a:xfrm>
        </p:spPr>
        <p:txBody>
          <a:bodyPr anchor="t">
            <a:normAutofit/>
          </a:bodyPr>
          <a:lstStyle>
            <a:lvl1pPr marL="0" indent="0">
              <a:buNone/>
              <a:defRPr sz="1400" b="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dirty="0"/>
              <a:t>Descripción imagen 1</a:t>
            </a:r>
          </a:p>
        </p:txBody>
      </p:sp>
    </p:spTree>
    <p:extLst>
      <p:ext uri="{BB962C8B-B14F-4D97-AF65-F5344CB8AC3E}">
        <p14:creationId xmlns:p14="http://schemas.microsoft.com/office/powerpoint/2010/main" val="313654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ítulo y objetos">
    <p:spTree>
      <p:nvGrpSpPr>
        <p:cNvPr id="1" name=""/>
        <p:cNvGrpSpPr/>
        <p:nvPr/>
      </p:nvGrpSpPr>
      <p:grpSpPr>
        <a:xfrm>
          <a:off x="0" y="0"/>
          <a:ext cx="0" cy="0"/>
          <a:chOff x="0" y="0"/>
          <a:chExt cx="0" cy="0"/>
        </a:xfrm>
      </p:grpSpPr>
      <p:sp>
        <p:nvSpPr>
          <p:cNvPr id="2" name="Título 1"/>
          <p:cNvSpPr>
            <a:spLocks noGrp="1"/>
          </p:cNvSpPr>
          <p:nvPr>
            <p:ph type="title" hasCustomPrompt="1"/>
          </p:nvPr>
        </p:nvSpPr>
        <p:spPr>
          <a:xfrm>
            <a:off x="316800" y="255600"/>
            <a:ext cx="11624400" cy="612000"/>
          </a:xfrm>
        </p:spPr>
        <p:txBody>
          <a:bodyPr/>
          <a:lstStyle/>
          <a:p>
            <a:r>
              <a:rPr lang="es-ES" dirty="0"/>
              <a:t>Nombre del centro</a:t>
            </a:r>
          </a:p>
        </p:txBody>
      </p:sp>
      <p:sp>
        <p:nvSpPr>
          <p:cNvPr id="3" name="Marcador de contenido 2"/>
          <p:cNvSpPr>
            <a:spLocks noGrp="1"/>
          </p:cNvSpPr>
          <p:nvPr>
            <p:ph idx="1"/>
          </p:nvPr>
        </p:nvSpPr>
        <p:spPr>
          <a:xfrm>
            <a:off x="548640" y="1226185"/>
            <a:ext cx="6238240" cy="5184775"/>
          </a:xfrm>
        </p:spPr>
        <p:txBody>
          <a:bodyPr/>
          <a:lstStyle/>
          <a:p>
            <a:pPr lvl="0"/>
            <a:r>
              <a:rPr lang="es-ES" dirty="0"/>
              <a:t>Editar el estilo de texto del patrón</a:t>
            </a:r>
          </a:p>
          <a:p>
            <a:pPr lvl="1"/>
            <a:r>
              <a:rPr lang="es-ES" dirty="0"/>
              <a:t>Segundo nivel</a:t>
            </a:r>
          </a:p>
          <a:p>
            <a:pPr lvl="2"/>
            <a:r>
              <a:rPr lang="es-ES" dirty="0"/>
              <a:t>Tercer nivel</a:t>
            </a:r>
          </a:p>
          <a:p>
            <a:pPr lvl="3"/>
            <a:r>
              <a:rPr lang="es-ES" dirty="0"/>
              <a:t>Cuarto nivel</a:t>
            </a:r>
          </a:p>
          <a:p>
            <a:pPr lvl="4"/>
            <a:r>
              <a:rPr lang="es-ES" dirty="0"/>
              <a:t>Quinto nivel</a:t>
            </a:r>
          </a:p>
        </p:txBody>
      </p:sp>
      <p:sp>
        <p:nvSpPr>
          <p:cNvPr id="8" name="Marcador de texto 2"/>
          <p:cNvSpPr>
            <a:spLocks noGrp="1"/>
          </p:cNvSpPr>
          <p:nvPr>
            <p:ph type="body" idx="13" hasCustomPrompt="1"/>
          </p:nvPr>
        </p:nvSpPr>
        <p:spPr>
          <a:xfrm>
            <a:off x="7152640" y="1226185"/>
            <a:ext cx="4788560" cy="5184775"/>
          </a:xfrm>
        </p:spPr>
        <p:txBody>
          <a:bodyPr anchor="t">
            <a:normAutofit/>
          </a:bodyPr>
          <a:lstStyle>
            <a:lvl1pPr marL="0" indent="0">
              <a:buNone/>
              <a:defRPr sz="1400" b="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dirty="0"/>
              <a:t>Descripción imagen</a:t>
            </a:r>
          </a:p>
        </p:txBody>
      </p:sp>
    </p:spTree>
    <p:extLst>
      <p:ext uri="{BB962C8B-B14F-4D97-AF65-F5344CB8AC3E}">
        <p14:creationId xmlns:p14="http://schemas.microsoft.com/office/powerpoint/2010/main" val="2886257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p>
        </p:txBody>
      </p:sp>
      <p:sp>
        <p:nvSpPr>
          <p:cNvPr id="3" name="Marcador de texto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a:t>Editar el estilo de texto del patrón</a:t>
            </a:r>
          </a:p>
        </p:txBody>
      </p:sp>
      <p:sp>
        <p:nvSpPr>
          <p:cNvPr id="4" name="Marcador de fecha 3"/>
          <p:cNvSpPr>
            <a:spLocks noGrp="1"/>
          </p:cNvSpPr>
          <p:nvPr>
            <p:ph type="dt" sz="half" idx="10"/>
          </p:nvPr>
        </p:nvSpPr>
        <p:spPr>
          <a:xfrm>
            <a:off x="838200" y="6356350"/>
            <a:ext cx="2743200" cy="365125"/>
          </a:xfrm>
          <a:prstGeom prst="rect">
            <a:avLst/>
          </a:prstGeom>
        </p:spPr>
        <p:txBody>
          <a:bodyPr/>
          <a:lstStyle/>
          <a:p>
            <a:fld id="{81F6D029-4F77-4EEB-A151-D7DFE948F8F1}" type="datetimeFigureOut">
              <a:rPr lang="es-ES" smtClean="0"/>
              <a:pPr/>
              <a:t>22/10/2026</a:t>
            </a:fld>
            <a:endParaRPr lang="es-ES"/>
          </a:p>
        </p:txBody>
      </p:sp>
      <p:sp>
        <p:nvSpPr>
          <p:cNvPr id="5" name="Marcador de pie de página 4"/>
          <p:cNvSpPr>
            <a:spLocks noGrp="1"/>
          </p:cNvSpPr>
          <p:nvPr>
            <p:ph type="ftr" sz="quarter" idx="11"/>
          </p:nvPr>
        </p:nvSpPr>
        <p:spPr>
          <a:xfrm>
            <a:off x="4038600" y="6356350"/>
            <a:ext cx="4114800" cy="365125"/>
          </a:xfrm>
          <a:prstGeom prst="rect">
            <a:avLst/>
          </a:prstGeom>
        </p:spPr>
        <p:txBody>
          <a:bodyPr/>
          <a:lstStyle/>
          <a:p>
            <a:endParaRPr lang="es-ES"/>
          </a:p>
        </p:txBody>
      </p:sp>
      <p:sp>
        <p:nvSpPr>
          <p:cNvPr id="6" name="Marcador de número de diapositiva 5"/>
          <p:cNvSpPr>
            <a:spLocks noGrp="1"/>
          </p:cNvSpPr>
          <p:nvPr>
            <p:ph type="sldNum" sz="quarter" idx="12"/>
          </p:nvPr>
        </p:nvSpPr>
        <p:spPr>
          <a:xfrm>
            <a:off x="8610600" y="6356350"/>
            <a:ext cx="2743200" cy="365125"/>
          </a:xfrm>
          <a:prstGeom prst="rect">
            <a:avLst/>
          </a:prstGeom>
        </p:spPr>
        <p:txBody>
          <a:bodyPr/>
          <a:lstStyle/>
          <a:p>
            <a:fld id="{83216678-4E1E-41E6-8913-627C7555C3BB}" type="slidenum">
              <a:rPr lang="es-ES" smtClean="0"/>
              <a:pPr/>
              <a:t>‹Nº›</a:t>
            </a:fld>
            <a:endParaRPr lang="es-ES"/>
          </a:p>
        </p:txBody>
      </p:sp>
    </p:spTree>
    <p:extLst>
      <p:ext uri="{BB962C8B-B14F-4D97-AF65-F5344CB8AC3E}">
        <p14:creationId xmlns:p14="http://schemas.microsoft.com/office/powerpoint/2010/main" val="2344687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Dos objetos">
    <p:spTree>
      <p:nvGrpSpPr>
        <p:cNvPr id="1" name=""/>
        <p:cNvGrpSpPr/>
        <p:nvPr/>
      </p:nvGrpSpPr>
      <p:grpSpPr>
        <a:xfrm>
          <a:off x="0" y="0"/>
          <a:ext cx="0" cy="0"/>
          <a:chOff x="0" y="0"/>
          <a:chExt cx="0" cy="0"/>
        </a:xfrm>
      </p:grpSpPr>
      <p:sp>
        <p:nvSpPr>
          <p:cNvPr id="2" name="Título 1"/>
          <p:cNvSpPr>
            <a:spLocks noGrp="1"/>
          </p:cNvSpPr>
          <p:nvPr>
            <p:ph type="title" hasCustomPrompt="1"/>
          </p:nvPr>
        </p:nvSpPr>
        <p:spPr>
          <a:xfrm>
            <a:off x="316800" y="255600"/>
            <a:ext cx="11624400" cy="612000"/>
          </a:xfrm>
        </p:spPr>
        <p:txBody>
          <a:bodyPr>
            <a:noAutofit/>
          </a:bodyPr>
          <a:lstStyle>
            <a:lvl1pPr>
              <a:defRPr sz="4000"/>
            </a:lvl1pPr>
          </a:lstStyle>
          <a:p>
            <a:r>
              <a:rPr lang="es-ES" dirty="0"/>
              <a:t>Nombre del centro</a:t>
            </a:r>
          </a:p>
        </p:txBody>
      </p:sp>
      <p:sp>
        <p:nvSpPr>
          <p:cNvPr id="3" name="Marcador de contenido 2"/>
          <p:cNvSpPr>
            <a:spLocks noGrp="1"/>
          </p:cNvSpPr>
          <p:nvPr>
            <p:ph sz="half" idx="1"/>
          </p:nvPr>
        </p:nvSpPr>
        <p:spPr>
          <a:xfrm>
            <a:off x="756920" y="1317625"/>
            <a:ext cx="5181600" cy="4351338"/>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contenido 3"/>
          <p:cNvSpPr>
            <a:spLocks noGrp="1"/>
          </p:cNvSpPr>
          <p:nvPr>
            <p:ph sz="half" idx="2"/>
          </p:nvPr>
        </p:nvSpPr>
        <p:spPr>
          <a:xfrm>
            <a:off x="6202680" y="1317625"/>
            <a:ext cx="5181600" cy="4351338"/>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8" name="Marcador de texto 2"/>
          <p:cNvSpPr>
            <a:spLocks noGrp="1"/>
          </p:cNvSpPr>
          <p:nvPr>
            <p:ph type="body" idx="13" hasCustomPrompt="1"/>
          </p:nvPr>
        </p:nvSpPr>
        <p:spPr>
          <a:xfrm>
            <a:off x="780733" y="5816568"/>
            <a:ext cx="5157787" cy="604837"/>
          </a:xfrm>
        </p:spPr>
        <p:txBody>
          <a:bodyPr anchor="t">
            <a:normAutofit/>
          </a:bodyPr>
          <a:lstStyle>
            <a:lvl1pPr marL="0" indent="0">
              <a:buNone/>
              <a:defRPr sz="1400" b="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dirty="0"/>
              <a:t>Descripción imagen 1</a:t>
            </a:r>
          </a:p>
        </p:txBody>
      </p:sp>
      <p:sp>
        <p:nvSpPr>
          <p:cNvPr id="9" name="Marcador de texto 2"/>
          <p:cNvSpPr>
            <a:spLocks noGrp="1"/>
          </p:cNvSpPr>
          <p:nvPr>
            <p:ph type="body" idx="14" hasCustomPrompt="1"/>
          </p:nvPr>
        </p:nvSpPr>
        <p:spPr>
          <a:xfrm>
            <a:off x="6202680" y="5816569"/>
            <a:ext cx="5157787" cy="604837"/>
          </a:xfrm>
        </p:spPr>
        <p:txBody>
          <a:bodyPr anchor="t">
            <a:normAutofit/>
          </a:bodyPr>
          <a:lstStyle>
            <a:lvl1pPr marL="0" indent="0">
              <a:buNone/>
              <a:defRPr sz="1400" b="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dirty="0"/>
              <a:t>Descripción imagen 2</a:t>
            </a:r>
          </a:p>
        </p:txBody>
      </p:sp>
    </p:spTree>
    <p:extLst>
      <p:ext uri="{BB962C8B-B14F-4D97-AF65-F5344CB8AC3E}">
        <p14:creationId xmlns:p14="http://schemas.microsoft.com/office/powerpoint/2010/main" val="3291639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ación">
    <p:spTree>
      <p:nvGrpSpPr>
        <p:cNvPr id="1" name=""/>
        <p:cNvGrpSpPr/>
        <p:nvPr/>
      </p:nvGrpSpPr>
      <p:grpSpPr>
        <a:xfrm>
          <a:off x="0" y="0"/>
          <a:ext cx="0" cy="0"/>
          <a:chOff x="0" y="0"/>
          <a:chExt cx="0" cy="0"/>
        </a:xfrm>
      </p:grpSpPr>
      <p:sp>
        <p:nvSpPr>
          <p:cNvPr id="2" name="Título 1"/>
          <p:cNvSpPr>
            <a:spLocks noGrp="1"/>
          </p:cNvSpPr>
          <p:nvPr>
            <p:ph type="title" hasCustomPrompt="1"/>
          </p:nvPr>
        </p:nvSpPr>
        <p:spPr>
          <a:xfrm>
            <a:off x="316800" y="255600"/>
            <a:ext cx="11624400" cy="610235"/>
          </a:xfrm>
        </p:spPr>
        <p:txBody>
          <a:bodyPr>
            <a:noAutofit/>
          </a:bodyPr>
          <a:lstStyle>
            <a:lvl1pPr>
              <a:defRPr sz="4000"/>
            </a:lvl1pPr>
          </a:lstStyle>
          <a:p>
            <a:r>
              <a:rPr lang="es-ES" dirty="0"/>
              <a:t>Nombre del centro</a:t>
            </a:r>
          </a:p>
        </p:txBody>
      </p:sp>
      <p:sp>
        <p:nvSpPr>
          <p:cNvPr id="3" name="Marcador de texto 2"/>
          <p:cNvSpPr>
            <a:spLocks noGrp="1"/>
          </p:cNvSpPr>
          <p:nvPr>
            <p:ph type="body" idx="1" hasCustomPrompt="1"/>
          </p:nvPr>
        </p:nvSpPr>
        <p:spPr>
          <a:xfrm>
            <a:off x="838200" y="1152843"/>
            <a:ext cx="5157787" cy="604837"/>
          </a:xfrm>
        </p:spPr>
        <p:txBody>
          <a:bodyPr anchor="b">
            <a:normAutofit/>
          </a:bodyPr>
          <a:lstStyle>
            <a:lvl1pPr marL="0" indent="0">
              <a:buNone/>
              <a:defRPr sz="20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dirty="0"/>
              <a:t>Título imagen 1</a:t>
            </a:r>
          </a:p>
        </p:txBody>
      </p:sp>
      <p:sp>
        <p:nvSpPr>
          <p:cNvPr id="4" name="Marcador de contenido 3"/>
          <p:cNvSpPr>
            <a:spLocks noGrp="1"/>
          </p:cNvSpPr>
          <p:nvPr>
            <p:ph sz="half" idx="2"/>
          </p:nvPr>
        </p:nvSpPr>
        <p:spPr>
          <a:xfrm>
            <a:off x="838199" y="1885315"/>
            <a:ext cx="5157787" cy="3684588"/>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texto 4"/>
          <p:cNvSpPr>
            <a:spLocks noGrp="1"/>
          </p:cNvSpPr>
          <p:nvPr>
            <p:ph type="body" sz="quarter" idx="3" hasCustomPrompt="1"/>
          </p:nvPr>
        </p:nvSpPr>
        <p:spPr>
          <a:xfrm>
            <a:off x="6170612" y="1152843"/>
            <a:ext cx="5183188" cy="604837"/>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dirty="0"/>
              <a:t>Título imagen 2</a:t>
            </a:r>
          </a:p>
        </p:txBody>
      </p:sp>
      <p:sp>
        <p:nvSpPr>
          <p:cNvPr id="6" name="Marcador de contenido 5"/>
          <p:cNvSpPr>
            <a:spLocks noGrp="1"/>
          </p:cNvSpPr>
          <p:nvPr>
            <p:ph sz="quarter" idx="4"/>
          </p:nvPr>
        </p:nvSpPr>
        <p:spPr>
          <a:xfrm>
            <a:off x="6170612" y="1885315"/>
            <a:ext cx="5183188" cy="3684588"/>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10" name="Marcador de texto 2"/>
          <p:cNvSpPr>
            <a:spLocks noGrp="1"/>
          </p:cNvSpPr>
          <p:nvPr>
            <p:ph type="body" idx="13" hasCustomPrompt="1"/>
          </p:nvPr>
        </p:nvSpPr>
        <p:spPr>
          <a:xfrm>
            <a:off x="838199" y="5660708"/>
            <a:ext cx="5157787" cy="604837"/>
          </a:xfrm>
        </p:spPr>
        <p:txBody>
          <a:bodyPr anchor="t">
            <a:normAutofit/>
          </a:bodyPr>
          <a:lstStyle>
            <a:lvl1pPr marL="0" indent="0">
              <a:buNone/>
              <a:defRPr sz="1400" b="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dirty="0"/>
              <a:t>Descripción imagen 1</a:t>
            </a:r>
          </a:p>
        </p:txBody>
      </p:sp>
      <p:sp>
        <p:nvSpPr>
          <p:cNvPr id="11" name="Marcador de texto 4"/>
          <p:cNvSpPr>
            <a:spLocks noGrp="1"/>
          </p:cNvSpPr>
          <p:nvPr>
            <p:ph type="body" sz="quarter" idx="14" hasCustomPrompt="1"/>
          </p:nvPr>
        </p:nvSpPr>
        <p:spPr>
          <a:xfrm>
            <a:off x="6170611" y="5660708"/>
            <a:ext cx="5183188" cy="604837"/>
          </a:xfrm>
        </p:spPr>
        <p:txBody>
          <a:bodyPr anchor="t">
            <a:normAutofit/>
          </a:bodyPr>
          <a:lstStyle>
            <a:lvl1pPr marL="0" indent="0">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dirty="0"/>
              <a:t>Descripción imagen 2</a:t>
            </a:r>
          </a:p>
        </p:txBody>
      </p:sp>
    </p:spTree>
    <p:extLst>
      <p:ext uri="{BB962C8B-B14F-4D97-AF65-F5344CB8AC3E}">
        <p14:creationId xmlns:p14="http://schemas.microsoft.com/office/powerpoint/2010/main" val="4006167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p:cNvSpPr>
            <a:spLocks noGrp="1"/>
          </p:cNvSpPr>
          <p:nvPr>
            <p:ph type="dt" sz="half" idx="10"/>
          </p:nvPr>
        </p:nvSpPr>
        <p:spPr>
          <a:xfrm>
            <a:off x="838200" y="6356350"/>
            <a:ext cx="2743200" cy="365125"/>
          </a:xfrm>
          <a:prstGeom prst="rect">
            <a:avLst/>
          </a:prstGeom>
        </p:spPr>
        <p:txBody>
          <a:bodyPr/>
          <a:lstStyle/>
          <a:p>
            <a:fld id="{81F6D029-4F77-4EEB-A151-D7DFE948F8F1}" type="datetimeFigureOut">
              <a:rPr lang="es-ES" smtClean="0"/>
              <a:pPr/>
              <a:t>22/10/2026</a:t>
            </a:fld>
            <a:endParaRPr lang="es-ES"/>
          </a:p>
        </p:txBody>
      </p:sp>
      <p:sp>
        <p:nvSpPr>
          <p:cNvPr id="3" name="Marcador de pie de página 2"/>
          <p:cNvSpPr>
            <a:spLocks noGrp="1"/>
          </p:cNvSpPr>
          <p:nvPr>
            <p:ph type="ftr" sz="quarter" idx="11"/>
          </p:nvPr>
        </p:nvSpPr>
        <p:spPr>
          <a:xfrm>
            <a:off x="4038600" y="6356350"/>
            <a:ext cx="4114800" cy="365125"/>
          </a:xfrm>
          <a:prstGeom prst="rect">
            <a:avLst/>
          </a:prstGeom>
        </p:spPr>
        <p:txBody>
          <a:bodyPr/>
          <a:lstStyle/>
          <a:p>
            <a:endParaRPr lang="es-ES"/>
          </a:p>
        </p:txBody>
      </p:sp>
      <p:sp>
        <p:nvSpPr>
          <p:cNvPr id="4" name="Marcador de número de diapositiva 3"/>
          <p:cNvSpPr>
            <a:spLocks noGrp="1"/>
          </p:cNvSpPr>
          <p:nvPr>
            <p:ph type="sldNum" sz="quarter" idx="12"/>
          </p:nvPr>
        </p:nvSpPr>
        <p:spPr>
          <a:xfrm>
            <a:off x="8610600" y="6356350"/>
            <a:ext cx="2743200" cy="365125"/>
          </a:xfrm>
          <a:prstGeom prst="rect">
            <a:avLst/>
          </a:prstGeom>
        </p:spPr>
        <p:txBody>
          <a:bodyPr/>
          <a:lstStyle/>
          <a:p>
            <a:fld id="{83216678-4E1E-41E6-8913-627C7555C3BB}" type="slidenum">
              <a:rPr lang="es-ES" smtClean="0"/>
              <a:pPr/>
              <a:t>‹Nº›</a:t>
            </a:fld>
            <a:endParaRPr lang="es-ES"/>
          </a:p>
        </p:txBody>
      </p:sp>
    </p:spTree>
    <p:extLst>
      <p:ext uri="{BB962C8B-B14F-4D97-AF65-F5344CB8AC3E}">
        <p14:creationId xmlns:p14="http://schemas.microsoft.com/office/powerpoint/2010/main" val="108282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contenido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Editar el estilo de texto del patrón</a:t>
            </a:r>
          </a:p>
        </p:txBody>
      </p:sp>
      <p:sp>
        <p:nvSpPr>
          <p:cNvPr id="5" name="Marcador de fecha 4"/>
          <p:cNvSpPr>
            <a:spLocks noGrp="1"/>
          </p:cNvSpPr>
          <p:nvPr>
            <p:ph type="dt" sz="half" idx="10"/>
          </p:nvPr>
        </p:nvSpPr>
        <p:spPr>
          <a:xfrm>
            <a:off x="838200" y="6356350"/>
            <a:ext cx="2743200" cy="365125"/>
          </a:xfrm>
          <a:prstGeom prst="rect">
            <a:avLst/>
          </a:prstGeom>
        </p:spPr>
        <p:txBody>
          <a:bodyPr/>
          <a:lstStyle/>
          <a:p>
            <a:fld id="{81F6D029-4F77-4EEB-A151-D7DFE948F8F1}" type="datetimeFigureOut">
              <a:rPr lang="es-ES" smtClean="0"/>
              <a:pPr/>
              <a:t>22/10/2026</a:t>
            </a:fld>
            <a:endParaRPr lang="es-ES"/>
          </a:p>
        </p:txBody>
      </p:sp>
      <p:sp>
        <p:nvSpPr>
          <p:cNvPr id="6" name="Marcador de pie de página 5"/>
          <p:cNvSpPr>
            <a:spLocks noGrp="1"/>
          </p:cNvSpPr>
          <p:nvPr>
            <p:ph type="ftr" sz="quarter" idx="11"/>
          </p:nvPr>
        </p:nvSpPr>
        <p:spPr>
          <a:xfrm>
            <a:off x="4038600" y="6356350"/>
            <a:ext cx="4114800" cy="365125"/>
          </a:xfrm>
          <a:prstGeom prst="rect">
            <a:avLst/>
          </a:prstGeom>
        </p:spPr>
        <p:txBody>
          <a:bodyPr/>
          <a:lstStyle/>
          <a:p>
            <a:endParaRPr lang="es-ES"/>
          </a:p>
        </p:txBody>
      </p:sp>
      <p:sp>
        <p:nvSpPr>
          <p:cNvPr id="7" name="Marcador de número de diapositiva 6"/>
          <p:cNvSpPr>
            <a:spLocks noGrp="1"/>
          </p:cNvSpPr>
          <p:nvPr>
            <p:ph type="sldNum" sz="quarter" idx="12"/>
          </p:nvPr>
        </p:nvSpPr>
        <p:spPr>
          <a:xfrm>
            <a:off x="8610600" y="6356350"/>
            <a:ext cx="2743200" cy="365125"/>
          </a:xfrm>
          <a:prstGeom prst="rect">
            <a:avLst/>
          </a:prstGeom>
        </p:spPr>
        <p:txBody>
          <a:bodyPr/>
          <a:lstStyle/>
          <a:p>
            <a:fld id="{83216678-4E1E-41E6-8913-627C7555C3BB}" type="slidenum">
              <a:rPr lang="es-ES" smtClean="0"/>
              <a:pPr/>
              <a:t>‹Nº›</a:t>
            </a:fld>
            <a:endParaRPr lang="es-ES"/>
          </a:p>
        </p:txBody>
      </p:sp>
    </p:spTree>
    <p:extLst>
      <p:ext uri="{BB962C8B-B14F-4D97-AF65-F5344CB8AC3E}">
        <p14:creationId xmlns:p14="http://schemas.microsoft.com/office/powerpoint/2010/main" val="2136123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posición de imagen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Marcador de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Editar el estilo de texto del patrón</a:t>
            </a:r>
          </a:p>
        </p:txBody>
      </p:sp>
      <p:sp>
        <p:nvSpPr>
          <p:cNvPr id="5" name="Marcador de fecha 4"/>
          <p:cNvSpPr>
            <a:spLocks noGrp="1"/>
          </p:cNvSpPr>
          <p:nvPr>
            <p:ph type="dt" sz="half" idx="10"/>
          </p:nvPr>
        </p:nvSpPr>
        <p:spPr>
          <a:xfrm>
            <a:off x="838200" y="6356350"/>
            <a:ext cx="2743200" cy="365125"/>
          </a:xfrm>
          <a:prstGeom prst="rect">
            <a:avLst/>
          </a:prstGeom>
        </p:spPr>
        <p:txBody>
          <a:bodyPr/>
          <a:lstStyle/>
          <a:p>
            <a:fld id="{81F6D029-4F77-4EEB-A151-D7DFE948F8F1}" type="datetimeFigureOut">
              <a:rPr lang="es-ES" smtClean="0"/>
              <a:pPr/>
              <a:t>22/10/2026</a:t>
            </a:fld>
            <a:endParaRPr lang="es-ES"/>
          </a:p>
        </p:txBody>
      </p:sp>
      <p:sp>
        <p:nvSpPr>
          <p:cNvPr id="6" name="Marcador de pie de página 5"/>
          <p:cNvSpPr>
            <a:spLocks noGrp="1"/>
          </p:cNvSpPr>
          <p:nvPr>
            <p:ph type="ftr" sz="quarter" idx="11"/>
          </p:nvPr>
        </p:nvSpPr>
        <p:spPr>
          <a:xfrm>
            <a:off x="4038600" y="6356350"/>
            <a:ext cx="4114800" cy="365125"/>
          </a:xfrm>
          <a:prstGeom prst="rect">
            <a:avLst/>
          </a:prstGeom>
        </p:spPr>
        <p:txBody>
          <a:bodyPr/>
          <a:lstStyle/>
          <a:p>
            <a:endParaRPr lang="es-ES"/>
          </a:p>
        </p:txBody>
      </p:sp>
      <p:sp>
        <p:nvSpPr>
          <p:cNvPr id="7" name="Marcador de número de diapositiva 6"/>
          <p:cNvSpPr>
            <a:spLocks noGrp="1"/>
          </p:cNvSpPr>
          <p:nvPr>
            <p:ph type="sldNum" sz="quarter" idx="12"/>
          </p:nvPr>
        </p:nvSpPr>
        <p:spPr>
          <a:xfrm>
            <a:off x="8610600" y="6356350"/>
            <a:ext cx="2743200" cy="365125"/>
          </a:xfrm>
          <a:prstGeom prst="rect">
            <a:avLst/>
          </a:prstGeom>
        </p:spPr>
        <p:txBody>
          <a:bodyPr/>
          <a:lstStyle/>
          <a:p>
            <a:fld id="{83216678-4E1E-41E6-8913-627C7555C3BB}" type="slidenum">
              <a:rPr lang="es-ES" smtClean="0"/>
              <a:pPr/>
              <a:t>‹Nº›</a:t>
            </a:fld>
            <a:endParaRPr lang="es-ES"/>
          </a:p>
        </p:txBody>
      </p:sp>
    </p:spTree>
    <p:extLst>
      <p:ext uri="{BB962C8B-B14F-4D97-AF65-F5344CB8AC3E}">
        <p14:creationId xmlns:p14="http://schemas.microsoft.com/office/powerpoint/2010/main" val="3213250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1" cstate="print">
            <a:lum/>
          </a:blip>
          <a:srcRect/>
          <a:stretch>
            <a:fillRect b="85000"/>
          </a:stretch>
        </a:blipFill>
        <a:effectLst/>
      </p:bgPr>
    </p:bg>
    <p:spTree>
      <p:nvGrpSpPr>
        <p:cNvPr id="1" name=""/>
        <p:cNvGrpSpPr/>
        <p:nvPr/>
      </p:nvGrpSpPr>
      <p:grpSpPr>
        <a:xfrm>
          <a:off x="0" y="0"/>
          <a:ext cx="0" cy="0"/>
          <a:chOff x="0" y="0"/>
          <a:chExt cx="0" cy="0"/>
        </a:xfrm>
      </p:grpSpPr>
      <p:sp>
        <p:nvSpPr>
          <p:cNvPr id="2" name="Marcador de título 1"/>
          <p:cNvSpPr>
            <a:spLocks noGrp="1"/>
          </p:cNvSpPr>
          <p:nvPr>
            <p:ph type="title"/>
          </p:nvPr>
        </p:nvSpPr>
        <p:spPr>
          <a:xfrm>
            <a:off x="316800" y="254001"/>
            <a:ext cx="11624400" cy="612000"/>
          </a:xfrm>
          <a:prstGeom prst="rect">
            <a:avLst/>
          </a:prstGeom>
        </p:spPr>
        <p:txBody>
          <a:bodyPr vert="horz" lIns="91440" tIns="45720" rIns="91440" bIns="45720" rtlCol="0" anchor="ctr">
            <a:normAutofit/>
          </a:bodyPr>
          <a:lstStyle/>
          <a:p>
            <a:r>
              <a:rPr lang="es-ES" dirty="0"/>
              <a:t>Nombre del centro</a:t>
            </a:r>
          </a:p>
        </p:txBody>
      </p:sp>
      <p:sp>
        <p:nvSpPr>
          <p:cNvPr id="3" name="Marcador de texto 2"/>
          <p:cNvSpPr>
            <a:spLocks noGrp="1"/>
          </p:cNvSpPr>
          <p:nvPr>
            <p:ph type="body" idx="1"/>
          </p:nvPr>
        </p:nvSpPr>
        <p:spPr>
          <a:xfrm>
            <a:off x="838200" y="1226185"/>
            <a:ext cx="10515600" cy="4107815"/>
          </a:xfrm>
          <a:prstGeom prst="rect">
            <a:avLst/>
          </a:prstGeom>
        </p:spPr>
        <p:txBody>
          <a:bodyPr vert="horz" lIns="91440" tIns="45720" rIns="91440" bIns="45720" rtlCol="0">
            <a:normAutofit/>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8" name="CuadroTexto 7"/>
          <p:cNvSpPr txBox="1"/>
          <p:nvPr userDrawn="1"/>
        </p:nvSpPr>
        <p:spPr>
          <a:xfrm>
            <a:off x="132080" y="6440711"/>
            <a:ext cx="8284780" cy="261610"/>
          </a:xfrm>
          <a:prstGeom prst="rect">
            <a:avLst/>
          </a:prstGeom>
          <a:noFill/>
        </p:spPr>
        <p:txBody>
          <a:bodyPr wrap="square" rtlCol="0">
            <a:spAutoFit/>
          </a:bodyPr>
          <a:lstStyle/>
          <a:p>
            <a:r>
              <a:rPr lang="es-ES" sz="1050" dirty="0"/>
              <a:t>Concurso</a:t>
            </a:r>
            <a:r>
              <a:rPr lang="es-ES" sz="1050" baseline="0" dirty="0"/>
              <a:t> Cultivando el Huerto 2026</a:t>
            </a:r>
            <a:endParaRPr lang="es-ES" sz="1050" dirty="0"/>
          </a:p>
        </p:txBody>
      </p:sp>
    </p:spTree>
    <p:extLst>
      <p:ext uri="{BB962C8B-B14F-4D97-AF65-F5344CB8AC3E}">
        <p14:creationId xmlns:p14="http://schemas.microsoft.com/office/powerpoint/2010/main" val="1130561054"/>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Lst>
  <p:txStyles>
    <p:titleStyle>
      <a:lvl1pPr algn="l" defTabSz="914400" rtl="0" eaLnBrk="1" latinLnBrk="0" hangingPunct="1">
        <a:lnSpc>
          <a:spcPct val="90000"/>
        </a:lnSpc>
        <a:spcBef>
          <a:spcPct val="0"/>
        </a:spcBef>
        <a:buNone/>
        <a:defRPr sz="3600" b="1" kern="1200">
          <a:solidFill>
            <a:schemeClr val="bg1"/>
          </a:solidFill>
          <a:effectLst>
            <a:outerShdw blurRad="38100" dist="38100" dir="2700000" algn="tl">
              <a:srgbClr val="000000">
                <a:alpha val="43137"/>
              </a:srgbClr>
            </a:outerShdw>
          </a:effectLst>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5.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9.jpeg"/></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6.png"/></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ov"/><Relationship Id="rId1" Type="http://schemas.microsoft.com/office/2007/relationships/media" Target="../media/media3.mov"/><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2092193" y="2368269"/>
            <a:ext cx="8158480" cy="2387600"/>
          </a:xfrm>
        </p:spPr>
        <p:txBody>
          <a:bodyPr>
            <a:normAutofit/>
          </a:bodyPr>
          <a:lstStyle/>
          <a:p>
            <a:pPr algn="ctr"/>
            <a:r>
              <a:rPr lang="es-ES" sz="5400" dirty="0">
                <a:solidFill>
                  <a:schemeClr val="accent4"/>
                </a:solidFill>
                <a:latin typeface="+mn-lt"/>
              </a:rPr>
              <a:t>CONCURSO </a:t>
            </a:r>
            <a:br>
              <a:rPr lang="es-ES" sz="5400" dirty="0">
                <a:solidFill>
                  <a:schemeClr val="accent4"/>
                </a:solidFill>
                <a:latin typeface="+mn-lt"/>
              </a:rPr>
            </a:br>
            <a:r>
              <a:rPr lang="es-ES" sz="5400" dirty="0">
                <a:solidFill>
                  <a:schemeClr val="accent4"/>
                </a:solidFill>
              </a:rPr>
              <a:t>CULTIVANDO EL HUERTO </a:t>
            </a:r>
            <a:br>
              <a:rPr lang="es-ES" sz="5400" dirty="0">
                <a:solidFill>
                  <a:schemeClr val="accent4"/>
                </a:solidFill>
              </a:rPr>
            </a:br>
            <a:r>
              <a:rPr lang="es-ES" sz="5400" dirty="0">
                <a:solidFill>
                  <a:schemeClr val="accent4"/>
                </a:solidFill>
                <a:latin typeface="+mn-lt"/>
              </a:rPr>
              <a:t>2026</a:t>
            </a:r>
          </a:p>
        </p:txBody>
      </p:sp>
      <p:pic>
        <p:nvPicPr>
          <p:cNvPr id="13" name="Imagen 12">
            <a:extLst>
              <a:ext uri="{FF2B5EF4-FFF2-40B4-BE49-F238E27FC236}">
                <a16:creationId xmlns:a16="http://schemas.microsoft.com/office/drawing/2014/main" id="{028D4E25-BD48-CA88-FB8A-D39F3D8074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26591" y="5566752"/>
            <a:ext cx="3298632" cy="1096442"/>
          </a:xfrm>
          <a:prstGeom prst="rect">
            <a:avLst/>
          </a:prstGeom>
        </p:spPr>
      </p:pic>
    </p:spTree>
    <p:extLst>
      <p:ext uri="{BB962C8B-B14F-4D97-AF65-F5344CB8AC3E}">
        <p14:creationId xmlns:p14="http://schemas.microsoft.com/office/powerpoint/2010/main" val="2408547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E3E31C09-17BD-B4DE-6966-4CD0860D184A}"/>
              </a:ext>
            </a:extLst>
          </p:cNvPr>
          <p:cNvSpPr>
            <a:spLocks noGrp="1"/>
          </p:cNvSpPr>
          <p:nvPr>
            <p:ph type="ctrTitle"/>
          </p:nvPr>
        </p:nvSpPr>
        <p:spPr>
          <a:xfrm>
            <a:off x="4343688" y="2454533"/>
            <a:ext cx="8158480" cy="2387600"/>
          </a:xfrm>
        </p:spPr>
        <p:txBody>
          <a:bodyPr>
            <a:normAutofit/>
          </a:bodyPr>
          <a:lstStyle/>
          <a:p>
            <a:r>
              <a:rPr lang="es-ES" sz="4800" dirty="0"/>
              <a:t>PREMIOS </a:t>
            </a:r>
            <a:br>
              <a:rPr lang="es-ES" sz="4800" dirty="0"/>
            </a:br>
            <a:r>
              <a:rPr lang="es-ES" sz="4800" dirty="0"/>
              <a:t>CATEGORÍA </a:t>
            </a:r>
            <a:br>
              <a:rPr lang="es-ES" sz="4800" dirty="0"/>
            </a:br>
            <a:r>
              <a:rPr lang="es-ES" sz="4800" dirty="0"/>
              <a:t>FOTOGRAFÍA</a:t>
            </a:r>
          </a:p>
        </p:txBody>
      </p:sp>
      <p:pic>
        <p:nvPicPr>
          <p:cNvPr id="3" name="Imagen 2">
            <a:extLst>
              <a:ext uri="{FF2B5EF4-FFF2-40B4-BE49-F238E27FC236}">
                <a16:creationId xmlns:a16="http://schemas.microsoft.com/office/drawing/2014/main" id="{870F1C23-97C9-2F9A-F67F-390A68E854CC}"/>
              </a:ext>
            </a:extLst>
          </p:cNvPr>
          <p:cNvPicPr>
            <a:picLocks noChangeAspect="1"/>
          </p:cNvPicPr>
          <p:nvPr/>
        </p:nvPicPr>
        <p:blipFill>
          <a:blip r:embed="rId2"/>
          <a:stretch>
            <a:fillRect/>
          </a:stretch>
        </p:blipFill>
        <p:spPr>
          <a:xfrm>
            <a:off x="8665206" y="5580380"/>
            <a:ext cx="3298222" cy="1097375"/>
          </a:xfrm>
          <a:prstGeom prst="rect">
            <a:avLst/>
          </a:prstGeom>
        </p:spPr>
      </p:pic>
    </p:spTree>
    <p:extLst>
      <p:ext uri="{BB962C8B-B14F-4D97-AF65-F5344CB8AC3E}">
        <p14:creationId xmlns:p14="http://schemas.microsoft.com/office/powerpoint/2010/main" val="3383675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062C4D3D-DFD5-ECDE-D3EE-6E6CE380937F}"/>
              </a:ext>
            </a:extLst>
          </p:cNvPr>
          <p:cNvSpPr>
            <a:spLocks noGrp="1"/>
          </p:cNvSpPr>
          <p:nvPr>
            <p:ph type="ctrTitle"/>
          </p:nvPr>
        </p:nvSpPr>
        <p:spPr>
          <a:xfrm>
            <a:off x="1548729" y="2485366"/>
            <a:ext cx="8158480" cy="2387600"/>
          </a:xfrm>
        </p:spPr>
        <p:txBody>
          <a:bodyPr/>
          <a:lstStyle/>
          <a:p>
            <a:pPr algn="ctr"/>
            <a:r>
              <a:rPr lang="es-ES" dirty="0"/>
              <a:t>MENCIÓN AL MEJOR APROVECHAMIENTO DEL HUERTO</a:t>
            </a:r>
            <a:br>
              <a:rPr lang="es-ES" dirty="0"/>
            </a:br>
            <a:r>
              <a:rPr lang="es-ES" dirty="0"/>
              <a:t>“Soledad que Florece”</a:t>
            </a:r>
            <a:br>
              <a:rPr lang="es-ES" dirty="0"/>
            </a:br>
            <a:r>
              <a:rPr lang="es-ES" dirty="0"/>
              <a:t>Residencia Santa María del Silencio</a:t>
            </a:r>
          </a:p>
        </p:txBody>
      </p:sp>
      <p:pic>
        <p:nvPicPr>
          <p:cNvPr id="2" name="Imagen 1">
            <a:extLst>
              <a:ext uri="{FF2B5EF4-FFF2-40B4-BE49-F238E27FC236}">
                <a16:creationId xmlns:a16="http://schemas.microsoft.com/office/drawing/2014/main" id="{AF0CD1B9-7214-82A8-D2DA-E652A39CCB15}"/>
              </a:ext>
            </a:extLst>
          </p:cNvPr>
          <p:cNvPicPr>
            <a:picLocks noChangeAspect="1"/>
          </p:cNvPicPr>
          <p:nvPr/>
        </p:nvPicPr>
        <p:blipFill>
          <a:blip r:embed="rId2"/>
          <a:stretch>
            <a:fillRect/>
          </a:stretch>
        </p:blipFill>
        <p:spPr>
          <a:xfrm>
            <a:off x="8656580" y="5606259"/>
            <a:ext cx="3298222" cy="1097375"/>
          </a:xfrm>
          <a:prstGeom prst="rect">
            <a:avLst/>
          </a:prstGeom>
        </p:spPr>
      </p:pic>
    </p:spTree>
    <p:extLst>
      <p:ext uri="{BB962C8B-B14F-4D97-AF65-F5344CB8AC3E}">
        <p14:creationId xmlns:p14="http://schemas.microsoft.com/office/powerpoint/2010/main" val="2962967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normAutofit/>
          </a:bodyPr>
          <a:lstStyle/>
          <a:p>
            <a:r>
              <a:rPr lang="es-ES" dirty="0"/>
              <a:t>RESIDENCIA SANTA MARÍA DEL SILENCIO</a:t>
            </a:r>
          </a:p>
        </p:txBody>
      </p:sp>
      <p:pic>
        <p:nvPicPr>
          <p:cNvPr id="6" name="Marcador de contenido 5">
            <a:extLst>
              <a:ext uri="{FF2B5EF4-FFF2-40B4-BE49-F238E27FC236}">
                <a16:creationId xmlns:a16="http://schemas.microsoft.com/office/drawing/2014/main" id="{3E811FC4-FD5C-E093-EC9B-E0C118187EA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4624" b="46613"/>
          <a:stretch>
            <a:fillRect/>
          </a:stretch>
        </p:blipFill>
        <p:spPr>
          <a:xfrm>
            <a:off x="1857532" y="1096643"/>
            <a:ext cx="8476936" cy="4207728"/>
          </a:xfrm>
          <a:prstGeom prst="rect">
            <a:avLst/>
          </a:prstGeom>
        </p:spPr>
      </p:pic>
      <p:sp>
        <p:nvSpPr>
          <p:cNvPr id="4" name="Marcador de texto 3"/>
          <p:cNvSpPr>
            <a:spLocks noGrp="1"/>
          </p:cNvSpPr>
          <p:nvPr>
            <p:ph type="body" idx="13"/>
          </p:nvPr>
        </p:nvSpPr>
        <p:spPr/>
        <p:txBody>
          <a:bodyPr/>
          <a:lstStyle/>
          <a:p>
            <a:r>
              <a:rPr lang="es-ES" b="1" dirty="0"/>
              <a:t>SOLEDAD QUE FLORECE: Ha sido una propuesta capaz de conectar con las raíces, recuperar saberes y despertar la ilusión de participar. </a:t>
            </a:r>
          </a:p>
          <a:p>
            <a:r>
              <a:rPr lang="es-ES" b="1" dirty="0"/>
              <a:t>Un espacio que se transforma en lugar de encuentro, cuidado y pertenencia, y en el que cada brote nos cuenta una nueva historia.</a:t>
            </a:r>
          </a:p>
        </p:txBody>
      </p:sp>
    </p:spTree>
    <p:extLst>
      <p:ext uri="{BB962C8B-B14F-4D97-AF65-F5344CB8AC3E}">
        <p14:creationId xmlns:p14="http://schemas.microsoft.com/office/powerpoint/2010/main" val="10881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dirty="0"/>
              <a:t>RESIDENCIA SANTA MARÍA DEL SILENCIO</a:t>
            </a:r>
          </a:p>
        </p:txBody>
      </p:sp>
      <p:sp>
        <p:nvSpPr>
          <p:cNvPr id="3" name="Marcador de texto 2"/>
          <p:cNvSpPr>
            <a:spLocks noGrp="1"/>
          </p:cNvSpPr>
          <p:nvPr>
            <p:ph type="body" idx="1"/>
          </p:nvPr>
        </p:nvSpPr>
        <p:spPr>
          <a:xfrm>
            <a:off x="977346" y="1152843"/>
            <a:ext cx="5157787" cy="604837"/>
          </a:xfrm>
        </p:spPr>
        <p:txBody>
          <a:bodyPr/>
          <a:lstStyle/>
          <a:p>
            <a:r>
              <a:rPr lang="es-ES" dirty="0"/>
              <a:t>MANOS QUE SABEN A TIERRA</a:t>
            </a:r>
          </a:p>
        </p:txBody>
      </p:sp>
      <p:pic>
        <p:nvPicPr>
          <p:cNvPr id="10" name="Marcador de contenido 9">
            <a:extLst>
              <a:ext uri="{FF2B5EF4-FFF2-40B4-BE49-F238E27FC236}">
                <a16:creationId xmlns:a16="http://schemas.microsoft.com/office/drawing/2014/main" id="{DC1CBB87-471D-709A-55CD-4871FF496DE0}"/>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rcRect t="16439" r="17553"/>
          <a:stretch>
            <a:fillRect/>
          </a:stretch>
        </p:blipFill>
        <p:spPr>
          <a:xfrm>
            <a:off x="6388393" y="1755665"/>
            <a:ext cx="5074297" cy="3869971"/>
          </a:xfrm>
          <a:prstGeom prst="rect">
            <a:avLst/>
          </a:prstGeom>
        </p:spPr>
      </p:pic>
      <p:sp>
        <p:nvSpPr>
          <p:cNvPr id="5" name="Marcador de texto 4"/>
          <p:cNvSpPr>
            <a:spLocks noGrp="1"/>
          </p:cNvSpPr>
          <p:nvPr>
            <p:ph type="body" sz="quarter" idx="3"/>
          </p:nvPr>
        </p:nvSpPr>
        <p:spPr>
          <a:xfrm>
            <a:off x="6489790" y="1152843"/>
            <a:ext cx="5183188" cy="604837"/>
          </a:xfrm>
        </p:spPr>
        <p:txBody>
          <a:bodyPr/>
          <a:lstStyle/>
          <a:p>
            <a:r>
              <a:rPr lang="es-ES" dirty="0"/>
              <a:t>CUIDAMOS DE LO QUE HEMOS SEMBRADO</a:t>
            </a:r>
          </a:p>
        </p:txBody>
      </p:sp>
      <p:pic>
        <p:nvPicPr>
          <p:cNvPr id="12" name="Marcador de contenido 11">
            <a:extLst>
              <a:ext uri="{FF2B5EF4-FFF2-40B4-BE49-F238E27FC236}">
                <a16:creationId xmlns:a16="http://schemas.microsoft.com/office/drawing/2014/main" id="{46077DF8-6194-DB66-EBF4-ECC7B5323CFA}"/>
              </a:ext>
            </a:extLst>
          </p:cNvPr>
          <p:cNvPicPr>
            <a:picLocks noGrp="1" noChangeAspect="1"/>
          </p:cNvPicPr>
          <p:nvPr>
            <p:ph sz="quarter" idx="4"/>
          </p:nvPr>
        </p:nvPicPr>
        <p:blipFill>
          <a:blip r:embed="rId3" cstate="print">
            <a:extLst>
              <a:ext uri="{28A0092B-C50C-407E-A947-70E740481C1C}">
                <a14:useLocalDpi xmlns:a14="http://schemas.microsoft.com/office/drawing/2010/main" val="0"/>
              </a:ext>
            </a:extLst>
          </a:blip>
          <a:srcRect t="16439"/>
          <a:stretch>
            <a:fillRect/>
          </a:stretch>
        </p:blipFill>
        <p:spPr>
          <a:xfrm>
            <a:off x="900511" y="1755665"/>
            <a:ext cx="3477104" cy="3874001"/>
          </a:xfrm>
          <a:prstGeom prst="rect">
            <a:avLst/>
          </a:prstGeom>
        </p:spPr>
      </p:pic>
      <p:sp>
        <p:nvSpPr>
          <p:cNvPr id="7" name="Marcador de texto 6"/>
          <p:cNvSpPr>
            <a:spLocks noGrp="1"/>
          </p:cNvSpPr>
          <p:nvPr>
            <p:ph type="body" idx="13"/>
          </p:nvPr>
        </p:nvSpPr>
        <p:spPr>
          <a:xfrm>
            <a:off x="198408" y="5705157"/>
            <a:ext cx="5495654" cy="604837"/>
          </a:xfrm>
        </p:spPr>
        <p:txBody>
          <a:bodyPr>
            <a:noAutofit/>
          </a:bodyPr>
          <a:lstStyle/>
          <a:p>
            <a:r>
              <a:rPr lang="es-ES" b="1" dirty="0"/>
              <a:t>Plantamos y cuidamos nuevos alimentos, compartiendo conocimientos y recuerdos de aquellos huertos que formaron parte de nuestras vidas.</a:t>
            </a:r>
          </a:p>
        </p:txBody>
      </p:sp>
      <p:sp>
        <p:nvSpPr>
          <p:cNvPr id="8" name="Marcador de texto 7"/>
          <p:cNvSpPr>
            <a:spLocks noGrp="1"/>
          </p:cNvSpPr>
          <p:nvPr>
            <p:ph type="body" sz="quarter" idx="14"/>
          </p:nvPr>
        </p:nvSpPr>
        <p:spPr>
          <a:xfrm>
            <a:off x="6388393" y="5705157"/>
            <a:ext cx="5183188" cy="604837"/>
          </a:xfrm>
        </p:spPr>
        <p:txBody>
          <a:bodyPr>
            <a:normAutofit/>
          </a:bodyPr>
          <a:lstStyle/>
          <a:p>
            <a:r>
              <a:rPr lang="es-ES" b="1" dirty="0"/>
              <a:t>La satisfacción se refleja, al contemplar los primeros brotes, fruto del esfuerzo, la dedicación y los cuidados compartidos</a:t>
            </a:r>
            <a:r>
              <a:rPr lang="es-ES" dirty="0"/>
              <a:t>.</a:t>
            </a:r>
          </a:p>
        </p:txBody>
      </p:sp>
    </p:spTree>
    <p:extLst>
      <p:ext uri="{BB962C8B-B14F-4D97-AF65-F5344CB8AC3E}">
        <p14:creationId xmlns:p14="http://schemas.microsoft.com/office/powerpoint/2010/main" val="1509745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dirty="0"/>
              <a:t>RESIDENCIA SANTA MARÍA DEL SILENCIO</a:t>
            </a:r>
          </a:p>
        </p:txBody>
      </p:sp>
      <p:sp>
        <p:nvSpPr>
          <p:cNvPr id="5" name="Marcador de texto 4"/>
          <p:cNvSpPr>
            <a:spLocks noGrp="1"/>
          </p:cNvSpPr>
          <p:nvPr>
            <p:ph type="body" idx="13"/>
          </p:nvPr>
        </p:nvSpPr>
        <p:spPr>
          <a:xfrm>
            <a:off x="565073" y="5789334"/>
            <a:ext cx="5157787" cy="604837"/>
          </a:xfrm>
        </p:spPr>
        <p:txBody>
          <a:bodyPr/>
          <a:lstStyle/>
          <a:p>
            <a:r>
              <a:rPr lang="es-ES" b="1" dirty="0"/>
              <a:t>Cada nuevo crecimiento se convierte en una pequeña recompensa</a:t>
            </a:r>
            <a:r>
              <a:rPr lang="es-ES" dirty="0"/>
              <a:t>.</a:t>
            </a:r>
          </a:p>
        </p:txBody>
      </p:sp>
      <p:sp>
        <p:nvSpPr>
          <p:cNvPr id="6" name="Marcador de texto 5"/>
          <p:cNvSpPr>
            <a:spLocks noGrp="1"/>
          </p:cNvSpPr>
          <p:nvPr>
            <p:ph type="body" idx="14"/>
          </p:nvPr>
        </p:nvSpPr>
        <p:spPr>
          <a:xfrm>
            <a:off x="6202680" y="5635573"/>
            <a:ext cx="5805290" cy="604837"/>
          </a:xfrm>
        </p:spPr>
        <p:txBody>
          <a:bodyPr>
            <a:noAutofit/>
          </a:bodyPr>
          <a:lstStyle/>
          <a:p>
            <a:r>
              <a:rPr lang="es-ES" b="1" dirty="0"/>
              <a:t>Al recoger los frutos, se culmina  un proceso que va más allá de la cosecha; el de recuperar la ilusión y el sentimiento de utilidad. No solo el fruto de lo sembrado, sino también el del proceso de crecimiento</a:t>
            </a:r>
            <a:r>
              <a:rPr lang="es-ES" dirty="0"/>
              <a:t>.</a:t>
            </a:r>
          </a:p>
        </p:txBody>
      </p:sp>
      <p:pic>
        <p:nvPicPr>
          <p:cNvPr id="12" name="Imagen 11">
            <a:extLst>
              <a:ext uri="{FF2B5EF4-FFF2-40B4-BE49-F238E27FC236}">
                <a16:creationId xmlns:a16="http://schemas.microsoft.com/office/drawing/2014/main" id="{E899CA90-7E63-818E-ACE8-B62CB044811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29748" y="1327842"/>
            <a:ext cx="3010939" cy="4048553"/>
          </a:xfrm>
          <a:prstGeom prst="rect">
            <a:avLst/>
          </a:prstGeom>
        </p:spPr>
      </p:pic>
      <p:pic>
        <p:nvPicPr>
          <p:cNvPr id="20" name="Marcador de contenido 19">
            <a:extLst>
              <a:ext uri="{FF2B5EF4-FFF2-40B4-BE49-F238E27FC236}">
                <a16:creationId xmlns:a16="http://schemas.microsoft.com/office/drawing/2014/main" id="{70E0C94B-2862-0000-62E2-D0A1DC0C4003}"/>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rcRect l="22036" t="45547" r="22123" b="14910"/>
          <a:stretch>
            <a:fillRect/>
          </a:stretch>
        </p:blipFill>
        <p:spPr>
          <a:xfrm>
            <a:off x="2763359" y="3246343"/>
            <a:ext cx="2683763" cy="2130053"/>
          </a:xfrm>
          <a:prstGeom prst="rect">
            <a:avLst/>
          </a:prstGeom>
        </p:spPr>
      </p:pic>
      <p:pic>
        <p:nvPicPr>
          <p:cNvPr id="24" name="Imagen 23">
            <a:extLst>
              <a:ext uri="{FF2B5EF4-FFF2-40B4-BE49-F238E27FC236}">
                <a16:creationId xmlns:a16="http://schemas.microsoft.com/office/drawing/2014/main" id="{CA8D574F-AF8F-5A56-6191-087DA34A6D5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0733" y="3000855"/>
            <a:ext cx="1982626" cy="2375542"/>
          </a:xfrm>
          <a:prstGeom prst="rect">
            <a:avLst/>
          </a:prstGeom>
        </p:spPr>
      </p:pic>
      <p:pic>
        <p:nvPicPr>
          <p:cNvPr id="26" name="Imagen 25">
            <a:extLst>
              <a:ext uri="{FF2B5EF4-FFF2-40B4-BE49-F238E27FC236}">
                <a16:creationId xmlns:a16="http://schemas.microsoft.com/office/drawing/2014/main" id="{35593655-9B41-69C7-AD73-83D6893FE49B}"/>
              </a:ext>
            </a:extLst>
          </p:cNvPr>
          <p:cNvPicPr>
            <a:picLocks noChangeAspect="1"/>
          </p:cNvPicPr>
          <p:nvPr/>
        </p:nvPicPr>
        <p:blipFill>
          <a:blip r:embed="rId5" cstate="print">
            <a:extLst>
              <a:ext uri="{28A0092B-C50C-407E-A947-70E740481C1C}">
                <a14:useLocalDpi xmlns:a14="http://schemas.microsoft.com/office/drawing/2010/main" val="0"/>
              </a:ext>
            </a:extLst>
          </a:blip>
          <a:srcRect t="19077" b="15422"/>
          <a:stretch>
            <a:fillRect/>
          </a:stretch>
        </p:blipFill>
        <p:spPr>
          <a:xfrm>
            <a:off x="780733" y="1327842"/>
            <a:ext cx="2783561" cy="2160483"/>
          </a:xfrm>
          <a:prstGeom prst="rect">
            <a:avLst/>
          </a:prstGeom>
        </p:spPr>
      </p:pic>
      <p:pic>
        <p:nvPicPr>
          <p:cNvPr id="22" name="Marcador de contenido 21">
            <a:extLst>
              <a:ext uri="{FF2B5EF4-FFF2-40B4-BE49-F238E27FC236}">
                <a16:creationId xmlns:a16="http://schemas.microsoft.com/office/drawing/2014/main" id="{91D30EF5-FA75-C09C-D2AF-4125035D68F4}"/>
              </a:ext>
            </a:extLst>
          </p:cNvPr>
          <p:cNvPicPr>
            <a:picLocks noGrp="1" noChangeAspect="1"/>
          </p:cNvPicPr>
          <p:nvPr>
            <p:ph sz="half" idx="2"/>
          </p:nvPr>
        </p:nvPicPr>
        <p:blipFill>
          <a:blip r:embed="rId6" cstate="print">
            <a:extLst>
              <a:ext uri="{28A0092B-C50C-407E-A947-70E740481C1C}">
                <a14:useLocalDpi xmlns:a14="http://schemas.microsoft.com/office/drawing/2010/main" val="0"/>
              </a:ext>
            </a:extLst>
          </a:blip>
          <a:srcRect r="6081"/>
          <a:stretch>
            <a:fillRect/>
          </a:stretch>
        </p:blipFill>
        <p:spPr>
          <a:xfrm>
            <a:off x="3518917" y="1327842"/>
            <a:ext cx="1928205" cy="2130053"/>
          </a:xfrm>
          <a:prstGeom prst="rect">
            <a:avLst/>
          </a:prstGeom>
        </p:spPr>
      </p:pic>
    </p:spTree>
    <p:extLst>
      <p:ext uri="{BB962C8B-B14F-4D97-AF65-F5344CB8AC3E}">
        <p14:creationId xmlns:p14="http://schemas.microsoft.com/office/powerpoint/2010/main" val="4028084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062C4D3D-DFD5-ECDE-D3EE-6E6CE380937F}"/>
              </a:ext>
            </a:extLst>
          </p:cNvPr>
          <p:cNvSpPr>
            <a:spLocks noGrp="1"/>
          </p:cNvSpPr>
          <p:nvPr>
            <p:ph type="ctrTitle"/>
          </p:nvPr>
        </p:nvSpPr>
        <p:spPr>
          <a:xfrm>
            <a:off x="1548729" y="2485366"/>
            <a:ext cx="8158480" cy="2387600"/>
          </a:xfrm>
        </p:spPr>
        <p:txBody>
          <a:bodyPr>
            <a:normAutofit/>
          </a:bodyPr>
          <a:lstStyle/>
          <a:p>
            <a:pPr algn="ctr"/>
            <a:r>
              <a:rPr lang="es-ES"/>
              <a:t>TERCER </a:t>
            </a:r>
            <a:r>
              <a:rPr lang="es-ES" dirty="0"/>
              <a:t>PREMIO</a:t>
            </a:r>
            <a:br>
              <a:rPr lang="es-ES" dirty="0"/>
            </a:br>
            <a:r>
              <a:rPr lang="es-ES" dirty="0"/>
              <a:t>“La Historia de Antonio y sus Tomates”</a:t>
            </a:r>
            <a:br>
              <a:rPr lang="es-ES" dirty="0"/>
            </a:br>
            <a:r>
              <a:rPr lang="es-ES" dirty="0"/>
              <a:t>Residencia Usera</a:t>
            </a:r>
          </a:p>
        </p:txBody>
      </p:sp>
      <p:pic>
        <p:nvPicPr>
          <p:cNvPr id="2" name="Imagen 1">
            <a:extLst>
              <a:ext uri="{FF2B5EF4-FFF2-40B4-BE49-F238E27FC236}">
                <a16:creationId xmlns:a16="http://schemas.microsoft.com/office/drawing/2014/main" id="{AF0CD1B9-7214-82A8-D2DA-E652A39CCB15}"/>
              </a:ext>
            </a:extLst>
          </p:cNvPr>
          <p:cNvPicPr>
            <a:picLocks noChangeAspect="1"/>
          </p:cNvPicPr>
          <p:nvPr/>
        </p:nvPicPr>
        <p:blipFill>
          <a:blip r:embed="rId2"/>
          <a:stretch>
            <a:fillRect/>
          </a:stretch>
        </p:blipFill>
        <p:spPr>
          <a:xfrm>
            <a:off x="8656580" y="5606259"/>
            <a:ext cx="3298222" cy="1097375"/>
          </a:xfrm>
          <a:prstGeom prst="rect">
            <a:avLst/>
          </a:prstGeom>
        </p:spPr>
      </p:pic>
    </p:spTree>
    <p:extLst>
      <p:ext uri="{BB962C8B-B14F-4D97-AF65-F5344CB8AC3E}">
        <p14:creationId xmlns:p14="http://schemas.microsoft.com/office/powerpoint/2010/main" val="3667479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agen 9">
            <a:extLst>
              <a:ext uri="{FF2B5EF4-FFF2-40B4-BE49-F238E27FC236}">
                <a16:creationId xmlns:a16="http://schemas.microsoft.com/office/drawing/2014/main" id="{7386AA38-BF68-443B-13BC-8B08C1E7E110}"/>
              </a:ext>
            </a:extLst>
          </p:cNvPr>
          <p:cNvPicPr>
            <a:picLocks noChangeAspect="1"/>
          </p:cNvPicPr>
          <p:nvPr/>
        </p:nvPicPr>
        <p:blipFill>
          <a:blip r:embed="rId2" cstate="print">
            <a:extLst>
              <a:ext uri="{28A0092B-C50C-407E-A947-70E740481C1C}">
                <a14:useLocalDpi xmlns:a14="http://schemas.microsoft.com/office/drawing/2010/main" val="0"/>
              </a:ext>
            </a:extLst>
          </a:blip>
          <a:srcRect l="3241" t="27621" r="4920" b="24113"/>
          <a:stretch>
            <a:fillRect/>
          </a:stretch>
        </p:blipFill>
        <p:spPr>
          <a:xfrm>
            <a:off x="8063339" y="1402080"/>
            <a:ext cx="3056407" cy="3561620"/>
          </a:xfrm>
          <a:prstGeom prst="rect">
            <a:avLst/>
          </a:prstGeom>
        </p:spPr>
      </p:pic>
      <p:pic>
        <p:nvPicPr>
          <p:cNvPr id="6" name="Imagen 5">
            <a:extLst>
              <a:ext uri="{FF2B5EF4-FFF2-40B4-BE49-F238E27FC236}">
                <a16:creationId xmlns:a16="http://schemas.microsoft.com/office/drawing/2014/main" id="{A9FCF7BD-2AB7-E2A3-1E40-239666FE286E}"/>
              </a:ext>
            </a:extLst>
          </p:cNvPr>
          <p:cNvPicPr>
            <a:picLocks noChangeAspect="1"/>
          </p:cNvPicPr>
          <p:nvPr/>
        </p:nvPicPr>
        <p:blipFill>
          <a:blip r:embed="rId3" cstate="print">
            <a:extLst>
              <a:ext uri="{28A0092B-C50C-407E-A947-70E740481C1C}">
                <a14:useLocalDpi xmlns:a14="http://schemas.microsoft.com/office/drawing/2010/main" val="0"/>
              </a:ext>
            </a:extLst>
          </a:blip>
          <a:srcRect l="5757" t="15177" r="4289" b="17880"/>
          <a:stretch>
            <a:fillRect/>
          </a:stretch>
        </p:blipFill>
        <p:spPr>
          <a:xfrm>
            <a:off x="5728214" y="1463811"/>
            <a:ext cx="2195276" cy="3622580"/>
          </a:xfrm>
          <a:prstGeom prst="rect">
            <a:avLst/>
          </a:prstGeom>
        </p:spPr>
      </p:pic>
      <p:sp>
        <p:nvSpPr>
          <p:cNvPr id="2" name="Título 1"/>
          <p:cNvSpPr>
            <a:spLocks noGrp="1"/>
          </p:cNvSpPr>
          <p:nvPr>
            <p:ph type="title"/>
          </p:nvPr>
        </p:nvSpPr>
        <p:spPr/>
        <p:txBody>
          <a:bodyPr>
            <a:normAutofit/>
          </a:bodyPr>
          <a:lstStyle/>
          <a:p>
            <a:r>
              <a:rPr lang="es-ES_tradnl" dirty="0"/>
              <a:t>RESIDENCIA USERA</a:t>
            </a:r>
            <a:endParaRPr lang="es-ES" dirty="0"/>
          </a:p>
        </p:txBody>
      </p:sp>
      <p:sp>
        <p:nvSpPr>
          <p:cNvPr id="3" name="Marcador de contenido 2"/>
          <p:cNvSpPr>
            <a:spLocks noGrp="1"/>
          </p:cNvSpPr>
          <p:nvPr>
            <p:ph idx="1"/>
          </p:nvPr>
        </p:nvSpPr>
        <p:spPr>
          <a:xfrm>
            <a:off x="690664" y="1237129"/>
            <a:ext cx="11501336" cy="4218791"/>
          </a:xfrm>
        </p:spPr>
        <p:txBody>
          <a:bodyPr>
            <a:normAutofit/>
          </a:bodyPr>
          <a:lstStyle/>
          <a:p>
            <a:pPr marL="0" indent="0" algn="just">
              <a:buNone/>
            </a:pPr>
            <a:r>
              <a:rPr lang="es-ES_tradnl" sz="1800" dirty="0">
                <a:latin typeface="ADLaM Display" panose="02010000000000000000" pitchFamily="2" charset="0"/>
                <a:ea typeface="ADLaM Display" panose="02010000000000000000" pitchFamily="2" charset="0"/>
                <a:cs typeface="ADLaM Display" panose="02010000000000000000" pitchFamily="2" charset="0"/>
              </a:rPr>
              <a:t>Antonio ingresa al Centro con algo de tristeza</a:t>
            </a:r>
          </a:p>
          <a:p>
            <a:pPr marL="0" indent="0" algn="just">
              <a:buNone/>
            </a:pPr>
            <a:r>
              <a:rPr lang="es-ES_tradnl" sz="1800" dirty="0">
                <a:latin typeface="ADLaM Display" panose="02010000000000000000" pitchFamily="2" charset="0"/>
                <a:ea typeface="ADLaM Display" panose="02010000000000000000" pitchFamily="2" charset="0"/>
                <a:cs typeface="ADLaM Display" panose="02010000000000000000" pitchFamily="2" charset="0"/>
              </a:rPr>
              <a:t>porque dejó su huerto y en especial sus fresas</a:t>
            </a:r>
          </a:p>
          <a:p>
            <a:pPr marL="0" indent="0" algn="just">
              <a:buNone/>
            </a:pPr>
            <a:r>
              <a:rPr lang="es-ES_tradnl" sz="1800" dirty="0">
                <a:latin typeface="ADLaM Display" panose="02010000000000000000" pitchFamily="2" charset="0"/>
                <a:ea typeface="ADLaM Display" panose="02010000000000000000" pitchFamily="2" charset="0"/>
                <a:cs typeface="ADLaM Display" panose="02010000000000000000" pitchFamily="2" charset="0"/>
              </a:rPr>
              <a:t>debido a un incendio su casa se quemó y perdió </a:t>
            </a:r>
          </a:p>
          <a:p>
            <a:pPr marL="0" indent="0" algn="just">
              <a:buNone/>
            </a:pPr>
            <a:r>
              <a:rPr lang="es-ES_tradnl" sz="1800" dirty="0">
                <a:latin typeface="ADLaM Display" panose="02010000000000000000" pitchFamily="2" charset="0"/>
                <a:ea typeface="ADLaM Display" panose="02010000000000000000" pitchFamily="2" charset="0"/>
                <a:cs typeface="ADLaM Display" panose="02010000000000000000" pitchFamily="2" charset="0"/>
              </a:rPr>
              <a:t>Las ganas de vivir.</a:t>
            </a:r>
          </a:p>
          <a:p>
            <a:pPr marL="0" indent="0" algn="just">
              <a:buNone/>
            </a:pPr>
            <a:r>
              <a:rPr lang="es-ES_tradnl" sz="1800" dirty="0">
                <a:latin typeface="ADLaM Display" panose="02010000000000000000" pitchFamily="2" charset="0"/>
                <a:ea typeface="ADLaM Display" panose="02010000000000000000" pitchFamily="2" charset="0"/>
                <a:cs typeface="ADLaM Display" panose="02010000000000000000" pitchFamily="2" charset="0"/>
              </a:rPr>
              <a:t>En nuestro huerto ha podido sentirse bien </a:t>
            </a:r>
          </a:p>
          <a:p>
            <a:pPr marL="0" indent="0" algn="just">
              <a:buNone/>
            </a:pPr>
            <a:r>
              <a:rPr lang="es-ES_tradnl" sz="1800" dirty="0">
                <a:latin typeface="ADLaM Display" panose="02010000000000000000" pitchFamily="2" charset="0"/>
                <a:ea typeface="ADLaM Display" panose="02010000000000000000" pitchFamily="2" charset="0"/>
                <a:cs typeface="ADLaM Display" panose="02010000000000000000" pitchFamily="2" charset="0"/>
              </a:rPr>
              <a:t>como en casa, decía y nos ha enseñado </a:t>
            </a:r>
          </a:p>
          <a:p>
            <a:pPr marL="0" indent="0" algn="just">
              <a:buNone/>
            </a:pPr>
            <a:r>
              <a:rPr lang="es-ES_tradnl" sz="1800" dirty="0">
                <a:latin typeface="ADLaM Display" panose="02010000000000000000" pitchFamily="2" charset="0"/>
                <a:ea typeface="ADLaM Display" panose="02010000000000000000" pitchFamily="2" charset="0"/>
                <a:cs typeface="ADLaM Display" panose="02010000000000000000" pitchFamily="2" charset="0"/>
              </a:rPr>
              <a:t>a cultivar las fresas salvajes y gracias a Antonio</a:t>
            </a:r>
          </a:p>
          <a:p>
            <a:pPr marL="0" indent="0" algn="just">
              <a:buNone/>
            </a:pPr>
            <a:r>
              <a:rPr lang="es-ES_tradnl" sz="1800" dirty="0">
                <a:latin typeface="ADLaM Display" panose="02010000000000000000" pitchFamily="2" charset="0"/>
                <a:ea typeface="ADLaM Display" panose="02010000000000000000" pitchFamily="2" charset="0"/>
                <a:cs typeface="ADLaM Display" panose="02010000000000000000" pitchFamily="2" charset="0"/>
              </a:rPr>
              <a:t>hemos probado unas fresas muy ricas, </a:t>
            </a:r>
          </a:p>
          <a:p>
            <a:pPr marL="0" indent="0" algn="just">
              <a:buNone/>
            </a:pPr>
            <a:r>
              <a:rPr lang="es-ES_tradnl" sz="1800" dirty="0">
                <a:latin typeface="ADLaM Display" panose="02010000000000000000" pitchFamily="2" charset="0"/>
                <a:ea typeface="ADLaM Display" panose="02010000000000000000" pitchFamily="2" charset="0"/>
                <a:cs typeface="ADLaM Display" panose="02010000000000000000" pitchFamily="2" charset="0"/>
              </a:rPr>
              <a:t>además de aprender con sus consejos, hemos </a:t>
            </a:r>
          </a:p>
          <a:p>
            <a:pPr marL="0" indent="0" algn="just">
              <a:buNone/>
            </a:pPr>
            <a:r>
              <a:rPr lang="es-ES_tradnl" sz="1800" dirty="0">
                <a:latin typeface="ADLaM Display" panose="02010000000000000000" pitchFamily="2" charset="0"/>
                <a:ea typeface="ADLaM Display" panose="02010000000000000000" pitchFamily="2" charset="0"/>
                <a:cs typeface="ADLaM Display" panose="02010000000000000000" pitchFamily="2" charset="0"/>
              </a:rPr>
              <a:t>comenzado la plantación de las nuevas plantitas.</a:t>
            </a:r>
            <a:endParaRPr lang="es-ES" sz="1800"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4" name="Marcador de texto 3"/>
          <p:cNvSpPr>
            <a:spLocks noGrp="1"/>
          </p:cNvSpPr>
          <p:nvPr>
            <p:ph type="body" idx="13"/>
          </p:nvPr>
        </p:nvSpPr>
        <p:spPr>
          <a:xfrm>
            <a:off x="838200" y="5285408"/>
            <a:ext cx="10515600" cy="955040"/>
          </a:xfrm>
        </p:spPr>
        <p:txBody>
          <a:bodyPr>
            <a:normAutofit lnSpcReduction="10000"/>
          </a:bodyPr>
          <a:lstStyle/>
          <a:p>
            <a:r>
              <a:rPr lang="es-ES_tradnl" b="1" i="1" dirty="0">
                <a:latin typeface="+mj-lt"/>
                <a:ea typeface="ADLaM Display" panose="02010000000000000000" pitchFamily="2" charset="0"/>
                <a:cs typeface="Aharoni" panose="02010803020104030203" pitchFamily="2" charset="-79"/>
              </a:rPr>
              <a:t>En la imagen Antonio nos comenta que las fresas hay que dejarlas que se reproduzcan y busquen su camino, nos dijo que las fresas, se extienden y nacen nuevas plantas.</a:t>
            </a:r>
          </a:p>
          <a:p>
            <a:r>
              <a:rPr lang="es-ES_tradnl" b="1" i="1" dirty="0">
                <a:latin typeface="+mj-lt"/>
                <a:ea typeface="ADLaM Display" panose="02010000000000000000" pitchFamily="2" charset="0"/>
                <a:cs typeface="Aharoni" panose="02010803020104030203" pitchFamily="2" charset="-79"/>
              </a:rPr>
              <a:t>Para que salgan dulces, nos comenta que, no les debe faltar agua a diario, para que así se reproduzcan más grandes y más rápido. Además de darles su espacio y salir más dulces</a:t>
            </a:r>
            <a:endParaRPr lang="es-ES" b="1" i="1" dirty="0">
              <a:latin typeface="+mj-lt"/>
              <a:ea typeface="ADLaM Display" panose="02010000000000000000" pitchFamily="2" charset="0"/>
              <a:cs typeface="Aharoni" panose="02010803020104030203" pitchFamily="2" charset="-79"/>
            </a:endParaRPr>
          </a:p>
        </p:txBody>
      </p:sp>
    </p:spTree>
    <p:extLst>
      <p:ext uri="{BB962C8B-B14F-4D97-AF65-F5344CB8AC3E}">
        <p14:creationId xmlns:p14="http://schemas.microsoft.com/office/powerpoint/2010/main" val="1194683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_tradnl" dirty="0"/>
              <a:t>RESIDENCIA DE USERA</a:t>
            </a:r>
            <a:endParaRPr lang="es-ES" dirty="0"/>
          </a:p>
        </p:txBody>
      </p:sp>
      <p:sp>
        <p:nvSpPr>
          <p:cNvPr id="3" name="Marcador de texto 2"/>
          <p:cNvSpPr>
            <a:spLocks noGrp="1"/>
          </p:cNvSpPr>
          <p:nvPr>
            <p:ph type="body" idx="1"/>
          </p:nvPr>
        </p:nvSpPr>
        <p:spPr>
          <a:xfrm>
            <a:off x="497880" y="1263879"/>
            <a:ext cx="5157787" cy="604837"/>
          </a:xfrm>
        </p:spPr>
        <p:txBody>
          <a:bodyPr>
            <a:normAutofit fontScale="85000" lnSpcReduction="20000"/>
          </a:bodyPr>
          <a:lstStyle/>
          <a:p>
            <a:pPr algn="ctr"/>
            <a:r>
              <a:rPr lang="es-ES_tradnl" dirty="0"/>
              <a:t>CUANDO SE PLANTARON LOS TOMATES </a:t>
            </a:r>
          </a:p>
          <a:p>
            <a:pPr algn="ctr"/>
            <a:r>
              <a:rPr lang="es-ES_tradnl" dirty="0"/>
              <a:t>ANTONIO NOS ENSEÑO COMO HACERLO</a:t>
            </a:r>
            <a:endParaRPr lang="es-ES" dirty="0"/>
          </a:p>
        </p:txBody>
      </p:sp>
      <p:sp>
        <p:nvSpPr>
          <p:cNvPr id="5" name="Marcador de texto 4"/>
          <p:cNvSpPr>
            <a:spLocks noGrp="1"/>
          </p:cNvSpPr>
          <p:nvPr>
            <p:ph type="body" sz="quarter" idx="3"/>
          </p:nvPr>
        </p:nvSpPr>
        <p:spPr>
          <a:xfrm>
            <a:off x="5894962" y="1152843"/>
            <a:ext cx="5458838" cy="604837"/>
          </a:xfrm>
        </p:spPr>
        <p:txBody>
          <a:bodyPr>
            <a:normAutofit/>
          </a:bodyPr>
          <a:lstStyle/>
          <a:p>
            <a:pPr algn="ctr"/>
            <a:r>
              <a:rPr lang="es-ES_tradnl" sz="1700" dirty="0"/>
              <a:t>ANTONIO LE MUESTRA A SU FAMILIA EL CRECIMIENTO DE LAS TOMATERAS</a:t>
            </a:r>
            <a:endParaRPr lang="es-ES" sz="1700" dirty="0"/>
          </a:p>
        </p:txBody>
      </p:sp>
      <p:sp>
        <p:nvSpPr>
          <p:cNvPr id="7" name="Marcador de texto 6"/>
          <p:cNvSpPr>
            <a:spLocks noGrp="1"/>
          </p:cNvSpPr>
          <p:nvPr>
            <p:ph type="body" idx="13"/>
          </p:nvPr>
        </p:nvSpPr>
        <p:spPr>
          <a:xfrm>
            <a:off x="497879" y="5562281"/>
            <a:ext cx="5157787" cy="604837"/>
          </a:xfrm>
        </p:spPr>
        <p:txBody>
          <a:bodyPr>
            <a:normAutofit fontScale="92500" lnSpcReduction="10000"/>
          </a:bodyPr>
          <a:lstStyle/>
          <a:p>
            <a:pPr algn="ctr"/>
            <a:r>
              <a:rPr lang="es-ES_tradnl" dirty="0">
                <a:latin typeface="ADLaM Display" panose="02010000000000000000" pitchFamily="2" charset="0"/>
                <a:ea typeface="ADLaM Display" panose="02010000000000000000" pitchFamily="2" charset="0"/>
                <a:cs typeface="ADLaM Display" panose="02010000000000000000" pitchFamily="2" charset="0"/>
              </a:rPr>
              <a:t>A finales de la primavera principio de verano, contamos con Antonio para sembrar los plantones de tomate y nos indicaba como se tenía que hacer para que dieran más tomates.</a:t>
            </a:r>
            <a:endParaRPr lang="es-ES"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8" name="Marcador de texto 7"/>
          <p:cNvSpPr>
            <a:spLocks noGrp="1"/>
          </p:cNvSpPr>
          <p:nvPr>
            <p:ph type="body" sz="quarter" idx="14"/>
          </p:nvPr>
        </p:nvSpPr>
        <p:spPr>
          <a:xfrm>
            <a:off x="6096000" y="5572750"/>
            <a:ext cx="5183188" cy="560388"/>
          </a:xfrm>
        </p:spPr>
        <p:txBody>
          <a:bodyPr>
            <a:normAutofit fontScale="92500" lnSpcReduction="20000"/>
          </a:bodyPr>
          <a:lstStyle/>
          <a:p>
            <a:pPr algn="ctr"/>
            <a:r>
              <a:rPr lang="es-ES_tradnl" dirty="0">
                <a:latin typeface="ADLaM Display" panose="02010000000000000000" pitchFamily="2" charset="0"/>
                <a:ea typeface="ADLaM Display" panose="02010000000000000000" pitchFamily="2" charset="0"/>
                <a:cs typeface="ADLaM Display" panose="02010000000000000000" pitchFamily="2" charset="0"/>
              </a:rPr>
              <a:t>Orgulloso Antonio muestra a su familia como van creciendo las tomateras, eso si, no se pueden tocar hasta que se maduren del todo. Todas las mañanas salía </a:t>
            </a:r>
            <a:endParaRPr lang="es-ES" dirty="0">
              <a:latin typeface="ADLaM Display" panose="02010000000000000000" pitchFamily="2" charset="0"/>
              <a:ea typeface="ADLaM Display" panose="02010000000000000000" pitchFamily="2" charset="0"/>
              <a:cs typeface="ADLaM Display" panose="02010000000000000000" pitchFamily="2" charset="0"/>
            </a:endParaRPr>
          </a:p>
        </p:txBody>
      </p:sp>
      <p:pic>
        <p:nvPicPr>
          <p:cNvPr id="14" name="Marcador de contenido 13">
            <a:extLst>
              <a:ext uri="{FF2B5EF4-FFF2-40B4-BE49-F238E27FC236}">
                <a16:creationId xmlns:a16="http://schemas.microsoft.com/office/drawing/2014/main" id="{ABA7A612-DA6F-2C0E-A0B3-DF7332672D5C}"/>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rcRect l="12575" r="14850" b="-776"/>
          <a:stretch>
            <a:fillRect/>
          </a:stretch>
        </p:blipFill>
        <p:spPr>
          <a:xfrm>
            <a:off x="700390" y="2159541"/>
            <a:ext cx="4955277" cy="3103123"/>
          </a:xfrm>
          <a:prstGeom prst="rect">
            <a:avLst/>
          </a:prstGeom>
        </p:spPr>
      </p:pic>
      <p:pic>
        <p:nvPicPr>
          <p:cNvPr id="16" name="Marcador de contenido 9">
            <a:extLst>
              <a:ext uri="{FF2B5EF4-FFF2-40B4-BE49-F238E27FC236}">
                <a16:creationId xmlns:a16="http://schemas.microsoft.com/office/drawing/2014/main" id="{29BA1053-3311-5B88-9487-7ADA06C69890}"/>
              </a:ext>
            </a:extLst>
          </p:cNvPr>
          <p:cNvPicPr>
            <a:picLocks noGrp="1" noChangeAspect="1"/>
          </p:cNvPicPr>
          <p:nvPr>
            <p:ph sz="quarter" idx="4"/>
          </p:nvPr>
        </p:nvPicPr>
        <p:blipFill>
          <a:blip r:embed="rId3" cstate="print">
            <a:extLst>
              <a:ext uri="{28A0092B-C50C-407E-A947-70E740481C1C}">
                <a14:useLocalDpi xmlns:a14="http://schemas.microsoft.com/office/drawing/2010/main" val="0"/>
              </a:ext>
            </a:extLst>
          </a:blip>
          <a:srcRect l="6845" t="2445" r="5030" b="5594"/>
          <a:stretch>
            <a:fillRect/>
          </a:stretch>
        </p:blipFill>
        <p:spPr>
          <a:xfrm>
            <a:off x="5084186" y="2155724"/>
            <a:ext cx="6601977" cy="3106940"/>
          </a:xfrm>
          <a:prstGeom prst="rect">
            <a:avLst/>
          </a:prstGeom>
        </p:spPr>
      </p:pic>
    </p:spTree>
    <p:extLst>
      <p:ext uri="{BB962C8B-B14F-4D97-AF65-F5344CB8AC3E}">
        <p14:creationId xmlns:p14="http://schemas.microsoft.com/office/powerpoint/2010/main" val="1469354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6EBAE7-2FF2-D468-953B-0571E205E755}"/>
            </a:ext>
          </a:extLst>
        </p:cNvPr>
        <p:cNvGrpSpPr/>
        <p:nvPr/>
      </p:nvGrpSpPr>
      <p:grpSpPr>
        <a:xfrm>
          <a:off x="0" y="0"/>
          <a:ext cx="0" cy="0"/>
          <a:chOff x="0" y="0"/>
          <a:chExt cx="0" cy="0"/>
        </a:xfrm>
      </p:grpSpPr>
      <p:sp>
        <p:nvSpPr>
          <p:cNvPr id="2" name="Título 1">
            <a:extLst>
              <a:ext uri="{FF2B5EF4-FFF2-40B4-BE49-F238E27FC236}">
                <a16:creationId xmlns:a16="http://schemas.microsoft.com/office/drawing/2014/main" id="{55E3D298-D34C-5A9C-38C9-C1F133DF1202}"/>
              </a:ext>
            </a:extLst>
          </p:cNvPr>
          <p:cNvSpPr>
            <a:spLocks noGrp="1"/>
          </p:cNvSpPr>
          <p:nvPr>
            <p:ph type="title"/>
          </p:nvPr>
        </p:nvSpPr>
        <p:spPr/>
        <p:txBody>
          <a:bodyPr>
            <a:normAutofit/>
          </a:bodyPr>
          <a:lstStyle/>
          <a:p>
            <a:r>
              <a:rPr lang="es-ES_tradnl" dirty="0"/>
              <a:t>RESIDENCIA USERA</a:t>
            </a:r>
            <a:endParaRPr lang="es-ES" dirty="0"/>
          </a:p>
        </p:txBody>
      </p:sp>
      <p:sp>
        <p:nvSpPr>
          <p:cNvPr id="4" name="Marcador de texto 3">
            <a:extLst>
              <a:ext uri="{FF2B5EF4-FFF2-40B4-BE49-F238E27FC236}">
                <a16:creationId xmlns:a16="http://schemas.microsoft.com/office/drawing/2014/main" id="{E4E4887B-DCEC-E4B6-E45E-73F723F45924}"/>
              </a:ext>
            </a:extLst>
          </p:cNvPr>
          <p:cNvSpPr>
            <a:spLocks noGrp="1"/>
          </p:cNvSpPr>
          <p:nvPr>
            <p:ph type="body" idx="13"/>
          </p:nvPr>
        </p:nvSpPr>
        <p:spPr>
          <a:xfrm>
            <a:off x="838200" y="5647360"/>
            <a:ext cx="10515600" cy="955040"/>
          </a:xfrm>
        </p:spPr>
        <p:txBody>
          <a:bodyPr>
            <a:normAutofit/>
          </a:bodyPr>
          <a:lstStyle/>
          <a:p>
            <a:pPr algn="ctr"/>
            <a:r>
              <a:rPr lang="es-ES_tradnl" i="1" dirty="0">
                <a:latin typeface="ADLaM Display" panose="02010000000000000000" pitchFamily="2" charset="0"/>
                <a:ea typeface="ADLaM Display" panose="02010000000000000000" pitchFamily="2" charset="0"/>
                <a:cs typeface="ADLaM Display" panose="02010000000000000000" pitchFamily="2" charset="0"/>
              </a:rPr>
              <a:t>En otra mesa de cultivo Antonio nos ayudó a plantar los brotes de tomates que una usuaria de centro de día trajo de su pueblo. Al revisar las tomateras nos comentó que quizás para finales de agosto puede que nazcan los primero tomates ya que de esto, él, si que sabe mucho.</a:t>
            </a:r>
            <a:endParaRPr lang="es-ES" i="1" dirty="0">
              <a:latin typeface="ADLaM Display" panose="02010000000000000000" pitchFamily="2" charset="0"/>
              <a:ea typeface="ADLaM Display" panose="02010000000000000000" pitchFamily="2" charset="0"/>
              <a:cs typeface="ADLaM Display" panose="02010000000000000000" pitchFamily="2" charset="0"/>
            </a:endParaRPr>
          </a:p>
        </p:txBody>
      </p:sp>
      <p:pic>
        <p:nvPicPr>
          <p:cNvPr id="5" name="Imagen 4">
            <a:extLst>
              <a:ext uri="{FF2B5EF4-FFF2-40B4-BE49-F238E27FC236}">
                <a16:creationId xmlns:a16="http://schemas.microsoft.com/office/drawing/2014/main" id="{C0462CED-ADEB-C3F4-7FE6-5F034DF8486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0860" y="1058841"/>
            <a:ext cx="9750044" cy="4397079"/>
          </a:xfrm>
          <a:prstGeom prst="rect">
            <a:avLst/>
          </a:prstGeom>
        </p:spPr>
      </p:pic>
    </p:spTree>
    <p:extLst>
      <p:ext uri="{BB962C8B-B14F-4D97-AF65-F5344CB8AC3E}">
        <p14:creationId xmlns:p14="http://schemas.microsoft.com/office/powerpoint/2010/main" val="597543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_tradnl" dirty="0"/>
              <a:t>RESIDENCIA USERA</a:t>
            </a:r>
            <a:endParaRPr lang="es-ES" dirty="0"/>
          </a:p>
        </p:txBody>
      </p:sp>
      <p:pic>
        <p:nvPicPr>
          <p:cNvPr id="8" name="Marcador de contenido 7">
            <a:extLst>
              <a:ext uri="{FF2B5EF4-FFF2-40B4-BE49-F238E27FC236}">
                <a16:creationId xmlns:a16="http://schemas.microsoft.com/office/drawing/2014/main" id="{35BCB50E-37CB-7FEC-1392-813E1028DFD3}"/>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rcRect l="4934" t="4212" r="3589" b="7578"/>
          <a:stretch>
            <a:fillRect/>
          </a:stretch>
        </p:blipFill>
        <p:spPr>
          <a:xfrm>
            <a:off x="612558" y="1233676"/>
            <a:ext cx="3518377" cy="4523628"/>
          </a:xfrm>
          <a:prstGeom prst="rect">
            <a:avLst/>
          </a:prstGeom>
          <a:ln>
            <a:noFill/>
          </a:ln>
          <a:effectLst>
            <a:softEdge rad="112500"/>
          </a:effectLst>
        </p:spPr>
      </p:pic>
      <p:pic>
        <p:nvPicPr>
          <p:cNvPr id="10" name="Marcador de contenido 9">
            <a:extLst>
              <a:ext uri="{FF2B5EF4-FFF2-40B4-BE49-F238E27FC236}">
                <a16:creationId xmlns:a16="http://schemas.microsoft.com/office/drawing/2014/main" id="{46F2E66B-9704-F64E-5AC9-3339E923B6DF}"/>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rcRect l="2442" t="22357" r="-1" b="13070"/>
          <a:stretch/>
        </p:blipFill>
        <p:spPr>
          <a:xfrm>
            <a:off x="8181038" y="1174190"/>
            <a:ext cx="3082218" cy="4523628"/>
          </a:xfrm>
          <a:prstGeom prst="rect">
            <a:avLst/>
          </a:prstGeom>
        </p:spPr>
      </p:pic>
      <p:sp>
        <p:nvSpPr>
          <p:cNvPr id="5" name="Marcador de texto 4"/>
          <p:cNvSpPr>
            <a:spLocks noGrp="1"/>
          </p:cNvSpPr>
          <p:nvPr>
            <p:ph type="body" idx="13"/>
          </p:nvPr>
        </p:nvSpPr>
        <p:spPr>
          <a:xfrm>
            <a:off x="391627" y="5726913"/>
            <a:ext cx="3956637" cy="604837"/>
          </a:xfrm>
        </p:spPr>
        <p:txBody>
          <a:bodyPr>
            <a:normAutofit fontScale="92500" lnSpcReduction="10000"/>
          </a:bodyPr>
          <a:lstStyle/>
          <a:p>
            <a:pPr algn="ctr"/>
            <a:r>
              <a:rPr lang="es-ES_tradnl" i="1" dirty="0">
                <a:latin typeface="ADLaM Display" panose="02010000000000000000" pitchFamily="2" charset="0"/>
                <a:ea typeface="ADLaM Display" panose="02010000000000000000" pitchFamily="2" charset="0"/>
                <a:cs typeface="ADLaM Display" panose="02010000000000000000" pitchFamily="2" charset="0"/>
              </a:rPr>
              <a:t>Estas eran las tomateras de Antonio que se quemaron en el incendio. La familia nos lo mostraba con orgullo.</a:t>
            </a:r>
            <a:endParaRPr lang="es-ES" i="1"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6" name="Marcador de texto 5"/>
          <p:cNvSpPr>
            <a:spLocks noGrp="1"/>
          </p:cNvSpPr>
          <p:nvPr>
            <p:ph type="body" idx="14"/>
          </p:nvPr>
        </p:nvSpPr>
        <p:spPr>
          <a:xfrm>
            <a:off x="7151991" y="5827577"/>
            <a:ext cx="4648382" cy="604837"/>
          </a:xfrm>
        </p:spPr>
        <p:txBody>
          <a:bodyPr>
            <a:normAutofit/>
          </a:bodyPr>
          <a:lstStyle/>
          <a:p>
            <a:pPr algn="ctr"/>
            <a:r>
              <a:rPr lang="es-ES_tradnl" i="1" dirty="0">
                <a:latin typeface="ADLaM Display" panose="02010000000000000000" pitchFamily="2" charset="0"/>
                <a:ea typeface="ADLaM Display" panose="02010000000000000000" pitchFamily="2" charset="0"/>
                <a:cs typeface="ADLaM Display" panose="02010000000000000000" pitchFamily="2" charset="0"/>
              </a:rPr>
              <a:t>Las tomateras del centro que ha sembrado </a:t>
            </a:r>
          </a:p>
          <a:p>
            <a:pPr algn="ctr"/>
            <a:r>
              <a:rPr lang="es-ES_tradnl" i="1" dirty="0">
                <a:latin typeface="ADLaM Display" panose="02010000000000000000" pitchFamily="2" charset="0"/>
                <a:ea typeface="ADLaM Display" panose="02010000000000000000" pitchFamily="2" charset="0"/>
                <a:cs typeface="ADLaM Display" panose="02010000000000000000" pitchFamily="2" charset="0"/>
              </a:rPr>
              <a:t>y que pronto nos darán frutos.</a:t>
            </a:r>
            <a:endParaRPr lang="es-ES" i="1"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11" name="CuadroTexto 10">
            <a:extLst>
              <a:ext uri="{FF2B5EF4-FFF2-40B4-BE49-F238E27FC236}">
                <a16:creationId xmlns:a16="http://schemas.microsoft.com/office/drawing/2014/main" id="{E05BFCD4-F978-6306-476D-68184E0BD3E8}"/>
              </a:ext>
            </a:extLst>
          </p:cNvPr>
          <p:cNvSpPr txBox="1"/>
          <p:nvPr/>
        </p:nvSpPr>
        <p:spPr>
          <a:xfrm>
            <a:off x="4348264" y="1459149"/>
            <a:ext cx="3229583" cy="123110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1400" b="0" i="0" u="none" strike="noStrike" kern="1200" cap="none" spc="0" normalizeH="0" baseline="0" noProof="0" dirty="0">
                <a:ln>
                  <a:noFill/>
                </a:ln>
                <a:solidFill>
                  <a:prstClr val="black"/>
                </a:solidFill>
                <a:effectLst/>
                <a:uLnTx/>
                <a:uFillTx/>
                <a:latin typeface="ADLaM Display" panose="02010000000000000000" pitchFamily="2" charset="0"/>
                <a:ea typeface="ADLaM Display" panose="02010000000000000000" pitchFamily="2" charset="0"/>
                <a:cs typeface="ADLaM Display" panose="02010000000000000000" pitchFamily="2" charset="0"/>
              </a:rPr>
              <a:t>Orgulloso nos cuenta que las semillas de estos tomates los recogió de otro año y que tienen que madurar en la planta para que así cojan todo el sabor</a:t>
            </a:r>
            <a:r>
              <a:rPr kumimoji="0" lang="es-ES_tradnl" sz="1800" b="0" i="0"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s-E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CuadroTexto 11">
            <a:extLst>
              <a:ext uri="{FF2B5EF4-FFF2-40B4-BE49-F238E27FC236}">
                <a16:creationId xmlns:a16="http://schemas.microsoft.com/office/drawing/2014/main" id="{8B33DAB7-7A99-50BF-2591-4B886FC459AA}"/>
              </a:ext>
            </a:extLst>
          </p:cNvPr>
          <p:cNvSpPr txBox="1"/>
          <p:nvPr/>
        </p:nvSpPr>
        <p:spPr>
          <a:xfrm>
            <a:off x="4542816" y="2951068"/>
            <a:ext cx="2889115"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1400" b="0" i="0" u="none" strike="noStrike" kern="1200" cap="none" spc="0" normalizeH="0" baseline="0" noProof="0" dirty="0">
                <a:ln>
                  <a:noFill/>
                </a:ln>
                <a:solidFill>
                  <a:prstClr val="black"/>
                </a:solidFill>
                <a:effectLst/>
                <a:uLnTx/>
                <a:uFillTx/>
                <a:latin typeface="ADLaM Display" panose="02010000000000000000" pitchFamily="2" charset="0"/>
                <a:ea typeface="ADLaM Display" panose="02010000000000000000" pitchFamily="2" charset="0"/>
                <a:cs typeface="ADLaM Display" panose="02010000000000000000" pitchFamily="2" charset="0"/>
              </a:rPr>
              <a:t>Hoy Antonio se va a otro centro y nos promete volver a visitarnos y traernos más semillas.</a:t>
            </a:r>
            <a:endParaRPr kumimoji="0" lang="es-ES" sz="1400" b="0" i="0" u="none" strike="noStrike" kern="1200" cap="none" spc="0" normalizeH="0" baseline="0" noProof="0" dirty="0">
              <a:ln>
                <a:noFill/>
              </a:ln>
              <a:solidFill>
                <a:prstClr val="black"/>
              </a:solidFill>
              <a:effectLst/>
              <a:uLnTx/>
              <a:uFillTx/>
              <a:latin typeface="ADLaM Display" panose="02010000000000000000" pitchFamily="2" charset="0"/>
              <a:ea typeface="ADLaM Display" panose="02010000000000000000" pitchFamily="2" charset="0"/>
              <a:cs typeface="ADLaM Display" panose="02010000000000000000" pitchFamily="2" charset="0"/>
            </a:endParaRPr>
          </a:p>
        </p:txBody>
      </p:sp>
      <p:sp>
        <p:nvSpPr>
          <p:cNvPr id="13" name="CuadroTexto 12">
            <a:extLst>
              <a:ext uri="{FF2B5EF4-FFF2-40B4-BE49-F238E27FC236}">
                <a16:creationId xmlns:a16="http://schemas.microsoft.com/office/drawing/2014/main" id="{B315B35F-96D8-D661-1C83-838750D2013A}"/>
              </a:ext>
            </a:extLst>
          </p:cNvPr>
          <p:cNvSpPr txBox="1"/>
          <p:nvPr/>
        </p:nvSpPr>
        <p:spPr>
          <a:xfrm>
            <a:off x="4422842" y="4093463"/>
            <a:ext cx="3346315" cy="116955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1400" b="0" i="0" u="none" strike="noStrike" kern="1200" cap="none" spc="0" normalizeH="0" baseline="0" noProof="0" dirty="0">
                <a:ln>
                  <a:noFill/>
                </a:ln>
                <a:solidFill>
                  <a:prstClr val="black"/>
                </a:solidFill>
                <a:effectLst/>
                <a:uLnTx/>
                <a:uFillTx/>
                <a:latin typeface="ADLaM Display" panose="02010000000000000000" pitchFamily="2" charset="0"/>
                <a:ea typeface="ADLaM Display" panose="02010000000000000000" pitchFamily="2" charset="0"/>
                <a:cs typeface="ADLaM Display" panose="02010000000000000000" pitchFamily="2" charset="0"/>
              </a:rPr>
              <a:t>Se marcha porque se tiene que ir, pero nos dice que, se ha sentido como en casa y ha disfrutado con todas las actividades y por supuesto ha disfrutado del huerto.</a:t>
            </a:r>
            <a:endParaRPr kumimoji="0" lang="es-ES" sz="1400" b="0" i="0" u="none" strike="noStrike" kern="1200" cap="none" spc="0" normalizeH="0" baseline="0" noProof="0" dirty="0">
              <a:ln>
                <a:noFill/>
              </a:ln>
              <a:solidFill>
                <a:prstClr val="black"/>
              </a:solidFill>
              <a:effectLst/>
              <a:uLnTx/>
              <a:uFillTx/>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2012498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595D9F0-56E1-2439-3966-0927B76B233E}"/>
              </a:ext>
            </a:extLst>
          </p:cNvPr>
          <p:cNvSpPr>
            <a:spLocks noGrp="1"/>
          </p:cNvSpPr>
          <p:nvPr>
            <p:ph type="title"/>
          </p:nvPr>
        </p:nvSpPr>
        <p:spPr/>
        <p:txBody>
          <a:bodyPr/>
          <a:lstStyle/>
          <a:p>
            <a:r>
              <a:rPr lang="es-ES_tradnl" dirty="0"/>
              <a:t>RESIDENCIA USERA</a:t>
            </a:r>
            <a:endParaRPr lang="es-ES" dirty="0"/>
          </a:p>
        </p:txBody>
      </p:sp>
      <p:sp>
        <p:nvSpPr>
          <p:cNvPr id="5" name="Marcador de texto 4">
            <a:extLst>
              <a:ext uri="{FF2B5EF4-FFF2-40B4-BE49-F238E27FC236}">
                <a16:creationId xmlns:a16="http://schemas.microsoft.com/office/drawing/2014/main" id="{C4B27F0D-A4F6-396D-64F5-C7E35A2634E6}"/>
              </a:ext>
            </a:extLst>
          </p:cNvPr>
          <p:cNvSpPr>
            <a:spLocks noGrp="1"/>
          </p:cNvSpPr>
          <p:nvPr>
            <p:ph type="body" idx="13"/>
          </p:nvPr>
        </p:nvSpPr>
        <p:spPr>
          <a:xfrm>
            <a:off x="799156" y="6030975"/>
            <a:ext cx="10557827" cy="604837"/>
          </a:xfrm>
        </p:spPr>
        <p:txBody>
          <a:bodyPr>
            <a:normAutofit fontScale="62500" lnSpcReduction="20000"/>
          </a:bodyPr>
          <a:lstStyle/>
          <a:p>
            <a:pPr algn="ctr"/>
            <a:r>
              <a:rPr lang="es-ES_tradnl" dirty="0">
                <a:latin typeface="ADLaM Display" panose="02010000000000000000" pitchFamily="2" charset="0"/>
                <a:ea typeface="ADLaM Display" panose="02010000000000000000" pitchFamily="2" charset="0"/>
                <a:cs typeface="ADLaM Display" panose="02010000000000000000" pitchFamily="2" charset="0"/>
              </a:rPr>
              <a:t>Nuestras residentes Saturnina y  Pepita, siguiendo las instrucciones de Antonio de como plantar los tomates y completando con la experiencia de sus huertos que han tenido en casa. La historia de Antonio nos ha llegado al corazón y en especial a sus compañeros que lo han acompañado cada mañana al huerto y alegrarse por su mejoría y por volver a hablar y sonreír. </a:t>
            </a:r>
          </a:p>
          <a:p>
            <a:pPr algn="ctr"/>
            <a:r>
              <a:rPr lang="es-ES_tradnl" dirty="0">
                <a:latin typeface="ADLaM Display" panose="02010000000000000000" pitchFamily="2" charset="0"/>
                <a:ea typeface="ADLaM Display" panose="02010000000000000000" pitchFamily="2" charset="0"/>
                <a:cs typeface="ADLaM Display" panose="02010000000000000000" pitchFamily="2" charset="0"/>
              </a:rPr>
              <a:t>Como nos dijo Antonio al marchar “Me habéis devuelto la ilusión de vivir”.</a:t>
            </a:r>
            <a:endParaRPr lang="es-ES" dirty="0">
              <a:latin typeface="ADLaM Display" panose="02010000000000000000" pitchFamily="2" charset="0"/>
              <a:ea typeface="ADLaM Display" panose="02010000000000000000" pitchFamily="2" charset="0"/>
              <a:cs typeface="ADLaM Display" panose="02010000000000000000" pitchFamily="2" charset="0"/>
            </a:endParaRPr>
          </a:p>
        </p:txBody>
      </p:sp>
      <p:pic>
        <p:nvPicPr>
          <p:cNvPr id="14" name="Imagen 13">
            <a:extLst>
              <a:ext uri="{FF2B5EF4-FFF2-40B4-BE49-F238E27FC236}">
                <a16:creationId xmlns:a16="http://schemas.microsoft.com/office/drawing/2014/main" id="{06CFB2EC-11CE-9C5B-57EA-1130ED4F84AF}"/>
              </a:ext>
            </a:extLst>
          </p:cNvPr>
          <p:cNvPicPr>
            <a:picLocks noChangeAspect="1"/>
          </p:cNvPicPr>
          <p:nvPr/>
        </p:nvPicPr>
        <p:blipFill>
          <a:blip r:embed="rId2" cstate="print">
            <a:extLst>
              <a:ext uri="{28A0092B-C50C-407E-A947-70E740481C1C}">
                <a14:useLocalDpi xmlns:a14="http://schemas.microsoft.com/office/drawing/2010/main" val="0"/>
              </a:ext>
            </a:extLst>
          </a:blip>
          <a:srcRect l="2599" t="3415"/>
          <a:stretch/>
        </p:blipFill>
        <p:spPr>
          <a:xfrm>
            <a:off x="602428" y="995333"/>
            <a:ext cx="10951285" cy="4897402"/>
          </a:xfrm>
          <a:prstGeom prst="rect">
            <a:avLst/>
          </a:prstGeom>
        </p:spPr>
      </p:pic>
    </p:spTree>
    <p:extLst>
      <p:ext uri="{BB962C8B-B14F-4D97-AF65-F5344CB8AC3E}">
        <p14:creationId xmlns:p14="http://schemas.microsoft.com/office/powerpoint/2010/main" val="1512794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062C4D3D-DFD5-ECDE-D3EE-6E6CE380937F}"/>
              </a:ext>
            </a:extLst>
          </p:cNvPr>
          <p:cNvSpPr>
            <a:spLocks noGrp="1"/>
          </p:cNvSpPr>
          <p:nvPr>
            <p:ph type="ctrTitle"/>
          </p:nvPr>
        </p:nvSpPr>
        <p:spPr>
          <a:xfrm>
            <a:off x="1548729" y="2485366"/>
            <a:ext cx="8158480" cy="2387600"/>
          </a:xfrm>
        </p:spPr>
        <p:txBody>
          <a:bodyPr>
            <a:normAutofit/>
          </a:bodyPr>
          <a:lstStyle/>
          <a:p>
            <a:pPr algn="ctr"/>
            <a:r>
              <a:rPr lang="es-ES" dirty="0"/>
              <a:t>SEGUNDO PREMIO</a:t>
            </a:r>
            <a:br>
              <a:rPr lang="es-ES" dirty="0"/>
            </a:br>
            <a:r>
              <a:rPr lang="es-ES" dirty="0"/>
              <a:t>“La Vega del Encuentro”</a:t>
            </a:r>
            <a:br>
              <a:rPr lang="es-ES" dirty="0"/>
            </a:br>
            <a:r>
              <a:rPr lang="es-ES" dirty="0"/>
              <a:t>Residencia Casaquinta</a:t>
            </a:r>
          </a:p>
        </p:txBody>
      </p:sp>
      <p:pic>
        <p:nvPicPr>
          <p:cNvPr id="2" name="Imagen 1">
            <a:extLst>
              <a:ext uri="{FF2B5EF4-FFF2-40B4-BE49-F238E27FC236}">
                <a16:creationId xmlns:a16="http://schemas.microsoft.com/office/drawing/2014/main" id="{AF0CD1B9-7214-82A8-D2DA-E652A39CCB15}"/>
              </a:ext>
            </a:extLst>
          </p:cNvPr>
          <p:cNvPicPr>
            <a:picLocks noChangeAspect="1"/>
          </p:cNvPicPr>
          <p:nvPr/>
        </p:nvPicPr>
        <p:blipFill>
          <a:blip r:embed="rId2"/>
          <a:stretch>
            <a:fillRect/>
          </a:stretch>
        </p:blipFill>
        <p:spPr>
          <a:xfrm>
            <a:off x="8656580" y="5606259"/>
            <a:ext cx="3298222" cy="1097375"/>
          </a:xfrm>
          <a:prstGeom prst="rect">
            <a:avLst/>
          </a:prstGeom>
        </p:spPr>
      </p:pic>
    </p:spTree>
    <p:extLst>
      <p:ext uri="{BB962C8B-B14F-4D97-AF65-F5344CB8AC3E}">
        <p14:creationId xmlns:p14="http://schemas.microsoft.com/office/powerpoint/2010/main" val="3801276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vert="horz" lIns="91440" tIns="45720" rIns="91440" bIns="45720" rtlCol="0" anchor="ctr">
            <a:normAutofit/>
          </a:bodyPr>
          <a:lstStyle/>
          <a:p>
            <a:r>
              <a:rPr lang="es-ES" dirty="0"/>
              <a:t>RESIDENCIA HIDALGOS CASAQUINTA</a:t>
            </a:r>
          </a:p>
        </p:txBody>
      </p:sp>
      <p:pic>
        <p:nvPicPr>
          <p:cNvPr id="5" name="4 Marcador de contenido" descr="HUERTO (6).jpg"/>
          <p:cNvPicPr>
            <a:picLocks noGrp="1" noChangeAspect="1"/>
          </p:cNvPicPr>
          <p:nvPr>
            <p:ph idx="1"/>
          </p:nvPr>
        </p:nvPicPr>
        <p:blipFill>
          <a:blip r:embed="rId2" cstate="print"/>
          <a:stretch>
            <a:fillRect/>
          </a:stretch>
        </p:blipFill>
        <p:spPr>
          <a:xfrm>
            <a:off x="772442" y="1422399"/>
            <a:ext cx="5214713" cy="3911035"/>
          </a:xfrm>
        </p:spPr>
      </p:pic>
      <p:sp>
        <p:nvSpPr>
          <p:cNvPr id="4" name="Marcador de texto 3"/>
          <p:cNvSpPr>
            <a:spLocks noGrp="1"/>
          </p:cNvSpPr>
          <p:nvPr>
            <p:ph type="body" idx="13"/>
          </p:nvPr>
        </p:nvSpPr>
        <p:spPr>
          <a:xfrm>
            <a:off x="756356" y="5455920"/>
            <a:ext cx="10597444" cy="955040"/>
          </a:xfrm>
        </p:spPr>
        <p:txBody>
          <a:bodyPr/>
          <a:lstStyle/>
          <a:p>
            <a:r>
              <a:rPr lang="es-ES" b="1" u="sng" dirty="0"/>
              <a:t>PREPARACIÓN Y CREACIÓN DEL HUERTO</a:t>
            </a:r>
          </a:p>
          <a:p>
            <a:pPr algn="just"/>
            <a:r>
              <a:rPr lang="es-ES" dirty="0"/>
              <a:t>El proyecto nace con la creación y preparación de un espacio de huerto pensado para fomentar la participación activa de nuestros usuarios. Implicándose activamente en esta actividad significativa, conectada con la naturaleza y con sus experiencias previas. </a:t>
            </a:r>
          </a:p>
          <a:p>
            <a:endParaRPr lang="es-ES" dirty="0"/>
          </a:p>
        </p:txBody>
      </p:sp>
      <p:pic>
        <p:nvPicPr>
          <p:cNvPr id="6" name="5 Imagen" descr="FOTO INAUGURACION HUERTO (4).jpeg"/>
          <p:cNvPicPr>
            <a:picLocks noChangeAspect="1"/>
          </p:cNvPicPr>
          <p:nvPr/>
        </p:nvPicPr>
        <p:blipFill>
          <a:blip r:embed="rId3" cstate="print"/>
          <a:stretch>
            <a:fillRect/>
          </a:stretch>
        </p:blipFill>
        <p:spPr>
          <a:xfrm>
            <a:off x="6129867" y="1377243"/>
            <a:ext cx="5260622" cy="3945467"/>
          </a:xfrm>
          <a:prstGeom prst="rect">
            <a:avLst/>
          </a:prstGeom>
        </p:spPr>
      </p:pic>
    </p:spTree>
    <p:extLst>
      <p:ext uri="{BB962C8B-B14F-4D97-AF65-F5344CB8AC3E}">
        <p14:creationId xmlns:p14="http://schemas.microsoft.com/office/powerpoint/2010/main" val="1388429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vert="horz" lIns="91440" tIns="45720" rIns="91440" bIns="45720" rtlCol="0" anchor="ctr">
            <a:normAutofit/>
          </a:bodyPr>
          <a:lstStyle/>
          <a:p>
            <a:r>
              <a:rPr lang="es-ES" sz="3600" dirty="0"/>
              <a:t>RESIDENCIA HIDALGOS CASAQUINTA</a:t>
            </a:r>
          </a:p>
        </p:txBody>
      </p:sp>
      <p:sp>
        <p:nvSpPr>
          <p:cNvPr id="3" name="Marcador de texto 2"/>
          <p:cNvSpPr>
            <a:spLocks noGrp="1"/>
          </p:cNvSpPr>
          <p:nvPr>
            <p:ph type="body" idx="1"/>
          </p:nvPr>
        </p:nvSpPr>
        <p:spPr>
          <a:xfrm>
            <a:off x="849488" y="960932"/>
            <a:ext cx="5157787" cy="604837"/>
          </a:xfrm>
        </p:spPr>
        <p:txBody>
          <a:bodyPr>
            <a:normAutofit/>
          </a:bodyPr>
          <a:lstStyle/>
          <a:p>
            <a:r>
              <a:rPr lang="es-ES" sz="1800" u="sng" dirty="0"/>
              <a:t>PLANTAMOS JUNTOS</a:t>
            </a:r>
          </a:p>
        </p:txBody>
      </p:sp>
      <p:sp>
        <p:nvSpPr>
          <p:cNvPr id="5" name="Marcador de texto 4"/>
          <p:cNvSpPr>
            <a:spLocks noGrp="1"/>
          </p:cNvSpPr>
          <p:nvPr>
            <p:ph type="body" sz="quarter" idx="3"/>
          </p:nvPr>
        </p:nvSpPr>
        <p:spPr>
          <a:xfrm>
            <a:off x="6260923" y="904487"/>
            <a:ext cx="5183188" cy="604837"/>
          </a:xfrm>
        </p:spPr>
        <p:txBody>
          <a:bodyPr>
            <a:normAutofit/>
          </a:bodyPr>
          <a:lstStyle/>
          <a:p>
            <a:r>
              <a:rPr lang="es-ES" sz="1800" u="sng" dirty="0"/>
              <a:t>CUIDAMOS NUESTRO HUERTO</a:t>
            </a:r>
          </a:p>
        </p:txBody>
      </p:sp>
      <p:sp>
        <p:nvSpPr>
          <p:cNvPr id="7" name="Marcador de texto 6"/>
          <p:cNvSpPr>
            <a:spLocks noGrp="1"/>
          </p:cNvSpPr>
          <p:nvPr>
            <p:ph type="body" idx="13"/>
          </p:nvPr>
        </p:nvSpPr>
        <p:spPr>
          <a:xfrm>
            <a:off x="747888" y="5423642"/>
            <a:ext cx="5157787" cy="807825"/>
          </a:xfrm>
        </p:spPr>
        <p:txBody>
          <a:bodyPr>
            <a:normAutofit lnSpcReduction="10000"/>
          </a:bodyPr>
          <a:lstStyle/>
          <a:p>
            <a:pPr algn="just"/>
            <a:r>
              <a:rPr lang="es-ES" dirty="0"/>
              <a:t>Nuestros usuarios participan en la siembra y plantación, recuperando conocimientos y recuerdos relacionados con el cultivo y el cuidado de las plantas. Una actividad que favorece la autonomía, la motricidad y la interacción entre compañeros. </a:t>
            </a:r>
          </a:p>
        </p:txBody>
      </p:sp>
      <p:sp>
        <p:nvSpPr>
          <p:cNvPr id="8" name="Marcador de texto 7"/>
          <p:cNvSpPr>
            <a:spLocks noGrp="1"/>
          </p:cNvSpPr>
          <p:nvPr>
            <p:ph type="body" sz="quarter" idx="14"/>
          </p:nvPr>
        </p:nvSpPr>
        <p:spPr>
          <a:xfrm>
            <a:off x="6204478" y="5452534"/>
            <a:ext cx="5183188" cy="903111"/>
          </a:xfrm>
        </p:spPr>
        <p:txBody>
          <a:bodyPr>
            <a:normAutofit/>
          </a:bodyPr>
          <a:lstStyle/>
          <a:p>
            <a:pPr algn="just"/>
            <a:r>
              <a:rPr lang="es-ES" dirty="0"/>
              <a:t>El cuidado diario del huerto nos permite establecer rutinas y responsabilidades, como regar, observar el crecimiento y cuidar las plantas. El contacto con la tierra y las plantas proporciona una experiencia sensorial y agradable.</a:t>
            </a:r>
          </a:p>
        </p:txBody>
      </p:sp>
      <p:pic>
        <p:nvPicPr>
          <p:cNvPr id="12" name="11 Marcador de contenido" descr="INAUGURACION HUERTO (9).jpeg"/>
          <p:cNvPicPr>
            <a:picLocks noGrp="1" noChangeAspect="1"/>
          </p:cNvPicPr>
          <p:nvPr>
            <p:ph sz="half" idx="2"/>
          </p:nvPr>
        </p:nvPicPr>
        <p:blipFill>
          <a:blip r:embed="rId2" cstate="print"/>
          <a:stretch>
            <a:fillRect/>
          </a:stretch>
        </p:blipFill>
        <p:spPr>
          <a:xfrm>
            <a:off x="802659" y="1603727"/>
            <a:ext cx="4912784" cy="3684588"/>
          </a:xfrm>
        </p:spPr>
      </p:pic>
      <p:pic>
        <p:nvPicPr>
          <p:cNvPr id="17" name="16 Marcador de contenido" descr="3.jpeg"/>
          <p:cNvPicPr>
            <a:picLocks noGrp="1" noChangeAspect="1"/>
          </p:cNvPicPr>
          <p:nvPr>
            <p:ph sz="quarter" idx="4"/>
          </p:nvPr>
        </p:nvPicPr>
        <p:blipFill>
          <a:blip r:embed="rId3" cstate="print"/>
          <a:stretch>
            <a:fillRect/>
          </a:stretch>
        </p:blipFill>
        <p:spPr>
          <a:xfrm>
            <a:off x="6347963" y="1603728"/>
            <a:ext cx="4997370" cy="3724628"/>
          </a:xfrm>
        </p:spPr>
      </p:pic>
    </p:spTree>
    <p:extLst>
      <p:ext uri="{BB962C8B-B14F-4D97-AF65-F5344CB8AC3E}">
        <p14:creationId xmlns:p14="http://schemas.microsoft.com/office/powerpoint/2010/main" val="1707562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dirty="0"/>
              <a:t>RESIDENCIA HIDALGOS CASAQUINTA</a:t>
            </a:r>
          </a:p>
        </p:txBody>
      </p:sp>
      <p:pic>
        <p:nvPicPr>
          <p:cNvPr id="8" name="7 Marcador de contenido" descr="4.jpeg"/>
          <p:cNvPicPr>
            <a:picLocks noGrp="1" noChangeAspect="1"/>
          </p:cNvPicPr>
          <p:nvPr>
            <p:ph sz="half" idx="2"/>
          </p:nvPr>
        </p:nvPicPr>
        <p:blipFill>
          <a:blip r:embed="rId2" cstate="print"/>
          <a:stretch>
            <a:fillRect/>
          </a:stretch>
        </p:blipFill>
        <p:spPr>
          <a:xfrm>
            <a:off x="6292675" y="1222816"/>
            <a:ext cx="5181600" cy="3886200"/>
          </a:xfrm>
        </p:spPr>
      </p:pic>
      <p:sp>
        <p:nvSpPr>
          <p:cNvPr id="5" name="Marcador de texto 4"/>
          <p:cNvSpPr>
            <a:spLocks noGrp="1"/>
          </p:cNvSpPr>
          <p:nvPr>
            <p:ph type="body" idx="13"/>
          </p:nvPr>
        </p:nvSpPr>
        <p:spPr>
          <a:xfrm>
            <a:off x="553157" y="5249333"/>
            <a:ext cx="5452532" cy="1072445"/>
          </a:xfrm>
        </p:spPr>
        <p:txBody>
          <a:bodyPr>
            <a:normAutofit/>
          </a:bodyPr>
          <a:lstStyle/>
          <a:p>
            <a:r>
              <a:rPr lang="es-ES" b="1" u="sng" dirty="0"/>
              <a:t>RECOGEMOS LOS FRUTOS</a:t>
            </a:r>
          </a:p>
          <a:p>
            <a:pPr algn="just"/>
            <a:r>
              <a:rPr lang="es-ES" dirty="0"/>
              <a:t>La cosecha se convierte en una recompensa al esfuerzo y la dedicación de nuestros usuarios. Ver crecer y recoger aquello que han plantado genera satisfacción, ilusión y un sentimiento de logro compartido.</a:t>
            </a:r>
          </a:p>
        </p:txBody>
      </p:sp>
      <p:sp>
        <p:nvSpPr>
          <p:cNvPr id="6" name="Marcador de texto 5"/>
          <p:cNvSpPr>
            <a:spLocks noGrp="1"/>
          </p:cNvSpPr>
          <p:nvPr>
            <p:ph type="body" idx="14"/>
          </p:nvPr>
        </p:nvSpPr>
        <p:spPr>
          <a:xfrm>
            <a:off x="6231467" y="5238045"/>
            <a:ext cx="5384799" cy="1049867"/>
          </a:xfrm>
        </p:spPr>
        <p:txBody>
          <a:bodyPr>
            <a:noAutofit/>
          </a:bodyPr>
          <a:lstStyle/>
          <a:p>
            <a:pPr algn="just"/>
            <a:r>
              <a:rPr lang="es-ES" b="1" u="sng" dirty="0"/>
              <a:t>UN HUERTO QUE NOS UNE</a:t>
            </a:r>
          </a:p>
          <a:p>
            <a:pPr algn="just"/>
            <a:r>
              <a:rPr lang="es-ES" dirty="0"/>
              <a:t>Más allá de cultivar, el huerto se ha convertido en un espacio de encuentro, participación y recuerdos compartidos. Una actividad que favorece el bienestar emocional y nos permite disfrutar juntos del proceso y de sus resultados. </a:t>
            </a:r>
          </a:p>
        </p:txBody>
      </p:sp>
      <p:pic>
        <p:nvPicPr>
          <p:cNvPr id="10" name="9 Marcador de contenido" descr="IMG_2270.jpg"/>
          <p:cNvPicPr>
            <a:picLocks noGrp="1" noChangeAspect="1"/>
          </p:cNvPicPr>
          <p:nvPr>
            <p:ph sz="half" idx="1"/>
          </p:nvPr>
        </p:nvPicPr>
        <p:blipFill>
          <a:blip r:embed="rId3" cstate="print"/>
          <a:stretch>
            <a:fillRect/>
          </a:stretch>
        </p:blipFill>
        <p:spPr>
          <a:xfrm>
            <a:off x="757238" y="1238474"/>
            <a:ext cx="5181600" cy="3886682"/>
          </a:xfrm>
        </p:spPr>
      </p:pic>
    </p:spTree>
    <p:extLst>
      <p:ext uri="{BB962C8B-B14F-4D97-AF65-F5344CB8AC3E}">
        <p14:creationId xmlns:p14="http://schemas.microsoft.com/office/powerpoint/2010/main" val="39143538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062C4D3D-DFD5-ECDE-D3EE-6E6CE380937F}"/>
              </a:ext>
            </a:extLst>
          </p:cNvPr>
          <p:cNvSpPr>
            <a:spLocks noGrp="1"/>
          </p:cNvSpPr>
          <p:nvPr>
            <p:ph type="ctrTitle"/>
          </p:nvPr>
        </p:nvSpPr>
        <p:spPr>
          <a:xfrm>
            <a:off x="1548729" y="2485366"/>
            <a:ext cx="8158480" cy="2387600"/>
          </a:xfrm>
        </p:spPr>
        <p:txBody>
          <a:bodyPr>
            <a:normAutofit/>
          </a:bodyPr>
          <a:lstStyle/>
          <a:p>
            <a:pPr algn="ctr"/>
            <a:r>
              <a:rPr lang="es-ES" dirty="0"/>
              <a:t>PRIMER PREMIO</a:t>
            </a:r>
            <a:br>
              <a:rPr lang="es-ES" dirty="0"/>
            </a:br>
            <a:r>
              <a:rPr lang="es-ES" dirty="0"/>
              <a:t>“El Huerto de las Mil Historias”</a:t>
            </a:r>
            <a:br>
              <a:rPr lang="es-ES" dirty="0"/>
            </a:br>
            <a:r>
              <a:rPr lang="es-ES" dirty="0"/>
              <a:t>Centro de día </a:t>
            </a:r>
            <a:r>
              <a:rPr lang="es-ES" dirty="0" err="1"/>
              <a:t>Sotofresnos</a:t>
            </a:r>
            <a:endParaRPr lang="es-ES" dirty="0"/>
          </a:p>
        </p:txBody>
      </p:sp>
      <p:pic>
        <p:nvPicPr>
          <p:cNvPr id="2" name="Imagen 1">
            <a:extLst>
              <a:ext uri="{FF2B5EF4-FFF2-40B4-BE49-F238E27FC236}">
                <a16:creationId xmlns:a16="http://schemas.microsoft.com/office/drawing/2014/main" id="{AF0CD1B9-7214-82A8-D2DA-E652A39CCB15}"/>
              </a:ext>
            </a:extLst>
          </p:cNvPr>
          <p:cNvPicPr>
            <a:picLocks noChangeAspect="1"/>
          </p:cNvPicPr>
          <p:nvPr/>
        </p:nvPicPr>
        <p:blipFill>
          <a:blip r:embed="rId2"/>
          <a:stretch>
            <a:fillRect/>
          </a:stretch>
        </p:blipFill>
        <p:spPr>
          <a:xfrm>
            <a:off x="8656580" y="5606259"/>
            <a:ext cx="3298222" cy="1097375"/>
          </a:xfrm>
          <a:prstGeom prst="rect">
            <a:avLst/>
          </a:prstGeom>
        </p:spPr>
      </p:pic>
    </p:spTree>
    <p:extLst>
      <p:ext uri="{BB962C8B-B14F-4D97-AF65-F5344CB8AC3E}">
        <p14:creationId xmlns:p14="http://schemas.microsoft.com/office/powerpoint/2010/main" val="32983672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normAutofit/>
          </a:bodyPr>
          <a:lstStyle/>
          <a:p>
            <a:r>
              <a:rPr lang="es-ES" dirty="0"/>
              <a:t>CENTRO DE DÍA SOTO FRESNOS</a:t>
            </a:r>
          </a:p>
        </p:txBody>
      </p:sp>
      <p:pic>
        <p:nvPicPr>
          <p:cNvPr id="6" name="Marcador de contenido 5">
            <a:extLst>
              <a:ext uri="{FF2B5EF4-FFF2-40B4-BE49-F238E27FC236}">
                <a16:creationId xmlns:a16="http://schemas.microsoft.com/office/drawing/2014/main" id="{8799BE74-22BB-188A-C582-FFDA3073D8A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28984" y="1175495"/>
            <a:ext cx="2311003" cy="4108450"/>
          </a:xfrm>
          <a:prstGeom prst="rect">
            <a:avLst/>
          </a:prstGeom>
        </p:spPr>
      </p:pic>
      <p:sp>
        <p:nvSpPr>
          <p:cNvPr id="4" name="Marcador de texto 3"/>
          <p:cNvSpPr>
            <a:spLocks noGrp="1"/>
          </p:cNvSpPr>
          <p:nvPr>
            <p:ph type="body" idx="13"/>
          </p:nvPr>
        </p:nvSpPr>
        <p:spPr>
          <a:xfrm>
            <a:off x="871200" y="5283941"/>
            <a:ext cx="10515600" cy="1194917"/>
          </a:xfrm>
        </p:spPr>
        <p:txBody>
          <a:bodyPr>
            <a:noAutofit/>
          </a:bodyPr>
          <a:lstStyle/>
          <a:p>
            <a:pPr fontAlgn="t"/>
            <a:r>
              <a:rPr lang="es-ES" dirty="0"/>
              <a:t>En nuestro pequeño huerto hemos sembrado mucho más que hortalizas. Desde la preparación de la tierra y la plantación de cada brote hasta el riego, los cuidados diarios y la recolección de pimientos y tomates, los mayores han sido los verdaderos protagonistas de cada paso del proceso, aportando su experiencia, sus conocimientos y su ilusión. Entre estas manos que atesoran toda una vida de vivencias han florecido la participación, la autonomía, el aprendizaje y la satisfacción de sentirse capaces y valorados. Este proyecto ha creado oportunidades para compartir recuerdos, tomar decisiones, fortalecer vínculos y disfrutar de actividades con sentido, demostrando que, cuando las personas ocupan el centro y participan activamente en su día a día, también crecen el bienestar, la autoestima y la calidad de vida.</a:t>
            </a:r>
          </a:p>
        </p:txBody>
      </p:sp>
      <p:pic>
        <p:nvPicPr>
          <p:cNvPr id="8" name="Imagen 7">
            <a:extLst>
              <a:ext uri="{FF2B5EF4-FFF2-40B4-BE49-F238E27FC236}">
                <a16:creationId xmlns:a16="http://schemas.microsoft.com/office/drawing/2014/main" id="{359DD48C-19A6-711E-80D8-AE8E121F6B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58447" y="1175494"/>
            <a:ext cx="2311003" cy="4108450"/>
          </a:xfrm>
          <a:prstGeom prst="rect">
            <a:avLst/>
          </a:prstGeom>
        </p:spPr>
      </p:pic>
      <p:pic>
        <p:nvPicPr>
          <p:cNvPr id="10" name="Imagen 9">
            <a:extLst>
              <a:ext uri="{FF2B5EF4-FFF2-40B4-BE49-F238E27FC236}">
                <a16:creationId xmlns:a16="http://schemas.microsoft.com/office/drawing/2014/main" id="{F2589F89-DFC4-F6D7-FB26-3EDC5CB1981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287910" y="1175492"/>
            <a:ext cx="2311003" cy="4108449"/>
          </a:xfrm>
          <a:prstGeom prst="rect">
            <a:avLst/>
          </a:prstGeom>
        </p:spPr>
      </p:pic>
      <p:pic>
        <p:nvPicPr>
          <p:cNvPr id="5" name="Imagen 4">
            <a:extLst>
              <a:ext uri="{FF2B5EF4-FFF2-40B4-BE49-F238E27FC236}">
                <a16:creationId xmlns:a16="http://schemas.microsoft.com/office/drawing/2014/main" id="{7E8BF72D-0A65-7A25-A659-AC792841D14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51324" y="1175493"/>
            <a:ext cx="2309878" cy="4108449"/>
          </a:xfrm>
          <a:prstGeom prst="rect">
            <a:avLst/>
          </a:prstGeom>
        </p:spPr>
      </p:pic>
    </p:spTree>
    <p:extLst>
      <p:ext uri="{BB962C8B-B14F-4D97-AF65-F5344CB8AC3E}">
        <p14:creationId xmlns:p14="http://schemas.microsoft.com/office/powerpoint/2010/main" val="25411013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dirty="0"/>
              <a:t>CENTRO DE DÍA SOTO FRESNOS</a:t>
            </a:r>
          </a:p>
        </p:txBody>
      </p:sp>
      <p:pic>
        <p:nvPicPr>
          <p:cNvPr id="16" name="Marcador de contenido 15">
            <a:extLst>
              <a:ext uri="{FF2B5EF4-FFF2-40B4-BE49-F238E27FC236}">
                <a16:creationId xmlns:a16="http://schemas.microsoft.com/office/drawing/2014/main" id="{99856000-C394-8C81-7F5A-7F1ADA8A1669}"/>
              </a:ext>
            </a:extLst>
          </p:cNvPr>
          <p:cNvPicPr>
            <a:picLocks noGrp="1" noChangeAspect="1"/>
          </p:cNvPicPr>
          <p:nvPr>
            <p:ph sz="quarter" idx="4"/>
          </p:nvPr>
        </p:nvPicPr>
        <p:blipFill>
          <a:blip r:embed="rId2" cstate="print">
            <a:extLst>
              <a:ext uri="{28A0092B-C50C-407E-A947-70E740481C1C}">
                <a14:useLocalDpi xmlns:a14="http://schemas.microsoft.com/office/drawing/2010/main" val="0"/>
              </a:ext>
            </a:extLst>
          </a:blip>
          <a:stretch>
            <a:fillRect/>
          </a:stretch>
        </p:blipFill>
        <p:spPr>
          <a:xfrm>
            <a:off x="6129000" y="1132330"/>
            <a:ext cx="5403517" cy="4320000"/>
          </a:xfrm>
          <a:prstGeom prst="rect">
            <a:avLst/>
          </a:prstGeom>
        </p:spPr>
      </p:pic>
      <p:sp>
        <p:nvSpPr>
          <p:cNvPr id="7" name="Marcador de texto 6"/>
          <p:cNvSpPr>
            <a:spLocks noGrp="1"/>
          </p:cNvSpPr>
          <p:nvPr>
            <p:ph type="body" idx="13"/>
          </p:nvPr>
        </p:nvSpPr>
        <p:spPr>
          <a:xfrm>
            <a:off x="592468" y="5452330"/>
            <a:ext cx="5536531" cy="813216"/>
          </a:xfrm>
        </p:spPr>
        <p:txBody>
          <a:bodyPr>
            <a:noAutofit/>
          </a:bodyPr>
          <a:lstStyle/>
          <a:p>
            <a:pPr fontAlgn="t"/>
            <a:r>
              <a:rPr lang="es-ES" dirty="0"/>
              <a:t>De las flores nacen los primeros pimientos, pequeños frutos que guardan grandes ilusiones. Cada brote es el reflejo del cuidado, la dedicación y la experiencia de las personas mayores que hacen posible este huerto. Verlos crecer es también contemplar cómo la participación, la autonomía y el trabajo compartido siguen dando sus frutos día a día.</a:t>
            </a:r>
          </a:p>
        </p:txBody>
      </p:sp>
      <p:sp>
        <p:nvSpPr>
          <p:cNvPr id="8" name="Marcador de texto 7"/>
          <p:cNvSpPr>
            <a:spLocks noGrp="1"/>
          </p:cNvSpPr>
          <p:nvPr>
            <p:ph type="body" sz="quarter" idx="14"/>
          </p:nvPr>
        </p:nvSpPr>
        <p:spPr>
          <a:xfrm>
            <a:off x="6170611" y="5452330"/>
            <a:ext cx="5361906" cy="714295"/>
          </a:xfrm>
        </p:spPr>
        <p:txBody>
          <a:bodyPr>
            <a:noAutofit/>
          </a:bodyPr>
          <a:lstStyle/>
          <a:p>
            <a:r>
              <a:rPr lang="es-ES" dirty="0"/>
              <a:t>Los pimientos fueron creciendo poco a poco entre cuidados, paciencia y dedicación. La cosecha nos brindó mucho más que frutos: la alegría de recoger con nuestras propias manos el resultado de un trabajo compartido, reflejo de la participación activa, la experiencia y el compromiso de los mayores.</a:t>
            </a:r>
          </a:p>
        </p:txBody>
      </p:sp>
      <p:pic>
        <p:nvPicPr>
          <p:cNvPr id="14" name="Marcador de contenido 13">
            <a:extLst>
              <a:ext uri="{FF2B5EF4-FFF2-40B4-BE49-F238E27FC236}">
                <a16:creationId xmlns:a16="http://schemas.microsoft.com/office/drawing/2014/main" id="{7C3B11A8-73BA-9C36-2FFD-A69B0459FDD6}"/>
              </a:ext>
            </a:extLst>
          </p:cNvPr>
          <p:cNvPicPr>
            <a:picLocks noGrp="1" noChangeAspect="1"/>
          </p:cNvPicPr>
          <p:nvPr>
            <p:ph sz="half" idx="2"/>
          </p:nvPr>
        </p:nvPicPr>
        <p:blipFill>
          <a:blip r:embed="rId3"/>
          <a:stretch>
            <a:fillRect/>
          </a:stretch>
        </p:blipFill>
        <p:spPr>
          <a:xfrm>
            <a:off x="592468" y="1132330"/>
            <a:ext cx="5403518" cy="4320000"/>
          </a:xfrm>
          <a:prstGeom prst="rect">
            <a:avLst/>
          </a:prstGeom>
        </p:spPr>
      </p:pic>
    </p:spTree>
    <p:extLst>
      <p:ext uri="{BB962C8B-B14F-4D97-AF65-F5344CB8AC3E}">
        <p14:creationId xmlns:p14="http://schemas.microsoft.com/office/powerpoint/2010/main" val="35982937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dirty="0"/>
              <a:t>CENTRO DE DÍA SOTO FRESNOS</a:t>
            </a:r>
          </a:p>
        </p:txBody>
      </p:sp>
      <p:pic>
        <p:nvPicPr>
          <p:cNvPr id="14" name="Marcador de contenido 13">
            <a:extLst>
              <a:ext uri="{FF2B5EF4-FFF2-40B4-BE49-F238E27FC236}">
                <a16:creationId xmlns:a16="http://schemas.microsoft.com/office/drawing/2014/main" id="{08A99F51-3708-BD0D-BAEF-97DBE30044F5}"/>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202680" y="1115385"/>
            <a:ext cx="5403518" cy="4320000"/>
          </a:xfrm>
          <a:prstGeom prst="rect">
            <a:avLst/>
          </a:prstGeom>
        </p:spPr>
      </p:pic>
      <p:sp>
        <p:nvSpPr>
          <p:cNvPr id="5" name="Marcador de texto 4"/>
          <p:cNvSpPr>
            <a:spLocks noGrp="1"/>
          </p:cNvSpPr>
          <p:nvPr>
            <p:ph type="body" idx="13"/>
          </p:nvPr>
        </p:nvSpPr>
        <p:spPr>
          <a:xfrm>
            <a:off x="614427" y="5509550"/>
            <a:ext cx="5324093" cy="1006997"/>
          </a:xfrm>
        </p:spPr>
        <p:txBody>
          <a:bodyPr>
            <a:normAutofit/>
          </a:bodyPr>
          <a:lstStyle/>
          <a:p>
            <a:pPr fontAlgn="t"/>
            <a:r>
              <a:rPr lang="es-ES" dirty="0"/>
              <a:t>Los pequeños tomates fueron apareciendo y creciendo con el paso de los días, acompañados por la sabiduría y el esmero de quienes les dedicaron su tiempo. Verlos madurar ha sido una forma de seguir conectando con aquello que da sentido, ilusión y valor a cada jornada.</a:t>
            </a:r>
          </a:p>
        </p:txBody>
      </p:sp>
      <p:sp>
        <p:nvSpPr>
          <p:cNvPr id="6" name="Marcador de texto 5"/>
          <p:cNvSpPr>
            <a:spLocks noGrp="1"/>
          </p:cNvSpPr>
          <p:nvPr>
            <p:ph type="body" idx="14"/>
          </p:nvPr>
        </p:nvSpPr>
        <p:spPr>
          <a:xfrm>
            <a:off x="6202680" y="5509550"/>
            <a:ext cx="5403201" cy="1180617"/>
          </a:xfrm>
        </p:spPr>
        <p:txBody>
          <a:bodyPr>
            <a:normAutofit fontScale="92500" lnSpcReduction="10000"/>
          </a:bodyPr>
          <a:lstStyle/>
          <a:p>
            <a:r>
              <a:rPr lang="es-ES" sz="1500" dirty="0"/>
              <a:t>Al final del camino, los frutos son solo la parte visible de la cosecha. Lo verdaderamente importante ha florecido cada día en cada gesto de cuidado, en cada decisión, en cada momento compartido alrededor del huerto. Este proyecto nos ha regalado mucho más que tomates y pimientos: nos ha recordado que la experiencia, la ilusión y las ganas de seguir creando continúan dando frutos a cualquier edad.</a:t>
            </a:r>
            <a:endParaRPr lang="es-ES" dirty="0"/>
          </a:p>
        </p:txBody>
      </p:sp>
      <p:pic>
        <p:nvPicPr>
          <p:cNvPr id="12" name="Marcador de contenido 11">
            <a:extLst>
              <a:ext uri="{FF2B5EF4-FFF2-40B4-BE49-F238E27FC236}">
                <a16:creationId xmlns:a16="http://schemas.microsoft.com/office/drawing/2014/main" id="{28FE87F3-0B3B-A759-F784-6B37FAD28B09}"/>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614427" y="1115385"/>
            <a:ext cx="5403518" cy="4320000"/>
          </a:xfrm>
          <a:prstGeom prst="rect">
            <a:avLst/>
          </a:prstGeom>
        </p:spPr>
      </p:pic>
    </p:spTree>
    <p:extLst>
      <p:ext uri="{BB962C8B-B14F-4D97-AF65-F5344CB8AC3E}">
        <p14:creationId xmlns:p14="http://schemas.microsoft.com/office/powerpoint/2010/main" val="5400143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E3E31C09-17BD-B4DE-6966-4CD0860D184A}"/>
              </a:ext>
            </a:extLst>
          </p:cNvPr>
          <p:cNvSpPr>
            <a:spLocks noGrp="1"/>
          </p:cNvSpPr>
          <p:nvPr>
            <p:ph type="ctrTitle"/>
          </p:nvPr>
        </p:nvSpPr>
        <p:spPr>
          <a:xfrm>
            <a:off x="4343688" y="2454533"/>
            <a:ext cx="8158480" cy="2387600"/>
          </a:xfrm>
        </p:spPr>
        <p:txBody>
          <a:bodyPr>
            <a:normAutofit/>
          </a:bodyPr>
          <a:lstStyle/>
          <a:p>
            <a:r>
              <a:rPr lang="es-ES" sz="4800" dirty="0"/>
              <a:t>PREMIOS </a:t>
            </a:r>
            <a:br>
              <a:rPr lang="es-ES" sz="4800" dirty="0"/>
            </a:br>
            <a:r>
              <a:rPr lang="es-ES" sz="4800" dirty="0"/>
              <a:t>CATEGORÍA </a:t>
            </a:r>
            <a:br>
              <a:rPr lang="es-ES" sz="4800" dirty="0"/>
            </a:br>
            <a:r>
              <a:rPr lang="es-ES" sz="4800" dirty="0"/>
              <a:t>VIDEO</a:t>
            </a:r>
          </a:p>
        </p:txBody>
      </p:sp>
      <p:pic>
        <p:nvPicPr>
          <p:cNvPr id="3" name="Imagen 2">
            <a:extLst>
              <a:ext uri="{FF2B5EF4-FFF2-40B4-BE49-F238E27FC236}">
                <a16:creationId xmlns:a16="http://schemas.microsoft.com/office/drawing/2014/main" id="{870F1C23-97C9-2F9A-F67F-390A68E854CC}"/>
              </a:ext>
            </a:extLst>
          </p:cNvPr>
          <p:cNvPicPr>
            <a:picLocks noChangeAspect="1"/>
          </p:cNvPicPr>
          <p:nvPr/>
        </p:nvPicPr>
        <p:blipFill>
          <a:blip r:embed="rId2"/>
          <a:stretch>
            <a:fillRect/>
          </a:stretch>
        </p:blipFill>
        <p:spPr>
          <a:xfrm>
            <a:off x="8665206" y="5580380"/>
            <a:ext cx="3298222" cy="1097375"/>
          </a:xfrm>
          <a:prstGeom prst="rect">
            <a:avLst/>
          </a:prstGeom>
        </p:spPr>
      </p:pic>
    </p:spTree>
    <p:extLst>
      <p:ext uri="{BB962C8B-B14F-4D97-AF65-F5344CB8AC3E}">
        <p14:creationId xmlns:p14="http://schemas.microsoft.com/office/powerpoint/2010/main" val="42244323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062C4D3D-DFD5-ECDE-D3EE-6E6CE380937F}"/>
              </a:ext>
            </a:extLst>
          </p:cNvPr>
          <p:cNvSpPr>
            <a:spLocks noGrp="1"/>
          </p:cNvSpPr>
          <p:nvPr>
            <p:ph type="ctrTitle"/>
          </p:nvPr>
        </p:nvSpPr>
        <p:spPr>
          <a:xfrm>
            <a:off x="1548729" y="2485366"/>
            <a:ext cx="8158480" cy="2387600"/>
          </a:xfrm>
        </p:spPr>
        <p:txBody>
          <a:bodyPr>
            <a:normAutofit/>
          </a:bodyPr>
          <a:lstStyle/>
          <a:p>
            <a:pPr algn="ctr"/>
            <a:r>
              <a:rPr lang="es-ES" dirty="0"/>
              <a:t>MENCIÓN A LA IDEA ORIGINAL</a:t>
            </a:r>
            <a:br>
              <a:rPr lang="es-ES" dirty="0"/>
            </a:br>
            <a:r>
              <a:rPr lang="es-ES" dirty="0"/>
              <a:t>“Ser una Sandía en la Solana”</a:t>
            </a:r>
            <a:br>
              <a:rPr lang="es-ES" dirty="0"/>
            </a:br>
            <a:r>
              <a:rPr lang="es-ES" dirty="0"/>
              <a:t>Residencia La Solana</a:t>
            </a:r>
          </a:p>
        </p:txBody>
      </p:sp>
      <p:pic>
        <p:nvPicPr>
          <p:cNvPr id="2" name="Imagen 1">
            <a:extLst>
              <a:ext uri="{FF2B5EF4-FFF2-40B4-BE49-F238E27FC236}">
                <a16:creationId xmlns:a16="http://schemas.microsoft.com/office/drawing/2014/main" id="{AF0CD1B9-7214-82A8-D2DA-E652A39CCB15}"/>
              </a:ext>
            </a:extLst>
          </p:cNvPr>
          <p:cNvPicPr>
            <a:picLocks noChangeAspect="1"/>
          </p:cNvPicPr>
          <p:nvPr/>
        </p:nvPicPr>
        <p:blipFill>
          <a:blip r:embed="rId2"/>
          <a:stretch>
            <a:fillRect/>
          </a:stretch>
        </p:blipFill>
        <p:spPr>
          <a:xfrm>
            <a:off x="8656580" y="5606259"/>
            <a:ext cx="3298222" cy="1097375"/>
          </a:xfrm>
          <a:prstGeom prst="rect">
            <a:avLst/>
          </a:prstGeom>
        </p:spPr>
      </p:pic>
    </p:spTree>
    <p:extLst>
      <p:ext uri="{BB962C8B-B14F-4D97-AF65-F5344CB8AC3E}">
        <p14:creationId xmlns:p14="http://schemas.microsoft.com/office/powerpoint/2010/main" val="6799457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4C9918E-BECD-EDCA-4A41-AC75AF1BB806}"/>
              </a:ext>
            </a:extLst>
          </p:cNvPr>
          <p:cNvSpPr>
            <a:spLocks noGrp="1"/>
          </p:cNvSpPr>
          <p:nvPr>
            <p:ph type="title"/>
          </p:nvPr>
        </p:nvSpPr>
        <p:spPr/>
        <p:txBody>
          <a:bodyPr/>
          <a:lstStyle/>
          <a:p>
            <a:r>
              <a:rPr lang="es-ES" dirty="0"/>
              <a:t>RESIDENCIA LA SOLANA</a:t>
            </a:r>
          </a:p>
        </p:txBody>
      </p:sp>
      <p:pic>
        <p:nvPicPr>
          <p:cNvPr id="5" name="31-RESIDENCIA LA SOLANA">
            <a:hlinkClick r:id="" action="ppaction://media"/>
            <a:extLst>
              <a:ext uri="{FF2B5EF4-FFF2-40B4-BE49-F238E27FC236}">
                <a16:creationId xmlns:a16="http://schemas.microsoft.com/office/drawing/2014/main" id="{9AC592C1-73E0-CAF0-46A1-2EF7E6CCE611}"/>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360840" y="1109140"/>
            <a:ext cx="9470320" cy="5326927"/>
          </a:xfrm>
        </p:spPr>
      </p:pic>
    </p:spTree>
    <p:extLst>
      <p:ext uri="{BB962C8B-B14F-4D97-AF65-F5344CB8AC3E}">
        <p14:creationId xmlns:p14="http://schemas.microsoft.com/office/powerpoint/2010/main" val="2195234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75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062C4D3D-DFD5-ECDE-D3EE-6E6CE380937F}"/>
              </a:ext>
            </a:extLst>
          </p:cNvPr>
          <p:cNvSpPr>
            <a:spLocks noGrp="1"/>
          </p:cNvSpPr>
          <p:nvPr>
            <p:ph type="ctrTitle"/>
          </p:nvPr>
        </p:nvSpPr>
        <p:spPr>
          <a:xfrm>
            <a:off x="1548729" y="2485366"/>
            <a:ext cx="8158480" cy="2387600"/>
          </a:xfrm>
        </p:spPr>
        <p:txBody>
          <a:bodyPr>
            <a:normAutofit/>
          </a:bodyPr>
          <a:lstStyle/>
          <a:p>
            <a:pPr algn="ctr"/>
            <a:r>
              <a:rPr lang="es-ES" dirty="0"/>
              <a:t>TERCER PREMIO</a:t>
            </a:r>
            <a:br>
              <a:rPr lang="es-ES" dirty="0"/>
            </a:br>
            <a:r>
              <a:rPr lang="es-ES" dirty="0"/>
              <a:t>“Mimando el Huerto”</a:t>
            </a:r>
            <a:br>
              <a:rPr lang="es-ES" dirty="0"/>
            </a:br>
            <a:r>
              <a:rPr lang="es-ES" dirty="0"/>
              <a:t>Residencia Las Mimosas</a:t>
            </a:r>
          </a:p>
        </p:txBody>
      </p:sp>
      <p:pic>
        <p:nvPicPr>
          <p:cNvPr id="2" name="Imagen 1">
            <a:extLst>
              <a:ext uri="{FF2B5EF4-FFF2-40B4-BE49-F238E27FC236}">
                <a16:creationId xmlns:a16="http://schemas.microsoft.com/office/drawing/2014/main" id="{AF0CD1B9-7214-82A8-D2DA-E652A39CCB15}"/>
              </a:ext>
            </a:extLst>
          </p:cNvPr>
          <p:cNvPicPr>
            <a:picLocks noChangeAspect="1"/>
          </p:cNvPicPr>
          <p:nvPr/>
        </p:nvPicPr>
        <p:blipFill>
          <a:blip r:embed="rId2"/>
          <a:stretch>
            <a:fillRect/>
          </a:stretch>
        </p:blipFill>
        <p:spPr>
          <a:xfrm>
            <a:off x="8656580" y="5606259"/>
            <a:ext cx="3298222" cy="1097375"/>
          </a:xfrm>
          <a:prstGeom prst="rect">
            <a:avLst/>
          </a:prstGeom>
        </p:spPr>
      </p:pic>
    </p:spTree>
    <p:extLst>
      <p:ext uri="{BB962C8B-B14F-4D97-AF65-F5344CB8AC3E}">
        <p14:creationId xmlns:p14="http://schemas.microsoft.com/office/powerpoint/2010/main" val="31822673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577B96E-62CE-652D-CB72-6C6273ED5CCD}"/>
              </a:ext>
            </a:extLst>
          </p:cNvPr>
          <p:cNvSpPr>
            <a:spLocks noGrp="1"/>
          </p:cNvSpPr>
          <p:nvPr>
            <p:ph type="title"/>
          </p:nvPr>
        </p:nvSpPr>
        <p:spPr/>
        <p:txBody>
          <a:bodyPr/>
          <a:lstStyle/>
          <a:p>
            <a:r>
              <a:rPr lang="es-ES" dirty="0"/>
              <a:t>RESIDENCIA LAS MIMOSAS</a:t>
            </a:r>
          </a:p>
        </p:txBody>
      </p:sp>
      <p:pic>
        <p:nvPicPr>
          <p:cNvPr id="5" name="32-RESIDENCIA LAS MIMOSAS">
            <a:hlinkClick r:id="" action="ppaction://media"/>
            <a:extLst>
              <a:ext uri="{FF2B5EF4-FFF2-40B4-BE49-F238E27FC236}">
                <a16:creationId xmlns:a16="http://schemas.microsoft.com/office/drawing/2014/main" id="{B34E0DD7-7871-5390-B478-B5CBFCCD50D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579581" y="1211616"/>
            <a:ext cx="3032837" cy="5390784"/>
          </a:xfrm>
        </p:spPr>
      </p:pic>
    </p:spTree>
    <p:extLst>
      <p:ext uri="{BB962C8B-B14F-4D97-AF65-F5344CB8AC3E}">
        <p14:creationId xmlns:p14="http://schemas.microsoft.com/office/powerpoint/2010/main" val="1199387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68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062C4D3D-DFD5-ECDE-D3EE-6E6CE380937F}"/>
              </a:ext>
            </a:extLst>
          </p:cNvPr>
          <p:cNvSpPr>
            <a:spLocks noGrp="1"/>
          </p:cNvSpPr>
          <p:nvPr>
            <p:ph type="ctrTitle"/>
          </p:nvPr>
        </p:nvSpPr>
        <p:spPr>
          <a:xfrm>
            <a:off x="1548729" y="2485366"/>
            <a:ext cx="8158480" cy="2387600"/>
          </a:xfrm>
        </p:spPr>
        <p:txBody>
          <a:bodyPr>
            <a:normAutofit/>
          </a:bodyPr>
          <a:lstStyle/>
          <a:p>
            <a:pPr algn="ctr"/>
            <a:r>
              <a:rPr lang="es-ES" dirty="0"/>
              <a:t>SEGUNDO PREMIO</a:t>
            </a:r>
            <a:br>
              <a:rPr lang="es-ES" dirty="0"/>
            </a:br>
            <a:r>
              <a:rPr lang="es-ES" dirty="0"/>
              <a:t>“Lugares que Nunca Deberían Desaparecer”</a:t>
            </a:r>
            <a:br>
              <a:rPr lang="es-ES" dirty="0"/>
            </a:br>
            <a:r>
              <a:rPr lang="es-ES" dirty="0"/>
              <a:t>Residencia </a:t>
            </a:r>
            <a:r>
              <a:rPr lang="es-ES" dirty="0" err="1"/>
              <a:t>Ballesol</a:t>
            </a:r>
            <a:r>
              <a:rPr lang="es-ES" dirty="0"/>
              <a:t> Tres Cantos</a:t>
            </a:r>
          </a:p>
        </p:txBody>
      </p:sp>
      <p:pic>
        <p:nvPicPr>
          <p:cNvPr id="2" name="Imagen 1">
            <a:extLst>
              <a:ext uri="{FF2B5EF4-FFF2-40B4-BE49-F238E27FC236}">
                <a16:creationId xmlns:a16="http://schemas.microsoft.com/office/drawing/2014/main" id="{AF0CD1B9-7214-82A8-D2DA-E652A39CCB15}"/>
              </a:ext>
            </a:extLst>
          </p:cNvPr>
          <p:cNvPicPr>
            <a:picLocks noChangeAspect="1"/>
          </p:cNvPicPr>
          <p:nvPr/>
        </p:nvPicPr>
        <p:blipFill>
          <a:blip r:embed="rId2"/>
          <a:stretch>
            <a:fillRect/>
          </a:stretch>
        </p:blipFill>
        <p:spPr>
          <a:xfrm>
            <a:off x="8656580" y="5606259"/>
            <a:ext cx="3298222" cy="1097375"/>
          </a:xfrm>
          <a:prstGeom prst="rect">
            <a:avLst/>
          </a:prstGeom>
        </p:spPr>
      </p:pic>
    </p:spTree>
    <p:extLst>
      <p:ext uri="{BB962C8B-B14F-4D97-AF65-F5344CB8AC3E}">
        <p14:creationId xmlns:p14="http://schemas.microsoft.com/office/powerpoint/2010/main" val="31372330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6F69658-92DE-18D2-649D-79E49AB8FD1D}"/>
              </a:ext>
            </a:extLst>
          </p:cNvPr>
          <p:cNvSpPr>
            <a:spLocks noGrp="1"/>
          </p:cNvSpPr>
          <p:nvPr>
            <p:ph type="title"/>
          </p:nvPr>
        </p:nvSpPr>
        <p:spPr/>
        <p:txBody>
          <a:bodyPr/>
          <a:lstStyle/>
          <a:p>
            <a:r>
              <a:rPr lang="es-ES" dirty="0"/>
              <a:t>RESIDENCIA BALLESOL TRES CANTOS</a:t>
            </a:r>
          </a:p>
        </p:txBody>
      </p:sp>
      <p:pic>
        <p:nvPicPr>
          <p:cNvPr id="5" name="27-RESIDENCIA BALLESOL TRES CANTOS">
            <a:hlinkClick r:id="" action="ppaction://media"/>
            <a:extLst>
              <a:ext uri="{FF2B5EF4-FFF2-40B4-BE49-F238E27FC236}">
                <a16:creationId xmlns:a16="http://schemas.microsoft.com/office/drawing/2014/main" id="{23386C9C-588D-983D-FB88-CB7E7E5555B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687043" y="1288519"/>
            <a:ext cx="2817914" cy="5008765"/>
          </a:xfrm>
        </p:spPr>
      </p:pic>
    </p:spTree>
    <p:extLst>
      <p:ext uri="{BB962C8B-B14F-4D97-AF65-F5344CB8AC3E}">
        <p14:creationId xmlns:p14="http://schemas.microsoft.com/office/powerpoint/2010/main" val="1511450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9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062C4D3D-DFD5-ECDE-D3EE-6E6CE380937F}"/>
              </a:ext>
            </a:extLst>
          </p:cNvPr>
          <p:cNvSpPr>
            <a:spLocks noGrp="1"/>
          </p:cNvSpPr>
          <p:nvPr>
            <p:ph type="ctrTitle"/>
          </p:nvPr>
        </p:nvSpPr>
        <p:spPr>
          <a:xfrm>
            <a:off x="1548729" y="2485366"/>
            <a:ext cx="8158480" cy="2387600"/>
          </a:xfrm>
        </p:spPr>
        <p:txBody>
          <a:bodyPr>
            <a:normAutofit/>
          </a:bodyPr>
          <a:lstStyle/>
          <a:p>
            <a:pPr algn="ctr"/>
            <a:r>
              <a:rPr lang="es-ES" dirty="0"/>
              <a:t>PRIMER PREMIO</a:t>
            </a:r>
            <a:br>
              <a:rPr lang="es-ES" dirty="0"/>
            </a:br>
            <a:r>
              <a:rPr lang="es-ES" dirty="0"/>
              <a:t>“Huerto Raíces de Felicidad”</a:t>
            </a:r>
            <a:br>
              <a:rPr lang="es-ES" dirty="0"/>
            </a:br>
            <a:r>
              <a:rPr lang="es-ES" dirty="0"/>
              <a:t>Residencia </a:t>
            </a:r>
            <a:r>
              <a:rPr lang="es-ES" dirty="0" err="1"/>
              <a:t>DomusVi</a:t>
            </a:r>
            <a:r>
              <a:rPr lang="es-ES"/>
              <a:t> Leganés</a:t>
            </a:r>
            <a:endParaRPr lang="es-ES" dirty="0"/>
          </a:p>
        </p:txBody>
      </p:sp>
      <p:pic>
        <p:nvPicPr>
          <p:cNvPr id="2" name="Imagen 1">
            <a:extLst>
              <a:ext uri="{FF2B5EF4-FFF2-40B4-BE49-F238E27FC236}">
                <a16:creationId xmlns:a16="http://schemas.microsoft.com/office/drawing/2014/main" id="{AF0CD1B9-7214-82A8-D2DA-E652A39CCB15}"/>
              </a:ext>
            </a:extLst>
          </p:cNvPr>
          <p:cNvPicPr>
            <a:picLocks noChangeAspect="1"/>
          </p:cNvPicPr>
          <p:nvPr/>
        </p:nvPicPr>
        <p:blipFill>
          <a:blip r:embed="rId2"/>
          <a:stretch>
            <a:fillRect/>
          </a:stretch>
        </p:blipFill>
        <p:spPr>
          <a:xfrm>
            <a:off x="8656580" y="5606259"/>
            <a:ext cx="3298222" cy="1097375"/>
          </a:xfrm>
          <a:prstGeom prst="rect">
            <a:avLst/>
          </a:prstGeom>
        </p:spPr>
      </p:pic>
    </p:spTree>
    <p:extLst>
      <p:ext uri="{BB962C8B-B14F-4D97-AF65-F5344CB8AC3E}">
        <p14:creationId xmlns:p14="http://schemas.microsoft.com/office/powerpoint/2010/main" val="2215349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76A9A37-199B-B392-D13B-1D5402A54DAE}"/>
              </a:ext>
            </a:extLst>
          </p:cNvPr>
          <p:cNvSpPr>
            <a:spLocks noGrp="1"/>
          </p:cNvSpPr>
          <p:nvPr>
            <p:ph type="title"/>
          </p:nvPr>
        </p:nvSpPr>
        <p:spPr/>
        <p:txBody>
          <a:bodyPr/>
          <a:lstStyle/>
          <a:p>
            <a:r>
              <a:rPr lang="es-ES" dirty="0"/>
              <a:t>RESIDENCIA DOMUS VI LEGANÉS</a:t>
            </a:r>
          </a:p>
        </p:txBody>
      </p:sp>
      <p:pic>
        <p:nvPicPr>
          <p:cNvPr id="5" name="30-RESIDENCIA DOMUSVI LEGANÉS">
            <a:hlinkClick r:id="" action="ppaction://media"/>
            <a:extLst>
              <a:ext uri="{FF2B5EF4-FFF2-40B4-BE49-F238E27FC236}">
                <a16:creationId xmlns:a16="http://schemas.microsoft.com/office/drawing/2014/main" id="{93B614AD-F4AB-CD8B-EF5F-8C5FFAFC05C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593059" y="1149447"/>
            <a:ext cx="9071882" cy="5102811"/>
          </a:xfrm>
        </p:spPr>
      </p:pic>
    </p:spTree>
    <p:extLst>
      <p:ext uri="{BB962C8B-B14F-4D97-AF65-F5344CB8AC3E}">
        <p14:creationId xmlns:p14="http://schemas.microsoft.com/office/powerpoint/2010/main" val="817989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6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2092193" y="2368269"/>
            <a:ext cx="8158480" cy="2387600"/>
          </a:xfrm>
        </p:spPr>
        <p:txBody>
          <a:bodyPr>
            <a:normAutofit/>
          </a:bodyPr>
          <a:lstStyle/>
          <a:p>
            <a:pPr algn="ctr"/>
            <a:r>
              <a:rPr lang="es-ES" sz="5400" dirty="0">
                <a:solidFill>
                  <a:schemeClr val="accent4"/>
                </a:solidFill>
                <a:latin typeface="+mn-lt"/>
              </a:rPr>
              <a:t>CONCURSO </a:t>
            </a:r>
            <a:br>
              <a:rPr lang="es-ES" sz="5400" dirty="0">
                <a:solidFill>
                  <a:schemeClr val="accent4"/>
                </a:solidFill>
                <a:latin typeface="+mn-lt"/>
              </a:rPr>
            </a:br>
            <a:r>
              <a:rPr lang="es-ES" sz="5400" dirty="0">
                <a:solidFill>
                  <a:schemeClr val="accent4"/>
                </a:solidFill>
              </a:rPr>
              <a:t>CULTIVANDO EL HUERTO </a:t>
            </a:r>
            <a:br>
              <a:rPr lang="es-ES" sz="5400" dirty="0">
                <a:solidFill>
                  <a:schemeClr val="accent4"/>
                </a:solidFill>
              </a:rPr>
            </a:br>
            <a:r>
              <a:rPr lang="es-ES" sz="5400" dirty="0">
                <a:solidFill>
                  <a:schemeClr val="accent4"/>
                </a:solidFill>
                <a:latin typeface="+mn-lt"/>
              </a:rPr>
              <a:t>2026</a:t>
            </a:r>
          </a:p>
        </p:txBody>
      </p:sp>
      <p:pic>
        <p:nvPicPr>
          <p:cNvPr id="13" name="Imagen 12">
            <a:extLst>
              <a:ext uri="{FF2B5EF4-FFF2-40B4-BE49-F238E27FC236}">
                <a16:creationId xmlns:a16="http://schemas.microsoft.com/office/drawing/2014/main" id="{028D4E25-BD48-CA88-FB8A-D39F3D8074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26591" y="5566752"/>
            <a:ext cx="3298632" cy="1096442"/>
          </a:xfrm>
          <a:prstGeom prst="rect">
            <a:avLst/>
          </a:prstGeom>
        </p:spPr>
      </p:pic>
    </p:spTree>
    <p:extLst>
      <p:ext uri="{BB962C8B-B14F-4D97-AF65-F5344CB8AC3E}">
        <p14:creationId xmlns:p14="http://schemas.microsoft.com/office/powerpoint/2010/main" val="1652413568"/>
      </p:ext>
    </p:extLst>
  </p:cSld>
  <p:clrMapOvr>
    <a:masterClrMapping/>
  </p:clrMapOvr>
</p:sld>
</file>

<file path=ppt/theme/theme1.xml><?xml version="1.0" encoding="utf-8"?>
<a:theme xmlns:a="http://schemas.openxmlformats.org/drawingml/2006/main" name="1_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70</TotalTime>
  <Words>1442</Words>
  <Application>Microsoft Office PowerPoint</Application>
  <PresentationFormat>Panorámica</PresentationFormat>
  <Paragraphs>79</Paragraphs>
  <Slides>30</Slides>
  <Notes>0</Notes>
  <HiddenSlides>0</HiddenSlides>
  <MMClips>4</MMClips>
  <ScaleCrop>false</ScaleCrop>
  <HeadingPairs>
    <vt:vector size="6" baseType="variant">
      <vt:variant>
        <vt:lpstr>Fuentes usadas</vt:lpstr>
      </vt:variant>
      <vt:variant>
        <vt:i4>3</vt:i4>
      </vt:variant>
      <vt:variant>
        <vt:lpstr>Tema</vt:lpstr>
      </vt:variant>
      <vt:variant>
        <vt:i4>1</vt:i4>
      </vt:variant>
      <vt:variant>
        <vt:lpstr>Títulos de diapositiva</vt:lpstr>
      </vt:variant>
      <vt:variant>
        <vt:i4>30</vt:i4>
      </vt:variant>
    </vt:vector>
  </HeadingPairs>
  <TitlesOfParts>
    <vt:vector size="34" baseType="lpstr">
      <vt:lpstr>ADLaM Display</vt:lpstr>
      <vt:lpstr>Arial</vt:lpstr>
      <vt:lpstr>Calibri</vt:lpstr>
      <vt:lpstr>1_Tema de Office</vt:lpstr>
      <vt:lpstr>CONCURSO  CULTIVANDO EL HUERTO  2026</vt:lpstr>
      <vt:lpstr>PREMIOS  CATEGORÍA  FOTOGRAFÍA</vt:lpstr>
      <vt:lpstr>MENCIÓN AL MEJOR APROVECHAMIENTO DEL HUERTO “Soledad que Florece” Residencia Santa María del Silencio</vt:lpstr>
      <vt:lpstr>RESIDENCIA SANTA MARÍA DEL SILENCIO</vt:lpstr>
      <vt:lpstr>RESIDENCIA SANTA MARÍA DEL SILENCIO</vt:lpstr>
      <vt:lpstr>RESIDENCIA SANTA MARÍA DEL SILENCIO</vt:lpstr>
      <vt:lpstr>TERCER PREMIO “La Historia de Antonio y sus Tomates” Residencia Usera</vt:lpstr>
      <vt:lpstr>RESIDENCIA USERA</vt:lpstr>
      <vt:lpstr>RESIDENCIA DE USERA</vt:lpstr>
      <vt:lpstr>RESIDENCIA USERA</vt:lpstr>
      <vt:lpstr>RESIDENCIA USERA</vt:lpstr>
      <vt:lpstr>RESIDENCIA USERA</vt:lpstr>
      <vt:lpstr>SEGUNDO PREMIO “La Vega del Encuentro” Residencia Casaquinta</vt:lpstr>
      <vt:lpstr>RESIDENCIA HIDALGOS CASAQUINTA</vt:lpstr>
      <vt:lpstr>RESIDENCIA HIDALGOS CASAQUINTA</vt:lpstr>
      <vt:lpstr>RESIDENCIA HIDALGOS CASAQUINTA</vt:lpstr>
      <vt:lpstr>PRIMER PREMIO “El Huerto de las Mil Historias” Centro de día Sotofresnos</vt:lpstr>
      <vt:lpstr>CENTRO DE DÍA SOTO FRESNOS</vt:lpstr>
      <vt:lpstr>CENTRO DE DÍA SOTO FRESNOS</vt:lpstr>
      <vt:lpstr>CENTRO DE DÍA SOTO FRESNOS</vt:lpstr>
      <vt:lpstr>PREMIOS  CATEGORÍA  VIDEO</vt:lpstr>
      <vt:lpstr>MENCIÓN A LA IDEA ORIGINAL “Ser una Sandía en la Solana” Residencia La Solana</vt:lpstr>
      <vt:lpstr>RESIDENCIA LA SOLANA</vt:lpstr>
      <vt:lpstr>TERCER PREMIO “Mimando el Huerto” Residencia Las Mimosas</vt:lpstr>
      <vt:lpstr>RESIDENCIA LAS MIMOSAS</vt:lpstr>
      <vt:lpstr>SEGUNDO PREMIO “Lugares que Nunca Deberían Desaparecer” Residencia Ballesol Tres Cantos</vt:lpstr>
      <vt:lpstr>RESIDENCIA BALLESOL TRES CANTOS</vt:lpstr>
      <vt:lpstr>PRIMER PREMIO “Huerto Raíces de Felicidad” Residencia DomusVi Leganés</vt:lpstr>
      <vt:lpstr>RESIDENCIA DOMUS VI LEGANÉS</vt:lpstr>
      <vt:lpstr>CONCURSO  CULTIVANDO EL HUERTO  2026</vt:lpstr>
    </vt:vector>
  </TitlesOfParts>
  <Company>Madrid Digital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CALLEJO CORTES, MONICA DE LA O</dc:creator>
  <cp:lastModifiedBy>CALLEJO CORTES, MONICA DE LA O</cp:lastModifiedBy>
  <cp:revision>7</cp:revision>
  <dcterms:created xsi:type="dcterms:W3CDTF">2026-09-30T11:17:18Z</dcterms:created>
  <dcterms:modified xsi:type="dcterms:W3CDTF">2026-10-22T08:04:05Z</dcterms:modified>
</cp:coreProperties>
</file>