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heme/themeOverride4.xml" ContentType="application/vnd.openxmlformats-officedocument.themeOverr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4">
  <p:sldMasterIdLst>
    <p:sldMasterId id="2147483648" r:id="rId4"/>
  </p:sldMasterIdLst>
  <p:notesMasterIdLst>
    <p:notesMasterId r:id="rId36"/>
  </p:notesMasterIdLst>
  <p:handoutMasterIdLst>
    <p:handoutMasterId r:id="rId37"/>
  </p:handoutMasterIdLst>
  <p:sldIdLst>
    <p:sldId id="256" r:id="rId5"/>
    <p:sldId id="2235" r:id="rId6"/>
    <p:sldId id="2254" r:id="rId7"/>
    <p:sldId id="2282" r:id="rId8"/>
    <p:sldId id="2294" r:id="rId9"/>
    <p:sldId id="2272" r:id="rId10"/>
    <p:sldId id="2224" r:id="rId11"/>
    <p:sldId id="2258" r:id="rId12"/>
    <p:sldId id="2259" r:id="rId13"/>
    <p:sldId id="2260" r:id="rId14"/>
    <p:sldId id="2262" r:id="rId15"/>
    <p:sldId id="2263" r:id="rId16"/>
    <p:sldId id="2265" r:id="rId17"/>
    <p:sldId id="2266" r:id="rId18"/>
    <p:sldId id="2286" r:id="rId19"/>
    <p:sldId id="2287" r:id="rId20"/>
    <p:sldId id="2288" r:id="rId21"/>
    <p:sldId id="2271" r:id="rId22"/>
    <p:sldId id="2289" r:id="rId23"/>
    <p:sldId id="2290" r:id="rId24"/>
    <p:sldId id="2227" r:id="rId25"/>
    <p:sldId id="2228" r:id="rId26"/>
    <p:sldId id="2229" r:id="rId27"/>
    <p:sldId id="2195" r:id="rId28"/>
    <p:sldId id="2284" r:id="rId29"/>
    <p:sldId id="2285" r:id="rId30"/>
    <p:sldId id="2273" r:id="rId31"/>
    <p:sldId id="2274" r:id="rId32"/>
    <p:sldId id="2251" r:id="rId33"/>
    <p:sldId id="2275" r:id="rId34"/>
    <p:sldId id="2276" r:id="rId35"/>
  </p:sldIdLst>
  <p:sldSz cx="12192000" cy="6858000"/>
  <p:notesSz cx="6735763" cy="9866313"/>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0" pos="3182" userDrawn="1">
          <p15:clr>
            <a:srgbClr val="A4A3A4"/>
          </p15:clr>
        </p15:guide>
        <p15:guide id="11" orient="horz" pos="2047" userDrawn="1">
          <p15:clr>
            <a:srgbClr val="A4A3A4"/>
          </p15:clr>
        </p15:guide>
        <p15:guide id="12" orient="horz" pos="1593" userDrawn="1">
          <p15:clr>
            <a:srgbClr val="A4A3A4"/>
          </p15:clr>
        </p15:guide>
        <p15:guide id="13" orient="horz" pos="2546" userDrawn="1">
          <p15:clr>
            <a:srgbClr val="A4A3A4"/>
          </p15:clr>
        </p15:guide>
        <p15:guide id="14" orient="horz" pos="3090" userDrawn="1">
          <p15:clr>
            <a:srgbClr val="A4A3A4"/>
          </p15:clr>
        </p15:guide>
        <p15:guide id="15" orient="horz" pos="3589" userDrawn="1">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FDCB116-39F0-C06A-5DF7-A45B687F1FCF}" name="Cordoba Rodriguez, Raquel" initials="CRR" userId="S::rcordobarodriguez@deloitte.es::dbb3c301-1094-406b-88d1-a8aeea51eb89" providerId="AD"/>
  <p188:author id="{86F6873F-FE6C-0958-1DBB-3CE3DE1EACF5}" name="Baez Fumero, Carlos Raul" initials="BFCR" userId="S::cbaezfumero@deloitte.es::92951de4-4d5d-4848-9d37-78ab76823aa2" providerId="AD"/>
  <p188:author id="{65359749-68A3-13E4-BC7C-043211D0F25C}" name="Castillo Arroyo, Eduardo" initials="CAE" userId="S::ecastilloarroyo@deloitte.es::91d21e97-fb2a-44f4-b686-e17e29a64125" providerId="AD"/>
  <p188:author id="{0ED57AB1-5A24-7A33-90E1-8E8E67028A85}" name="Mena Leal, Gerard" initials="MLG" userId="S::gmena@deloitte.es::49e13787-843e-4dda-a833-6714f54897da" providerId="AD"/>
  <p188:author id="{26BBB0BC-3CB1-9958-51CA-564A03658F33}" name="Deloitte" initials="RLP" userId="Deloitt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ía Bobillo - Deloitte" initials="MB - Dtt" lastIdx="1" clrIdx="0">
    <p:extLst>
      <p:ext uri="{19B8F6BF-5375-455C-9EA6-DF929625EA0E}">
        <p15:presenceInfo xmlns:p15="http://schemas.microsoft.com/office/powerpoint/2012/main" userId="María Bobillo - Deloitte" providerId="None"/>
      </p:ext>
    </p:extLst>
  </p:cmAuthor>
  <p:cmAuthor id="2" name="Baez Fumero, Carlos Raul" initials="BFCR" lastIdx="2" clrIdx="1">
    <p:extLst>
      <p:ext uri="{19B8F6BF-5375-455C-9EA6-DF929625EA0E}">
        <p15:presenceInfo xmlns:p15="http://schemas.microsoft.com/office/powerpoint/2012/main" userId="S::cbaezfumero@deloitte.es::92951de4-4d5d-4848-9d37-78ab76823aa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B5"/>
    <a:srgbClr val="FFCC66"/>
    <a:srgbClr val="33CCFF"/>
    <a:srgbClr val="C64224"/>
    <a:srgbClr val="DBDBE1"/>
    <a:srgbClr val="A9A9B8"/>
    <a:srgbClr val="9797A8"/>
    <a:srgbClr val="707088"/>
    <a:srgbClr val="9F9FAF"/>
    <a:srgbClr val="9999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2549" autoAdjust="0"/>
  </p:normalViewPr>
  <p:slideViewPr>
    <p:cSldViewPr snapToGrid="0">
      <p:cViewPr varScale="1">
        <p:scale>
          <a:sx n="108" d="100"/>
          <a:sy n="108" d="100"/>
        </p:scale>
        <p:origin x="702" y="84"/>
      </p:cViewPr>
      <p:guideLst>
        <p:guide pos="3182"/>
        <p:guide orient="horz" pos="2047"/>
        <p:guide orient="horz" pos="1593"/>
        <p:guide orient="horz" pos="2546"/>
        <p:guide orient="horz" pos="3090"/>
        <p:guide orient="horz" pos="3589"/>
      </p:guideLst>
    </p:cSldViewPr>
  </p:slideViewPr>
  <p:notesTextViewPr>
    <p:cViewPr>
      <p:scale>
        <a:sx n="3" d="2"/>
        <a:sy n="3" d="2"/>
      </p:scale>
      <p:origin x="0" y="0"/>
    </p:cViewPr>
  </p:notesTextViewPr>
  <p:notesViewPr>
    <p:cSldViewPr snapToGrid="0">
      <p:cViewPr varScale="1">
        <p:scale>
          <a:sx n="66" d="100"/>
          <a:sy n="66" d="100"/>
        </p:scale>
        <p:origin x="0" y="0"/>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Hoja_de_c_lculo_de_Microsoft_Excel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Hoja_de_c_lculo_de_Microsoft_Excel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s-E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s-E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968522606214137"/>
          <c:y val="0.12362418753036734"/>
          <c:w val="0.56613749428810245"/>
          <c:h val="0.76439434915338156"/>
        </c:manualLayout>
      </c:layout>
      <c:pieChart>
        <c:varyColors val="1"/>
        <c:ser>
          <c:idx val="0"/>
          <c:order val="0"/>
          <c:dPt>
            <c:idx val="0"/>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1-42B1-42CD-83FD-BCB8F27FB5F8}"/>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42B1-42CD-83FD-BCB8F27FB5F8}"/>
              </c:ext>
            </c:extLst>
          </c:dPt>
          <c:dPt>
            <c:idx val="2"/>
            <c:bubble3D val="0"/>
            <c:spPr>
              <a:solidFill>
                <a:schemeClr val="tx2">
                  <a:lumMod val="40000"/>
                  <a:lumOff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42B1-42CD-83FD-BCB8F27FB5F8}"/>
              </c:ext>
            </c:extLst>
          </c:dPt>
          <c:dPt>
            <c:idx val="3"/>
            <c:bubble3D val="0"/>
            <c:spPr>
              <a:solidFill>
                <a:schemeClr val="accent1">
                  <a:lumMod val="40000"/>
                  <a:lumOff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42B1-42CD-83FD-BCB8F27FB5F8}"/>
              </c:ext>
            </c:extLst>
          </c:dPt>
          <c:dPt>
            <c:idx val="4"/>
            <c:bubble3D val="0"/>
            <c:spPr>
              <a:solidFill>
                <a:schemeClr val="accent5">
                  <a:lumMod val="20000"/>
                  <a:lumOff val="8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9-42B1-42CD-83FD-BCB8F27FB5F8}"/>
              </c:ext>
            </c:extLst>
          </c:dPt>
          <c:dPt>
            <c:idx val="5"/>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B-42B1-42CD-83FD-BCB8F27FB5F8}"/>
              </c:ext>
            </c:extLst>
          </c:dPt>
          <c:dLbls>
            <c:dLbl>
              <c:idx val="2"/>
              <c:layout>
                <c:manualLayout>
                  <c:x val="0.11457456624063107"/>
                  <c:y val="-1.0215467070240562E-2"/>
                </c:manualLayout>
              </c:layout>
              <c:tx>
                <c:rich>
                  <a:bodyPr/>
                  <a:lstStyle/>
                  <a:p>
                    <a:r>
                      <a:rPr lang="en-US" baseline="0" dirty="0"/>
                      <a:t>Educación y Formación </a:t>
                    </a:r>
                    <a:fld id="{00356F47-994A-40AA-846F-7363878D5F00}" type="PERCENTAGE">
                      <a:rPr lang="en-US" baseline="0" smtClean="0"/>
                      <a:pPr/>
                      <a:t>[PORCENTAJE]</a:t>
                    </a:fld>
                    <a:endParaRPr lang="en-US" baseline="0" dirty="0"/>
                  </a:p>
                </c:rich>
              </c:tx>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42B1-42CD-83FD-BCB8F27FB5F8}"/>
                </c:ext>
                <c:ext xmlns:c15="http://schemas.microsoft.com/office/drawing/2012/chart" uri="{CE6537A1-D6FC-4f65-9D91-7224C49458BB}">
                  <c15:dlblFieldTable/>
                  <c15:showDataLabelsRange val="0"/>
                </c:ext>
              </c:extLst>
            </c:dLbl>
            <c:numFmt formatCode="0.00%" sourceLinked="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dk1">
                        <a:lumMod val="65000"/>
                        <a:lumOff val="35000"/>
                      </a:schemeClr>
                    </a:solidFill>
                    <a:latin typeface="+mn-lt"/>
                    <a:ea typeface="+mn-ea"/>
                    <a:cs typeface="+mn-cs"/>
                  </a:defRPr>
                </a:pPr>
                <a:endParaRPr lang="es-ES"/>
              </a:p>
            </c:txPr>
            <c:dLblPos val="outEnd"/>
            <c:showLegendKey val="0"/>
            <c:showVal val="0"/>
            <c:showCatName val="1"/>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ext>
            </c:extLst>
          </c:dLbls>
          <c:cat>
            <c:strRef>
              <c:f>Hoja1!$B$1:$B$6</c:f>
              <c:strCache>
                <c:ptCount val="6"/>
                <c:pt idx="0">
                  <c:v>Empleo</c:v>
                </c:pt>
                <c:pt idx="1">
                  <c:v>Inclusión social</c:v>
                </c:pt>
                <c:pt idx="2">
                  <c:v>Educación y Fomración</c:v>
                </c:pt>
                <c:pt idx="3">
                  <c:v>Empleo Juvenil</c:v>
                </c:pt>
                <c:pt idx="4">
                  <c:v>Garantía Infantil</c:v>
                </c:pt>
                <c:pt idx="5">
                  <c:v>STEP</c:v>
                </c:pt>
              </c:strCache>
            </c:strRef>
          </c:cat>
          <c:val>
            <c:numRef>
              <c:f>Hoja1!$C$1:$C$6</c:f>
              <c:numCache>
                <c:formatCode>0.000</c:formatCode>
                <c:ptCount val="6"/>
                <c:pt idx="0">
                  <c:v>11.024869771906493</c:v>
                </c:pt>
                <c:pt idx="1">
                  <c:v>29.571286410148346</c:v>
                </c:pt>
                <c:pt idx="2">
                  <c:v>19.269427080508407</c:v>
                </c:pt>
                <c:pt idx="3">
                  <c:v>31.140744589885433</c:v>
                </c:pt>
                <c:pt idx="4">
                  <c:v>4.9422814341724184</c:v>
                </c:pt>
                <c:pt idx="5">
                  <c:v>4.0513907133789031</c:v>
                </c:pt>
              </c:numCache>
            </c:numRef>
          </c:val>
          <c:extLst xmlns:c16r2="http://schemas.microsoft.com/office/drawing/2015/06/chart">
            <c:ext xmlns:c16="http://schemas.microsoft.com/office/drawing/2014/chart" uri="{C3380CC4-5D6E-409C-BE32-E72D297353CC}">
              <c16:uniqueId val="{0000000C-42B1-42CD-83FD-BCB8F27FB5F8}"/>
            </c:ext>
          </c:extLst>
        </c:ser>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w="28575">
      <a:solidFill>
        <a:srgbClr val="C64224"/>
      </a:solidFill>
    </a:ln>
    <a:effectLst/>
  </c:spPr>
  <c:txPr>
    <a:bodyPr/>
    <a:lstStyle/>
    <a:p>
      <a:pPr>
        <a:defRPr/>
      </a:pPr>
      <a:endParaRPr lang="es-E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A29CC2-48BC-4697-BF54-0806EB9BEA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216FE977-4967-41FA-8C66-FC0D83D1E9A2}">
      <dgm:prSet custT="1"/>
      <dgm:spPr>
        <a:xfrm>
          <a:off x="0" y="79433"/>
          <a:ext cx="10515600" cy="555911"/>
        </a:xfrm>
        <a:prstGeom prst="roundRect">
          <a:avLst/>
        </a:prstGeom>
        <a:solidFill>
          <a:srgbClr val="A6A6B5">
            <a:alpha val="40000"/>
          </a:srgbClr>
        </a:solidFill>
        <a:ln w="25400" cap="flat" cmpd="sng" algn="ctr">
          <a:solidFill>
            <a:srgbClr val="C64224"/>
          </a:solidFill>
          <a:prstDash val="solid"/>
          <a:miter lim="800000"/>
        </a:ln>
        <a:effectLst/>
      </dgm:spPr>
      <dgm:t>
        <a:bodyPr/>
        <a:lstStyle/>
        <a:p>
          <a:pPr algn="just" rtl="0"/>
          <a:r>
            <a:rPr lang="es-ES" sz="14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Programa FSE+ Comunidad de Madrid 2021-2027 </a:t>
          </a:r>
        </a:p>
        <a:p>
          <a:pPr algn="just" rtl="0"/>
          <a:r>
            <a:rPr lang="es-ES" sz="1400" b="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Aprobado mediante Decisión C(2025) 5116, de 17 de julio de 2025 (modif. Decisión C(2022) 9439):</a:t>
          </a:r>
        </a:p>
        <a:p>
          <a:pPr algn="l" rtl="0"/>
          <a:r>
            <a:rPr lang="es-E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Coste total:   926,996 M€   </a:t>
          </a:r>
        </a:p>
        <a:p>
          <a:pPr algn="l" rtl="0"/>
          <a:r>
            <a:rPr lang="es-E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Ayuda FSE+:  409 M€ </a:t>
          </a:r>
        </a:p>
        <a:p>
          <a:pPr algn="l"/>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Tasa cofinanciación: </a:t>
          </a:r>
        </a:p>
        <a:p>
          <a:pPr algn="l"/>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    40% prioridades 1-7</a:t>
          </a:r>
        </a:p>
        <a:p>
          <a:pPr algn="l"/>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    100% Prioridad 9</a:t>
          </a:r>
          <a:endParaRPr lang="es-ES"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dgm:t>
    </dgm:pt>
    <dgm:pt modelId="{D5CAC406-8583-414F-A95F-74530824F468}" type="parTrans" cxnId="{631DA38E-FC01-423C-AFF2-01A375B6B9B3}">
      <dgm:prSet/>
      <dgm:spPr/>
      <dgm:t>
        <a:bodyPr/>
        <a:lstStyle/>
        <a:p>
          <a:endParaRPr lang="es-ES"/>
        </a:p>
      </dgm:t>
    </dgm:pt>
    <dgm:pt modelId="{85D932D5-7674-444C-AEDD-8DCD28921E00}" type="sibTrans" cxnId="{631DA38E-FC01-423C-AFF2-01A375B6B9B3}">
      <dgm:prSet/>
      <dgm:spPr/>
      <dgm:t>
        <a:bodyPr/>
        <a:lstStyle/>
        <a:p>
          <a:endParaRPr lang="es-ES"/>
        </a:p>
      </dgm:t>
    </dgm:pt>
    <dgm:pt modelId="{32EA7BAF-A080-46AA-8B41-DFE01FC1299E}" type="pres">
      <dgm:prSet presAssocID="{5FA29CC2-48BC-4697-BF54-0806EB9BEA8E}" presName="linear" presStyleCnt="0">
        <dgm:presLayoutVars>
          <dgm:animLvl val="lvl"/>
          <dgm:resizeHandles val="exact"/>
        </dgm:presLayoutVars>
      </dgm:prSet>
      <dgm:spPr/>
      <dgm:t>
        <a:bodyPr/>
        <a:lstStyle/>
        <a:p>
          <a:endParaRPr lang="es-ES"/>
        </a:p>
      </dgm:t>
    </dgm:pt>
    <dgm:pt modelId="{8DBE041A-7F0C-400E-94C7-6F464152FACD}" type="pres">
      <dgm:prSet presAssocID="{216FE977-4967-41FA-8C66-FC0D83D1E9A2}" presName="parentText" presStyleLbl="node1" presStyleIdx="0" presStyleCnt="1" custFlipHor="1" custScaleX="88642" custScaleY="111520" custLinFactNeighborX="1994" custLinFactNeighborY="-1755">
        <dgm:presLayoutVars>
          <dgm:chMax val="0"/>
          <dgm:bulletEnabled val="1"/>
        </dgm:presLayoutVars>
      </dgm:prSet>
      <dgm:spPr/>
      <dgm:t>
        <a:bodyPr/>
        <a:lstStyle/>
        <a:p>
          <a:endParaRPr lang="es-ES"/>
        </a:p>
      </dgm:t>
    </dgm:pt>
  </dgm:ptLst>
  <dgm:cxnLst>
    <dgm:cxn modelId="{B0992E0C-2076-4DDE-8C35-1B84C2C922AD}" type="presOf" srcId="{5FA29CC2-48BC-4697-BF54-0806EB9BEA8E}" destId="{32EA7BAF-A080-46AA-8B41-DFE01FC1299E}" srcOrd="0" destOrd="0" presId="urn:microsoft.com/office/officeart/2005/8/layout/vList2"/>
    <dgm:cxn modelId="{631DA38E-FC01-423C-AFF2-01A375B6B9B3}" srcId="{5FA29CC2-48BC-4697-BF54-0806EB9BEA8E}" destId="{216FE977-4967-41FA-8C66-FC0D83D1E9A2}" srcOrd="0" destOrd="0" parTransId="{D5CAC406-8583-414F-A95F-74530824F468}" sibTransId="{85D932D5-7674-444C-AEDD-8DCD28921E00}"/>
    <dgm:cxn modelId="{3D31C248-A56F-4B1B-814C-D5C1E9937511}" type="presOf" srcId="{216FE977-4967-41FA-8C66-FC0D83D1E9A2}" destId="{8DBE041A-7F0C-400E-94C7-6F464152FACD}" srcOrd="0" destOrd="0" presId="urn:microsoft.com/office/officeart/2005/8/layout/vList2"/>
    <dgm:cxn modelId="{9AD7751E-0A46-400A-B8F6-87FADC25E313}" type="presParOf" srcId="{32EA7BAF-A080-46AA-8B41-DFE01FC1299E}" destId="{8DBE041A-7F0C-400E-94C7-6F464152FAC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CD2597-3797-45FD-A4E0-E31FA976BC3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s-ES"/>
        </a:p>
      </dgm:t>
    </dgm:pt>
    <dgm:pt modelId="{F8BC86E2-3EDF-484A-A6FD-DB2FE828A128}">
      <dgm:prSet custT="1"/>
      <dgm:spPr>
        <a:solidFill>
          <a:schemeClr val="tx1">
            <a:lumMod val="95000"/>
          </a:schemeClr>
        </a:solidFill>
        <a:ln>
          <a:solidFill>
            <a:srgbClr val="C64224"/>
          </a:solidFill>
        </a:ln>
      </dgm:spPr>
      <dgm:t>
        <a:bodyPr/>
        <a:lstStyle/>
        <a:p>
          <a:pPr algn="just" defTabSz="800100"/>
          <a:r>
            <a:rPr lang="es-ES" sz="1200" dirty="0">
              <a:solidFill>
                <a:schemeClr val="bg2"/>
              </a:solidFill>
              <a:latin typeface="Open Sans" panose="020B0606030504020204" pitchFamily="34" charset="0"/>
              <a:ea typeface="Open Sans" panose="020B0606030504020204" pitchFamily="34" charset="0"/>
              <a:cs typeface="Open Sans" panose="020B0606030504020204" pitchFamily="34" charset="0"/>
            </a:rPr>
            <a:t>Hasta la fecha, en el Programa FSE+ 2021-2027 de la CM han sido seleccionadas </a:t>
          </a:r>
          <a:r>
            <a:rPr lang="es-ES" sz="1200" b="1" dirty="0">
              <a:solidFill>
                <a:schemeClr val="bg2"/>
              </a:solidFill>
              <a:latin typeface="Open Sans" panose="020B0606030504020204" pitchFamily="34" charset="0"/>
              <a:ea typeface="Open Sans" panose="020B0606030504020204" pitchFamily="34" charset="0"/>
              <a:cs typeface="Open Sans" panose="020B0606030504020204" pitchFamily="34" charset="0"/>
            </a:rPr>
            <a:t>cinco operaciones de importancia estratégica </a:t>
          </a:r>
          <a:r>
            <a:rPr lang="es-ES" sz="1200" dirty="0">
              <a:solidFill>
                <a:schemeClr val="bg2"/>
              </a:solidFill>
              <a:latin typeface="Open Sans" panose="020B0606030504020204" pitchFamily="34" charset="0"/>
              <a:ea typeface="Open Sans" panose="020B0606030504020204" pitchFamily="34" charset="0"/>
              <a:cs typeface="Open Sans" panose="020B0606030504020204" pitchFamily="34" charset="0"/>
            </a:rPr>
            <a:t>de acuerdo a las líneas recogidas en el Apéndice 3 del Programa:</a:t>
          </a:r>
        </a:p>
      </dgm:t>
    </dgm:pt>
    <dgm:pt modelId="{312F92BC-9681-480C-8770-BD0EAF625CB6}" type="parTrans" cxnId="{D583CBA2-2A8A-432F-9293-901BE1B30198}">
      <dgm:prSet/>
      <dgm:spPr/>
      <dgm:t>
        <a:bodyPr/>
        <a:lstStyle/>
        <a:p>
          <a:endParaRPr lang="es-ES"/>
        </a:p>
      </dgm:t>
    </dgm:pt>
    <dgm:pt modelId="{CB28B1E2-5C8C-438D-A641-A529CF3753EE}" type="sibTrans" cxnId="{D583CBA2-2A8A-432F-9293-901BE1B30198}">
      <dgm:prSet/>
      <dgm:spPr/>
      <dgm:t>
        <a:bodyPr/>
        <a:lstStyle/>
        <a:p>
          <a:endParaRPr lang="es-ES" dirty="0"/>
        </a:p>
      </dgm:t>
    </dgm:pt>
    <dgm:pt modelId="{B3B5B79F-35D4-4266-BA1A-4A69E3451422}">
      <dgm:prSet custT="1"/>
      <dgm:spPr>
        <a:solidFill>
          <a:schemeClr val="tx1">
            <a:lumMod val="95000"/>
          </a:schemeClr>
        </a:solidFill>
        <a:ln>
          <a:solidFill>
            <a:srgbClr val="C64224"/>
          </a:solidFill>
        </a:ln>
      </dgm:spPr>
      <dgm:t>
        <a:bodyPr/>
        <a:lstStyle/>
        <a:p>
          <a:pPr algn="just" defTabSz="800100"/>
          <a:r>
            <a:rPr lang="es-ES" sz="1200" dirty="0">
              <a:solidFill>
                <a:schemeClr val="bg2"/>
              </a:solidFill>
              <a:latin typeface="Open Sans" panose="020B0606030504020204" pitchFamily="34" charset="0"/>
              <a:ea typeface="Open Sans" panose="020B0606030504020204" pitchFamily="34" charset="0"/>
              <a:cs typeface="Open Sans" panose="020B0606030504020204" pitchFamily="34" charset="0"/>
            </a:rPr>
            <a:t>El artículo 2.5 del Reglamento (UE) de Disposiciones Comunes (RDC) define las operaciones de importancia estratégica como aquellas que </a:t>
          </a:r>
          <a:r>
            <a:rPr lang="es-ES" sz="1200" b="1" dirty="0">
              <a:solidFill>
                <a:schemeClr val="bg2"/>
              </a:solidFill>
              <a:latin typeface="Open Sans" panose="020B0606030504020204" pitchFamily="34" charset="0"/>
              <a:ea typeface="Open Sans" panose="020B0606030504020204" pitchFamily="34" charset="0"/>
              <a:cs typeface="Open Sans" panose="020B0606030504020204" pitchFamily="34" charset="0"/>
            </a:rPr>
            <a:t>aportan una contribución significativa a la consecución de los objetivos de un Programa,  estando sujetas a medidas de seguimiento y comunicación particulares</a:t>
          </a:r>
          <a:r>
            <a:rPr lang="es-ES" sz="1200" dirty="0">
              <a:solidFill>
                <a:schemeClr val="bg2"/>
              </a:solidFill>
              <a:latin typeface="Open Sans" panose="020B0606030504020204" pitchFamily="34" charset="0"/>
              <a:ea typeface="Open Sans" panose="020B0606030504020204" pitchFamily="34" charset="0"/>
              <a:cs typeface="Open Sans" panose="020B0606030504020204" pitchFamily="34" charset="0"/>
            </a:rPr>
            <a:t>.</a:t>
          </a:r>
        </a:p>
      </dgm:t>
    </dgm:pt>
    <dgm:pt modelId="{DBAA352E-818B-434A-B4C1-4AFB1657EB1D}" type="parTrans" cxnId="{F9879045-D29D-4D7D-8E23-AC29C38AD13F}">
      <dgm:prSet/>
      <dgm:spPr/>
      <dgm:t>
        <a:bodyPr/>
        <a:lstStyle/>
        <a:p>
          <a:endParaRPr lang="es-ES"/>
        </a:p>
      </dgm:t>
    </dgm:pt>
    <dgm:pt modelId="{4252CF99-3878-4243-97AE-CD0DA42CA924}" type="sibTrans" cxnId="{F9879045-D29D-4D7D-8E23-AC29C38AD13F}">
      <dgm:prSet/>
      <dgm:spPr/>
      <dgm:t>
        <a:bodyPr/>
        <a:lstStyle/>
        <a:p>
          <a:endParaRPr lang="es-ES" dirty="0"/>
        </a:p>
      </dgm:t>
    </dgm:pt>
    <dgm:pt modelId="{5A07C8C3-A2AD-4B9C-80E6-B82731E24D0E}">
      <dgm:prSet custT="1"/>
      <dgm:spPr>
        <a:solidFill>
          <a:schemeClr val="tx1">
            <a:lumMod val="95000"/>
          </a:schemeClr>
        </a:solidFill>
        <a:ln>
          <a:solidFill>
            <a:srgbClr val="C64224"/>
          </a:solidFill>
        </a:ln>
      </dgm:spPr>
      <dgm:t>
        <a:bodyPr/>
        <a:lstStyle/>
        <a:p>
          <a:pPr algn="just"/>
          <a:r>
            <a:rPr lang="es-ES" sz="1200" b="0" dirty="0">
              <a:solidFill>
                <a:schemeClr val="bg2"/>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s-ES" sz="1200" b="0" dirty="0">
              <a:solidFill>
                <a:schemeClr val="bg2"/>
              </a:solidFill>
              <a:latin typeface="Open Sans" panose="020B0606030504020204" pitchFamily="34" charset="0"/>
              <a:ea typeface="Open Sans" panose="020B0606030504020204" pitchFamily="34" charset="0"/>
              <a:cs typeface="Open Sans" panose="020B0606030504020204" pitchFamily="34" charset="0"/>
            </a:rPr>
            <a:t>Acuerdo Marco para la concertación de plazas en Centros de Rehabilitación Laboral para personas con enfermedad mental grave y duradera en la Comunidad de Madrid para el periodo (2022-2026 y 2026-2030).(</a:t>
          </a:r>
          <a:r>
            <a:rPr lang="es-ES" sz="1200" b="1" dirty="0">
              <a:solidFill>
                <a:schemeClr val="bg2"/>
              </a:solidFill>
              <a:latin typeface="Open Sans" panose="020B0606030504020204" pitchFamily="34" charset="0"/>
              <a:ea typeface="Open Sans" panose="020B0606030504020204" pitchFamily="34" charset="0"/>
              <a:cs typeface="Open Sans" panose="020B0606030504020204" pitchFamily="34" charset="0"/>
            </a:rPr>
            <a:t>Códigos Operaciones: 5901231A2226AMARCOCRL y 5901231A2630AMARCOCRL).</a:t>
          </a:r>
        </a:p>
        <a:p>
          <a:pPr algn="just"/>
          <a:r>
            <a:rPr lang="es-ES" sz="1200" b="0" dirty="0">
              <a:solidFill>
                <a:schemeClr val="bg2"/>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s-ES" sz="1200" b="0" dirty="0">
              <a:solidFill>
                <a:schemeClr val="bg2"/>
              </a:solidFill>
              <a:latin typeface="Open Sans" panose="020B0606030504020204" pitchFamily="34" charset="0"/>
              <a:ea typeface="Open Sans" panose="020B0606030504020204" pitchFamily="34" charset="0"/>
              <a:cs typeface="Open Sans" panose="020B0606030504020204" pitchFamily="34" charset="0"/>
            </a:rPr>
            <a:t>Ordenes de la Consejería de Economía, Hacienda y Empleo, para la concesión directa de subvencione (años 2024 , 2025 y 2026), para el fomento de la contratación de jóvenes en el ámbito de la Comunidad de Madrid: 2- Contratación Estable, 3- Impulso al Contrato Formativo para la obtención de la práctica profesional adecuada, y 4- Impulso al contrato de formación en Alternancia (</a:t>
          </a:r>
          <a:r>
            <a:rPr lang="es-ES" sz="1200" b="1" dirty="0">
              <a:solidFill>
                <a:schemeClr val="bg2"/>
              </a:solidFill>
              <a:latin typeface="Open Sans" panose="020B0606030504020204" pitchFamily="34" charset="0"/>
              <a:ea typeface="Open Sans" panose="020B0606030504020204" pitchFamily="34" charset="0"/>
              <a:cs typeface="Open Sans" panose="020B0606030504020204" pitchFamily="34" charset="0"/>
            </a:rPr>
            <a:t>Códigos Operaciones: 5908241M2024SBESTIMULO, 5908241M2025SBESTIMULO y 5908241M2026SBESTIMULO).</a:t>
          </a:r>
        </a:p>
      </dgm:t>
    </dgm:pt>
    <dgm:pt modelId="{F0A274CA-CF7E-4C15-A292-83E3FBB75195}" type="sibTrans" cxnId="{7430B088-4C1D-438D-AFB0-827CF8C119F0}">
      <dgm:prSet/>
      <dgm:spPr/>
      <dgm:t>
        <a:bodyPr/>
        <a:lstStyle/>
        <a:p>
          <a:endParaRPr lang="es-ES"/>
        </a:p>
      </dgm:t>
    </dgm:pt>
    <dgm:pt modelId="{4311B783-0C9F-4151-B552-28A30E275BBD}" type="parTrans" cxnId="{7430B088-4C1D-438D-AFB0-827CF8C119F0}">
      <dgm:prSet/>
      <dgm:spPr/>
      <dgm:t>
        <a:bodyPr/>
        <a:lstStyle/>
        <a:p>
          <a:endParaRPr lang="es-ES"/>
        </a:p>
      </dgm:t>
    </dgm:pt>
    <dgm:pt modelId="{28606E69-D10C-42BA-AF35-9EF1140001E8}" type="pres">
      <dgm:prSet presAssocID="{7FCD2597-3797-45FD-A4E0-E31FA976BC37}" presName="Name0" presStyleCnt="0">
        <dgm:presLayoutVars>
          <dgm:dir/>
          <dgm:resizeHandles val="exact"/>
        </dgm:presLayoutVars>
      </dgm:prSet>
      <dgm:spPr/>
      <dgm:t>
        <a:bodyPr/>
        <a:lstStyle/>
        <a:p>
          <a:endParaRPr lang="es-ES"/>
        </a:p>
      </dgm:t>
    </dgm:pt>
    <dgm:pt modelId="{0571CC6B-7035-4452-9243-9920DFE40294}" type="pres">
      <dgm:prSet presAssocID="{B3B5B79F-35D4-4266-BA1A-4A69E3451422}" presName="node" presStyleLbl="node1" presStyleIdx="0" presStyleCnt="3" custScaleX="153382" custScaleY="83326">
        <dgm:presLayoutVars>
          <dgm:bulletEnabled val="1"/>
        </dgm:presLayoutVars>
      </dgm:prSet>
      <dgm:spPr/>
      <dgm:t>
        <a:bodyPr/>
        <a:lstStyle/>
        <a:p>
          <a:endParaRPr lang="es-ES"/>
        </a:p>
      </dgm:t>
    </dgm:pt>
    <dgm:pt modelId="{F516701F-80F2-4F8C-A8B4-7EB2AAD472BB}" type="pres">
      <dgm:prSet presAssocID="{4252CF99-3878-4243-97AE-CD0DA42CA924}" presName="sibTrans" presStyleLbl="sibTrans2D1" presStyleIdx="0" presStyleCnt="2" custScaleX="77362" custScaleY="90931"/>
      <dgm:spPr/>
      <dgm:t>
        <a:bodyPr/>
        <a:lstStyle/>
        <a:p>
          <a:endParaRPr lang="es-ES"/>
        </a:p>
      </dgm:t>
    </dgm:pt>
    <dgm:pt modelId="{81425C86-C6F0-4F4E-A67C-827B02A5B3E3}" type="pres">
      <dgm:prSet presAssocID="{4252CF99-3878-4243-97AE-CD0DA42CA924}" presName="connectorText" presStyleLbl="sibTrans2D1" presStyleIdx="0" presStyleCnt="2"/>
      <dgm:spPr/>
      <dgm:t>
        <a:bodyPr/>
        <a:lstStyle/>
        <a:p>
          <a:endParaRPr lang="es-ES"/>
        </a:p>
      </dgm:t>
    </dgm:pt>
    <dgm:pt modelId="{EDC42805-C303-4742-AC22-D421F23B2800}" type="pres">
      <dgm:prSet presAssocID="{F8BC86E2-3EDF-484A-A6FD-DB2FE828A128}" presName="node" presStyleLbl="node1" presStyleIdx="1" presStyleCnt="3" custScaleX="159633" custScaleY="56973">
        <dgm:presLayoutVars>
          <dgm:bulletEnabled val="1"/>
        </dgm:presLayoutVars>
      </dgm:prSet>
      <dgm:spPr/>
      <dgm:t>
        <a:bodyPr/>
        <a:lstStyle/>
        <a:p>
          <a:endParaRPr lang="es-ES"/>
        </a:p>
      </dgm:t>
    </dgm:pt>
    <dgm:pt modelId="{C1E863A3-B47D-493A-953C-35A19D27C3B4}" type="pres">
      <dgm:prSet presAssocID="{CB28B1E2-5C8C-438D-A641-A529CF3753EE}" presName="sibTrans" presStyleLbl="sibTrans2D1" presStyleIdx="1" presStyleCnt="2" custScaleX="77362"/>
      <dgm:spPr/>
      <dgm:t>
        <a:bodyPr/>
        <a:lstStyle/>
        <a:p>
          <a:endParaRPr lang="es-ES"/>
        </a:p>
      </dgm:t>
    </dgm:pt>
    <dgm:pt modelId="{9DEFBD4A-1D10-4E8F-9B9F-0F1B94527DC1}" type="pres">
      <dgm:prSet presAssocID="{CB28B1E2-5C8C-438D-A641-A529CF3753EE}" presName="connectorText" presStyleLbl="sibTrans2D1" presStyleIdx="1" presStyleCnt="2"/>
      <dgm:spPr/>
      <dgm:t>
        <a:bodyPr/>
        <a:lstStyle/>
        <a:p>
          <a:endParaRPr lang="es-ES"/>
        </a:p>
      </dgm:t>
    </dgm:pt>
    <dgm:pt modelId="{2C925F65-3135-4A30-BC37-1529242E32D1}" type="pres">
      <dgm:prSet presAssocID="{5A07C8C3-A2AD-4B9C-80E6-B82731E24D0E}" presName="node" presStyleLbl="node1" presStyleIdx="2" presStyleCnt="3" custScaleX="287915" custScaleY="109283">
        <dgm:presLayoutVars>
          <dgm:bulletEnabled val="1"/>
        </dgm:presLayoutVars>
      </dgm:prSet>
      <dgm:spPr/>
      <dgm:t>
        <a:bodyPr/>
        <a:lstStyle/>
        <a:p>
          <a:endParaRPr lang="es-ES"/>
        </a:p>
      </dgm:t>
    </dgm:pt>
  </dgm:ptLst>
  <dgm:cxnLst>
    <dgm:cxn modelId="{BE3424DF-294D-480C-B342-3090E9C52CF2}" type="presOf" srcId="{CB28B1E2-5C8C-438D-A641-A529CF3753EE}" destId="{9DEFBD4A-1D10-4E8F-9B9F-0F1B94527DC1}" srcOrd="1" destOrd="0" presId="urn:microsoft.com/office/officeart/2005/8/layout/process1"/>
    <dgm:cxn modelId="{31A6BD99-B747-4ED8-8F13-BD86E8E5B33E}" type="presOf" srcId="{5A07C8C3-A2AD-4B9C-80E6-B82731E24D0E}" destId="{2C925F65-3135-4A30-BC37-1529242E32D1}" srcOrd="0" destOrd="0" presId="urn:microsoft.com/office/officeart/2005/8/layout/process1"/>
    <dgm:cxn modelId="{F6743496-81CD-4E19-A36C-8E13C86353C9}" type="presOf" srcId="{B3B5B79F-35D4-4266-BA1A-4A69E3451422}" destId="{0571CC6B-7035-4452-9243-9920DFE40294}" srcOrd="0" destOrd="0" presId="urn:microsoft.com/office/officeart/2005/8/layout/process1"/>
    <dgm:cxn modelId="{F9879045-D29D-4D7D-8E23-AC29C38AD13F}" srcId="{7FCD2597-3797-45FD-A4E0-E31FA976BC37}" destId="{B3B5B79F-35D4-4266-BA1A-4A69E3451422}" srcOrd="0" destOrd="0" parTransId="{DBAA352E-818B-434A-B4C1-4AFB1657EB1D}" sibTransId="{4252CF99-3878-4243-97AE-CD0DA42CA924}"/>
    <dgm:cxn modelId="{13194218-07A6-4BB2-AB63-462CAEDF4585}" type="presOf" srcId="{7FCD2597-3797-45FD-A4E0-E31FA976BC37}" destId="{28606E69-D10C-42BA-AF35-9EF1140001E8}" srcOrd="0" destOrd="0" presId="urn:microsoft.com/office/officeart/2005/8/layout/process1"/>
    <dgm:cxn modelId="{4717894C-E803-4D9D-BFF0-533EB0A1B8EB}" type="presOf" srcId="{4252CF99-3878-4243-97AE-CD0DA42CA924}" destId="{F516701F-80F2-4F8C-A8B4-7EB2AAD472BB}" srcOrd="0" destOrd="0" presId="urn:microsoft.com/office/officeart/2005/8/layout/process1"/>
    <dgm:cxn modelId="{69FA2E50-58DF-4A8C-8492-AE9369BAE054}" type="presOf" srcId="{CB28B1E2-5C8C-438D-A641-A529CF3753EE}" destId="{C1E863A3-B47D-493A-953C-35A19D27C3B4}" srcOrd="0" destOrd="0" presId="urn:microsoft.com/office/officeart/2005/8/layout/process1"/>
    <dgm:cxn modelId="{5C01A666-5564-4C19-91C1-D2C231874CD7}" type="presOf" srcId="{F8BC86E2-3EDF-484A-A6FD-DB2FE828A128}" destId="{EDC42805-C303-4742-AC22-D421F23B2800}" srcOrd="0" destOrd="0" presId="urn:microsoft.com/office/officeart/2005/8/layout/process1"/>
    <dgm:cxn modelId="{3F7D18A5-91AB-483F-8A8C-BD598C95C0B7}" type="presOf" srcId="{4252CF99-3878-4243-97AE-CD0DA42CA924}" destId="{81425C86-C6F0-4F4E-A67C-827B02A5B3E3}" srcOrd="1" destOrd="0" presId="urn:microsoft.com/office/officeart/2005/8/layout/process1"/>
    <dgm:cxn modelId="{7430B088-4C1D-438D-AFB0-827CF8C119F0}" srcId="{7FCD2597-3797-45FD-A4E0-E31FA976BC37}" destId="{5A07C8C3-A2AD-4B9C-80E6-B82731E24D0E}" srcOrd="2" destOrd="0" parTransId="{4311B783-0C9F-4151-B552-28A30E275BBD}" sibTransId="{F0A274CA-CF7E-4C15-A292-83E3FBB75195}"/>
    <dgm:cxn modelId="{D583CBA2-2A8A-432F-9293-901BE1B30198}" srcId="{7FCD2597-3797-45FD-A4E0-E31FA976BC37}" destId="{F8BC86E2-3EDF-484A-A6FD-DB2FE828A128}" srcOrd="1" destOrd="0" parTransId="{312F92BC-9681-480C-8770-BD0EAF625CB6}" sibTransId="{CB28B1E2-5C8C-438D-A641-A529CF3753EE}"/>
    <dgm:cxn modelId="{5EE1AE44-CBCA-4E18-B7CC-D6739BEB0CE6}" type="presParOf" srcId="{28606E69-D10C-42BA-AF35-9EF1140001E8}" destId="{0571CC6B-7035-4452-9243-9920DFE40294}" srcOrd="0" destOrd="0" presId="urn:microsoft.com/office/officeart/2005/8/layout/process1"/>
    <dgm:cxn modelId="{665B3FE8-CADF-4930-A7A3-CB793D4A9719}" type="presParOf" srcId="{28606E69-D10C-42BA-AF35-9EF1140001E8}" destId="{F516701F-80F2-4F8C-A8B4-7EB2AAD472BB}" srcOrd="1" destOrd="0" presId="urn:microsoft.com/office/officeart/2005/8/layout/process1"/>
    <dgm:cxn modelId="{3A5A60FD-9A6E-43A6-8D33-1052E30A54F0}" type="presParOf" srcId="{F516701F-80F2-4F8C-A8B4-7EB2AAD472BB}" destId="{81425C86-C6F0-4F4E-A67C-827B02A5B3E3}" srcOrd="0" destOrd="0" presId="urn:microsoft.com/office/officeart/2005/8/layout/process1"/>
    <dgm:cxn modelId="{343355B9-ECBC-433C-956F-B33B2E65FACC}" type="presParOf" srcId="{28606E69-D10C-42BA-AF35-9EF1140001E8}" destId="{EDC42805-C303-4742-AC22-D421F23B2800}" srcOrd="2" destOrd="0" presId="urn:microsoft.com/office/officeart/2005/8/layout/process1"/>
    <dgm:cxn modelId="{42248D96-372C-423B-9F89-E3CA183CC025}" type="presParOf" srcId="{28606E69-D10C-42BA-AF35-9EF1140001E8}" destId="{C1E863A3-B47D-493A-953C-35A19D27C3B4}" srcOrd="3" destOrd="0" presId="urn:microsoft.com/office/officeart/2005/8/layout/process1"/>
    <dgm:cxn modelId="{E7AF39B5-9AC4-4954-BD5A-C8E1D5E8B95C}" type="presParOf" srcId="{C1E863A3-B47D-493A-953C-35A19D27C3B4}" destId="{9DEFBD4A-1D10-4E8F-9B9F-0F1B94527DC1}" srcOrd="0" destOrd="0" presId="urn:microsoft.com/office/officeart/2005/8/layout/process1"/>
    <dgm:cxn modelId="{04B71645-F4C0-4CFE-B711-9409D4EE0E7A}" type="presParOf" srcId="{28606E69-D10C-42BA-AF35-9EF1140001E8}" destId="{2C925F65-3135-4A30-BC37-1529242E32D1}"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3"/>
            <a:ext cx="2919032" cy="492781"/>
          </a:xfrm>
          <a:prstGeom prst="rect">
            <a:avLst/>
          </a:prstGeom>
        </p:spPr>
        <p:txBody>
          <a:bodyPr vert="horz" lIns="90229" tIns="45114" rIns="90229" bIns="45114" rtlCol="0"/>
          <a:lstStyle>
            <a:lvl1pPr algn="l">
              <a:defRPr sz="1100"/>
            </a:lvl1pPr>
          </a:lstStyle>
          <a:p>
            <a:endParaRPr lang="en-US" dirty="0">
              <a:latin typeface="Arial" panose="020B0604020202020204" pitchFamily="34" charset="0"/>
            </a:endParaRPr>
          </a:p>
        </p:txBody>
      </p:sp>
      <p:sp>
        <p:nvSpPr>
          <p:cNvPr id="3" name="Date Placeholder 2"/>
          <p:cNvSpPr>
            <a:spLocks noGrp="1"/>
          </p:cNvSpPr>
          <p:nvPr>
            <p:ph type="dt" sz="quarter" idx="1"/>
          </p:nvPr>
        </p:nvSpPr>
        <p:spPr>
          <a:xfrm>
            <a:off x="3815226" y="3"/>
            <a:ext cx="2919032" cy="492781"/>
          </a:xfrm>
          <a:prstGeom prst="rect">
            <a:avLst/>
          </a:prstGeom>
        </p:spPr>
        <p:txBody>
          <a:bodyPr vert="horz" lIns="90229" tIns="45114" rIns="90229" bIns="45114" rtlCol="0"/>
          <a:lstStyle>
            <a:lvl1pPr algn="r">
              <a:defRPr sz="1100"/>
            </a:lvl1pPr>
          </a:lstStyle>
          <a:p>
            <a:fld id="{B4AD245C-091B-44E2-BFB0-BD94217887F7}" type="datetimeFigureOut">
              <a:rPr lang="en-US">
                <a:latin typeface="Arial" panose="020B0604020202020204" pitchFamily="34" charset="0"/>
              </a:rPr>
              <a:t>10/23/2026</a:t>
            </a:fld>
            <a:endParaRPr lang="en-US" dirty="0">
              <a:latin typeface="Arial" panose="020B0604020202020204" pitchFamily="34" charset="0"/>
            </a:endParaRPr>
          </a:p>
        </p:txBody>
      </p:sp>
      <p:sp>
        <p:nvSpPr>
          <p:cNvPr id="4" name="Footer Placeholder 3"/>
          <p:cNvSpPr>
            <a:spLocks noGrp="1"/>
          </p:cNvSpPr>
          <p:nvPr>
            <p:ph type="ftr" sz="quarter" idx="2"/>
          </p:nvPr>
        </p:nvSpPr>
        <p:spPr>
          <a:xfrm>
            <a:off x="4" y="9372004"/>
            <a:ext cx="2919032" cy="492781"/>
          </a:xfrm>
          <a:prstGeom prst="rect">
            <a:avLst/>
          </a:prstGeom>
        </p:spPr>
        <p:txBody>
          <a:bodyPr vert="horz" lIns="90229" tIns="45114" rIns="90229" bIns="45114" rtlCol="0" anchor="b"/>
          <a:lstStyle>
            <a:lvl1pPr algn="l">
              <a:defRPr sz="1100"/>
            </a:lvl1pPr>
          </a:lstStyle>
          <a:p>
            <a:endParaRPr lang="en-US" dirty="0">
              <a:latin typeface="Arial" panose="020B0604020202020204" pitchFamily="34" charset="0"/>
            </a:endParaRPr>
          </a:p>
        </p:txBody>
      </p:sp>
      <p:sp>
        <p:nvSpPr>
          <p:cNvPr id="5" name="Slide Number Placeholder 4"/>
          <p:cNvSpPr>
            <a:spLocks noGrp="1"/>
          </p:cNvSpPr>
          <p:nvPr>
            <p:ph type="sldNum" sz="quarter" idx="3"/>
          </p:nvPr>
        </p:nvSpPr>
        <p:spPr>
          <a:xfrm>
            <a:off x="3815226" y="9372004"/>
            <a:ext cx="2919032" cy="492781"/>
          </a:xfrm>
          <a:prstGeom prst="rect">
            <a:avLst/>
          </a:prstGeom>
        </p:spPr>
        <p:txBody>
          <a:bodyPr vert="horz" lIns="90229" tIns="45114" rIns="90229" bIns="45114" rtlCol="0" anchor="b"/>
          <a:lstStyle>
            <a:lvl1pPr algn="r">
              <a:defRPr sz="1100"/>
            </a:lvl1pPr>
          </a:lstStyle>
          <a:p>
            <a:fld id="{9A913F39-CFF6-40F1-84D1-700840B41EAB}" type="slidenum">
              <a:rPr lang="en-US">
                <a:latin typeface="Arial" panose="020B0604020202020204" pitchFamily="34" charset="0"/>
              </a:rPr>
              <a:t>‹Nº›</a:t>
            </a:fld>
            <a:endParaRPr lang="en-US" dirty="0">
              <a:latin typeface="Arial" panose="020B0604020202020204" pitchFamily="34" charset="0"/>
            </a:endParaRPr>
          </a:p>
        </p:txBody>
      </p:sp>
    </p:spTree>
    <p:extLst>
      <p:ext uri="{BB962C8B-B14F-4D97-AF65-F5344CB8AC3E}">
        <p14:creationId xmlns:p14="http://schemas.microsoft.com/office/powerpoint/2010/main" val="19548131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4"/>
            <a:ext cx="2918830" cy="493315"/>
          </a:xfrm>
          <a:prstGeom prst="rect">
            <a:avLst/>
          </a:prstGeom>
        </p:spPr>
        <p:txBody>
          <a:bodyPr vert="horz" lIns="97737" tIns="48867" rIns="97737" bIns="48867"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15379" y="4"/>
            <a:ext cx="2918830" cy="493315"/>
          </a:xfrm>
          <a:prstGeom prst="rect">
            <a:avLst/>
          </a:prstGeom>
        </p:spPr>
        <p:txBody>
          <a:bodyPr vert="horz" lIns="97737" tIns="48867" rIns="97737" bIns="48867" rtlCol="0"/>
          <a:lstStyle>
            <a:lvl1pPr algn="r">
              <a:defRPr sz="1200">
                <a:latin typeface="Arial" panose="020B0604020202020204" pitchFamily="34" charset="0"/>
              </a:defRPr>
            </a:lvl1pPr>
          </a:lstStyle>
          <a:p>
            <a:fld id="{0BA5BBE4-AEA3-489A-A28E-0C2FAF2506E3}" type="datetimeFigureOut">
              <a:rPr lang="en-US"/>
              <a:pPr/>
              <a:t>10/23/2026</a:t>
            </a:fld>
            <a:endParaRPr lang="en-US" dirty="0"/>
          </a:p>
        </p:txBody>
      </p:sp>
      <p:sp>
        <p:nvSpPr>
          <p:cNvPr id="4" name="Slide Image Placeholder 3"/>
          <p:cNvSpPr>
            <a:spLocks noGrp="1" noRot="1" noChangeAspect="1"/>
          </p:cNvSpPr>
          <p:nvPr>
            <p:ph type="sldImg" idx="2"/>
          </p:nvPr>
        </p:nvSpPr>
        <p:spPr>
          <a:xfrm>
            <a:off x="80963" y="739775"/>
            <a:ext cx="6573837" cy="3698875"/>
          </a:xfrm>
          <a:prstGeom prst="rect">
            <a:avLst/>
          </a:prstGeom>
          <a:noFill/>
          <a:ln w="12700">
            <a:solidFill>
              <a:prstClr val="black"/>
            </a:solidFill>
          </a:ln>
        </p:spPr>
        <p:txBody>
          <a:bodyPr vert="horz" lIns="97737" tIns="48867" rIns="97737" bIns="48867" rtlCol="0" anchor="ctr"/>
          <a:lstStyle/>
          <a:p>
            <a:endParaRPr lang="en-GB" dirty="0"/>
          </a:p>
        </p:txBody>
      </p:sp>
      <p:sp>
        <p:nvSpPr>
          <p:cNvPr id="5" name="Notes Placeholder 4"/>
          <p:cNvSpPr>
            <a:spLocks noGrp="1"/>
          </p:cNvSpPr>
          <p:nvPr>
            <p:ph type="body" sz="quarter" idx="3"/>
          </p:nvPr>
        </p:nvSpPr>
        <p:spPr>
          <a:xfrm>
            <a:off x="673577" y="4686502"/>
            <a:ext cx="5388610" cy="4439841"/>
          </a:xfrm>
          <a:prstGeom prst="rect">
            <a:avLst/>
          </a:prstGeom>
        </p:spPr>
        <p:txBody>
          <a:bodyPr vert="horz" lIns="97737" tIns="48867" rIns="97737" bIns="4886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9371287"/>
            <a:ext cx="2918830" cy="493315"/>
          </a:xfrm>
          <a:prstGeom prst="rect">
            <a:avLst/>
          </a:prstGeom>
        </p:spPr>
        <p:txBody>
          <a:bodyPr vert="horz" lIns="97737" tIns="48867" rIns="97737" bIns="48867"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15379" y="9371287"/>
            <a:ext cx="2918830" cy="493315"/>
          </a:xfrm>
          <a:prstGeom prst="rect">
            <a:avLst/>
          </a:prstGeom>
        </p:spPr>
        <p:txBody>
          <a:bodyPr vert="horz" lIns="97737" tIns="48867" rIns="97737" bIns="48867" rtlCol="0" anchor="b"/>
          <a:lstStyle>
            <a:lvl1pPr algn="r">
              <a:defRPr sz="1200">
                <a:latin typeface="Arial" panose="020B0604020202020204" pitchFamily="34" charset="0"/>
              </a:defRPr>
            </a:lvl1pPr>
          </a:lstStyle>
          <a:p>
            <a:fld id="{C0F4A2C8-6C88-4E71-83EE-698B9D4FE22F}" type="slidenum">
              <a:rPr lang="en-US"/>
              <a:pPr/>
              <a:t>‹Nº›</a:t>
            </a:fld>
            <a:endParaRPr lang="en-US" dirty="0"/>
          </a:p>
        </p:txBody>
      </p:sp>
    </p:spTree>
    <p:extLst>
      <p:ext uri="{BB962C8B-B14F-4D97-AF65-F5344CB8AC3E}">
        <p14:creationId xmlns:p14="http://schemas.microsoft.com/office/powerpoint/2010/main" val="1904730299"/>
      </p:ext>
    </p:extLst>
  </p:cSld>
  <p:clrMap bg1="lt1" tx1="dk1" bg2="lt2" tx2="dk2" accent1="accent1" accent2="accent2" accent3="accent3" accent4="accent4" accent5="accent5" accent6="accent6" hlink="hlink" folHlink="folHlink"/>
  <p:hf hdr="0" ftr="0" dt="0"/>
  <p:notesStyle>
    <a:lvl1pPr marL="0" algn="l" defTabSz="1219170" rtl="0" eaLnBrk="1" latinLnBrk="0" hangingPunct="1">
      <a:defRPr sz="1600" kern="1200">
        <a:solidFill>
          <a:schemeClr val="tx1"/>
        </a:solidFill>
        <a:latin typeface="Arial" panose="020B0604020202020204" pitchFamily="34" charset="0"/>
        <a:ea typeface="+mn-ea"/>
        <a:cs typeface="+mn-cs"/>
      </a:defRPr>
    </a:lvl1pPr>
    <a:lvl2pPr marL="609585" algn="l" defTabSz="1219170" rtl="0" eaLnBrk="1" latinLnBrk="0" hangingPunct="1">
      <a:defRPr sz="1600" kern="1200">
        <a:solidFill>
          <a:schemeClr val="tx1"/>
        </a:solidFill>
        <a:latin typeface="Arial" panose="020B0604020202020204" pitchFamily="34" charset="0"/>
        <a:ea typeface="+mn-ea"/>
        <a:cs typeface="+mn-cs"/>
      </a:defRPr>
    </a:lvl2pPr>
    <a:lvl3pPr marL="1219170" algn="l" defTabSz="1219170" rtl="0" eaLnBrk="1" latinLnBrk="0" hangingPunct="1">
      <a:defRPr sz="1600" kern="1200">
        <a:solidFill>
          <a:schemeClr val="tx1"/>
        </a:solidFill>
        <a:latin typeface="Arial" panose="020B0604020202020204" pitchFamily="34" charset="0"/>
        <a:ea typeface="+mn-ea"/>
        <a:cs typeface="+mn-cs"/>
      </a:defRPr>
    </a:lvl3pPr>
    <a:lvl4pPr marL="1828754" algn="l" defTabSz="1219170" rtl="0" eaLnBrk="1" latinLnBrk="0" hangingPunct="1">
      <a:defRPr sz="1600" kern="1200">
        <a:solidFill>
          <a:schemeClr val="tx1"/>
        </a:solidFill>
        <a:latin typeface="Arial" panose="020B0604020202020204" pitchFamily="34" charset="0"/>
        <a:ea typeface="+mn-ea"/>
        <a:cs typeface="+mn-cs"/>
      </a:defRPr>
    </a:lvl4pPr>
    <a:lvl5pPr marL="2438339" algn="l" defTabSz="1219170" rtl="0" eaLnBrk="1" latinLnBrk="0" hangingPunct="1">
      <a:defRPr sz="1600" kern="1200">
        <a:solidFill>
          <a:schemeClr val="tx1"/>
        </a:solidFill>
        <a:latin typeface="Arial" panose="020B0604020202020204" pitchFamily="34"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963" y="739775"/>
            <a:ext cx="6573837" cy="36988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1</a:t>
            </a:fld>
            <a:endParaRPr lang="en-US" dirty="0"/>
          </a:p>
        </p:txBody>
      </p:sp>
    </p:spTree>
    <p:extLst>
      <p:ext uri="{BB962C8B-B14F-4D97-AF65-F5344CB8AC3E}">
        <p14:creationId xmlns:p14="http://schemas.microsoft.com/office/powerpoint/2010/main" val="3797836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963" y="739775"/>
            <a:ext cx="6573837" cy="36988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2</a:t>
            </a:fld>
            <a:endParaRPr lang="en-US" dirty="0"/>
          </a:p>
        </p:txBody>
      </p:sp>
    </p:spTree>
    <p:extLst>
      <p:ext uri="{BB962C8B-B14F-4D97-AF65-F5344CB8AC3E}">
        <p14:creationId xmlns:p14="http://schemas.microsoft.com/office/powerpoint/2010/main" val="1387213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425" y="735013"/>
            <a:ext cx="6538913" cy="36798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3</a:t>
            </a:fld>
            <a:endParaRPr lang="en-US" dirty="0"/>
          </a:p>
        </p:txBody>
      </p:sp>
    </p:spTree>
    <p:extLst>
      <p:ext uri="{BB962C8B-B14F-4D97-AF65-F5344CB8AC3E}">
        <p14:creationId xmlns:p14="http://schemas.microsoft.com/office/powerpoint/2010/main" val="1764701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425" y="735013"/>
            <a:ext cx="6538913" cy="36798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8</a:t>
            </a:fld>
            <a:endParaRPr lang="en-US" dirty="0"/>
          </a:p>
        </p:txBody>
      </p:sp>
    </p:spTree>
    <p:extLst>
      <p:ext uri="{BB962C8B-B14F-4D97-AF65-F5344CB8AC3E}">
        <p14:creationId xmlns:p14="http://schemas.microsoft.com/office/powerpoint/2010/main" val="1848226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425" y="735013"/>
            <a:ext cx="6538913" cy="36798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9</a:t>
            </a:fld>
            <a:endParaRPr lang="en-US" dirty="0"/>
          </a:p>
        </p:txBody>
      </p:sp>
    </p:spTree>
    <p:extLst>
      <p:ext uri="{BB962C8B-B14F-4D97-AF65-F5344CB8AC3E}">
        <p14:creationId xmlns:p14="http://schemas.microsoft.com/office/powerpoint/2010/main" val="2323277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963" y="739775"/>
            <a:ext cx="6573837" cy="36988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10</a:t>
            </a:fld>
            <a:endParaRPr lang="en-US" dirty="0"/>
          </a:p>
        </p:txBody>
      </p:sp>
    </p:spTree>
    <p:extLst>
      <p:ext uri="{BB962C8B-B14F-4D97-AF65-F5344CB8AC3E}">
        <p14:creationId xmlns:p14="http://schemas.microsoft.com/office/powerpoint/2010/main" val="130005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963" y="739775"/>
            <a:ext cx="6573837" cy="36988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11</a:t>
            </a:fld>
            <a:endParaRPr lang="en-US" dirty="0"/>
          </a:p>
        </p:txBody>
      </p:sp>
    </p:spTree>
    <p:extLst>
      <p:ext uri="{BB962C8B-B14F-4D97-AF65-F5344CB8AC3E}">
        <p14:creationId xmlns:p14="http://schemas.microsoft.com/office/powerpoint/2010/main" val="3874392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963" y="739775"/>
            <a:ext cx="6573837" cy="36988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12</a:t>
            </a:fld>
            <a:endParaRPr lang="en-US" dirty="0"/>
          </a:p>
        </p:txBody>
      </p:sp>
    </p:spTree>
    <p:extLst>
      <p:ext uri="{BB962C8B-B14F-4D97-AF65-F5344CB8AC3E}">
        <p14:creationId xmlns:p14="http://schemas.microsoft.com/office/powerpoint/2010/main" val="4292439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963" y="739775"/>
            <a:ext cx="6573837" cy="36988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13</a:t>
            </a:fld>
            <a:endParaRPr lang="en-US" dirty="0"/>
          </a:p>
        </p:txBody>
      </p:sp>
    </p:spTree>
    <p:extLst>
      <p:ext uri="{BB962C8B-B14F-4D97-AF65-F5344CB8AC3E}">
        <p14:creationId xmlns:p14="http://schemas.microsoft.com/office/powerpoint/2010/main" val="4075530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963" y="739775"/>
            <a:ext cx="6573837" cy="36988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14</a:t>
            </a:fld>
            <a:endParaRPr lang="en-US" dirty="0"/>
          </a:p>
        </p:txBody>
      </p:sp>
    </p:spTree>
    <p:extLst>
      <p:ext uri="{BB962C8B-B14F-4D97-AF65-F5344CB8AC3E}">
        <p14:creationId xmlns:p14="http://schemas.microsoft.com/office/powerpoint/2010/main" val="3259873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963" y="739775"/>
            <a:ext cx="6573837" cy="36988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15</a:t>
            </a:fld>
            <a:endParaRPr lang="en-US" dirty="0"/>
          </a:p>
        </p:txBody>
      </p:sp>
    </p:spTree>
    <p:extLst>
      <p:ext uri="{BB962C8B-B14F-4D97-AF65-F5344CB8AC3E}">
        <p14:creationId xmlns:p14="http://schemas.microsoft.com/office/powerpoint/2010/main" val="2947720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963" y="739775"/>
            <a:ext cx="6573837" cy="36988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16</a:t>
            </a:fld>
            <a:endParaRPr lang="en-US" dirty="0"/>
          </a:p>
        </p:txBody>
      </p:sp>
    </p:spTree>
    <p:extLst>
      <p:ext uri="{BB962C8B-B14F-4D97-AF65-F5344CB8AC3E}">
        <p14:creationId xmlns:p14="http://schemas.microsoft.com/office/powerpoint/2010/main" val="2034178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963" y="739775"/>
            <a:ext cx="6573837" cy="36988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17</a:t>
            </a:fld>
            <a:endParaRPr lang="en-US" dirty="0"/>
          </a:p>
        </p:txBody>
      </p:sp>
    </p:spTree>
    <p:extLst>
      <p:ext uri="{BB962C8B-B14F-4D97-AF65-F5344CB8AC3E}">
        <p14:creationId xmlns:p14="http://schemas.microsoft.com/office/powerpoint/2010/main" val="592125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963" y="739775"/>
            <a:ext cx="6573837" cy="36988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18</a:t>
            </a:fld>
            <a:endParaRPr lang="en-US" dirty="0"/>
          </a:p>
        </p:txBody>
      </p:sp>
    </p:spTree>
    <p:extLst>
      <p:ext uri="{BB962C8B-B14F-4D97-AF65-F5344CB8AC3E}">
        <p14:creationId xmlns:p14="http://schemas.microsoft.com/office/powerpoint/2010/main" val="3498823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963" y="739775"/>
            <a:ext cx="6573837" cy="36988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19</a:t>
            </a:fld>
            <a:endParaRPr lang="en-US" dirty="0"/>
          </a:p>
        </p:txBody>
      </p:sp>
    </p:spTree>
    <p:extLst>
      <p:ext uri="{BB962C8B-B14F-4D97-AF65-F5344CB8AC3E}">
        <p14:creationId xmlns:p14="http://schemas.microsoft.com/office/powerpoint/2010/main" val="5919735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963" y="739775"/>
            <a:ext cx="6573837" cy="36988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20</a:t>
            </a:fld>
            <a:endParaRPr lang="en-US" dirty="0"/>
          </a:p>
        </p:txBody>
      </p:sp>
    </p:spTree>
    <p:extLst>
      <p:ext uri="{BB962C8B-B14F-4D97-AF65-F5344CB8AC3E}">
        <p14:creationId xmlns:p14="http://schemas.microsoft.com/office/powerpoint/2010/main" val="7325323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425" y="735013"/>
            <a:ext cx="6538913" cy="36798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21</a:t>
            </a:fld>
            <a:endParaRPr lang="en-US" dirty="0"/>
          </a:p>
        </p:txBody>
      </p:sp>
    </p:spTree>
    <p:extLst>
      <p:ext uri="{BB962C8B-B14F-4D97-AF65-F5344CB8AC3E}">
        <p14:creationId xmlns:p14="http://schemas.microsoft.com/office/powerpoint/2010/main" val="39804406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425" y="735013"/>
            <a:ext cx="6538913" cy="36798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22</a:t>
            </a:fld>
            <a:endParaRPr lang="en-US" dirty="0"/>
          </a:p>
        </p:txBody>
      </p:sp>
    </p:spTree>
    <p:extLst>
      <p:ext uri="{BB962C8B-B14F-4D97-AF65-F5344CB8AC3E}">
        <p14:creationId xmlns:p14="http://schemas.microsoft.com/office/powerpoint/2010/main" val="3319557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425" y="735013"/>
            <a:ext cx="6538913" cy="36798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23</a:t>
            </a:fld>
            <a:endParaRPr lang="en-US" dirty="0"/>
          </a:p>
        </p:txBody>
      </p:sp>
    </p:spTree>
    <p:extLst>
      <p:ext uri="{BB962C8B-B14F-4D97-AF65-F5344CB8AC3E}">
        <p14:creationId xmlns:p14="http://schemas.microsoft.com/office/powerpoint/2010/main" val="19612337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963" y="739775"/>
            <a:ext cx="6573837" cy="36988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24</a:t>
            </a:fld>
            <a:endParaRPr lang="en-US" dirty="0"/>
          </a:p>
        </p:txBody>
      </p:sp>
    </p:spTree>
    <p:extLst>
      <p:ext uri="{BB962C8B-B14F-4D97-AF65-F5344CB8AC3E}">
        <p14:creationId xmlns:p14="http://schemas.microsoft.com/office/powerpoint/2010/main" val="2745210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963" y="739775"/>
            <a:ext cx="6573837" cy="36988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29</a:t>
            </a:fld>
            <a:endParaRPr lang="en-US" dirty="0"/>
          </a:p>
        </p:txBody>
      </p:sp>
    </p:spTree>
    <p:extLst>
      <p:ext uri="{BB962C8B-B14F-4D97-AF65-F5344CB8AC3E}">
        <p14:creationId xmlns:p14="http://schemas.microsoft.com/office/powerpoint/2010/main" val="36681349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963" y="739775"/>
            <a:ext cx="6573837" cy="36988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a:pPr/>
              <a:t>31</a:t>
            </a:fld>
            <a:endParaRPr lang="en-US" dirty="0"/>
          </a:p>
        </p:txBody>
      </p:sp>
    </p:spTree>
    <p:extLst>
      <p:ext uri="{BB962C8B-B14F-4D97-AF65-F5344CB8AC3E}">
        <p14:creationId xmlns:p14="http://schemas.microsoft.com/office/powerpoint/2010/main" val="15375231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solidFill>
          <a:schemeClr val="tx1"/>
        </a:solidFill>
        <a:effectLst/>
      </p:bgPr>
    </p:bg>
    <p:spTree>
      <p:nvGrpSpPr>
        <p:cNvPr id="1" name=""/>
        <p:cNvGrpSpPr/>
        <p:nvPr/>
      </p:nvGrpSpPr>
      <p:grpSpPr>
        <a:xfrm>
          <a:off x="0" y="0"/>
          <a:ext cx="0" cy="0"/>
          <a:chOff x="0" y="0"/>
          <a:chExt cx="0" cy="0"/>
        </a:xfrm>
      </p:grpSpPr>
      <p:sp>
        <p:nvSpPr>
          <p:cNvPr id="33" name="Picture Placeholder 8"/>
          <p:cNvSpPr>
            <a:spLocks noGrp="1"/>
          </p:cNvSpPr>
          <p:nvPr>
            <p:ph type="pic" sz="quarter" idx="11"/>
          </p:nvPr>
        </p:nvSpPr>
        <p:spPr>
          <a:xfrm>
            <a:off x="3393716" y="727595"/>
            <a:ext cx="5400000" cy="5400000"/>
          </a:xfrm>
          <a:prstGeom prst="rect">
            <a:avLst/>
          </a:prstGeom>
        </p:spPr>
        <p:txBody>
          <a:bodyPr/>
          <a:lstStyle>
            <a:lvl1pPr>
              <a:defRPr>
                <a:solidFill>
                  <a:schemeClr val="tx1"/>
                </a:solidFill>
              </a:defRPr>
            </a:lvl1pPr>
          </a:lstStyle>
          <a:p>
            <a:r>
              <a:rPr lang="en-GB" noProof="0" dirty="0"/>
              <a:t>Click icon to add picture</a:t>
            </a:r>
          </a:p>
        </p:txBody>
      </p:sp>
      <p:sp>
        <p:nvSpPr>
          <p:cNvPr id="2" name="FLD_PresentationTitle"/>
          <p:cNvSpPr>
            <a:spLocks noGrp="1"/>
          </p:cNvSpPr>
          <p:nvPr>
            <p:ph type="ctrTitle" hasCustomPrompt="1"/>
          </p:nvPr>
        </p:nvSpPr>
        <p:spPr bwMode="gray">
          <a:xfrm>
            <a:off x="475200" y="5480578"/>
            <a:ext cx="5620800" cy="324000"/>
          </a:xfrm>
        </p:spPr>
        <p:txBody>
          <a:bodyPr anchor="b" anchorCtr="0">
            <a:noAutofit/>
          </a:bodyPr>
          <a:lstStyle>
            <a:lvl1pPr algn="l">
              <a:lnSpc>
                <a:spcPct val="100000"/>
              </a:lnSpc>
              <a:defRPr sz="1800" b="1">
                <a:solidFill>
                  <a:schemeClr val="tx1"/>
                </a:solidFill>
                <a:latin typeface="+mj-lt"/>
                <a:ea typeface="Open Sans" panose="020B0606030504020204" pitchFamily="34" charset="0"/>
                <a:cs typeface="Open Sans" panose="020B0606030504020204" pitchFamily="34" charset="0"/>
              </a:defRPr>
            </a:lvl1pPr>
          </a:lstStyle>
          <a:p>
            <a:r>
              <a:rPr lang="en-GB" noProof="0"/>
              <a:t>Next Generation UE</a:t>
            </a:r>
          </a:p>
        </p:txBody>
      </p:sp>
      <p:sp>
        <p:nvSpPr>
          <p:cNvPr id="3" name="FLD_PresentationSubtitle"/>
          <p:cNvSpPr>
            <a:spLocks noGrp="1"/>
          </p:cNvSpPr>
          <p:nvPr>
            <p:ph type="subTitle" idx="1" hasCustomPrompt="1"/>
          </p:nvPr>
        </p:nvSpPr>
        <p:spPr bwMode="gray">
          <a:xfrm>
            <a:off x="475200" y="5845180"/>
            <a:ext cx="5620800"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pPr lvl="0"/>
            <a:r>
              <a:rPr lang="en-GB"/>
              <a:t>Subtitle here two lines max</a:t>
            </a:r>
          </a:p>
        </p:txBody>
      </p:sp>
      <p:sp>
        <p:nvSpPr>
          <p:cNvPr id="18" name="SD_ART_Logo_White"/>
          <p:cNvSpPr/>
          <p:nvPr userDrawn="1"/>
        </p:nvSpPr>
        <p:spPr>
          <a:xfrm>
            <a:off x="475438" y="464400"/>
            <a:ext cx="2286000" cy="10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Footer Placeholder 3" hidden="1"/>
          <p:cNvSpPr>
            <a:spLocks noGrp="1"/>
          </p:cNvSpPr>
          <p:nvPr>
            <p:ph type="ftr" sz="quarter" idx="12"/>
          </p:nvPr>
        </p:nvSpPr>
        <p:spPr>
          <a:xfrm>
            <a:off x="6184900" y="6476999"/>
            <a:ext cx="4536726" cy="244476"/>
          </a:xfrm>
          <a:prstGeom prst="rect">
            <a:avLst/>
          </a:prstGeom>
        </p:spPr>
        <p:txBody>
          <a:bodyPr/>
          <a:lstStyle>
            <a:lvl1pPr>
              <a:defRPr>
                <a:solidFill>
                  <a:schemeClr val="bg1"/>
                </a:solidFill>
              </a:defRPr>
            </a:lvl1pPr>
          </a:lstStyle>
          <a:p>
            <a:endParaRPr lang="en-GB" dirty="0"/>
          </a:p>
        </p:txBody>
      </p:sp>
      <p:sp>
        <p:nvSpPr>
          <p:cNvPr id="10" name="Slide Number Placeholder 5">
            <a:extLst>
              <a:ext uri="{FF2B5EF4-FFF2-40B4-BE49-F238E27FC236}">
                <a16:creationId xmlns:a16="http://schemas.microsoft.com/office/drawing/2014/main" xmlns="" id="{53ED1671-1155-433C-B9CC-410E50507DEC}"/>
              </a:ext>
            </a:extLst>
          </p:cNvPr>
          <p:cNvSpPr txBox="1">
            <a:spLocks/>
          </p:cNvSpPr>
          <p:nvPr userDrawn="1"/>
        </p:nvSpPr>
        <p:spPr>
          <a:xfrm>
            <a:off x="11170535" y="6501955"/>
            <a:ext cx="419911" cy="365125"/>
          </a:xfrm>
          <a:prstGeom prst="rect">
            <a:avLst/>
          </a:prstGeom>
          <a:solidFill>
            <a:srgbClr val="C64224"/>
          </a:solidFill>
          <a:ln>
            <a:noFill/>
          </a:ln>
        </p:spPr>
        <p:txBody>
          <a:bodyPr vert="horz" lIns="91440" tIns="45720" rIns="91440" bIns="45720" rtlCol="0" anchor="ctr"/>
          <a:lstStyle>
            <a:defPPr>
              <a:defRPr lang="es-ES"/>
            </a:defPPr>
            <a:lvl1pPr marL="0" algn="ctr" defTabSz="914400" rtl="0" eaLnBrk="1" latinLnBrk="0" hangingPunct="1">
              <a:defRPr sz="1200" b="1"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E9FA288-5996-4C72-8661-AAF0653ED14F}" type="slidenum">
              <a:rPr kumimoji="0" lang="es-ES" sz="1200" b="1" i="0" u="none" strike="noStrike" kern="1200" cap="none" spc="0" normalizeH="0" baseline="0" noProof="0" smtClean="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‹Nº›</a:t>
            </a:fld>
            <a:endParaRPr kumimoji="0" lang="es-ES" sz="12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5" name="Group 4">
            <a:extLst>
              <a:ext uri="{FF2B5EF4-FFF2-40B4-BE49-F238E27FC236}">
                <a16:creationId xmlns:a16="http://schemas.microsoft.com/office/drawing/2014/main" xmlns="" id="{75FF5541-47B1-4AC7-09BB-C1FE9AFB3FF2}"/>
              </a:ext>
            </a:extLst>
          </p:cNvPr>
          <p:cNvGrpSpPr/>
          <p:nvPr userDrawn="1"/>
        </p:nvGrpSpPr>
        <p:grpSpPr>
          <a:xfrm>
            <a:off x="369564" y="6249132"/>
            <a:ext cx="4613231" cy="505646"/>
            <a:chOff x="0" y="0"/>
            <a:chExt cx="4908550" cy="577850"/>
          </a:xfrm>
        </p:grpSpPr>
        <p:sp>
          <p:nvSpPr>
            <p:cNvPr id="6" name="Cuadro de texto 11">
              <a:extLst>
                <a:ext uri="{FF2B5EF4-FFF2-40B4-BE49-F238E27FC236}">
                  <a16:creationId xmlns:a16="http://schemas.microsoft.com/office/drawing/2014/main" xmlns="" id="{38BCD764-F8E9-5B4D-48C0-45F5A39E993F}"/>
                </a:ext>
              </a:extLst>
            </p:cNvPr>
            <p:cNvSpPr txBox="1"/>
            <p:nvPr userDrawn="1"/>
          </p:nvSpPr>
          <p:spPr>
            <a:xfrm>
              <a:off x="0" y="0"/>
              <a:ext cx="4908550" cy="57785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Bef>
                  <a:spcPts val="1200"/>
                </a:spcBef>
                <a:spcAft>
                  <a:spcPts val="1200"/>
                </a:spcAft>
              </a:pPr>
              <a:r>
                <a:rPr lang="es-ES" sz="1100" dirty="0">
                  <a:effectLst/>
                  <a:latin typeface="Calibri" panose="020F0502020204030204" pitchFamily="34" charset="0"/>
                  <a:ea typeface="Times New Roman" panose="02020603050405020304" pitchFamily="18" charset="0"/>
                  <a:cs typeface="Times New Roman" panose="02020603050405020304" pitchFamily="18" charset="0"/>
                </a:rPr>
                <a:t> </a:t>
              </a:r>
            </a:p>
          </p:txBody>
        </p:sp>
        <p:pic>
          <p:nvPicPr>
            <p:cNvPr id="9" name="Imagen 13">
              <a:extLst>
                <a:ext uri="{FF2B5EF4-FFF2-40B4-BE49-F238E27FC236}">
                  <a16:creationId xmlns:a16="http://schemas.microsoft.com/office/drawing/2014/main" xmlns="" id="{7E5ACE13-677F-9358-BE7C-271035C2AD8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100" y="120650"/>
              <a:ext cx="1543685" cy="323850"/>
            </a:xfrm>
            <a:prstGeom prst="rect">
              <a:avLst/>
            </a:prstGeom>
            <a:noFill/>
            <a:ln>
              <a:noFill/>
            </a:ln>
          </p:spPr>
        </p:pic>
        <p:pic>
          <p:nvPicPr>
            <p:cNvPr id="11" name="Imagen 14">
              <a:extLst>
                <a:ext uri="{FF2B5EF4-FFF2-40B4-BE49-F238E27FC236}">
                  <a16:creationId xmlns:a16="http://schemas.microsoft.com/office/drawing/2014/main" xmlns="" id="{AF7C7D61-9E2B-1415-C5A1-4E155281E7A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790700" y="120650"/>
              <a:ext cx="1443355" cy="304800"/>
            </a:xfrm>
            <a:prstGeom prst="rect">
              <a:avLst/>
            </a:prstGeom>
            <a:noFill/>
            <a:ln>
              <a:noFill/>
            </a:ln>
          </p:spPr>
        </p:pic>
        <p:pic>
          <p:nvPicPr>
            <p:cNvPr id="12" name="Imagen 15">
              <a:extLst>
                <a:ext uri="{FF2B5EF4-FFF2-40B4-BE49-F238E27FC236}">
                  <a16:creationId xmlns:a16="http://schemas.microsoft.com/office/drawing/2014/main" xmlns="" id="{251E83CA-DF31-BCF3-DBE5-C5B6BABEDC9D}"/>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19500" y="69850"/>
              <a:ext cx="1228725" cy="447040"/>
            </a:xfrm>
            <a:prstGeom prst="rect">
              <a:avLst/>
            </a:prstGeom>
            <a:noFill/>
            <a:ln>
              <a:noFill/>
            </a:ln>
          </p:spPr>
        </p:pic>
      </p:grpSp>
      <p:pic>
        <p:nvPicPr>
          <p:cNvPr id="16" name="Picture 15" descr="A black and orange rectangle&#10;&#10;Description automatically generated">
            <a:extLst>
              <a:ext uri="{FF2B5EF4-FFF2-40B4-BE49-F238E27FC236}">
                <a16:creationId xmlns:a16="http://schemas.microsoft.com/office/drawing/2014/main" xmlns="" id="{FBFBA072-AB29-3E7E-386D-BEA48ADB7A86}"/>
              </a:ext>
            </a:extLst>
          </p:cNvPr>
          <p:cNvPicPr>
            <a:picLocks noChangeAspect="1"/>
          </p:cNvPicPr>
          <p:nvPr userDrawn="1"/>
        </p:nvPicPr>
        <p:blipFill>
          <a:blip r:embed="rId5"/>
          <a:stretch>
            <a:fillRect/>
          </a:stretch>
        </p:blipFill>
        <p:spPr>
          <a:xfrm>
            <a:off x="-2284" y="-1405"/>
            <a:ext cx="12192000" cy="6858000"/>
          </a:xfrm>
          <a:prstGeom prst="rect">
            <a:avLst/>
          </a:prstGeom>
        </p:spPr>
      </p:pic>
    </p:spTree>
    <p:extLst>
      <p:ext uri="{BB962C8B-B14F-4D97-AF65-F5344CB8AC3E}">
        <p14:creationId xmlns:p14="http://schemas.microsoft.com/office/powerpoint/2010/main" val="210455783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408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Slide - White">
    <p:bg bwMode="gray">
      <p:bgPr>
        <a:solidFill>
          <a:schemeClr val="tx1"/>
        </a:solidFill>
        <a:effectLst/>
      </p:bgPr>
    </p:bg>
    <p:spTree>
      <p:nvGrpSpPr>
        <p:cNvPr id="1" name=""/>
        <p:cNvGrpSpPr/>
        <p:nvPr/>
      </p:nvGrpSpPr>
      <p:grpSpPr>
        <a:xfrm>
          <a:off x="0" y="0"/>
          <a:ext cx="0" cy="0"/>
          <a:chOff x="0" y="0"/>
          <a:chExt cx="0" cy="0"/>
        </a:xfrm>
      </p:grpSpPr>
      <p:sp>
        <p:nvSpPr>
          <p:cNvPr id="33" name="Picture Placeholder 8"/>
          <p:cNvSpPr>
            <a:spLocks noGrp="1"/>
          </p:cNvSpPr>
          <p:nvPr>
            <p:ph type="pic" sz="quarter" idx="11"/>
          </p:nvPr>
        </p:nvSpPr>
        <p:spPr>
          <a:xfrm>
            <a:off x="3393716" y="727595"/>
            <a:ext cx="5400000" cy="5400000"/>
          </a:xfrm>
          <a:prstGeom prst="rect">
            <a:avLst/>
          </a:prstGeom>
        </p:spPr>
        <p:txBody>
          <a:bodyPr/>
          <a:lstStyle>
            <a:lvl1pPr>
              <a:defRPr>
                <a:solidFill>
                  <a:schemeClr val="bg1"/>
                </a:solidFill>
              </a:defRPr>
            </a:lvl1pPr>
          </a:lstStyle>
          <a:p>
            <a:r>
              <a:rPr lang="en-GB" noProof="0" dirty="0"/>
              <a:t>Click icon to add picture</a:t>
            </a:r>
          </a:p>
        </p:txBody>
      </p:sp>
      <p:sp>
        <p:nvSpPr>
          <p:cNvPr id="2" name="FLD_PresentationTitle"/>
          <p:cNvSpPr>
            <a:spLocks noGrp="1"/>
          </p:cNvSpPr>
          <p:nvPr>
            <p:ph type="ctrTitle" hasCustomPrompt="1"/>
          </p:nvPr>
        </p:nvSpPr>
        <p:spPr bwMode="gray">
          <a:xfrm>
            <a:off x="475200" y="5480578"/>
            <a:ext cx="5620800" cy="324000"/>
          </a:xfrm>
        </p:spPr>
        <p:txBody>
          <a:bodyPr anchor="b" anchorCtr="0">
            <a:noAutofit/>
          </a:bodyPr>
          <a:lstStyle>
            <a:lvl1pPr algn="l">
              <a:lnSpc>
                <a:spcPct val="100000"/>
              </a:lnSpc>
              <a:defRPr sz="1800" b="1">
                <a:solidFill>
                  <a:schemeClr val="bg1"/>
                </a:solidFill>
                <a:latin typeface="+mj-lt"/>
                <a:ea typeface="Open Sans" panose="020B0606030504020204" pitchFamily="34" charset="0"/>
                <a:cs typeface="Open Sans" panose="020B0606030504020204" pitchFamily="34" charset="0"/>
              </a:defRPr>
            </a:lvl1pPr>
          </a:lstStyle>
          <a:p>
            <a:r>
              <a:rPr lang="en-GB" noProof="0"/>
              <a:t>Next Generation UE</a:t>
            </a:r>
          </a:p>
        </p:txBody>
      </p:sp>
      <p:sp>
        <p:nvSpPr>
          <p:cNvPr id="3" name="FLD_PresentationSubtitle"/>
          <p:cNvSpPr>
            <a:spLocks noGrp="1"/>
          </p:cNvSpPr>
          <p:nvPr>
            <p:ph type="subTitle" idx="1" hasCustomPrompt="1"/>
          </p:nvPr>
        </p:nvSpPr>
        <p:spPr bwMode="gray">
          <a:xfrm>
            <a:off x="475200" y="5845180"/>
            <a:ext cx="5620800" cy="505645"/>
          </a:xfrm>
          <a:prstGeom prst="rect">
            <a:avLst/>
          </a:prstGeom>
        </p:spPr>
        <p:txBody>
          <a:bodyPr lIns="0" tIns="0" rIns="0" bIns="0">
            <a:noAutofit/>
          </a:bodyPr>
          <a:lstStyle>
            <a:lvl1pPr marL="0" indent="0" algn="l">
              <a:lnSpc>
                <a:spcPct val="100000"/>
              </a:lnSpc>
              <a:spcAft>
                <a:spcPts val="0"/>
              </a:spcAft>
              <a:buNone/>
              <a:defRPr sz="1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pPr lvl="0"/>
            <a:r>
              <a:rPr lang="en-GB"/>
              <a:t>Subtitle here two lines max</a:t>
            </a:r>
          </a:p>
        </p:txBody>
      </p:sp>
      <p:sp>
        <p:nvSpPr>
          <p:cNvPr id="18" name="SD_ART_Logo_White"/>
          <p:cNvSpPr/>
          <p:nvPr userDrawn="1"/>
        </p:nvSpPr>
        <p:spPr>
          <a:xfrm>
            <a:off x="475438" y="464400"/>
            <a:ext cx="2286000" cy="10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58858453" name="BlackLogo169"/>
          <p:cNvPicPr>
            <a:picLocks noChangeAspect="1"/>
          </p:cNvPicPr>
          <p:nvPr/>
        </p:nvPicPr>
        <p:blipFill>
          <a:blip r:embed="rId2"/>
          <a:stretch>
            <a:fillRect/>
          </a:stretch>
        </p:blipFill>
        <p:spPr>
          <a:xfrm>
            <a:off x="475200" y="464400"/>
            <a:ext cx="1980000" cy="373584"/>
          </a:xfrm>
          <a:prstGeom prst="rect">
            <a:avLst/>
          </a:prstGeom>
        </p:spPr>
      </p:pic>
      <p:sp>
        <p:nvSpPr>
          <p:cNvPr id="4" name="Footer Placeholder 3" hidden="1"/>
          <p:cNvSpPr>
            <a:spLocks noGrp="1"/>
          </p:cNvSpPr>
          <p:nvPr>
            <p:ph type="ftr" sz="quarter" idx="12"/>
          </p:nvPr>
        </p:nvSpPr>
        <p:spPr>
          <a:xfrm>
            <a:off x="6184900" y="6476999"/>
            <a:ext cx="4536726" cy="244476"/>
          </a:xfrm>
          <a:prstGeom prst="rect">
            <a:avLst/>
          </a:prstGeom>
        </p:spPr>
        <p:txBody>
          <a:bodyPr/>
          <a:lstStyle>
            <a:lvl1pPr>
              <a:defRPr>
                <a:solidFill>
                  <a:schemeClr val="bg1"/>
                </a:solidFill>
              </a:defRPr>
            </a:lvl1pPr>
          </a:lstStyle>
          <a:p>
            <a:endParaRPr lang="en-GB" dirty="0"/>
          </a:p>
        </p:txBody>
      </p:sp>
      <p:sp>
        <p:nvSpPr>
          <p:cNvPr id="9" name="Slide Number Placeholder 5">
            <a:extLst>
              <a:ext uri="{FF2B5EF4-FFF2-40B4-BE49-F238E27FC236}">
                <a16:creationId xmlns:a16="http://schemas.microsoft.com/office/drawing/2014/main" xmlns="" id="{BC035D62-B026-467A-859E-335C713C107D}"/>
              </a:ext>
            </a:extLst>
          </p:cNvPr>
          <p:cNvSpPr txBox="1">
            <a:spLocks/>
          </p:cNvSpPr>
          <p:nvPr userDrawn="1"/>
        </p:nvSpPr>
        <p:spPr>
          <a:xfrm>
            <a:off x="11170535" y="6501955"/>
            <a:ext cx="419911" cy="365125"/>
          </a:xfrm>
          <a:prstGeom prst="rect">
            <a:avLst/>
          </a:prstGeom>
          <a:solidFill>
            <a:srgbClr val="DE0029"/>
          </a:solidFill>
          <a:ln>
            <a:noFill/>
          </a:ln>
        </p:spPr>
        <p:txBody>
          <a:bodyPr vert="horz" lIns="91440" tIns="45720" rIns="91440" bIns="45720" rtlCol="0" anchor="ctr"/>
          <a:lstStyle>
            <a:defPPr>
              <a:defRPr lang="es-ES"/>
            </a:defPPr>
            <a:lvl1pPr marL="0" algn="ctr" defTabSz="914400" rtl="0" eaLnBrk="1" latinLnBrk="0" hangingPunct="1">
              <a:defRPr sz="1200" b="1"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E9FA288-5996-4C72-8661-AAF0653ED14F}" type="slidenum">
              <a:rPr kumimoji="0" lang="es-ES" sz="1200" b="1" i="0" u="none" strike="noStrike" kern="1200" cap="none" spc="0" normalizeH="0" baseline="0" noProof="0" smtClean="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‹Nº›</a:t>
            </a:fld>
            <a:endParaRPr kumimoji="0" lang="es-ES" sz="12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1575065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86BC25"/>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GB" sz="1600" b="1" dirty="0">
              <a:solidFill>
                <a:schemeClr val="tx1"/>
              </a:solidFill>
            </a:endParaRPr>
          </a:p>
        </p:txBody>
      </p:sp>
      <p:sp>
        <p:nvSpPr>
          <p:cNvPr id="2" name="Title 1"/>
          <p:cNvSpPr>
            <a:spLocks noGrp="1"/>
          </p:cNvSpPr>
          <p:nvPr>
            <p:ph type="title"/>
          </p:nvPr>
        </p:nvSpPr>
        <p:spPr bwMode="gray">
          <a:xfrm>
            <a:off x="469900" y="1700213"/>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a:t>Click to edit Master title style</a:t>
            </a:r>
          </a:p>
        </p:txBody>
      </p:sp>
      <p:sp>
        <p:nvSpPr>
          <p:cNvPr id="3" name="Text Placeholder 2"/>
          <p:cNvSpPr>
            <a:spLocks noGrp="1"/>
          </p:cNvSpPr>
          <p:nvPr>
            <p:ph type="body" idx="1"/>
          </p:nvPr>
        </p:nvSpPr>
        <p:spPr bwMode="gray">
          <a:xfrm>
            <a:off x="469899" y="3423545"/>
            <a:ext cx="10418235"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GB" noProof="0"/>
              <a:t>Edit Master text styles</a:t>
            </a:r>
            <a:endParaRPr lang="en-GB"/>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GB" sz="650" noProof="0">
                <a:solidFill>
                  <a:schemeClr val="tx1"/>
                </a:solidFill>
              </a:rPr>
              <a:pPr marL="0" indent="0" algn="r">
                <a:spcBef>
                  <a:spcPts val="800"/>
                </a:spcBef>
                <a:buSzPct val="100000"/>
                <a:buFont typeface="Arial"/>
                <a:buNone/>
              </a:pPr>
              <a:t>‹Nº›</a:t>
            </a:fld>
            <a:endParaRPr lang="en-GB" sz="650" noProof="0" dirty="0">
              <a:solidFill>
                <a:schemeClr val="tx1"/>
              </a:solidFill>
            </a:endParaRPr>
          </a:p>
        </p:txBody>
      </p:sp>
    </p:spTree>
    <p:extLst>
      <p:ext uri="{BB962C8B-B14F-4D97-AF65-F5344CB8AC3E}">
        <p14:creationId xmlns:p14="http://schemas.microsoft.com/office/powerpoint/2010/main" val="210457412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046A38"/>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GB" sz="1600" b="1" dirty="0">
              <a:solidFill>
                <a:schemeClr val="tx1"/>
              </a:solidFill>
            </a:endParaRPr>
          </a:p>
        </p:txBody>
      </p:sp>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a:t>Click to edit Master title style</a:t>
            </a:r>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GB" noProof="0"/>
              <a:t>Edit Master text styles</a:t>
            </a:r>
            <a:endParaRPr lang="en-GB"/>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GB" sz="650" noProof="0">
                <a:solidFill>
                  <a:schemeClr val="tx1"/>
                </a:solidFill>
              </a:rPr>
              <a:pPr marL="0" indent="0" algn="r">
                <a:spcBef>
                  <a:spcPts val="800"/>
                </a:spcBef>
                <a:buSzPct val="100000"/>
                <a:buFont typeface="Arial"/>
                <a:buNone/>
              </a:pPr>
              <a:t>‹Nº›</a:t>
            </a:fld>
            <a:endParaRPr lang="en-GB" sz="650" noProof="0" dirty="0">
              <a:solidFill>
                <a:schemeClr val="tx1"/>
              </a:solidFill>
            </a:endParaRPr>
          </a:p>
        </p:txBody>
      </p:sp>
    </p:spTree>
    <p:extLst>
      <p:ext uri="{BB962C8B-B14F-4D97-AF65-F5344CB8AC3E}">
        <p14:creationId xmlns:p14="http://schemas.microsoft.com/office/powerpoint/2010/main" val="197648263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Ref idx="1001">
        <a:schemeClr val="bg1"/>
      </p:bgRef>
    </p:bg>
    <p:spTree>
      <p:nvGrpSpPr>
        <p:cNvPr id="1" name=""/>
        <p:cNvGrpSpPr/>
        <p:nvPr/>
      </p:nvGrpSpPr>
      <p:grpSpPr>
        <a:xfrm>
          <a:off x="0" y="0"/>
          <a:ext cx="0" cy="0"/>
          <a:chOff x="0" y="0"/>
          <a:chExt cx="0" cy="0"/>
        </a:xfrm>
      </p:grpSpPr>
      <p:sp>
        <p:nvSpPr>
          <p:cNvPr id="10" name="Colored background"/>
          <p:cNvSpPr/>
          <p:nvPr userDrawn="1"/>
        </p:nvSpPr>
        <p:spPr bwMode="gray">
          <a:xfrm>
            <a:off x="0" y="0"/>
            <a:ext cx="12189600" cy="6858000"/>
          </a:xfrm>
          <a:prstGeom prst="rect">
            <a:avLst/>
          </a:prstGeom>
          <a:solidFill>
            <a:srgbClr val="62B5E5"/>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GB" sz="1600" b="1" dirty="0">
              <a:solidFill>
                <a:schemeClr val="tx1"/>
              </a:solidFill>
            </a:endParaRPr>
          </a:p>
        </p:txBody>
      </p:sp>
      <p:sp>
        <p:nvSpPr>
          <p:cNvPr id="2"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a:t>Click to edit Master title style</a:t>
            </a:r>
          </a:p>
        </p:txBody>
      </p:sp>
      <p:sp>
        <p:nvSpPr>
          <p:cNvPr id="3"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GB" noProof="0"/>
              <a:t>Edit Master text styles</a:t>
            </a:r>
            <a:endParaRPr lang="en-GB"/>
          </a:p>
        </p:txBody>
      </p:sp>
      <p:sp>
        <p:nvSpPr>
          <p:cNvPr id="9" name="TextBox 8"/>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GB" sz="650" noProof="0">
                <a:solidFill>
                  <a:schemeClr val="tx1"/>
                </a:solidFill>
              </a:rPr>
              <a:pPr marL="0" indent="0" algn="r">
                <a:spcBef>
                  <a:spcPts val="800"/>
                </a:spcBef>
                <a:buSzPct val="100000"/>
                <a:buFont typeface="Arial"/>
                <a:buNone/>
              </a:pPr>
              <a:t>‹Nº›</a:t>
            </a:fld>
            <a:endParaRPr lang="en-GB" sz="650" noProof="0" dirty="0">
              <a:solidFill>
                <a:schemeClr val="tx1"/>
              </a:solidFill>
            </a:endParaRPr>
          </a:p>
        </p:txBody>
      </p:sp>
    </p:spTree>
    <p:extLst>
      <p:ext uri="{BB962C8B-B14F-4D97-AF65-F5344CB8AC3E}">
        <p14:creationId xmlns:p14="http://schemas.microsoft.com/office/powerpoint/2010/main" val="165402145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012169"/>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GB" sz="1600" b="1" dirty="0">
              <a:solidFill>
                <a:schemeClr val="tx1"/>
              </a:solidFill>
            </a:endParaRPr>
          </a:p>
        </p:txBody>
      </p:sp>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a:t>Click to edit Master title style</a:t>
            </a:r>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GB" noProof="0"/>
              <a:t>Edit Master text styles</a:t>
            </a:r>
            <a:endParaRPr lang="en-GB"/>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GB" sz="650" noProof="0">
                <a:solidFill>
                  <a:schemeClr val="tx1"/>
                </a:solidFill>
              </a:rPr>
              <a:pPr marL="0" indent="0" algn="r">
                <a:spcBef>
                  <a:spcPts val="800"/>
                </a:spcBef>
                <a:buSzPct val="100000"/>
                <a:buFont typeface="Arial"/>
                <a:buNone/>
              </a:pPr>
              <a:t>‹Nº›</a:t>
            </a:fld>
            <a:endParaRPr lang="en-GB" sz="650" noProof="0" dirty="0">
              <a:solidFill>
                <a:schemeClr val="tx1"/>
              </a:solidFill>
            </a:endParaRPr>
          </a:p>
        </p:txBody>
      </p:sp>
    </p:spTree>
    <p:extLst>
      <p:ext uri="{BB962C8B-B14F-4D97-AF65-F5344CB8AC3E}">
        <p14:creationId xmlns:p14="http://schemas.microsoft.com/office/powerpoint/2010/main" val="127237144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000000"/>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GB" sz="1600" b="1" dirty="0">
              <a:solidFill>
                <a:schemeClr val="tx1"/>
              </a:solidFill>
            </a:endParaRPr>
          </a:p>
        </p:txBody>
      </p:sp>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a:t>Click to edit Master title style</a:t>
            </a:r>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GB" noProof="0"/>
              <a:t>Edit Master text styles</a:t>
            </a:r>
            <a:endParaRPr lang="en-GB"/>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GB" sz="650" noProof="0">
                <a:solidFill>
                  <a:schemeClr val="tx1"/>
                </a:solidFill>
              </a:rPr>
              <a:pPr marL="0" indent="0" algn="r">
                <a:spcBef>
                  <a:spcPts val="800"/>
                </a:spcBef>
                <a:buSzPct val="100000"/>
                <a:buFont typeface="Arial"/>
                <a:buNone/>
              </a:pPr>
              <a:t>‹Nº›</a:t>
            </a:fld>
            <a:endParaRPr lang="en-GB" sz="650" noProof="0" dirty="0">
              <a:solidFill>
                <a:schemeClr val="tx1"/>
              </a:solidFill>
            </a:endParaRPr>
          </a:p>
        </p:txBody>
      </p:sp>
    </p:spTree>
    <p:extLst>
      <p:ext uri="{BB962C8B-B14F-4D97-AF65-F5344CB8AC3E}">
        <p14:creationId xmlns:p14="http://schemas.microsoft.com/office/powerpoint/2010/main" val="193697899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68"/>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a:t>Click to edit Master title style</a:t>
            </a:r>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GB" noProof="0"/>
              <a:t>Edit Master text styles</a:t>
            </a:r>
            <a:endParaRPr lang="en-GB"/>
          </a:p>
        </p:txBody>
      </p:sp>
    </p:spTree>
    <p:extLst>
      <p:ext uri="{BB962C8B-B14F-4D97-AF65-F5344CB8AC3E}">
        <p14:creationId xmlns:p14="http://schemas.microsoft.com/office/powerpoint/2010/main" val="2879515099"/>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46A38"/>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GB" sz="1600" b="1" dirty="0">
              <a:solidFill>
                <a:schemeClr val="tx1"/>
              </a:solidFill>
            </a:endParaRPr>
          </a:p>
        </p:txBody>
      </p:sp>
      <p:sp>
        <p:nvSpPr>
          <p:cNvPr id="4"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a:t>Edit Master text styles</a:t>
            </a:r>
            <a:endParaRPr lang="en-GB"/>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GB" sz="650" noProof="0">
                <a:solidFill>
                  <a:schemeClr val="tx1"/>
                </a:solidFill>
              </a:rPr>
              <a:pPr marL="0" indent="0" algn="r">
                <a:spcBef>
                  <a:spcPts val="800"/>
                </a:spcBef>
                <a:buSzPct val="100000"/>
                <a:buFont typeface="Arial"/>
                <a:buNone/>
              </a:pPr>
              <a:t>‹Nº›</a:t>
            </a:fld>
            <a:endParaRPr lang="en-GB" sz="650" noProof="0" dirty="0">
              <a:solidFill>
                <a:schemeClr val="tx1"/>
              </a:solidFill>
            </a:endParaRPr>
          </a:p>
        </p:txBody>
      </p:sp>
    </p:spTree>
    <p:extLst>
      <p:ext uri="{BB962C8B-B14F-4D97-AF65-F5344CB8AC3E}">
        <p14:creationId xmlns:p14="http://schemas.microsoft.com/office/powerpoint/2010/main" val="88688157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12169"/>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GB" sz="1600" b="1" dirty="0">
              <a:solidFill>
                <a:schemeClr val="tx1"/>
              </a:solidFill>
            </a:endParaRPr>
          </a:p>
        </p:txBody>
      </p:sp>
      <p:sp>
        <p:nvSpPr>
          <p:cNvPr id="13"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a:t>Edit Master text styles</a:t>
            </a:r>
            <a:endParaRPr lang="en-GB"/>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GB" sz="650" noProof="0">
                <a:solidFill>
                  <a:schemeClr val="tx1"/>
                </a:solidFill>
              </a:rPr>
              <a:pPr marL="0" indent="0" algn="r">
                <a:spcBef>
                  <a:spcPts val="800"/>
                </a:spcBef>
                <a:buSzPct val="100000"/>
                <a:buFont typeface="Arial"/>
                <a:buNone/>
              </a:pPr>
              <a:t>‹Nº›</a:t>
            </a:fld>
            <a:endParaRPr lang="en-GB" sz="650" noProof="0" dirty="0">
              <a:solidFill>
                <a:schemeClr val="tx1"/>
              </a:solidFill>
            </a:endParaRPr>
          </a:p>
        </p:txBody>
      </p:sp>
    </p:spTree>
    <p:extLst>
      <p:ext uri="{BB962C8B-B14F-4D97-AF65-F5344CB8AC3E}">
        <p14:creationId xmlns:p14="http://schemas.microsoft.com/office/powerpoint/2010/main" val="183856764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097A9"/>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GB" sz="1600" b="1" dirty="0">
              <a:solidFill>
                <a:schemeClr val="tx1"/>
              </a:solidFill>
            </a:endParaRPr>
          </a:p>
        </p:txBody>
      </p:sp>
      <p:sp>
        <p:nvSpPr>
          <p:cNvPr id="17"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a:t>Edit Master text styles</a:t>
            </a:r>
            <a:endParaRPr lang="en-GB"/>
          </a:p>
        </p:txBody>
      </p:sp>
      <p:sp>
        <p:nvSpPr>
          <p:cNvPr id="20" name="TextBox 19"/>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GB" sz="650" noProof="0">
                <a:solidFill>
                  <a:schemeClr val="tx1"/>
                </a:solidFill>
              </a:rPr>
              <a:pPr marL="0" indent="0" algn="r">
                <a:spcBef>
                  <a:spcPts val="800"/>
                </a:spcBef>
                <a:buSzPct val="100000"/>
                <a:buFont typeface="Arial"/>
                <a:buNone/>
              </a:pPr>
              <a:t>‹Nº›</a:t>
            </a:fld>
            <a:endParaRPr lang="en-GB" sz="650" noProof="0" dirty="0">
              <a:solidFill>
                <a:schemeClr val="tx1"/>
              </a:solidFill>
            </a:endParaRPr>
          </a:p>
        </p:txBody>
      </p:sp>
    </p:spTree>
    <p:extLst>
      <p:ext uri="{BB962C8B-B14F-4D97-AF65-F5344CB8AC3E}">
        <p14:creationId xmlns:p14="http://schemas.microsoft.com/office/powerpoint/2010/main" val="12673754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00000"/>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GB" sz="1600" b="1" dirty="0">
              <a:solidFill>
                <a:schemeClr val="tx1"/>
              </a:solidFill>
            </a:endParaRPr>
          </a:p>
        </p:txBody>
      </p:sp>
      <p:sp>
        <p:nvSpPr>
          <p:cNvPr id="13"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a:t>Edit Master text styles</a:t>
            </a:r>
            <a:endParaRPr lang="en-GB"/>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GB" sz="650" noProof="0">
                <a:solidFill>
                  <a:schemeClr val="tx1"/>
                </a:solidFill>
              </a:rPr>
              <a:pPr marL="0" indent="0" algn="r">
                <a:spcBef>
                  <a:spcPts val="800"/>
                </a:spcBef>
                <a:buSzPct val="100000"/>
                <a:buFont typeface="Arial"/>
                <a:buNone/>
              </a:pPr>
              <a:t>‹Nº›</a:t>
            </a:fld>
            <a:endParaRPr lang="en-GB" sz="650" noProof="0" dirty="0">
              <a:solidFill>
                <a:schemeClr val="tx1"/>
              </a:solidFill>
            </a:endParaRPr>
          </a:p>
        </p:txBody>
      </p:sp>
    </p:spTree>
    <p:extLst>
      <p:ext uri="{BB962C8B-B14F-4D97-AF65-F5344CB8AC3E}">
        <p14:creationId xmlns:p14="http://schemas.microsoft.com/office/powerpoint/2010/main" val="252248670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0" y="1590675"/>
            <a:ext cx="9029604" cy="4708525"/>
          </a:xfrm>
          <a:prstGeom prst="rect">
            <a:avLst/>
          </a:prstGeom>
        </p:spPr>
        <p:txBody>
          <a:bodyPr>
            <a:norm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a:t>Edit Master text styles</a:t>
            </a:r>
            <a:endParaRPr lang="en-GB"/>
          </a:p>
        </p:txBody>
      </p:sp>
    </p:spTree>
    <p:extLst>
      <p:ext uri="{BB962C8B-B14F-4D97-AF65-F5344CB8AC3E}">
        <p14:creationId xmlns:p14="http://schemas.microsoft.com/office/powerpoint/2010/main" val="2510221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2326" algn="r"/>
              </a:tabLst>
              <a:defRPr/>
            </a:lvl1pPr>
            <a:lvl2pPr>
              <a:tabLst>
                <a:tab pos="8972326" algn="r"/>
              </a:tabLst>
              <a:defRPr/>
            </a:lvl2pPr>
            <a:lvl3pPr>
              <a:tabLst>
                <a:tab pos="8972326" algn="r"/>
              </a:tabLst>
              <a:defRPr/>
            </a:lvl3pPr>
            <a:lvl4pPr>
              <a:tabLst>
                <a:tab pos="8972326" algn="r"/>
              </a:tabLst>
              <a:defRPr/>
            </a:lvl4pPr>
            <a:lvl5pPr>
              <a:tabLst>
                <a:tab pos="6705432" algn="r"/>
              </a:tabLst>
              <a:defRPr baseline="0"/>
            </a:lvl5pPr>
            <a:lvl6pPr marL="475188" indent="0">
              <a:buNone/>
              <a:tabLst>
                <a:tab pos="8972326" algn="r"/>
              </a:tabLst>
              <a:defRPr/>
            </a:lvl6pPr>
            <a:lvl7pPr>
              <a:tabLst>
                <a:tab pos="8972326" algn="r"/>
              </a:tabLst>
              <a:defRPr/>
            </a:lvl7pPr>
            <a:lvl8pPr>
              <a:tabLst>
                <a:tab pos="8972326" algn="r"/>
              </a:tabLst>
              <a:defRPr/>
            </a:lvl8pPr>
            <a:lvl9pPr>
              <a:tabLst>
                <a:tab pos="8972326" algn="r"/>
              </a:tabLst>
              <a:defRPr/>
            </a:lvl9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36510875"/>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5" name="Picture Placeholder 9"/>
          <p:cNvSpPr>
            <a:spLocks noGrp="1"/>
          </p:cNvSpPr>
          <p:nvPr>
            <p:ph type="pic" sz="quarter" idx="15"/>
          </p:nvPr>
        </p:nvSpPr>
        <p:spPr>
          <a:xfrm>
            <a:off x="5604867" y="1700213"/>
            <a:ext cx="6117233" cy="4598988"/>
          </a:xfrm>
        </p:spPr>
        <p:txBody>
          <a:bodyPr/>
          <a:lstStyle/>
          <a:p>
            <a:r>
              <a:rPr lang="en-GB" noProof="0" dirty="0"/>
              <a:t>Click icon to add picture</a:t>
            </a:r>
          </a:p>
        </p:txBody>
      </p:sp>
      <p:sp>
        <p:nvSpPr>
          <p:cNvPr id="6" name="Content Placeholder 3"/>
          <p:cNvSpPr>
            <a:spLocks noGrp="1"/>
          </p:cNvSpPr>
          <p:nvPr>
            <p:ph sz="quarter" idx="10"/>
          </p:nvPr>
        </p:nvSpPr>
        <p:spPr>
          <a:xfrm>
            <a:off x="469900" y="1665290"/>
            <a:ext cx="4333663" cy="4633911"/>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Tree>
    <p:extLst>
      <p:ext uri="{BB962C8B-B14F-4D97-AF65-F5344CB8AC3E}">
        <p14:creationId xmlns:p14="http://schemas.microsoft.com/office/powerpoint/2010/main" val="46397904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Tree>
    <p:extLst>
      <p:ext uri="{BB962C8B-B14F-4D97-AF65-F5344CB8AC3E}">
        <p14:creationId xmlns:p14="http://schemas.microsoft.com/office/powerpoint/2010/main" val="3881091110"/>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
        <p:nvSpPr>
          <p:cNvPr id="8" name="Text Placeholder 18"/>
          <p:cNvSpPr>
            <a:spLocks noGrp="1"/>
          </p:cNvSpPr>
          <p:nvPr>
            <p:ph idx="1"/>
          </p:nvPr>
        </p:nvSpPr>
        <p:spPr>
          <a:xfrm>
            <a:off x="469900" y="1665818"/>
            <a:ext cx="11252200" cy="4633383"/>
          </a:xfrm>
          <a:prstGeom prst="rect">
            <a:avLst/>
          </a:prstGeom>
        </p:spPr>
        <p:txBody>
          <a:bodyPr vert="horz" lIns="0" tIns="0" rIns="0" bIns="0" rtlCol="0">
            <a:noAutofit/>
          </a:body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Tree>
    <p:extLst>
      <p:ext uri="{BB962C8B-B14F-4D97-AF65-F5344CB8AC3E}">
        <p14:creationId xmlns:p14="http://schemas.microsoft.com/office/powerpoint/2010/main" val="327264712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
        <p:nvSpPr>
          <p:cNvPr id="8" name="Text Placeholder 18"/>
          <p:cNvSpPr>
            <a:spLocks noGrp="1"/>
          </p:cNvSpPr>
          <p:nvPr>
            <p:ph idx="1"/>
          </p:nvPr>
        </p:nvSpPr>
        <p:spPr>
          <a:xfrm>
            <a:off x="469900" y="1676402"/>
            <a:ext cx="11252200" cy="4622799"/>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Tree>
    <p:extLst>
      <p:ext uri="{BB962C8B-B14F-4D97-AF65-F5344CB8AC3E}">
        <p14:creationId xmlns:p14="http://schemas.microsoft.com/office/powerpoint/2010/main" val="41277893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
        <p:nvSpPr>
          <p:cNvPr id="8"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18" name="Text Placeholder 8"/>
          <p:cNvSpPr>
            <a:spLocks noGrp="1"/>
          </p:cNvSpPr>
          <p:nvPr>
            <p:ph type="body" sz="quarter" idx="18"/>
          </p:nvPr>
        </p:nvSpPr>
        <p:spPr>
          <a:xfrm>
            <a:off x="468000" y="1684868"/>
            <a:ext cx="11252200" cy="357187"/>
          </a:xfrm>
        </p:spPr>
        <p:txBody>
          <a:bodyPr/>
          <a:lstStyle/>
          <a:p>
            <a:pPr lvl="0"/>
            <a:r>
              <a:rPr lang="en-GB" noProof="0"/>
              <a:t>Edit Master text styles</a:t>
            </a:r>
            <a:endParaRPr lang="en-GB"/>
          </a:p>
        </p:txBody>
      </p:sp>
      <p:sp>
        <p:nvSpPr>
          <p:cNvPr id="1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GB" noProof="0"/>
              <a:t>Edit Master text styles</a:t>
            </a:r>
            <a:endParaRPr lang="en-GB"/>
          </a:p>
        </p:txBody>
      </p:sp>
      <p:sp>
        <p:nvSpPr>
          <p:cNvPr id="17" name="Chart Placeholder 3"/>
          <p:cNvSpPr>
            <a:spLocks noGrp="1"/>
          </p:cNvSpPr>
          <p:nvPr>
            <p:ph type="chart" sz="quarter" idx="15"/>
          </p:nvPr>
        </p:nvSpPr>
        <p:spPr>
          <a:xfrm>
            <a:off x="468000" y="2036656"/>
            <a:ext cx="11252200" cy="3946134"/>
          </a:xfrm>
          <a:prstGeom prst="rect">
            <a:avLst/>
          </a:prstGeom>
        </p:spPr>
        <p:txBody>
          <a:bodyPr/>
          <a:lstStyle/>
          <a:p>
            <a:r>
              <a:rPr lang="en-GB" noProof="0" dirty="0"/>
              <a:t>Click icon to add chart</a:t>
            </a:r>
          </a:p>
        </p:txBody>
      </p:sp>
    </p:spTree>
    <p:extLst>
      <p:ext uri="{BB962C8B-B14F-4D97-AF65-F5344CB8AC3E}">
        <p14:creationId xmlns:p14="http://schemas.microsoft.com/office/powerpoint/2010/main" val="182970294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8" name="Text Placeholder 8"/>
          <p:cNvSpPr>
            <a:spLocks noGrp="1"/>
          </p:cNvSpPr>
          <p:nvPr>
            <p:ph type="body" sz="quarter" idx="18"/>
          </p:nvPr>
        </p:nvSpPr>
        <p:spPr>
          <a:xfrm>
            <a:off x="468000" y="1665289"/>
            <a:ext cx="3600000" cy="392112"/>
          </a:xfrm>
        </p:spPr>
        <p:txBody>
          <a:bodyPr/>
          <a:lstStyle/>
          <a:p>
            <a:pPr lvl="0"/>
            <a:r>
              <a:rPr lang="en-GB" noProof="0"/>
              <a:t>Edit Master text styles</a:t>
            </a:r>
            <a:endParaRPr lang="en-GB"/>
          </a:p>
        </p:txBody>
      </p:sp>
      <p:sp>
        <p:nvSpPr>
          <p:cNvPr id="17" name="Chart Placeholder 3"/>
          <p:cNvSpPr>
            <a:spLocks noGrp="1"/>
          </p:cNvSpPr>
          <p:nvPr>
            <p:ph type="chart" sz="quarter" idx="15"/>
          </p:nvPr>
        </p:nvSpPr>
        <p:spPr>
          <a:xfrm>
            <a:off x="468000" y="2051999"/>
            <a:ext cx="3600000" cy="3930791"/>
          </a:xfrm>
          <a:prstGeom prst="rect">
            <a:avLst/>
          </a:prstGeom>
        </p:spPr>
        <p:txBody>
          <a:bodyPr/>
          <a:lstStyle/>
          <a:p>
            <a:r>
              <a:rPr lang="en-GB" noProof="0" dirty="0"/>
              <a:t>Click icon to add chart</a:t>
            </a:r>
          </a:p>
        </p:txBody>
      </p:sp>
      <p:sp>
        <p:nvSpPr>
          <p:cNvPr id="7" name="Chart Placeholder 3"/>
          <p:cNvSpPr>
            <a:spLocks noGrp="1"/>
          </p:cNvSpPr>
          <p:nvPr>
            <p:ph type="chart" sz="quarter" idx="19"/>
          </p:nvPr>
        </p:nvSpPr>
        <p:spPr>
          <a:xfrm>
            <a:off x="4296000" y="2051998"/>
            <a:ext cx="3600000" cy="3930791"/>
          </a:xfrm>
          <a:prstGeom prst="rect">
            <a:avLst/>
          </a:prstGeom>
        </p:spPr>
        <p:txBody>
          <a:bodyPr/>
          <a:lstStyle/>
          <a:p>
            <a:r>
              <a:rPr lang="en-GB" noProof="0" dirty="0"/>
              <a:t>Click icon to add chart</a:t>
            </a:r>
          </a:p>
        </p:txBody>
      </p:sp>
      <p:sp>
        <p:nvSpPr>
          <p:cNvPr id="8" name="Text Placeholder 8"/>
          <p:cNvSpPr>
            <a:spLocks noGrp="1"/>
          </p:cNvSpPr>
          <p:nvPr>
            <p:ph type="body" sz="quarter" idx="20"/>
          </p:nvPr>
        </p:nvSpPr>
        <p:spPr>
          <a:xfrm>
            <a:off x="4296003" y="1665288"/>
            <a:ext cx="3600000" cy="392112"/>
          </a:xfrm>
        </p:spPr>
        <p:txBody>
          <a:bodyPr/>
          <a:lstStyle/>
          <a:p>
            <a:pPr lvl="0"/>
            <a:r>
              <a:rPr lang="en-GB" noProof="0"/>
              <a:t>Edit Master text styles</a:t>
            </a:r>
            <a:endParaRPr lang="en-GB"/>
          </a:p>
        </p:txBody>
      </p:sp>
      <p:sp>
        <p:nvSpPr>
          <p:cNvPr id="9" name="Chart Placeholder 3"/>
          <p:cNvSpPr>
            <a:spLocks noGrp="1"/>
          </p:cNvSpPr>
          <p:nvPr>
            <p:ph type="chart" sz="quarter" idx="21"/>
          </p:nvPr>
        </p:nvSpPr>
        <p:spPr>
          <a:xfrm>
            <a:off x="8086960" y="2051999"/>
            <a:ext cx="3600000" cy="3930791"/>
          </a:xfrm>
          <a:prstGeom prst="rect">
            <a:avLst/>
          </a:prstGeom>
        </p:spPr>
        <p:txBody>
          <a:bodyPr/>
          <a:lstStyle/>
          <a:p>
            <a:r>
              <a:rPr lang="en-GB" noProof="0" dirty="0"/>
              <a:t>Click icon to add chart</a:t>
            </a:r>
          </a:p>
        </p:txBody>
      </p:sp>
      <p:sp>
        <p:nvSpPr>
          <p:cNvPr id="10" name="Text Placeholder 8"/>
          <p:cNvSpPr>
            <a:spLocks noGrp="1"/>
          </p:cNvSpPr>
          <p:nvPr>
            <p:ph type="body" sz="quarter" idx="22"/>
          </p:nvPr>
        </p:nvSpPr>
        <p:spPr>
          <a:xfrm>
            <a:off x="8086959" y="1659145"/>
            <a:ext cx="3600000" cy="398256"/>
          </a:xfrm>
        </p:spPr>
        <p:txBody>
          <a:bodyPr/>
          <a:lstStyle/>
          <a:p>
            <a:pPr lvl="0"/>
            <a:r>
              <a:rPr lang="en-GB" noProof="0"/>
              <a:t>Edit Master text styles</a:t>
            </a:r>
            <a:endParaRPr lang="en-GB"/>
          </a:p>
        </p:txBody>
      </p:sp>
      <p:sp>
        <p:nvSpPr>
          <p:cNvPr id="11"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GB" noProof="0"/>
              <a:t>Edit Master text styles</a:t>
            </a:r>
            <a:endParaRPr lang="en-GB"/>
          </a:p>
        </p:txBody>
      </p:sp>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13"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Tree>
    <p:extLst>
      <p:ext uri="{BB962C8B-B14F-4D97-AF65-F5344CB8AC3E}">
        <p14:creationId xmlns:p14="http://schemas.microsoft.com/office/powerpoint/2010/main" val="221508164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468000" y="1665288"/>
            <a:ext cx="5328000" cy="4622507"/>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15" name="Content Placeholder 3"/>
          <p:cNvSpPr>
            <a:spLocks noGrp="1"/>
          </p:cNvSpPr>
          <p:nvPr>
            <p:ph sz="quarter" idx="20"/>
          </p:nvPr>
        </p:nvSpPr>
        <p:spPr>
          <a:xfrm>
            <a:off x="6394100" y="1656000"/>
            <a:ext cx="5328000" cy="4631795"/>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Tree>
    <p:extLst>
      <p:ext uri="{BB962C8B-B14F-4D97-AF65-F5344CB8AC3E}">
        <p14:creationId xmlns:p14="http://schemas.microsoft.com/office/powerpoint/2010/main" val="1842891208"/>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4699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1000"/>
            </a:lvl6pPr>
            <a:lvl7pPr>
              <a:defRPr sz="1000"/>
            </a:lvl7pPr>
            <a:lvl8pPr>
              <a:defRPr sz="1000"/>
            </a:lvl8pPr>
            <a:lvl9pPr>
              <a:defRPr sz="1000"/>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13" name="Content Placeholder 3"/>
          <p:cNvSpPr>
            <a:spLocks noGrp="1"/>
          </p:cNvSpPr>
          <p:nvPr>
            <p:ph sz="quarter" idx="20"/>
          </p:nvPr>
        </p:nvSpPr>
        <p:spPr>
          <a:xfrm>
            <a:off x="63941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1000"/>
            </a:lvl6pPr>
            <a:lvl7pPr>
              <a:defRPr sz="1000"/>
            </a:lvl7pPr>
            <a:lvl8pPr>
              <a:defRPr sz="1000"/>
            </a:lvl8pPr>
            <a:lvl9pPr>
              <a:defRPr sz="1000"/>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Tree>
    <p:extLst>
      <p:ext uri="{BB962C8B-B14F-4D97-AF65-F5344CB8AC3E}">
        <p14:creationId xmlns:p14="http://schemas.microsoft.com/office/powerpoint/2010/main" val="103103631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469900" y="1665288"/>
            <a:ext cx="5480400" cy="4317502"/>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vl6pPr marL="475188" indent="0">
              <a:buNone/>
              <a:defRPr/>
            </a:lvl6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3" name="Chart Placeholder 2"/>
          <p:cNvSpPr>
            <a:spLocks noGrp="1"/>
          </p:cNvSpPr>
          <p:nvPr>
            <p:ph type="chart" sz="quarter" idx="21"/>
          </p:nvPr>
        </p:nvSpPr>
        <p:spPr>
          <a:xfrm>
            <a:off x="6239584" y="2125013"/>
            <a:ext cx="5482516" cy="3857777"/>
          </a:xfrm>
        </p:spPr>
        <p:txBody>
          <a:bodyPr>
            <a:noAutofit/>
          </a:bodyPr>
          <a:lstStyle/>
          <a:p>
            <a:r>
              <a:rPr lang="en-GB" noProof="0" dirty="0"/>
              <a:t>Click icon to add chart</a:t>
            </a:r>
          </a:p>
        </p:txBody>
      </p:sp>
      <p:sp>
        <p:nvSpPr>
          <p:cNvPr id="6" name="Text Placeholder 5"/>
          <p:cNvSpPr>
            <a:spLocks noGrp="1"/>
          </p:cNvSpPr>
          <p:nvPr>
            <p:ph type="body" sz="quarter" idx="22"/>
          </p:nvPr>
        </p:nvSpPr>
        <p:spPr>
          <a:xfrm>
            <a:off x="6239584" y="1655763"/>
            <a:ext cx="5482516" cy="420687"/>
          </a:xfrm>
        </p:spPr>
        <p:txBody>
          <a:bodyPr>
            <a:noAutofit/>
          </a:bodyPr>
          <a:lstStyle/>
          <a:p>
            <a:pPr lvl="0"/>
            <a:r>
              <a:rPr lang="en-GB" noProof="0"/>
              <a:t>Edit Master text styles</a:t>
            </a:r>
            <a:endParaRPr lang="en-GB"/>
          </a:p>
        </p:txBody>
      </p:sp>
      <p:sp>
        <p:nvSpPr>
          <p:cNvPr id="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GB" noProof="0"/>
              <a:t>Edit Master text styles</a:t>
            </a:r>
            <a:endParaRPr lang="en-GB"/>
          </a:p>
        </p:txBody>
      </p:sp>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12"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Tree>
    <p:extLst>
      <p:ext uri="{BB962C8B-B14F-4D97-AF65-F5344CB8AC3E}">
        <p14:creationId xmlns:p14="http://schemas.microsoft.com/office/powerpoint/2010/main" val="217946623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39584" y="2125013"/>
            <a:ext cx="5482516" cy="3857777"/>
          </a:xfrm>
        </p:spPr>
        <p:txBody>
          <a:bodyPr>
            <a:noAutofit/>
          </a:bodyPr>
          <a:lstStyle/>
          <a:p>
            <a:r>
              <a:rPr lang="en-GB" noProof="0" dirty="0"/>
              <a:t>Click icon to add chart</a:t>
            </a:r>
          </a:p>
        </p:txBody>
      </p:sp>
      <p:sp>
        <p:nvSpPr>
          <p:cNvPr id="6" name="Text Placeholder 5"/>
          <p:cNvSpPr>
            <a:spLocks noGrp="1"/>
          </p:cNvSpPr>
          <p:nvPr>
            <p:ph type="body" sz="quarter" idx="22"/>
          </p:nvPr>
        </p:nvSpPr>
        <p:spPr>
          <a:xfrm>
            <a:off x="6239585" y="1654028"/>
            <a:ext cx="5482516" cy="420687"/>
          </a:xfrm>
        </p:spPr>
        <p:txBody>
          <a:bodyPr>
            <a:noAutofit/>
          </a:bodyPr>
          <a:lstStyle/>
          <a:p>
            <a:pPr lvl="0"/>
            <a:r>
              <a:rPr lang="en-GB" noProof="0"/>
              <a:t>Edit Master text styles</a:t>
            </a:r>
            <a:endParaRPr lang="en-GB"/>
          </a:p>
        </p:txBody>
      </p:sp>
      <p:sp>
        <p:nvSpPr>
          <p:cNvPr id="9" name="Chart Placeholder 2"/>
          <p:cNvSpPr>
            <a:spLocks noGrp="1"/>
          </p:cNvSpPr>
          <p:nvPr>
            <p:ph type="chart" sz="quarter" idx="24"/>
          </p:nvPr>
        </p:nvSpPr>
        <p:spPr>
          <a:xfrm>
            <a:off x="469900" y="2125013"/>
            <a:ext cx="5482517" cy="3857777"/>
          </a:xfrm>
        </p:spPr>
        <p:txBody>
          <a:bodyPr>
            <a:noAutofit/>
          </a:bodyPr>
          <a:lstStyle/>
          <a:p>
            <a:r>
              <a:rPr lang="en-GB" noProof="0" dirty="0"/>
              <a:t>Click icon to add chart</a:t>
            </a:r>
          </a:p>
        </p:txBody>
      </p:sp>
      <p:sp>
        <p:nvSpPr>
          <p:cNvPr id="12" name="Text Placeholder 5"/>
          <p:cNvSpPr>
            <a:spLocks noGrp="1"/>
          </p:cNvSpPr>
          <p:nvPr>
            <p:ph type="body" sz="quarter" idx="25"/>
          </p:nvPr>
        </p:nvSpPr>
        <p:spPr>
          <a:xfrm>
            <a:off x="469898" y="1665288"/>
            <a:ext cx="5482517" cy="409427"/>
          </a:xfrm>
        </p:spPr>
        <p:txBody>
          <a:bodyPr>
            <a:noAutofit/>
          </a:bodyPr>
          <a:lstStyle/>
          <a:p>
            <a:pPr lvl="0"/>
            <a:r>
              <a:rPr lang="en-GB" noProof="0"/>
              <a:t>Edit Master text styles</a:t>
            </a:r>
            <a:endParaRPr lang="en-GB"/>
          </a:p>
        </p:txBody>
      </p:sp>
      <p:sp>
        <p:nvSpPr>
          <p:cNvPr id="14"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GB" noProof="0"/>
              <a:t>Edit Master text styles</a:t>
            </a:r>
            <a:endParaRPr lang="en-GB"/>
          </a:p>
        </p:txBody>
      </p:sp>
      <p:sp>
        <p:nvSpPr>
          <p:cNvPr id="1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Tree>
    <p:extLst>
      <p:ext uri="{BB962C8B-B14F-4D97-AF65-F5344CB8AC3E}">
        <p14:creationId xmlns:p14="http://schemas.microsoft.com/office/powerpoint/2010/main" val="1200285679"/>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469900" y="1665289"/>
            <a:ext cx="4431857" cy="4633913"/>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8" name="Content Placeholder 3"/>
          <p:cNvSpPr>
            <a:spLocks noGrp="1"/>
          </p:cNvSpPr>
          <p:nvPr>
            <p:ph sz="quarter" idx="16"/>
          </p:nvPr>
        </p:nvSpPr>
        <p:spPr>
          <a:xfrm>
            <a:off x="5482100" y="1700213"/>
            <a:ext cx="6240000" cy="4598989"/>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Tree>
    <p:extLst>
      <p:ext uri="{BB962C8B-B14F-4D97-AF65-F5344CB8AC3E}">
        <p14:creationId xmlns:p14="http://schemas.microsoft.com/office/powerpoint/2010/main" val="1890274777"/>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455116" y="1626099"/>
            <a:ext cx="4266983" cy="4673101"/>
          </a:xfrm>
          <a:prstGeom prst="rect">
            <a:avLst/>
          </a:prstGeom>
        </p:spPr>
        <p:txBody>
          <a:bodyPr>
            <a:noAutofit/>
          </a:bodyPr>
          <a:lstStyle>
            <a:lvl1pPr>
              <a:tabLst>
                <a:tab pos="6705432" algn="r"/>
              </a:tabLst>
              <a:defRPr sz="2400">
                <a:solidFill>
                  <a:schemeClr val="accent3"/>
                </a:solidFill>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GB" noProof="0"/>
              <a:t>Edit Master text styles</a:t>
            </a:r>
            <a:endParaRPr lang="en-GB"/>
          </a:p>
        </p:txBody>
      </p:sp>
      <p:sp>
        <p:nvSpPr>
          <p:cNvPr id="8" name="Content Placeholder 3"/>
          <p:cNvSpPr>
            <a:spLocks noGrp="1"/>
          </p:cNvSpPr>
          <p:nvPr>
            <p:ph sz="quarter" idx="16"/>
          </p:nvPr>
        </p:nvSpPr>
        <p:spPr>
          <a:xfrm>
            <a:off x="469900" y="1665288"/>
            <a:ext cx="6660866" cy="4633913"/>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Tree>
    <p:extLst>
      <p:ext uri="{BB962C8B-B14F-4D97-AF65-F5344CB8AC3E}">
        <p14:creationId xmlns:p14="http://schemas.microsoft.com/office/powerpoint/2010/main" val="980198571"/>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488742" y="1700213"/>
            <a:ext cx="2664000" cy="1260000"/>
          </a:xfrm>
        </p:spPr>
        <p:txBody>
          <a:bodyPr lIns="0" tIns="0" rIns="0" bIns="0">
            <a:noAutofit/>
          </a:bodyPr>
          <a:lstStyle/>
          <a:p>
            <a:r>
              <a:rPr lang="en-GB" noProof="0" dirty="0"/>
              <a:t>Click icon to add picture</a:t>
            </a:r>
          </a:p>
        </p:txBody>
      </p:sp>
      <p:sp>
        <p:nvSpPr>
          <p:cNvPr id="5" name="Picture Placeholder 6"/>
          <p:cNvSpPr>
            <a:spLocks noGrp="1"/>
          </p:cNvSpPr>
          <p:nvPr>
            <p:ph type="pic" sz="quarter" idx="14"/>
          </p:nvPr>
        </p:nvSpPr>
        <p:spPr>
          <a:xfrm>
            <a:off x="3341040" y="1700212"/>
            <a:ext cx="2664000" cy="1260000"/>
          </a:xfrm>
        </p:spPr>
        <p:txBody>
          <a:bodyPr lIns="0" tIns="0" rIns="0" bIns="0">
            <a:noAutofit/>
          </a:bodyPr>
          <a:lstStyle/>
          <a:p>
            <a:r>
              <a:rPr lang="en-GB" noProof="0" dirty="0"/>
              <a:t>Click icon to add picture</a:t>
            </a:r>
          </a:p>
        </p:txBody>
      </p:sp>
      <p:sp>
        <p:nvSpPr>
          <p:cNvPr id="6" name="Picture Placeholder 6"/>
          <p:cNvSpPr>
            <a:spLocks noGrp="1"/>
          </p:cNvSpPr>
          <p:nvPr>
            <p:ph type="pic" sz="quarter" idx="15"/>
          </p:nvPr>
        </p:nvSpPr>
        <p:spPr>
          <a:xfrm>
            <a:off x="6193338" y="1700212"/>
            <a:ext cx="2664000" cy="1260000"/>
          </a:xfrm>
        </p:spPr>
        <p:txBody>
          <a:bodyPr lIns="0" tIns="0" rIns="0" bIns="0">
            <a:noAutofit/>
          </a:bodyPr>
          <a:lstStyle/>
          <a:p>
            <a:r>
              <a:rPr lang="en-GB" noProof="0" dirty="0"/>
              <a:t>Click icon to add picture</a:t>
            </a:r>
          </a:p>
        </p:txBody>
      </p:sp>
      <p:sp>
        <p:nvSpPr>
          <p:cNvPr id="7" name="Picture Placeholder 6"/>
          <p:cNvSpPr>
            <a:spLocks noGrp="1"/>
          </p:cNvSpPr>
          <p:nvPr>
            <p:ph type="pic" sz="quarter" idx="16"/>
          </p:nvPr>
        </p:nvSpPr>
        <p:spPr>
          <a:xfrm>
            <a:off x="9045636" y="1700212"/>
            <a:ext cx="2664000" cy="1260000"/>
          </a:xfrm>
        </p:spPr>
        <p:txBody>
          <a:bodyPr lIns="0" tIns="0" rIns="0" bIns="0">
            <a:noAutofit/>
          </a:bodyPr>
          <a:lstStyle/>
          <a:p>
            <a:r>
              <a:rPr lang="en-GB" noProof="0" dirty="0"/>
              <a:t>Click icon to add picture</a:t>
            </a:r>
          </a:p>
        </p:txBody>
      </p:sp>
      <p:sp>
        <p:nvSpPr>
          <p:cNvPr id="9" name="Text Placeholder 8"/>
          <p:cNvSpPr>
            <a:spLocks noGrp="1"/>
          </p:cNvSpPr>
          <p:nvPr>
            <p:ph type="body" sz="quarter" idx="17"/>
          </p:nvPr>
        </p:nvSpPr>
        <p:spPr>
          <a:xfrm>
            <a:off x="482363" y="3076573"/>
            <a:ext cx="2640000" cy="3222628"/>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240006" indent="0">
              <a:spcAft>
                <a:spcPts val="0"/>
              </a:spcAft>
              <a:buFont typeface="Verdana" panose="020B0604030504040204" pitchFamily="34" charset="0"/>
              <a:buNone/>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10" name="Text Placeholder 8"/>
          <p:cNvSpPr>
            <a:spLocks noGrp="1"/>
          </p:cNvSpPr>
          <p:nvPr>
            <p:ph type="body" sz="quarter" idx="18"/>
          </p:nvPr>
        </p:nvSpPr>
        <p:spPr>
          <a:xfrm>
            <a:off x="6207211" y="3079742"/>
            <a:ext cx="2640000" cy="3222628"/>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11" name="Text Placeholder 8"/>
          <p:cNvSpPr>
            <a:spLocks noGrp="1"/>
          </p:cNvSpPr>
          <p:nvPr>
            <p:ph type="body" sz="quarter" idx="19"/>
          </p:nvPr>
        </p:nvSpPr>
        <p:spPr>
          <a:xfrm>
            <a:off x="3344787" y="3076573"/>
            <a:ext cx="2640000" cy="3222628"/>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12" name="Text Placeholder 8"/>
          <p:cNvSpPr>
            <a:spLocks noGrp="1"/>
          </p:cNvSpPr>
          <p:nvPr>
            <p:ph type="body" sz="quarter" idx="20"/>
          </p:nvPr>
        </p:nvSpPr>
        <p:spPr>
          <a:xfrm>
            <a:off x="9069636" y="3079742"/>
            <a:ext cx="2640000" cy="3222628"/>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1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14" name="Text Placeholder 8"/>
          <p:cNvSpPr>
            <a:spLocks noGrp="1"/>
          </p:cNvSpPr>
          <p:nvPr>
            <p:ph type="body" sz="quarter" idx="21"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Tree>
    <p:extLst>
      <p:ext uri="{BB962C8B-B14F-4D97-AF65-F5344CB8AC3E}">
        <p14:creationId xmlns:p14="http://schemas.microsoft.com/office/powerpoint/2010/main" val="3930325268"/>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4" name="Rectangle 3"/>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467" noProof="0" dirty="0">
              <a:solidFill>
                <a:schemeClr val="bg1"/>
              </a:solidFill>
            </a:endParaRPr>
          </a:p>
        </p:txBody>
      </p:sp>
      <p:sp>
        <p:nvSpPr>
          <p:cNvPr id="5" name="Rectangle 4"/>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467" noProof="0" dirty="0">
              <a:solidFill>
                <a:schemeClr val="bg1"/>
              </a:solidFill>
            </a:endParaRPr>
          </a:p>
        </p:txBody>
      </p:sp>
      <p:sp>
        <p:nvSpPr>
          <p:cNvPr id="6" name="Rectangle 5"/>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467" noProof="0" dirty="0">
              <a:solidFill>
                <a:schemeClr val="bg1"/>
              </a:solidFill>
            </a:endParaRPr>
          </a:p>
        </p:txBody>
      </p:sp>
      <p:sp>
        <p:nvSpPr>
          <p:cNvPr id="7" name="Rectangle 6"/>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467" noProof="0" dirty="0">
              <a:solidFill>
                <a:schemeClr val="bg1"/>
              </a:solidFill>
            </a:endParaRPr>
          </a:p>
        </p:txBody>
      </p:sp>
      <p:sp>
        <p:nvSpPr>
          <p:cNvPr id="8" name="Picture Placeholder 11"/>
          <p:cNvSpPr>
            <a:spLocks noGrp="1"/>
          </p:cNvSpPr>
          <p:nvPr>
            <p:ph type="pic" sz="quarter" idx="25"/>
          </p:nvPr>
        </p:nvSpPr>
        <p:spPr>
          <a:xfrm>
            <a:off x="476780" y="1880213"/>
            <a:ext cx="2116800" cy="1591200"/>
          </a:xfrm>
        </p:spPr>
        <p:txBody>
          <a:bodyPr/>
          <a:lstStyle>
            <a:lvl1pPr algn="ctr">
              <a:defRPr/>
            </a:lvl1pPr>
          </a:lstStyle>
          <a:p>
            <a:r>
              <a:rPr lang="en-GB" noProof="0" dirty="0"/>
              <a:t>Click icon to add picture</a:t>
            </a:r>
          </a:p>
        </p:txBody>
      </p:sp>
      <p:sp>
        <p:nvSpPr>
          <p:cNvPr id="9" name="Picture Placeholder 11"/>
          <p:cNvSpPr>
            <a:spLocks noGrp="1"/>
          </p:cNvSpPr>
          <p:nvPr>
            <p:ph type="pic" sz="quarter" idx="27"/>
          </p:nvPr>
        </p:nvSpPr>
        <p:spPr>
          <a:xfrm>
            <a:off x="6204097" y="1880212"/>
            <a:ext cx="2116800" cy="1591200"/>
          </a:xfrm>
        </p:spPr>
        <p:txBody>
          <a:bodyPr/>
          <a:lstStyle>
            <a:lvl1pPr algn="ctr">
              <a:defRPr/>
            </a:lvl1pPr>
          </a:lstStyle>
          <a:p>
            <a:r>
              <a:rPr lang="en-GB" noProof="0" dirty="0"/>
              <a:t>Click icon to add picture</a:t>
            </a:r>
          </a:p>
        </p:txBody>
      </p:sp>
      <p:sp>
        <p:nvSpPr>
          <p:cNvPr id="10" name="Picture Placeholder 11"/>
          <p:cNvSpPr>
            <a:spLocks noGrp="1"/>
          </p:cNvSpPr>
          <p:nvPr>
            <p:ph type="pic" sz="quarter" idx="29"/>
          </p:nvPr>
        </p:nvSpPr>
        <p:spPr>
          <a:xfrm>
            <a:off x="481779" y="4256211"/>
            <a:ext cx="2116800" cy="1591200"/>
          </a:xfrm>
        </p:spPr>
        <p:txBody>
          <a:bodyPr/>
          <a:lstStyle>
            <a:lvl1pPr algn="ctr">
              <a:defRPr/>
            </a:lvl1pPr>
          </a:lstStyle>
          <a:p>
            <a:r>
              <a:rPr lang="en-GB" noProof="0" dirty="0"/>
              <a:t>Click icon to add picture</a:t>
            </a:r>
          </a:p>
        </p:txBody>
      </p:sp>
      <p:sp>
        <p:nvSpPr>
          <p:cNvPr id="11" name="Picture Placeholder 11"/>
          <p:cNvSpPr>
            <a:spLocks noGrp="1"/>
          </p:cNvSpPr>
          <p:nvPr>
            <p:ph type="pic" sz="quarter" idx="31"/>
          </p:nvPr>
        </p:nvSpPr>
        <p:spPr>
          <a:xfrm>
            <a:off x="6204097" y="4256211"/>
            <a:ext cx="2116800" cy="1591200"/>
          </a:xfrm>
        </p:spPr>
        <p:txBody>
          <a:bodyPr/>
          <a:lstStyle>
            <a:lvl1pPr algn="ctr">
              <a:defRPr/>
            </a:lvl1pPr>
          </a:lstStyle>
          <a:p>
            <a:r>
              <a:rPr lang="en-GB" noProof="0" dirty="0"/>
              <a:t>Click icon to add picture</a:t>
            </a:r>
          </a:p>
        </p:txBody>
      </p:sp>
      <p:sp>
        <p:nvSpPr>
          <p:cNvPr id="13" name="Text Placeholder 12"/>
          <p:cNvSpPr>
            <a:spLocks noGrp="1"/>
          </p:cNvSpPr>
          <p:nvPr>
            <p:ph type="body" sz="quarter" idx="32"/>
          </p:nvPr>
        </p:nvSpPr>
        <p:spPr>
          <a:xfrm>
            <a:off x="2840780" y="1880213"/>
            <a:ext cx="3172800" cy="1944000"/>
          </a:xfrm>
        </p:spPr>
        <p:txBody>
          <a:bodyPr/>
          <a:lstStyle>
            <a:lvl1pPr>
              <a:spcAft>
                <a:spcPts val="0"/>
              </a:spcAft>
              <a:defRPr b="1"/>
            </a:lvl1pPr>
            <a:lvl2pPr>
              <a:spcAft>
                <a:spcPts val="0"/>
              </a:spcAft>
              <a:defRPr b="0"/>
            </a:lvl2pPr>
            <a:lvl3pPr marL="0" indent="0">
              <a:buNone/>
              <a:defRPr/>
            </a:lvl3pPr>
          </a:lstStyle>
          <a:p>
            <a:pPr lvl="0"/>
            <a:r>
              <a:rPr lang="en-GB" noProof="0"/>
              <a:t>Edit Master text styles</a:t>
            </a:r>
            <a:endParaRPr lang="en-GB"/>
          </a:p>
          <a:p>
            <a:pPr lvl="1"/>
            <a:r>
              <a:rPr lang="en-GB" noProof="0"/>
              <a:t>Second level</a:t>
            </a:r>
            <a:endParaRPr lang="en-GB"/>
          </a:p>
        </p:txBody>
      </p:sp>
      <p:sp>
        <p:nvSpPr>
          <p:cNvPr id="14" name="Text Placeholder 12"/>
          <p:cNvSpPr>
            <a:spLocks noGrp="1"/>
          </p:cNvSpPr>
          <p:nvPr>
            <p:ph type="body" sz="quarter" idx="33"/>
          </p:nvPr>
        </p:nvSpPr>
        <p:spPr>
          <a:xfrm>
            <a:off x="8550676" y="1880213"/>
            <a:ext cx="3171024" cy="1944000"/>
          </a:xfrm>
        </p:spPr>
        <p:txBody>
          <a:bodyPr/>
          <a:lstStyle>
            <a:lvl1pPr>
              <a:spcAft>
                <a:spcPts val="0"/>
              </a:spcAft>
              <a:defRPr b="1"/>
            </a:lvl1pPr>
            <a:lvl2pPr>
              <a:spcAft>
                <a:spcPts val="0"/>
              </a:spcAft>
              <a:defRPr b="0"/>
            </a:lvl2pPr>
          </a:lstStyle>
          <a:p>
            <a:pPr lvl="0"/>
            <a:r>
              <a:rPr lang="en-GB" noProof="0"/>
              <a:t>Edit Master text styles</a:t>
            </a:r>
            <a:endParaRPr lang="en-GB"/>
          </a:p>
          <a:p>
            <a:pPr lvl="1"/>
            <a:r>
              <a:rPr lang="en-GB" noProof="0"/>
              <a:t>Second level</a:t>
            </a:r>
            <a:endParaRPr lang="en-GB"/>
          </a:p>
        </p:txBody>
      </p:sp>
      <p:sp>
        <p:nvSpPr>
          <p:cNvPr id="15" name="Text Placeholder 12"/>
          <p:cNvSpPr>
            <a:spLocks noGrp="1"/>
          </p:cNvSpPr>
          <p:nvPr>
            <p:ph type="body" sz="quarter" idx="34"/>
          </p:nvPr>
        </p:nvSpPr>
        <p:spPr>
          <a:xfrm>
            <a:off x="2802551" y="4256213"/>
            <a:ext cx="3172800" cy="1944000"/>
          </a:xfrm>
        </p:spPr>
        <p:txBody>
          <a:bodyPr/>
          <a:lstStyle>
            <a:lvl1pPr>
              <a:spcAft>
                <a:spcPts val="0"/>
              </a:spcAft>
              <a:defRPr b="1"/>
            </a:lvl1pPr>
            <a:lvl2pPr>
              <a:spcAft>
                <a:spcPts val="0"/>
              </a:spcAft>
              <a:defRPr b="0"/>
            </a:lvl2pPr>
          </a:lstStyle>
          <a:p>
            <a:pPr lvl="0"/>
            <a:r>
              <a:rPr lang="en-GB" noProof="0"/>
              <a:t>Edit Master text styles</a:t>
            </a:r>
            <a:endParaRPr lang="en-GB"/>
          </a:p>
          <a:p>
            <a:pPr lvl="1"/>
            <a:r>
              <a:rPr lang="en-GB" noProof="0"/>
              <a:t>Second level</a:t>
            </a:r>
            <a:endParaRPr lang="en-GB"/>
          </a:p>
        </p:txBody>
      </p:sp>
      <p:sp>
        <p:nvSpPr>
          <p:cNvPr id="16" name="Text Placeholder 12"/>
          <p:cNvSpPr>
            <a:spLocks noGrp="1"/>
          </p:cNvSpPr>
          <p:nvPr>
            <p:ph type="body" sz="quarter" idx="35"/>
          </p:nvPr>
        </p:nvSpPr>
        <p:spPr>
          <a:xfrm>
            <a:off x="8548900" y="4256212"/>
            <a:ext cx="3172800" cy="1944000"/>
          </a:xfrm>
        </p:spPr>
        <p:txBody>
          <a:bodyPr/>
          <a:lstStyle>
            <a:lvl1pPr>
              <a:spcAft>
                <a:spcPts val="0"/>
              </a:spcAft>
              <a:defRPr b="1"/>
            </a:lvl1pPr>
            <a:lvl2pPr>
              <a:spcAft>
                <a:spcPts val="0"/>
              </a:spcAft>
              <a:defRPr b="0"/>
            </a:lvl2pPr>
          </a:lstStyle>
          <a:p>
            <a:pPr lvl="0"/>
            <a:r>
              <a:rPr lang="en-GB" noProof="0"/>
              <a:t>Edit Master text styles</a:t>
            </a:r>
            <a:endParaRPr lang="en-GB"/>
          </a:p>
          <a:p>
            <a:pPr lvl="1"/>
            <a:r>
              <a:rPr lang="en-GB" noProof="0"/>
              <a:t>Second level</a:t>
            </a:r>
            <a:endParaRPr lang="en-GB"/>
          </a:p>
        </p:txBody>
      </p:sp>
      <p:sp>
        <p:nvSpPr>
          <p:cNvPr id="1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Tree>
    <p:extLst>
      <p:ext uri="{BB962C8B-B14F-4D97-AF65-F5344CB8AC3E}">
        <p14:creationId xmlns:p14="http://schemas.microsoft.com/office/powerpoint/2010/main" val="3705043249"/>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 picture &amp;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469900" y="1700213"/>
            <a:ext cx="3627438" cy="2052830"/>
          </a:xfrm>
        </p:spPr>
        <p:txBody>
          <a:bodyPr/>
          <a:lstStyle/>
          <a:p>
            <a:r>
              <a:rPr lang="en-GB" noProof="0" dirty="0"/>
              <a:t>Click icon to add picture</a:t>
            </a:r>
          </a:p>
        </p:txBody>
      </p:sp>
      <p:sp>
        <p:nvSpPr>
          <p:cNvPr id="5" name="Picture Placeholder 7"/>
          <p:cNvSpPr>
            <a:spLocks noGrp="1"/>
          </p:cNvSpPr>
          <p:nvPr>
            <p:ph type="pic" sz="quarter" idx="14"/>
          </p:nvPr>
        </p:nvSpPr>
        <p:spPr>
          <a:xfrm>
            <a:off x="8082784" y="1700213"/>
            <a:ext cx="3639316" cy="2059099"/>
          </a:xfrm>
        </p:spPr>
        <p:txBody>
          <a:bodyPr/>
          <a:lstStyle/>
          <a:p>
            <a:r>
              <a:rPr lang="en-GB" noProof="0" dirty="0"/>
              <a:t>Click icon to add picture</a:t>
            </a:r>
          </a:p>
        </p:txBody>
      </p:sp>
      <p:sp>
        <p:nvSpPr>
          <p:cNvPr id="6" name="Picture Placeholder 7"/>
          <p:cNvSpPr>
            <a:spLocks noGrp="1"/>
          </p:cNvSpPr>
          <p:nvPr>
            <p:ph type="pic" sz="quarter" idx="15"/>
          </p:nvPr>
        </p:nvSpPr>
        <p:spPr>
          <a:xfrm>
            <a:off x="4284188" y="1700212"/>
            <a:ext cx="3636962" cy="2057767"/>
          </a:xfrm>
        </p:spPr>
        <p:txBody>
          <a:bodyPr/>
          <a:lstStyle/>
          <a:p>
            <a:r>
              <a:rPr lang="en-GB" noProof="0" dirty="0"/>
              <a:t>Click icon to add picture</a:t>
            </a:r>
          </a:p>
        </p:txBody>
      </p:sp>
      <p:sp>
        <p:nvSpPr>
          <p:cNvPr id="9" name="Text Placeholder 18"/>
          <p:cNvSpPr>
            <a:spLocks noGrp="1"/>
          </p:cNvSpPr>
          <p:nvPr>
            <p:ph idx="1" hasCustomPrompt="1"/>
          </p:nvPr>
        </p:nvSpPr>
        <p:spPr>
          <a:xfrm>
            <a:off x="469900" y="3832225"/>
            <a:ext cx="3627438" cy="2181440"/>
          </a:xfrm>
          <a:prstGeom prst="rect">
            <a:avLst/>
          </a:prstGeom>
        </p:spPr>
        <p:txBody>
          <a:bodyPr vert="horz" lIns="0" tIns="0" rIns="0" bIns="0" rtlCol="0">
            <a:noAutofit/>
          </a:bodyPr>
          <a:lstStyle/>
          <a:p>
            <a:pPr lvl="0"/>
            <a:r>
              <a:rPr lang="en-GB" noProof="0"/>
              <a:t>Click to 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endParaRPr lang="en-GB"/>
          </a:p>
        </p:txBody>
      </p:sp>
      <p:sp>
        <p:nvSpPr>
          <p:cNvPr id="13" name="Text Placeholder 18"/>
          <p:cNvSpPr>
            <a:spLocks noGrp="1"/>
          </p:cNvSpPr>
          <p:nvPr>
            <p:ph idx="16" hasCustomPrompt="1"/>
          </p:nvPr>
        </p:nvSpPr>
        <p:spPr>
          <a:xfrm>
            <a:off x="4278313" y="3832224"/>
            <a:ext cx="3636962" cy="2186686"/>
          </a:xfrm>
          <a:prstGeom prst="rect">
            <a:avLst/>
          </a:prstGeom>
        </p:spPr>
        <p:txBody>
          <a:bodyPr vert="horz" lIns="0" tIns="0" rIns="0" bIns="0" rtlCol="0">
            <a:noAutofit/>
          </a:bodyPr>
          <a:lstStyle/>
          <a:p>
            <a:pPr lvl="0"/>
            <a:r>
              <a:rPr lang="en-GB" noProof="0"/>
              <a:t>Click to 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endParaRPr lang="en-GB"/>
          </a:p>
        </p:txBody>
      </p:sp>
      <p:sp>
        <p:nvSpPr>
          <p:cNvPr id="14" name="Text Placeholder 18"/>
          <p:cNvSpPr>
            <a:spLocks noGrp="1"/>
          </p:cNvSpPr>
          <p:nvPr>
            <p:ph idx="17" hasCustomPrompt="1"/>
          </p:nvPr>
        </p:nvSpPr>
        <p:spPr>
          <a:xfrm>
            <a:off x="8082784" y="3832224"/>
            <a:ext cx="3639316" cy="2188101"/>
          </a:xfrm>
          <a:prstGeom prst="rect">
            <a:avLst/>
          </a:prstGeom>
        </p:spPr>
        <p:txBody>
          <a:bodyPr vert="horz" lIns="0" tIns="0" rIns="0" bIns="0" rtlCol="0">
            <a:noAutofit/>
          </a:bodyPr>
          <a:lstStyle/>
          <a:p>
            <a:pPr lvl="0"/>
            <a:r>
              <a:rPr lang="en-GB" noProof="0"/>
              <a:t>Click to 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endParaRPr lang="en-GB"/>
          </a:p>
        </p:txBody>
      </p:sp>
      <p:sp>
        <p:nvSpPr>
          <p:cNvPr id="12"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11" name="Text Placeholder 8"/>
          <p:cNvSpPr>
            <a:spLocks noGrp="1"/>
          </p:cNvSpPr>
          <p:nvPr>
            <p:ph type="body" sz="quarter" idx="18"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Tree>
    <p:extLst>
      <p:ext uri="{BB962C8B-B14F-4D97-AF65-F5344CB8AC3E}">
        <p14:creationId xmlns:p14="http://schemas.microsoft.com/office/powerpoint/2010/main" val="3395560946"/>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Tree>
    <p:extLst>
      <p:ext uri="{BB962C8B-B14F-4D97-AF65-F5344CB8AC3E}">
        <p14:creationId xmlns:p14="http://schemas.microsoft.com/office/powerpoint/2010/main" val="428195933"/>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
        <p:nvSpPr>
          <p:cNvPr id="14" name="Text Placeholder 8"/>
          <p:cNvSpPr>
            <a:spLocks noGrp="1"/>
          </p:cNvSpPr>
          <p:nvPr>
            <p:ph type="body" sz="quarter" idx="17"/>
          </p:nvPr>
        </p:nvSpPr>
        <p:spPr>
          <a:xfrm>
            <a:off x="469899"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239994" indent="0">
              <a:spcAft>
                <a:spcPts val="1333"/>
              </a:spcAft>
              <a:buFont typeface="Verdana" panose="020B0604030504040204" pitchFamily="34" charset="0"/>
              <a:buNone/>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12" name="Content Placeholder 9"/>
          <p:cNvSpPr>
            <a:spLocks noGrp="1"/>
          </p:cNvSpPr>
          <p:nvPr>
            <p:ph sz="quarter" idx="22" hasCustomPrompt="1"/>
          </p:nvPr>
        </p:nvSpPr>
        <p:spPr>
          <a:xfrm>
            <a:off x="4734795" y="1857891"/>
            <a:ext cx="1270718" cy="720000"/>
          </a:xfrm>
        </p:spPr>
        <p:txBody>
          <a:bodyPr>
            <a:noAutofit/>
          </a:bodyPr>
          <a:lstStyle>
            <a:lvl1pPr algn="ctr">
              <a:defRPr sz="900" baseline="0"/>
            </a:lvl1pPr>
          </a:lstStyle>
          <a:p>
            <a:pPr lvl="0"/>
            <a:r>
              <a:rPr lang="en-GB"/>
              <a:t>Click here, go to INSERT tab and choose Pictures to insert Co-brand Logo</a:t>
            </a:r>
          </a:p>
        </p:txBody>
      </p:sp>
      <p:sp>
        <p:nvSpPr>
          <p:cNvPr id="15" name="Text Placeholder 8"/>
          <p:cNvSpPr>
            <a:spLocks noGrp="1"/>
          </p:cNvSpPr>
          <p:nvPr>
            <p:ph type="body" sz="quarter" idx="21"/>
          </p:nvPr>
        </p:nvSpPr>
        <p:spPr>
          <a:xfrm>
            <a:off x="6177462"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13" name="Content Placeholder 10"/>
          <p:cNvSpPr>
            <a:spLocks noGrp="1"/>
          </p:cNvSpPr>
          <p:nvPr>
            <p:ph sz="quarter" idx="23" hasCustomPrompt="1"/>
          </p:nvPr>
        </p:nvSpPr>
        <p:spPr>
          <a:xfrm>
            <a:off x="10451382" y="1857891"/>
            <a:ext cx="1270718" cy="720000"/>
          </a:xfrm>
        </p:spPr>
        <p:txBody>
          <a:bodyPr>
            <a:noAutofit/>
          </a:bodyPr>
          <a:lstStyle>
            <a:lvl1pPr algn="ctr">
              <a:defRPr sz="900" baseline="0"/>
            </a:lvl1pPr>
          </a:lstStyle>
          <a:p>
            <a:pPr lvl="0"/>
            <a:r>
              <a:rPr lang="en-GB"/>
              <a:t>Click here, go to INSERT tab and choose Pictures to insert Co-brand Logo</a:t>
            </a:r>
          </a:p>
        </p:txBody>
      </p:sp>
      <p:sp>
        <p:nvSpPr>
          <p:cNvPr id="17" name="Rectangle 16"/>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GB" sz="1467" noProof="0" dirty="0">
              <a:solidFill>
                <a:schemeClr val="bg1"/>
              </a:solidFill>
            </a:endParaRPr>
          </a:p>
        </p:txBody>
      </p:sp>
      <p:sp>
        <p:nvSpPr>
          <p:cNvPr id="18" name="Rectangle 17"/>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GB" sz="1467" noProof="0" dirty="0">
              <a:solidFill>
                <a:schemeClr val="bg1"/>
              </a:solidFill>
            </a:endParaRPr>
          </a:p>
        </p:txBody>
      </p:sp>
    </p:spTree>
    <p:extLst>
      <p:ext uri="{BB962C8B-B14F-4D97-AF65-F5344CB8AC3E}">
        <p14:creationId xmlns:p14="http://schemas.microsoft.com/office/powerpoint/2010/main" val="423940897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
        <p:nvSpPr>
          <p:cNvPr id="8" name="Text Placeholder 8"/>
          <p:cNvSpPr>
            <a:spLocks noGrp="1"/>
          </p:cNvSpPr>
          <p:nvPr>
            <p:ph type="body" sz="quarter" idx="17"/>
          </p:nvPr>
        </p:nvSpPr>
        <p:spPr>
          <a:xfrm>
            <a:off x="469899"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16" name="Content Placeholder 9"/>
          <p:cNvSpPr>
            <a:spLocks noGrp="1"/>
          </p:cNvSpPr>
          <p:nvPr>
            <p:ph sz="quarter" idx="26" hasCustomPrompt="1"/>
          </p:nvPr>
        </p:nvSpPr>
        <p:spPr>
          <a:xfrm>
            <a:off x="4734795" y="1857891"/>
            <a:ext cx="1270718" cy="720000"/>
          </a:xfrm>
        </p:spPr>
        <p:txBody>
          <a:bodyPr>
            <a:noAutofit/>
          </a:bodyPr>
          <a:lstStyle>
            <a:lvl1pPr algn="ctr">
              <a:defRPr sz="900" baseline="0"/>
            </a:lvl1pPr>
          </a:lstStyle>
          <a:p>
            <a:pPr lvl="0"/>
            <a:r>
              <a:rPr lang="en-GB"/>
              <a:t>Click here, go to INSERT tab and choose Pictures to insert Co-brand Logo</a:t>
            </a:r>
          </a:p>
        </p:txBody>
      </p:sp>
      <p:sp>
        <p:nvSpPr>
          <p:cNvPr id="9" name="Text Placeholder 8"/>
          <p:cNvSpPr>
            <a:spLocks noGrp="1"/>
          </p:cNvSpPr>
          <p:nvPr>
            <p:ph type="body" sz="quarter" idx="21"/>
          </p:nvPr>
        </p:nvSpPr>
        <p:spPr>
          <a:xfrm>
            <a:off x="6177462"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20" name="Content Placeholder 10"/>
          <p:cNvSpPr>
            <a:spLocks noGrp="1"/>
          </p:cNvSpPr>
          <p:nvPr>
            <p:ph sz="quarter" idx="27" hasCustomPrompt="1"/>
          </p:nvPr>
        </p:nvSpPr>
        <p:spPr>
          <a:xfrm>
            <a:off x="10451382" y="1857891"/>
            <a:ext cx="1270718" cy="720000"/>
          </a:xfrm>
        </p:spPr>
        <p:txBody>
          <a:bodyPr>
            <a:noAutofit/>
          </a:bodyPr>
          <a:lstStyle>
            <a:lvl1pPr algn="ctr">
              <a:defRPr sz="900" baseline="0"/>
            </a:lvl1pPr>
          </a:lstStyle>
          <a:p>
            <a:pPr lvl="0"/>
            <a:r>
              <a:rPr lang="en-GB"/>
              <a:t>Click here, go to INSERT tab and choose Pictures to insert Co-brand Logo</a:t>
            </a:r>
          </a:p>
        </p:txBody>
      </p:sp>
      <p:sp>
        <p:nvSpPr>
          <p:cNvPr id="10" name="Text Placeholder 8"/>
          <p:cNvSpPr>
            <a:spLocks noGrp="1"/>
          </p:cNvSpPr>
          <p:nvPr>
            <p:ph type="body" sz="quarter" idx="22"/>
          </p:nvPr>
        </p:nvSpPr>
        <p:spPr>
          <a:xfrm>
            <a:off x="469899"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21" name="Content Placeholder 11"/>
          <p:cNvSpPr>
            <a:spLocks noGrp="1"/>
          </p:cNvSpPr>
          <p:nvPr>
            <p:ph sz="quarter" idx="28" hasCustomPrompt="1"/>
          </p:nvPr>
        </p:nvSpPr>
        <p:spPr>
          <a:xfrm>
            <a:off x="4742449" y="4248208"/>
            <a:ext cx="1270718" cy="720000"/>
          </a:xfrm>
        </p:spPr>
        <p:txBody>
          <a:bodyPr>
            <a:noAutofit/>
          </a:bodyPr>
          <a:lstStyle>
            <a:lvl1pPr algn="ctr">
              <a:defRPr sz="900" baseline="0"/>
            </a:lvl1pPr>
          </a:lstStyle>
          <a:p>
            <a:pPr lvl="0"/>
            <a:r>
              <a:rPr lang="en-GB"/>
              <a:t>Click here, go to INSERT tab and choose Pictures to insert Co-brand Logo</a:t>
            </a:r>
          </a:p>
        </p:txBody>
      </p:sp>
      <p:sp>
        <p:nvSpPr>
          <p:cNvPr id="11" name="Text Placeholder 8"/>
          <p:cNvSpPr>
            <a:spLocks noGrp="1"/>
          </p:cNvSpPr>
          <p:nvPr>
            <p:ph type="body" sz="quarter" idx="23"/>
          </p:nvPr>
        </p:nvSpPr>
        <p:spPr>
          <a:xfrm>
            <a:off x="6177460"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22" name="Content Placeholder 12"/>
          <p:cNvSpPr>
            <a:spLocks noGrp="1"/>
          </p:cNvSpPr>
          <p:nvPr>
            <p:ph sz="quarter" idx="29" hasCustomPrompt="1"/>
          </p:nvPr>
        </p:nvSpPr>
        <p:spPr>
          <a:xfrm>
            <a:off x="10451382" y="4248208"/>
            <a:ext cx="1270718" cy="720000"/>
          </a:xfrm>
        </p:spPr>
        <p:txBody>
          <a:bodyPr>
            <a:noAutofit/>
          </a:bodyPr>
          <a:lstStyle>
            <a:lvl1pPr algn="ctr">
              <a:defRPr sz="900" baseline="0"/>
            </a:lvl1pPr>
          </a:lstStyle>
          <a:p>
            <a:pPr lvl="0"/>
            <a:r>
              <a:rPr lang="en-GB"/>
              <a:t>Click here, go to INSERT tab and choose Pictures to insert Co-brand Logo</a:t>
            </a:r>
          </a:p>
        </p:txBody>
      </p:sp>
      <p:sp>
        <p:nvSpPr>
          <p:cNvPr id="4" name="Rectangle 3"/>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GB" sz="1467" noProof="0" dirty="0">
              <a:solidFill>
                <a:schemeClr val="bg1"/>
              </a:solidFill>
            </a:endParaRPr>
          </a:p>
        </p:txBody>
      </p:sp>
      <p:sp>
        <p:nvSpPr>
          <p:cNvPr id="5" name="Rectangle 4"/>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GB" sz="1467" noProof="0" dirty="0">
              <a:solidFill>
                <a:schemeClr val="bg1"/>
              </a:solidFill>
            </a:endParaRPr>
          </a:p>
        </p:txBody>
      </p:sp>
      <p:sp>
        <p:nvSpPr>
          <p:cNvPr id="12" name="Rectangle 11"/>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GB" sz="1467" noProof="0" dirty="0">
              <a:solidFill>
                <a:schemeClr val="bg1"/>
              </a:solidFill>
            </a:endParaRPr>
          </a:p>
        </p:txBody>
      </p:sp>
      <p:sp>
        <p:nvSpPr>
          <p:cNvPr id="13" name="Rectangle 12"/>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GB" sz="1467" noProof="0" dirty="0">
              <a:solidFill>
                <a:schemeClr val="bg1"/>
              </a:solidFill>
            </a:endParaRPr>
          </a:p>
        </p:txBody>
      </p:sp>
    </p:spTree>
    <p:extLst>
      <p:ext uri="{BB962C8B-B14F-4D97-AF65-F5344CB8AC3E}">
        <p14:creationId xmlns:p14="http://schemas.microsoft.com/office/powerpoint/2010/main" val="389756138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4" name="Rectangle 3"/>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467" noProof="0" dirty="0">
              <a:solidFill>
                <a:schemeClr val="bg1"/>
              </a:solidFill>
            </a:endParaRPr>
          </a:p>
        </p:txBody>
      </p:sp>
      <p:sp>
        <p:nvSpPr>
          <p:cNvPr id="5" name="Rectangle 4"/>
          <p:cNvSpPr/>
          <p:nvPr userDrawn="1"/>
        </p:nvSpPr>
        <p:spPr>
          <a:xfrm>
            <a:off x="46990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467" noProof="0" dirty="0">
              <a:solidFill>
                <a:schemeClr val="bg1"/>
              </a:solidFill>
            </a:endParaRPr>
          </a:p>
        </p:txBody>
      </p:sp>
      <p:sp>
        <p:nvSpPr>
          <p:cNvPr id="6" name="Rectangle 5"/>
          <p:cNvSpPr/>
          <p:nvPr userDrawn="1"/>
        </p:nvSpPr>
        <p:spPr>
          <a:xfrm>
            <a:off x="8104176"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467" noProof="0" dirty="0">
              <a:solidFill>
                <a:schemeClr val="bg1"/>
              </a:solidFill>
            </a:endParaRPr>
          </a:p>
        </p:txBody>
      </p:sp>
      <p:sp>
        <p:nvSpPr>
          <p:cNvPr id="7" name="Text Placeholder 8"/>
          <p:cNvSpPr>
            <a:spLocks noGrp="1"/>
          </p:cNvSpPr>
          <p:nvPr>
            <p:ph type="body" sz="quarter" idx="17"/>
          </p:nvPr>
        </p:nvSpPr>
        <p:spPr>
          <a:xfrm>
            <a:off x="4278313" y="1851441"/>
            <a:ext cx="3636962" cy="3845755"/>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8" name="Text Placeholder 8"/>
          <p:cNvSpPr>
            <a:spLocks noGrp="1"/>
          </p:cNvSpPr>
          <p:nvPr>
            <p:ph type="body" sz="quarter" idx="18"/>
          </p:nvPr>
        </p:nvSpPr>
        <p:spPr>
          <a:xfrm>
            <a:off x="469900" y="1851441"/>
            <a:ext cx="3627438" cy="3845755"/>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9" name="Text Placeholder 8"/>
          <p:cNvSpPr>
            <a:spLocks noGrp="1"/>
          </p:cNvSpPr>
          <p:nvPr>
            <p:ph type="body" sz="quarter" idx="19"/>
          </p:nvPr>
        </p:nvSpPr>
        <p:spPr>
          <a:xfrm>
            <a:off x="8093075" y="1851441"/>
            <a:ext cx="3629025" cy="3845755"/>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12"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11"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Tree>
    <p:extLst>
      <p:ext uri="{BB962C8B-B14F-4D97-AF65-F5344CB8AC3E}">
        <p14:creationId xmlns:p14="http://schemas.microsoft.com/office/powerpoint/2010/main" val="1735867472"/>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0" y="2556000"/>
            <a:ext cx="2592000" cy="3394800"/>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6" name="Text Placeholder 8"/>
          <p:cNvSpPr>
            <a:spLocks noGrp="1"/>
          </p:cNvSpPr>
          <p:nvPr>
            <p:ph type="body" sz="quarter" idx="19"/>
          </p:nvPr>
        </p:nvSpPr>
        <p:spPr>
          <a:xfrm>
            <a:off x="3356633" y="2556000"/>
            <a:ext cx="2592000" cy="3394800"/>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7" name="Text Placeholder 8"/>
          <p:cNvSpPr>
            <a:spLocks noGrp="1"/>
          </p:cNvSpPr>
          <p:nvPr>
            <p:ph type="body" sz="quarter" idx="20"/>
          </p:nvPr>
        </p:nvSpPr>
        <p:spPr>
          <a:xfrm>
            <a:off x="6243366" y="2556000"/>
            <a:ext cx="2592000" cy="3394800"/>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10"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Tree>
    <p:extLst>
      <p:ext uri="{BB962C8B-B14F-4D97-AF65-F5344CB8AC3E}">
        <p14:creationId xmlns:p14="http://schemas.microsoft.com/office/powerpoint/2010/main" val="291243073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Ref idx="1001">
        <a:schemeClr val="bg1"/>
      </p:bgRef>
    </p:bg>
    <p:spTree>
      <p:nvGrpSpPr>
        <p:cNvPr id="1" name=""/>
        <p:cNvGrpSpPr/>
        <p:nvPr/>
      </p:nvGrpSpPr>
      <p:grpSpPr>
        <a:xfrm>
          <a:off x="0" y="0"/>
          <a:ext cx="0" cy="0"/>
          <a:chOff x="0" y="0"/>
          <a:chExt cx="0" cy="0"/>
        </a:xfrm>
      </p:grpSpPr>
      <p:sp>
        <p:nvSpPr>
          <p:cNvPr id="11" name="Colored background"/>
          <p:cNvSpPr/>
          <p:nvPr userDrawn="1"/>
        </p:nvSpPr>
        <p:spPr bwMode="gray">
          <a:xfrm>
            <a:off x="0" y="0"/>
            <a:ext cx="12189600" cy="6858000"/>
          </a:xfrm>
          <a:prstGeom prst="rect">
            <a:avLst/>
          </a:prstGeom>
          <a:solidFill>
            <a:srgbClr val="046A38"/>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GB" sz="1600" b="1" dirty="0">
              <a:solidFill>
                <a:schemeClr val="tx1"/>
              </a:solidFill>
            </a:endParaRPr>
          </a:p>
        </p:txBody>
      </p:sp>
      <p:sp>
        <p:nvSpPr>
          <p:cNvPr id="4" name="Text Placeholder 8"/>
          <p:cNvSpPr>
            <a:spLocks noGrp="1"/>
          </p:cNvSpPr>
          <p:nvPr>
            <p:ph type="body" sz="quarter" idx="17"/>
          </p:nvPr>
        </p:nvSpPr>
        <p:spPr>
          <a:xfrm>
            <a:off x="469903" y="2556000"/>
            <a:ext cx="2592000" cy="3394800"/>
          </a:xfrm>
        </p:spPr>
        <p:txBody>
          <a:bodyPr/>
          <a:lstStyle>
            <a:lvl1pPr>
              <a:defRPr b="1">
                <a:solidFill>
                  <a:schemeClr val="tx1"/>
                </a:solidFill>
              </a:defRPr>
            </a:lvl1pPr>
            <a:lvl2pPr>
              <a:spcAft>
                <a:spcPts val="1333"/>
              </a:spcAft>
              <a:defRPr>
                <a:solidFill>
                  <a:schemeClr val="tx1"/>
                </a:solidFill>
              </a:defRPr>
            </a:lvl2pPr>
            <a:lvl3pPr marL="0" indent="0">
              <a:spcAft>
                <a:spcPts val="1333"/>
              </a:spcAft>
              <a:buFont typeface="Arial" panose="020B0604020202020204" pitchFamily="34" charset="0"/>
              <a:buChar char="​"/>
              <a:defRPr>
                <a:solidFill>
                  <a:schemeClr val="tx1"/>
                </a:solidFill>
              </a:defRPr>
            </a:lvl3pPr>
            <a:lvl4pPr marL="235194" indent="-235194">
              <a:spcAft>
                <a:spcPts val="1333"/>
              </a:spcAft>
              <a:buFont typeface="Arial" panose="020B0604020202020204" pitchFamily="34" charset="0"/>
              <a:buChar char="•"/>
              <a:defRPr>
                <a:solidFill>
                  <a:schemeClr val="tx1"/>
                </a:solidFill>
              </a:defRPr>
            </a:lvl4pPr>
            <a:lvl5pPr marL="475188" indent="-235194">
              <a:spcAft>
                <a:spcPts val="1333"/>
              </a:spcAft>
              <a:defRPr baseline="0">
                <a:solidFill>
                  <a:schemeClr val="tx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tx1"/>
                </a:solidFill>
              </a:defRPr>
            </a:lvl1pPr>
            <a:lvl2pPr>
              <a:spcAft>
                <a:spcPts val="1333"/>
              </a:spcAft>
              <a:defRPr>
                <a:solidFill>
                  <a:schemeClr val="tx1"/>
                </a:solidFill>
              </a:defRPr>
            </a:lvl2pPr>
            <a:lvl3pPr marL="0" indent="0">
              <a:spcAft>
                <a:spcPts val="1333"/>
              </a:spcAft>
              <a:buFont typeface="Arial" panose="020B0604020202020204" pitchFamily="34" charset="0"/>
              <a:buChar char="​"/>
              <a:defRPr>
                <a:solidFill>
                  <a:schemeClr val="tx1"/>
                </a:solidFill>
              </a:defRPr>
            </a:lvl3pPr>
            <a:lvl4pPr marL="235194" indent="-235194">
              <a:spcAft>
                <a:spcPts val="1333"/>
              </a:spcAft>
              <a:buFont typeface="Arial" panose="020B0604020202020204" pitchFamily="34" charset="0"/>
              <a:buChar char="•"/>
              <a:defRPr>
                <a:solidFill>
                  <a:schemeClr val="tx1"/>
                </a:solidFill>
              </a:defRPr>
            </a:lvl4pPr>
            <a:lvl5pPr marL="475188" indent="-235194">
              <a:spcAft>
                <a:spcPts val="1333"/>
              </a:spcAft>
              <a:defRPr baseline="0">
                <a:solidFill>
                  <a:schemeClr val="tx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6" name="Text Placeholder 8"/>
          <p:cNvSpPr>
            <a:spLocks noGrp="1"/>
          </p:cNvSpPr>
          <p:nvPr>
            <p:ph type="body" sz="quarter" idx="19"/>
          </p:nvPr>
        </p:nvSpPr>
        <p:spPr>
          <a:xfrm>
            <a:off x="3356635" y="2556000"/>
            <a:ext cx="2592000" cy="3394800"/>
          </a:xfrm>
        </p:spPr>
        <p:txBody>
          <a:bodyPr/>
          <a:lstStyle>
            <a:lvl1pPr>
              <a:defRPr b="1">
                <a:solidFill>
                  <a:schemeClr val="tx1"/>
                </a:solidFill>
              </a:defRPr>
            </a:lvl1pPr>
            <a:lvl2pPr>
              <a:spcAft>
                <a:spcPts val="1333"/>
              </a:spcAft>
              <a:defRPr>
                <a:solidFill>
                  <a:schemeClr val="tx1"/>
                </a:solidFill>
              </a:defRPr>
            </a:lvl2pPr>
            <a:lvl3pPr marL="0" indent="0">
              <a:spcAft>
                <a:spcPts val="1333"/>
              </a:spcAft>
              <a:buFont typeface="Arial" panose="020B0604020202020204" pitchFamily="34" charset="0"/>
              <a:buChar char="​"/>
              <a:defRPr>
                <a:solidFill>
                  <a:schemeClr val="tx1"/>
                </a:solidFill>
              </a:defRPr>
            </a:lvl3pPr>
            <a:lvl4pPr marL="235194" indent="-235194">
              <a:spcAft>
                <a:spcPts val="1333"/>
              </a:spcAft>
              <a:buFont typeface="Arial" panose="020B0604020202020204" pitchFamily="34" charset="0"/>
              <a:buChar char="•"/>
              <a:defRPr>
                <a:solidFill>
                  <a:schemeClr val="tx1"/>
                </a:solidFill>
              </a:defRPr>
            </a:lvl4pPr>
            <a:lvl5pPr marL="475188" indent="-235194">
              <a:spcAft>
                <a:spcPts val="1333"/>
              </a:spcAft>
              <a:defRPr baseline="0">
                <a:solidFill>
                  <a:schemeClr val="tx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7" name="Text Placeholder 8"/>
          <p:cNvSpPr>
            <a:spLocks noGrp="1"/>
          </p:cNvSpPr>
          <p:nvPr>
            <p:ph type="body" sz="quarter" idx="20"/>
          </p:nvPr>
        </p:nvSpPr>
        <p:spPr>
          <a:xfrm>
            <a:off x="6243367" y="2556000"/>
            <a:ext cx="2592000" cy="3394800"/>
          </a:xfrm>
        </p:spPr>
        <p:txBody>
          <a:bodyPr/>
          <a:lstStyle>
            <a:lvl1pPr>
              <a:defRPr b="1">
                <a:solidFill>
                  <a:schemeClr val="tx1"/>
                </a:solidFill>
              </a:defRPr>
            </a:lvl1pPr>
            <a:lvl2pPr>
              <a:spcAft>
                <a:spcPts val="1333"/>
              </a:spcAft>
              <a:defRPr>
                <a:solidFill>
                  <a:schemeClr val="tx1"/>
                </a:solidFill>
              </a:defRPr>
            </a:lvl2pPr>
            <a:lvl3pPr marL="0" indent="0">
              <a:spcAft>
                <a:spcPts val="1333"/>
              </a:spcAft>
              <a:buFont typeface="Arial" panose="020B0604020202020204" pitchFamily="34" charset="0"/>
              <a:buChar char="​"/>
              <a:defRPr>
                <a:solidFill>
                  <a:schemeClr val="tx1"/>
                </a:solidFill>
              </a:defRPr>
            </a:lvl3pPr>
            <a:lvl4pPr marL="235194" indent="-235194">
              <a:spcAft>
                <a:spcPts val="1333"/>
              </a:spcAft>
              <a:buFont typeface="Arial" panose="020B0604020202020204" pitchFamily="34" charset="0"/>
              <a:buChar char="•"/>
              <a:defRPr>
                <a:solidFill>
                  <a:schemeClr val="tx1"/>
                </a:solidFill>
              </a:defRPr>
            </a:lvl4pPr>
            <a:lvl5pPr marL="475188" indent="-235194">
              <a:spcAft>
                <a:spcPts val="1333"/>
              </a:spcAft>
              <a:defRPr baseline="0">
                <a:solidFill>
                  <a:schemeClr val="tx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15" name="TextBox 14"/>
          <p:cNvSpPr txBox="1"/>
          <p:nvPr userDrawn="1"/>
        </p:nvSpPr>
        <p:spPr>
          <a:xfrm>
            <a:off x="11382378" y="647700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GB" sz="650" noProof="0">
                <a:solidFill>
                  <a:schemeClr val="tx1"/>
                </a:solidFill>
              </a:rPr>
              <a:pPr marL="0" indent="0" algn="r">
                <a:spcBef>
                  <a:spcPts val="800"/>
                </a:spcBef>
                <a:buSzPct val="100000"/>
                <a:buFont typeface="Arial"/>
                <a:buNone/>
              </a:pPr>
              <a:t>‹Nº›</a:t>
            </a:fld>
            <a:endParaRPr lang="en-GB" sz="650" noProof="0" dirty="0">
              <a:solidFill>
                <a:schemeClr val="tx1"/>
              </a:solidFill>
            </a:endParaRPr>
          </a:p>
        </p:txBody>
      </p:sp>
      <p:sp>
        <p:nvSpPr>
          <p:cNvPr id="1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solidFill>
                  <a:schemeClr val="tx1"/>
                </a:solidFill>
              </a:defRPr>
            </a:lvl1pPr>
          </a:lstStyle>
          <a:p>
            <a:r>
              <a:rPr lang="en-GB" noProof="0"/>
              <a:t>Click to edit Master title style</a:t>
            </a: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chemeClr val="tx1"/>
                </a:solidFill>
              </a:defRPr>
            </a:lvl1pPr>
          </a:lstStyle>
          <a:p>
            <a:pPr lvl="0"/>
            <a:r>
              <a:rPr lang="en-GB" noProof="0"/>
              <a:t>Click to add subtitle</a:t>
            </a:r>
            <a:endParaRPr lang="en-GB"/>
          </a:p>
        </p:txBody>
      </p:sp>
    </p:spTree>
    <p:extLst>
      <p:ext uri="{BB962C8B-B14F-4D97-AF65-F5344CB8AC3E}">
        <p14:creationId xmlns:p14="http://schemas.microsoft.com/office/powerpoint/2010/main" val="404437087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467783" y="1665817"/>
            <a:ext cx="5537730" cy="4633383"/>
          </a:xfrm>
          <a:prstGeom prst="rect">
            <a:avLst/>
          </a:prstGeom>
        </p:spPr>
        <p:txBody>
          <a:bodyPr vert="horz" lIns="0" tIns="0" rIns="0" bIns="0" rtlCol="0">
            <a:noAutofit/>
          </a:body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
        <p:nvSpPr>
          <p:cNvPr id="6"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a:t>Click to add subtitle</a:t>
            </a:r>
            <a:endParaRPr lang="en-GB"/>
          </a:p>
        </p:txBody>
      </p:sp>
    </p:spTree>
    <p:extLst>
      <p:ext uri="{BB962C8B-B14F-4D97-AF65-F5344CB8AC3E}">
        <p14:creationId xmlns:p14="http://schemas.microsoft.com/office/powerpoint/2010/main" val="4167089491"/>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GB" noProof="0"/>
              <a:t>Click to edit Master title style</a:t>
            </a:r>
          </a:p>
        </p:txBody>
      </p:sp>
    </p:spTree>
    <p:extLst>
      <p:ext uri="{BB962C8B-B14F-4D97-AF65-F5344CB8AC3E}">
        <p14:creationId xmlns:p14="http://schemas.microsoft.com/office/powerpoint/2010/main" val="324227870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3936"/>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3" name="Picture Placeholder 2"/>
          <p:cNvSpPr>
            <a:spLocks noGrp="1"/>
          </p:cNvSpPr>
          <p:nvPr>
            <p:ph type="pic" sz="quarter" idx="14" hasCustomPrompt="1"/>
          </p:nvPr>
        </p:nvSpPr>
        <p:spPr>
          <a:xfrm>
            <a:off x="9402597" y="4102100"/>
            <a:ext cx="2319503" cy="1725448"/>
          </a:xfrm>
        </p:spPr>
        <p:txBody>
          <a:bodyPr anchor="ctr" anchorCtr="0"/>
          <a:lstStyle>
            <a:lvl1pPr algn="ctr">
              <a:defRPr sz="1200"/>
            </a:lvl1pPr>
          </a:lstStyle>
          <a:p>
            <a:r>
              <a:rPr lang="en-GB" sz="1200" noProof="0" dirty="0"/>
              <a:t>Insert sponsorship mark here</a:t>
            </a:r>
            <a:endParaRPr lang="en-GB" noProof="0" dirty="0"/>
          </a:p>
        </p:txBody>
      </p:sp>
      <p:sp>
        <p:nvSpPr>
          <p:cNvPr id="22" name="LEG_disclaimer"/>
          <p:cNvSpPr>
            <a:spLocks/>
          </p:cNvSpPr>
          <p:nvPr userDrawn="1"/>
        </p:nvSpPr>
        <p:spPr bwMode="auto">
          <a:xfrm>
            <a:off x="474358" y="3429000"/>
            <a:ext cx="8556230" cy="2870201"/>
          </a:xfrm>
          <a:prstGeom prst="rect">
            <a:avLst/>
          </a:prstGeom>
          <a:noFill/>
          <a:ln w="9525">
            <a:noFill/>
            <a:miter lim="800000"/>
            <a:headEnd/>
            <a:tailEnd/>
          </a:ln>
        </p:spPr>
        <p:txBody>
          <a:bodyPr lIns="0" tIns="0" rIns="0" bIns="0" anchor="b"/>
          <a:lstStyle/>
          <a:p>
            <a:pPr defTabSz="1019175">
              <a:spcAft>
                <a:spcPts val="0"/>
              </a:spcAft>
              <a:buClr>
                <a:schemeClr val="tx1"/>
              </a:buClr>
              <a:buSzPct val="80000"/>
              <a:buFont typeface="Wingdings" pitchFamily="2" charset="2"/>
              <a:buNone/>
            </a:pPr>
            <a:r>
              <a:rPr lang="en-GB" sz="900" noProof="1">
                <a:solidFill>
                  <a:schemeClr val="bg1"/>
                </a:solidFill>
              </a:rPr>
              <a:t>Deloitte refers to one or more of Deloitte Touche Tohmatsu Limited, a UK private company limited by guarantee (“DTTL”), its network of member firms, and their related entities. DTTL and each of its member firms are legally separate and independent entities. DTTL (also referred to as “Deloitte Global”) does not provide services to clients. Please see www.deloitte.com/about for a more detailed description of DTTL and its member firms.
Deloitte provides audit, consulting, legal, financial advisory, risk management, tax, and related services to public and private clients spanning multiple industries. With a globally connected network of member firms in more than 150 countries and territories, Deloitte brings world-class capabilities and high-quality service to clients, delivering the insights they need to address their most complex business challenges. Deloitte’s more than 244,000 professionals are committed to making an impact that matters.
This communication is for internal distribution and use only among personnel of Deloitte Touche Tohmatsu Limited, its member firms, and their related entities (collectively, the “Deloitte Network”). None of the Deloitte Network shall be responsible for any loss whatsoever sustained by any person who relies on this communication.
© 2020 Deloitte Consulting, S.L.U.</a:t>
            </a:r>
          </a:p>
        </p:txBody>
      </p:sp>
      <p:sp>
        <p:nvSpPr>
          <p:cNvPr id="8" name="Text Placeholder 7"/>
          <p:cNvSpPr>
            <a:spLocks noGrp="1"/>
          </p:cNvSpPr>
          <p:nvPr>
            <p:ph type="body" sz="quarter" idx="15"/>
          </p:nvPr>
        </p:nvSpPr>
        <p:spPr>
          <a:xfrm>
            <a:off x="9402598" y="5935479"/>
            <a:ext cx="2319501" cy="363723"/>
          </a:xfrm>
        </p:spPr>
        <p:txBody>
          <a:bodyPr anchor="b" anchorCtr="0"/>
          <a:lstStyle>
            <a:lvl1pPr>
              <a:lnSpc>
                <a:spcPct val="100000"/>
              </a:lnSpc>
              <a:defRPr sz="1267"/>
            </a:lvl1pPr>
          </a:lstStyle>
          <a:p>
            <a:pPr lvl="0"/>
            <a:r>
              <a:rPr lang="en-GB" noProof="0"/>
              <a:t>Edit Master text styles</a:t>
            </a:r>
            <a:endParaRPr lang="en-GB"/>
          </a:p>
        </p:txBody>
      </p:sp>
      <p:sp>
        <p:nvSpPr>
          <p:cNvPr id="20" name="SD_ART_Logo"/>
          <p:cNvSpPr/>
          <p:nvPr userDrawn="1"/>
        </p:nvSpPr>
        <p:spPr>
          <a:xfrm>
            <a:off x="475438" y="464400"/>
            <a:ext cx="2286000" cy="10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LogoFrontSlide">
            <a:extLst>
              <a:ext uri="{FF2B5EF4-FFF2-40B4-BE49-F238E27FC236}">
                <a16:creationId xmlns:a16="http://schemas.microsoft.com/office/drawing/2014/main" xmlns="" id="{120142C8-E9AB-4469-A81E-FFA1D3FFDC16}"/>
              </a:ext>
            </a:extLst>
          </p:cNvPr>
          <p:cNvPicPr>
            <a:picLocks noChangeAspect="1"/>
          </p:cNvPicPr>
          <p:nvPr userDrawn="1"/>
        </p:nvPicPr>
        <p:blipFill>
          <a:blip r:embed="rId2"/>
          <a:stretch>
            <a:fillRect/>
          </a:stretch>
        </p:blipFill>
        <p:spPr>
          <a:xfrm>
            <a:off x="413999" y="503999"/>
            <a:ext cx="1980000" cy="373584"/>
          </a:xfrm>
          <a:prstGeom prst="rect">
            <a:avLst/>
          </a:prstGeom>
        </p:spPr>
      </p:pic>
    </p:spTree>
    <p:extLst>
      <p:ext uri="{BB962C8B-B14F-4D97-AF65-F5344CB8AC3E}">
        <p14:creationId xmlns:p14="http://schemas.microsoft.com/office/powerpoint/2010/main" val="1290310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ags" Target="../tags/tag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vmlDrawing" Target="../drawings/vmlDrawing1.v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42"/>
            </p:custDataLst>
            <p:extLst>
              <p:ext uri="{D42A27DB-BD31-4B8C-83A1-F6EECF244321}">
                <p14:modId xmlns:p14="http://schemas.microsoft.com/office/powerpoint/2010/main" val="166891810"/>
              </p:ex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spid="_x0000_s1026" name="think-cell Slide" r:id="rId43" imgW="270" imgH="270" progId="TCLayout.ActiveDocument.1">
                  <p:embed/>
                </p:oleObj>
              </mc:Choice>
              <mc:Fallback>
                <p:oleObj name="think-cell Slide" r:id="rId43" imgW="270" imgH="270" progId="TCLayout.ActiveDocument.1">
                  <p:embed/>
                  <p:pic>
                    <p:nvPicPr>
                      <p:cNvPr id="4" name="Object 3" hidden="1"/>
                      <p:cNvPicPr/>
                      <p:nvPr/>
                    </p:nvPicPr>
                    <p:blipFill>
                      <a:blip r:embed="rId44"/>
                      <a:stretch>
                        <a:fillRect/>
                      </a:stretch>
                    </p:blipFill>
                    <p:spPr>
                      <a:xfrm>
                        <a:off x="2119" y="1589"/>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469900" y="402586"/>
            <a:ext cx="11252200" cy="692151"/>
          </a:xfrm>
          <a:prstGeom prst="rect">
            <a:avLst/>
          </a:prstGeom>
        </p:spPr>
        <p:txBody>
          <a:bodyPr vert="horz" lIns="0" tIns="0" rIns="0" bIns="0" rtlCol="0" anchor="t" anchorCtr="0">
            <a:noAutofit/>
          </a:bodyPr>
          <a:lstStyle/>
          <a:p>
            <a:r>
              <a:rPr lang="en-GB" noProof="0"/>
              <a:t>Click to edit Master title style</a:t>
            </a:r>
          </a:p>
        </p:txBody>
      </p:sp>
      <p:sp>
        <p:nvSpPr>
          <p:cNvPr id="19" name="Text Placeholder 18"/>
          <p:cNvSpPr>
            <a:spLocks noGrp="1"/>
          </p:cNvSpPr>
          <p:nvPr>
            <p:ph type="body" idx="1"/>
          </p:nvPr>
        </p:nvSpPr>
        <p:spPr>
          <a:xfrm>
            <a:off x="469900" y="1665290"/>
            <a:ext cx="11252200" cy="4633911"/>
          </a:xfrm>
          <a:prstGeom prst="rect">
            <a:avLst/>
          </a:prstGeom>
        </p:spPr>
        <p:txBody>
          <a:bodyPr vert="horz" lIns="0" tIns="0" rIns="0" bIns="0" rtlCol="0">
            <a:noAutofit/>
          </a:bodyPr>
          <a:lstStyle/>
          <a:p>
            <a:pPr lvl="0"/>
            <a:r>
              <a:rPr lang="en-GB" noProof="0"/>
              <a:t>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p>
        </p:txBody>
      </p:sp>
    </p:spTree>
  </p:cSld>
  <p:clrMap bg1="lt1" tx1="dk1" bg2="lt2" tx2="dk2" accent1="accent1" accent2="accent2" accent3="accent3" accent4="accent4" accent5="accent5" accent6="accent6" hlink="hlink" folHlink="folHlink"/>
  <p:sldLayoutIdLst>
    <p:sldLayoutId id="2147483666" r:id="rId1"/>
    <p:sldLayoutId id="2147483687" r:id="rId2"/>
    <p:sldLayoutId id="2147483662" r:id="rId3"/>
    <p:sldLayoutId id="2147483653" r:id="rId4"/>
    <p:sldLayoutId id="2147483680" r:id="rId5"/>
    <p:sldLayoutId id="2147483672" r:id="rId6"/>
    <p:sldLayoutId id="2147483667" r:id="rId7"/>
    <p:sldLayoutId id="2147483656" r:id="rId8"/>
    <p:sldLayoutId id="2147483649" r:id="rId9"/>
    <p:sldLayoutId id="2147483681" r:id="rId10"/>
    <p:sldLayoutId id="2147483677" r:id="rId11"/>
    <p:sldLayoutId id="2147483668" r:id="rId12"/>
    <p:sldLayoutId id="2147483657" r:id="rId13"/>
    <p:sldLayoutId id="2147483650" r:id="rId14"/>
    <p:sldLayoutId id="2147483682" r:id="rId15"/>
    <p:sldLayoutId id="2147483673" r:id="rId16"/>
    <p:sldLayoutId id="2147483663" r:id="rId17"/>
    <p:sldLayoutId id="2147483658" r:id="rId18"/>
    <p:sldLayoutId id="2147483651" r:id="rId19"/>
    <p:sldLayoutId id="2147483678" r:id="rId20"/>
    <p:sldLayoutId id="2147483664" r:id="rId21"/>
    <p:sldLayoutId id="2147483654" r:id="rId22"/>
    <p:sldLayoutId id="2147483683" r:id="rId23"/>
    <p:sldLayoutId id="2147483674" r:id="rId24"/>
    <p:sldLayoutId id="2147483669" r:id="rId25"/>
    <p:sldLayoutId id="2147483659" r:id="rId26"/>
    <p:sldLayoutId id="2147483652" r:id="rId27"/>
    <p:sldLayoutId id="2147483684" r:id="rId28"/>
    <p:sldLayoutId id="2147483675" r:id="rId29"/>
    <p:sldLayoutId id="2147483665" r:id="rId30"/>
    <p:sldLayoutId id="2147483685" r:id="rId31"/>
    <p:sldLayoutId id="2147483679" r:id="rId32"/>
    <p:sldLayoutId id="2147483670" r:id="rId33"/>
    <p:sldLayoutId id="2147483660" r:id="rId34"/>
    <p:sldLayoutId id="2147483655" r:id="rId35"/>
    <p:sldLayoutId id="2147483686" r:id="rId36"/>
    <p:sldLayoutId id="2147483676" r:id="rId37"/>
    <p:sldLayoutId id="2147483671" r:id="rId38"/>
    <p:sldLayoutId id="2147483661" r:id="rId39"/>
  </p:sldLayoutIdLst>
  <p:transition>
    <p:fade/>
  </p:transition>
  <p:hf sldNum="0" hdr="0" dt="0"/>
  <p:txStyles>
    <p:titleStyle>
      <a:lvl1pPr algn="l" defTabSz="1219170" rtl="0" eaLnBrk="1" latinLnBrk="0" hangingPunct="1">
        <a:spcBef>
          <a:spcPct val="0"/>
        </a:spcBef>
        <a:buNone/>
        <a:defRPr sz="2000" kern="1200">
          <a:solidFill>
            <a:schemeClr val="tx1"/>
          </a:solidFill>
          <a:latin typeface="+mj-lt"/>
          <a:ea typeface="+mj-ea"/>
          <a:cs typeface="+mj-cs"/>
        </a:defRPr>
      </a:lvl1pPr>
    </p:titleStyle>
    <p:bodyStyle>
      <a:lvl1pPr marL="0" indent="0" algn="l" defTabSz="1219170" rtl="0" eaLnBrk="1" latinLnBrk="0" hangingPunct="1">
        <a:spcBef>
          <a:spcPts val="0"/>
        </a:spcBef>
        <a:spcAft>
          <a:spcPts val="1333"/>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70" rtl="0" eaLnBrk="1" latinLnBrk="0" hangingPunct="1">
        <a:spcBef>
          <a:spcPts val="0"/>
        </a:spcBef>
        <a:spcAft>
          <a:spcPts val="1333"/>
        </a:spcAft>
        <a:buClrTx/>
        <a:buSzPct val="100000"/>
        <a:buFont typeface="Arial" panose="020B0604020202020204" pitchFamily="34" charset="0"/>
        <a:buChar char="​"/>
        <a:defRPr lang="en-US" sz="1200" b="1" kern="1200" dirty="0">
          <a:solidFill>
            <a:schemeClr val="tx1"/>
          </a:solidFill>
          <a:latin typeface="+mn-lt"/>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200" kern="1200" dirty="0">
          <a:solidFill>
            <a:schemeClr val="tx1"/>
          </a:solidFill>
          <a:latin typeface="+mn-lt"/>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200" kern="1200" baseline="0" dirty="0">
          <a:solidFill>
            <a:schemeClr val="tx1"/>
          </a:solidFill>
          <a:latin typeface="+mn-lt"/>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200" kern="1200" baseline="0" dirty="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2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2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2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098" userDrawn="1">
          <p15:clr>
            <a:srgbClr val="F26B43"/>
          </p15:clr>
        </p15:guide>
        <p15:guide id="2" orient="horz" pos="2160" userDrawn="1">
          <p15:clr>
            <a:srgbClr val="F26B43"/>
          </p15:clr>
        </p15:guide>
        <p15:guide id="3" orient="horz" pos="3968" userDrawn="1">
          <p15:clr>
            <a:srgbClr val="F26B43"/>
          </p15:clr>
        </p15:guide>
        <p15:guide id="4" pos="296" userDrawn="1">
          <p15:clr>
            <a:srgbClr val="F26B43"/>
          </p15:clr>
        </p15:guide>
        <p15:guide id="5" pos="7384" userDrawn="1">
          <p15:clr>
            <a:srgbClr val="F26B43"/>
          </p15:clr>
        </p15:guide>
        <p15:guide id="6" orient="horz" pos="1071" userDrawn="1">
          <p15:clr>
            <a:srgbClr val="F26B43"/>
          </p15:clr>
        </p15:guide>
        <p15:guide id="7" orient="horz" pos="245" userDrawn="1">
          <p15:clr>
            <a:srgbClr val="F26B43"/>
          </p15:clr>
        </p15:guide>
        <p15:guide id="8" orient="horz" pos="4081" userDrawn="1">
          <p15:clr>
            <a:srgbClr val="F26B43"/>
          </p15:clr>
        </p15:guide>
        <p15:guide id="10" pos="4986" userDrawn="1">
          <p15:clr>
            <a:srgbClr val="F26B43"/>
          </p15:clr>
        </p15:guide>
        <p15:guide id="12" pos="1382" userDrawn="1">
          <p15:clr>
            <a:srgbClr val="F26B43"/>
          </p15:clr>
        </p15:guide>
        <p15:guide id="13" pos="1496" userDrawn="1">
          <p15:clr>
            <a:srgbClr val="F26B43"/>
          </p15:clr>
        </p15:guide>
        <p15:guide id="14" pos="2581" userDrawn="1">
          <p15:clr>
            <a:srgbClr val="F26B43"/>
          </p15:clr>
        </p15:guide>
        <p15:guide id="15" pos="2695" userDrawn="1">
          <p15:clr>
            <a:srgbClr val="F26B43"/>
          </p15:clr>
        </p15:guide>
        <p15:guide id="16" pos="6185" userDrawn="1">
          <p15:clr>
            <a:srgbClr val="F26B43"/>
          </p15:clr>
        </p15:guide>
        <p15:guide id="17" pos="3783" userDrawn="1">
          <p15:clr>
            <a:srgbClr val="F26B43"/>
          </p15:clr>
        </p15:guide>
        <p15:guide id="18" pos="3896" userDrawn="1">
          <p15:clr>
            <a:srgbClr val="F26B43"/>
          </p15:clr>
        </p15:guide>
        <p15:guide id="19" pos="3840" userDrawn="1">
          <p15:clr>
            <a:srgbClr val="F26B43"/>
          </p15:clr>
        </p15:guide>
        <p15:guide id="20" pos="6299" userDrawn="1">
          <p15:clr>
            <a:srgbClr val="F26B43"/>
          </p15:clr>
        </p15:guide>
        <p15:guide id="21" orient="horz" pos="1049" userDrawn="1">
          <p15:clr>
            <a:srgbClr val="F26B43"/>
          </p15:clr>
        </p15:guide>
        <p15:guide id="22" orient="horz" pos="641" userDrawn="1">
          <p15:clr>
            <a:srgbClr val="F26B43"/>
          </p15:clr>
        </p15:guide>
        <p15:guide id="23" orient="horz" pos="2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1.emf"/><Relationship Id="rId7" Type="http://schemas.openxmlformats.org/officeDocument/2006/relationships/hyperlink" Target="https://www.mites.gob.es/UAFSE/es/FSE21_27/calendario_conv/index.htm"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3.svg"/><Relationship Id="rId10" Type="http://schemas.openxmlformats.org/officeDocument/2006/relationships/hyperlink" Target="https://www.comunidad.madrid/servicios/madrid-mundo/fondos-europeos-comunidad-madrid#panel-411368" TargetMode="External"/><Relationship Id="rId4" Type="http://schemas.openxmlformats.org/officeDocument/2006/relationships/image" Target="../media/image52.png"/><Relationship Id="rId9" Type="http://schemas.openxmlformats.org/officeDocument/2006/relationships/image" Target="../media/image56.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hyperlink" Target="https://www.comunidad.madrid/asuntos-sociales/fondos-europeos-direccion-general-servicios-sociales-e-integracion" TargetMode="External"/><Relationship Id="rId3" Type="http://schemas.openxmlformats.org/officeDocument/2006/relationships/hyperlink" Target="https://www.comunidad.madrid/servicios/madrid-mundo/fondos-europeos-comunidad-madrid" TargetMode="External"/><Relationship Id="rId7" Type="http://schemas.openxmlformats.org/officeDocument/2006/relationships/hyperlink" Target="https://sede.comunidad.madrid/ayudas-becas-subvenciones/programa-jovenes-investigadores-1" TargetMode="External"/><Relationship Id="rId12" Type="http://schemas.openxmlformats.org/officeDocument/2006/relationships/hyperlink" Target="https://www.comunidad.madrid/asuntos-sociales/lgtbi-comunidad-madrid"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hyperlink" Target="https://www.comunidad.madrid/asuntos-sociales/renta-minima-insercion" TargetMode="External"/><Relationship Id="rId11" Type="http://schemas.openxmlformats.org/officeDocument/2006/relationships/hyperlink" Target="https://www.mpdl.org/acompanamiento-educativo-alojamiento-para-jovenes#sthash.uj4G9FYg.dpbs" TargetMode="External"/><Relationship Id="rId5" Type="http://schemas.openxmlformats.org/officeDocument/2006/relationships/hyperlink" Target="https://www.comunidad.madrid/educacion/becas-estudio-programas-segunda-oportunidad" TargetMode="External"/><Relationship Id="rId10" Type="http://schemas.openxmlformats.org/officeDocument/2006/relationships/hyperlink" Target="https://https/www.comunidad.madrid/centros/cepi-leganes" TargetMode="External"/><Relationship Id="rId4" Type="http://schemas.openxmlformats.org/officeDocument/2006/relationships/hyperlink" Target="https://www.mites.gob.es/UAFSE/es/FSE21_27/listado_operaciones/index.htm" TargetMode="External"/><Relationship Id="rId9" Type="http://schemas.openxmlformats.org/officeDocument/2006/relationships/hyperlink" Target="https://sede.comunidad.madrid/ayudas-becas-subvenciones/subvenciones-itinerarios-insercion"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info.fundacionjuanxxiii.org/hubfs/_D%C3%ADptico%20AULA%20F%C3%8DSICOS%202024.pdf%20(3).pdf?hsLang=es" TargetMode="External"/><Relationship Id="rId13" Type="http://schemas.openxmlformats.org/officeDocument/2006/relationships/hyperlink" Target="https://tododisca.es/discapacidad/comunidad-madrid-incorpora-nuevo-servicio-impulsar-inclusion-sociolaboral-personas-autismo/" TargetMode="External"/><Relationship Id="rId3" Type="http://schemas.openxmlformats.org/officeDocument/2006/relationships/hyperlink" Target="https://asociacionmurialdo.es/actualidad/el-centro-ii-intensivo-de-getafe-de-la-asociacion-murialdo-participa-en-la-semana-de-la-salud-2026-con-actividades-para-familias-y-menores/" TargetMode="External"/><Relationship Id="rId7" Type="http://schemas.openxmlformats.org/officeDocument/2006/relationships/hyperlink" Target="https://www.masqueoca.com/tienda/images/cartel-fondoseuropeos-2026.pdf" TargetMode="External"/><Relationship Id="rId12" Type="http://schemas.openxmlformats.org/officeDocument/2006/relationships/hyperlink" Target="https://www.cronicadelhenares.com/2026/06/la-comunidad-de-madrid-crea-su-primera.html" TargetMode="External"/><Relationship Id="rId2" Type="http://schemas.openxmlformats.org/officeDocument/2006/relationships/hyperlink" Target="https://fundacionbuensamaritano.es/feria-de-empleo-villaverde-2025/" TargetMode="External"/><Relationship Id="rId1" Type="http://schemas.openxmlformats.org/officeDocument/2006/relationships/slideLayout" Target="../slideLayouts/slideLayout1.xml"/><Relationship Id="rId6" Type="http://schemas.openxmlformats.org/officeDocument/2006/relationships/hyperlink" Target="https://www.comunidad.madrid/centros/centro-rehabilitacion-laboral-crl-Alcobendas" TargetMode="External"/><Relationship Id="rId11" Type="http://schemas.openxmlformats.org/officeDocument/2006/relationships/hyperlink" Target="https://www.apmadrid.es/comunicado/la-apm-participa-en-el-foro-de-empleo-joven-impulsa-tu-talento-en-la-universidad-ceu-san-pablo/" TargetMode="External"/><Relationship Id="rId5" Type="http://schemas.openxmlformats.org/officeDocument/2006/relationships/hyperlink" Target="https://sede.comunidad.madrid/ayudas-becas-subvenciones/programa-estimulo-contratacion-j&#243;venes" TargetMode="External"/><Relationship Id="rId15" Type="http://schemas.openxmlformats.org/officeDocument/2006/relationships/hyperlink" Target="https://www.telemadrid.es/noticias/madrid/Madrid-destina-10-millones-para-contratar-a-jovenes-investigadores-y-tecnicos-de-laboratorio-0-2906409338--20260712110446.html" TargetMode="External"/><Relationship Id="rId10" Type="http://schemas.openxmlformats.org/officeDocument/2006/relationships/hyperlink" Target="https://www.colladovillalba.es/documents/39207/0/CARTEL+MUJER.jpg/d19edfe5-9dd6-a060-5b80-bdf02a7af6ce?t=1757573463740" TargetMode="External"/><Relationship Id="rId4" Type="http://schemas.openxmlformats.org/officeDocument/2006/relationships/hyperlink" Target="https://www.comunidad.madrid/empleo/ferias-empleo" TargetMode="External"/><Relationship Id="rId9" Type="http://schemas.openxmlformats.org/officeDocument/2006/relationships/hyperlink" Target="https://mancomunidad2016.org/mujer/" TargetMode="External"/><Relationship Id="rId14" Type="http://schemas.openxmlformats.org/officeDocument/2006/relationships/hyperlink" Target="https://cadenaser.com/cmadrid/2025/12/19/el-ies-luis-vives-de-leganes-a-la-vanguardia-europea-de-la-formacion-profesional-ser-madrid-sur/"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notesSlide" Target="../notesSlides/notesSlide22.xml"/><Relationship Id="rId7" Type="http://schemas.openxmlformats.org/officeDocument/2006/relationships/image" Target="../media/image58.png"/><Relationship Id="rId2" Type="http://schemas.openxmlformats.org/officeDocument/2006/relationships/slideLayout" Target="../slideLayouts/slideLayout1.xml"/><Relationship Id="rId1" Type="http://schemas.openxmlformats.org/officeDocument/2006/relationships/themeOverride" Target="../theme/themeOverride4.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xmlns="" id="{E443FB38-9486-EDE6-8AA0-5B39A9233522}"/>
              </a:ext>
            </a:extLst>
          </p:cNvPr>
          <p:cNvGrpSpPr>
            <a:grpSpLocks noGrp="1" noUngrp="1" noRot="1" noMove="1" noResize="1"/>
          </p:cNvGrpSpPr>
          <p:nvPr/>
        </p:nvGrpSpPr>
        <p:grpSpPr>
          <a:xfrm>
            <a:off x="0" y="0"/>
            <a:ext cx="12555415" cy="7027985"/>
            <a:chOff x="-187569" y="-93785"/>
            <a:chExt cx="12555415" cy="7027985"/>
          </a:xfrm>
          <a:solidFill>
            <a:schemeClr val="bg1">
              <a:lumMod val="65000"/>
            </a:schemeClr>
          </a:solidFill>
        </p:grpSpPr>
        <p:sp>
          <p:nvSpPr>
            <p:cNvPr id="3" name="Rectangle 2">
              <a:extLst>
                <a:ext uri="{FF2B5EF4-FFF2-40B4-BE49-F238E27FC236}">
                  <a16:creationId xmlns:a16="http://schemas.microsoft.com/office/drawing/2014/main" xmlns="" id="{94092A0F-2660-5922-157D-B036DF3C15E9}"/>
                </a:ext>
              </a:extLst>
            </p:cNvPr>
            <p:cNvSpPr>
              <a:spLocks noGrp="1" noRot="1" noMove="1" noResize="1" noEditPoints="1" noAdjustHandles="1" noChangeArrowheads="1" noChangeShapeType="1"/>
            </p:cNvSpPr>
            <p:nvPr/>
          </p:nvSpPr>
          <p:spPr bwMode="gray">
            <a:xfrm>
              <a:off x="-187569" y="-93785"/>
              <a:ext cx="12555415" cy="7010400"/>
            </a:xfrm>
            <a:prstGeom prst="rect">
              <a:avLst/>
            </a:prstGeom>
            <a:grpFill/>
            <a:ln w="19050" algn="ctr">
              <a:solidFill>
                <a:schemeClr val="bg1">
                  <a:lumMod val="65000"/>
                </a:schemeClr>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s-ES" sz="1600" b="1" noProof="0" dirty="0">
                <a:solidFill>
                  <a:schemeClr val="bg1"/>
                </a:solidFill>
              </a:endParaRPr>
            </a:p>
          </p:txBody>
        </p:sp>
        <p:pic>
          <p:nvPicPr>
            <p:cNvPr id="2" name="Picture 1" descr="A black and grey background&#10;&#10;Description automatically generated">
              <a:extLst>
                <a:ext uri="{FF2B5EF4-FFF2-40B4-BE49-F238E27FC236}">
                  <a16:creationId xmlns:a16="http://schemas.microsoft.com/office/drawing/2014/main" xmlns="" id="{1905B75E-A770-5C65-16AD-011F35318521}"/>
                </a:ext>
              </a:extLst>
            </p:cNvPr>
            <p:cNvPicPr>
              <a:picLocks noGrp="1" noRot="1" noChangeAspect="1" noMove="1" noResize="1" noEditPoints="1" noAdjustHandles="1" noChangeArrowheads="1" noChangeShapeType="1" noCrop="1"/>
            </p:cNvPicPr>
            <p:nvPr/>
          </p:nvPicPr>
          <p:blipFill>
            <a:blip r:embed="rId3"/>
            <a:stretch>
              <a:fillRect/>
            </a:stretch>
          </p:blipFill>
          <p:spPr>
            <a:xfrm>
              <a:off x="-187569" y="-76200"/>
              <a:ext cx="12457890" cy="7010400"/>
            </a:xfrm>
            <a:prstGeom prst="rect">
              <a:avLst/>
            </a:prstGeom>
            <a:solidFill>
              <a:srgbClr val="12123A"/>
            </a:solidFill>
            <a:ln>
              <a:solidFill>
                <a:schemeClr val="bg1">
                  <a:lumMod val="65000"/>
                </a:schemeClr>
              </a:solidFill>
            </a:ln>
          </p:spPr>
        </p:pic>
      </p:grpSp>
      <p:sp>
        <p:nvSpPr>
          <p:cNvPr id="5" name="TextBox 4">
            <a:extLst>
              <a:ext uri="{FF2B5EF4-FFF2-40B4-BE49-F238E27FC236}">
                <a16:creationId xmlns:a16="http://schemas.microsoft.com/office/drawing/2014/main" xmlns="" id="{F871ABDC-E589-BFFB-8584-D6D09FE4AD7C}"/>
              </a:ext>
            </a:extLst>
          </p:cNvPr>
          <p:cNvSpPr txBox="1"/>
          <p:nvPr/>
        </p:nvSpPr>
        <p:spPr>
          <a:xfrm>
            <a:off x="527539" y="2279343"/>
            <a:ext cx="8346830" cy="1846659"/>
          </a:xfrm>
          <a:prstGeom prst="rect">
            <a:avLst/>
          </a:prstGeom>
          <a:noFill/>
        </p:spPr>
        <p:txBody>
          <a:bodyPr wrap="square" lIns="0" tIns="0" rIns="0" bIns="0" rtlCol="0">
            <a:spAutoFit/>
          </a:bodyPr>
          <a:lstStyle/>
          <a:p>
            <a:pPr>
              <a:spcBef>
                <a:spcPts val="0"/>
              </a:spcBef>
              <a:spcAft>
                <a:spcPts val="1333"/>
              </a:spcAft>
              <a:buSzPct val="100000"/>
            </a:pPr>
            <a:r>
              <a:rPr lang="es-ES" sz="4000" dirty="0">
                <a:solidFill>
                  <a:schemeClr val="bg1"/>
                </a:solidFill>
                <a:latin typeface="Source Sans Pro" panose="020B0503030403020204" pitchFamily="34" charset="0"/>
                <a:ea typeface="Source Sans Pro" panose="020B0503030403020204" pitchFamily="34" charset="0"/>
                <a:cs typeface="Open Sans" panose="020B0606030504020204" pitchFamily="34" charset="0"/>
              </a:rPr>
              <a:t>Comité de Seguimiento del Programa FSE+ 2021-2027 de la Comunidad de Madrid</a:t>
            </a:r>
            <a:endParaRPr lang="es-ES" sz="4000" noProof="0" dirty="0">
              <a:solidFill>
                <a:schemeClr val="bg1"/>
              </a:solidFill>
              <a:latin typeface="Source Sans Pro" panose="020B0503030403020204" pitchFamily="34" charset="0"/>
              <a:ea typeface="Source Sans Pro" panose="020B0503030403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xmlns="" id="{E076ECEA-A360-6F58-C765-6B38C1A33013}"/>
              </a:ext>
            </a:extLst>
          </p:cNvPr>
          <p:cNvSpPr txBox="1"/>
          <p:nvPr/>
        </p:nvSpPr>
        <p:spPr>
          <a:xfrm>
            <a:off x="527539" y="4861423"/>
            <a:ext cx="2988018" cy="369332"/>
          </a:xfrm>
          <a:prstGeom prst="rect">
            <a:avLst/>
          </a:prstGeom>
          <a:noFill/>
        </p:spPr>
        <p:txBody>
          <a:bodyPr wrap="square" lIns="0" tIns="0" rIns="0" bIns="0" rtlCol="0">
            <a:spAutoFit/>
          </a:bodyPr>
          <a:lstStyle/>
          <a:p>
            <a:pPr algn="r">
              <a:spcBef>
                <a:spcPts val="0"/>
              </a:spcBef>
              <a:spcAft>
                <a:spcPts val="1333"/>
              </a:spcAft>
              <a:buSzPct val="100000"/>
            </a:pPr>
            <a:r>
              <a:rPr lang="es-ES" noProof="0" dirty="0">
                <a:solidFill>
                  <a:schemeClr val="bg1"/>
                </a:solidFill>
                <a:latin typeface="Source Sans Pro" panose="020B0503030403020204" pitchFamily="34" charset="0"/>
                <a:ea typeface="Source Sans Pro" panose="020B0503030403020204" pitchFamily="34" charset="0"/>
                <a:cs typeface="Open Sans" panose="020B0606030504020204" pitchFamily="34" charset="0"/>
              </a:rPr>
              <a:t>14 de octubre de 2026</a:t>
            </a:r>
          </a:p>
        </p:txBody>
      </p:sp>
      <p:sp>
        <p:nvSpPr>
          <p:cNvPr id="13" name="TextBox 12">
            <a:extLst>
              <a:ext uri="{FF2B5EF4-FFF2-40B4-BE49-F238E27FC236}">
                <a16:creationId xmlns:a16="http://schemas.microsoft.com/office/drawing/2014/main" xmlns="" id="{7171864B-7E0E-42A5-DF89-EC77203370E5}"/>
              </a:ext>
            </a:extLst>
          </p:cNvPr>
          <p:cNvSpPr txBox="1"/>
          <p:nvPr/>
        </p:nvSpPr>
        <p:spPr>
          <a:xfrm>
            <a:off x="527539" y="558061"/>
            <a:ext cx="8346830" cy="830997"/>
          </a:xfrm>
          <a:prstGeom prst="rect">
            <a:avLst/>
          </a:prstGeom>
          <a:noFill/>
        </p:spPr>
        <p:txBody>
          <a:bodyPr wrap="square" lIns="0" tIns="0" rIns="0" bIns="0" rtlCol="0">
            <a:spAutoFit/>
          </a:bodyPr>
          <a:lstStyle/>
          <a:p>
            <a:pPr>
              <a:spcBef>
                <a:spcPts val="0"/>
              </a:spcBef>
              <a:spcAft>
                <a:spcPts val="1333"/>
              </a:spcAft>
              <a:buSzPct val="100000"/>
            </a:pPr>
            <a:r>
              <a:rPr lang="es-ES" sz="5400" dirty="0">
                <a:solidFill>
                  <a:schemeClr val="bg1"/>
                </a:solidFill>
                <a:latin typeface="Source Sans Pro" panose="020B0503030403020204" pitchFamily="34" charset="0"/>
                <a:ea typeface="Source Sans Pro" panose="020B0503030403020204" pitchFamily="34" charset="0"/>
                <a:cs typeface="Open Sans" panose="020B0606030504020204" pitchFamily="34" charset="0"/>
              </a:rPr>
              <a:t>FSE+</a:t>
            </a:r>
            <a:endParaRPr lang="es-ES" sz="5400" noProof="0" dirty="0">
              <a:solidFill>
                <a:schemeClr val="bg1"/>
              </a:solidFill>
              <a:latin typeface="Source Sans Pro" panose="020B0503030403020204" pitchFamily="34" charset="0"/>
              <a:ea typeface="Source Sans Pro" panose="020B0503030403020204" pitchFamily="34" charset="0"/>
              <a:cs typeface="Open Sans" panose="020B0606030504020204" pitchFamily="34" charset="0"/>
            </a:endParaRPr>
          </a:p>
        </p:txBody>
      </p:sp>
      <p:pic>
        <p:nvPicPr>
          <p:cNvPr id="20" name="Picture 19" descr="A black background with white text&#10;&#10;Description automatically generated">
            <a:extLst>
              <a:ext uri="{FF2B5EF4-FFF2-40B4-BE49-F238E27FC236}">
                <a16:creationId xmlns:a16="http://schemas.microsoft.com/office/drawing/2014/main" xmlns="" id="{EBF4FA39-5F8B-1E90-4010-C7A762A34D5D}"/>
              </a:ext>
            </a:extLst>
          </p:cNvPr>
          <p:cNvPicPr>
            <a:picLocks noChangeAspect="1"/>
          </p:cNvPicPr>
          <p:nvPr/>
        </p:nvPicPr>
        <p:blipFill>
          <a:blip r:embed="rId4"/>
          <a:stretch>
            <a:fillRect/>
          </a:stretch>
        </p:blipFill>
        <p:spPr>
          <a:xfrm>
            <a:off x="527539" y="6081453"/>
            <a:ext cx="1666789" cy="403206"/>
          </a:xfrm>
          <a:prstGeom prst="rect">
            <a:avLst/>
          </a:prstGeom>
        </p:spPr>
      </p:pic>
      <p:pic>
        <p:nvPicPr>
          <p:cNvPr id="24" name="Picture 23" descr="A black and white sign with white text&#10;&#10;Description automatically generated">
            <a:extLst>
              <a:ext uri="{FF2B5EF4-FFF2-40B4-BE49-F238E27FC236}">
                <a16:creationId xmlns:a16="http://schemas.microsoft.com/office/drawing/2014/main" xmlns="" id="{FA96FC1D-9CF7-2456-AAFD-AB826AB85F65}"/>
              </a:ext>
            </a:extLst>
          </p:cNvPr>
          <p:cNvPicPr>
            <a:picLocks noChangeAspect="1"/>
          </p:cNvPicPr>
          <p:nvPr/>
        </p:nvPicPr>
        <p:blipFill>
          <a:blip r:embed="rId5"/>
          <a:stretch>
            <a:fillRect/>
          </a:stretch>
        </p:blipFill>
        <p:spPr>
          <a:xfrm>
            <a:off x="2272849" y="6023814"/>
            <a:ext cx="2179823" cy="460845"/>
          </a:xfrm>
          <a:prstGeom prst="rect">
            <a:avLst/>
          </a:prstGeom>
        </p:spPr>
      </p:pic>
      <p:pic>
        <p:nvPicPr>
          <p:cNvPr id="26" name="Picture 25">
            <a:extLst>
              <a:ext uri="{FF2B5EF4-FFF2-40B4-BE49-F238E27FC236}">
                <a16:creationId xmlns:a16="http://schemas.microsoft.com/office/drawing/2014/main" xmlns="" id="{CBB85033-841F-1880-CAD4-8255322A0A6C}"/>
              </a:ext>
            </a:extLst>
          </p:cNvPr>
          <p:cNvPicPr>
            <a:picLocks noChangeAspect="1"/>
          </p:cNvPicPr>
          <p:nvPr/>
        </p:nvPicPr>
        <p:blipFill>
          <a:blip r:embed="rId6"/>
          <a:stretch>
            <a:fillRect/>
          </a:stretch>
        </p:blipFill>
        <p:spPr>
          <a:xfrm>
            <a:off x="4614895" y="5975387"/>
            <a:ext cx="1582041" cy="557698"/>
          </a:xfrm>
          <a:prstGeom prst="rect">
            <a:avLst/>
          </a:prstGeom>
        </p:spPr>
      </p:pic>
    </p:spTree>
    <p:extLst>
      <p:ext uri="{BB962C8B-B14F-4D97-AF65-F5344CB8AC3E}">
        <p14:creationId xmlns:p14="http://schemas.microsoft.com/office/powerpoint/2010/main" val="122492645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esquinas redondeadas 2">
            <a:extLst>
              <a:ext uri="{FF2B5EF4-FFF2-40B4-BE49-F238E27FC236}">
                <a16:creationId xmlns:a16="http://schemas.microsoft.com/office/drawing/2014/main" xmlns="" id="{DDB9573A-319D-5081-7809-C76B1F97F0FD}"/>
              </a:ext>
            </a:extLst>
          </p:cNvPr>
          <p:cNvSpPr/>
          <p:nvPr/>
        </p:nvSpPr>
        <p:spPr bwMode="gray">
          <a:xfrm>
            <a:off x="861758" y="1463511"/>
            <a:ext cx="8932691" cy="4381107"/>
          </a:xfrm>
          <a:prstGeom prst="roundRect">
            <a:avLst/>
          </a:prstGeom>
          <a:solidFill>
            <a:srgbClr val="A6A6B5">
              <a:alpha val="40000"/>
            </a:srgbClr>
          </a:solidFill>
          <a:ln w="25400" algn="ctr">
            <a:solidFill>
              <a:srgbClr val="C6422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s-ES" sz="1600" b="1" noProof="0" dirty="0">
              <a:solidFill>
                <a:schemeClr val="bg1"/>
              </a:solidFill>
            </a:endParaRPr>
          </a:p>
        </p:txBody>
      </p:sp>
      <p:sp>
        <p:nvSpPr>
          <p:cNvPr id="2" name="Title 1">
            <a:extLst>
              <a:ext uri="{FF2B5EF4-FFF2-40B4-BE49-F238E27FC236}">
                <a16:creationId xmlns:a16="http://schemas.microsoft.com/office/drawing/2014/main" xmlns="" id="{ADBB50DB-E7A5-42AC-1575-84732C8A7CB9}"/>
              </a:ext>
            </a:extLst>
          </p:cNvPr>
          <p:cNvSpPr txBox="1">
            <a:spLocks/>
          </p:cNvSpPr>
          <p:nvPr/>
        </p:nvSpPr>
        <p:spPr bwMode="gray">
          <a:xfrm>
            <a:off x="658151" y="792607"/>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Índice</a:t>
            </a:r>
            <a:endParaRPr lang="es-ES" sz="1400" dirty="0">
              <a:solidFill>
                <a:srgbClr val="C00000"/>
              </a:solidFill>
              <a:latin typeface="Open Sans" panose="020B0606030504020204" pitchFamily="34" charset="0"/>
            </a:endParaRPr>
          </a:p>
        </p:txBody>
      </p:sp>
      <p:sp>
        <p:nvSpPr>
          <p:cNvPr id="5" name="TextBox 4">
            <a:extLst>
              <a:ext uri="{FF2B5EF4-FFF2-40B4-BE49-F238E27FC236}">
                <a16:creationId xmlns:a16="http://schemas.microsoft.com/office/drawing/2014/main" xmlns="" id="{8F0A5650-047B-9ADB-C75A-8FC5FC8B709D}"/>
              </a:ext>
            </a:extLst>
          </p:cNvPr>
          <p:cNvSpPr txBox="1"/>
          <p:nvPr/>
        </p:nvSpPr>
        <p:spPr>
          <a:xfrm>
            <a:off x="1244337" y="1671681"/>
            <a:ext cx="8550111" cy="4172937"/>
          </a:xfrm>
          <a:prstGeom prst="rect">
            <a:avLst/>
          </a:prstGeom>
          <a:noFill/>
          <a:ln w="28575">
            <a:noFill/>
          </a:ln>
        </p:spPr>
        <p:txBody>
          <a:bodyPr wrap="square" lIns="0" tIns="0" rIns="0" bIns="0" rtlCol="0">
            <a:spAutoFit/>
          </a:bodyPr>
          <a:lstStyle/>
          <a:p>
            <a:pPr>
              <a:spcAft>
                <a:spcPts val="1333"/>
              </a:spcAft>
              <a:buSzPct val="100000"/>
            </a:pP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r>
              <a:rPr lang="es-E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Distribución financiera del Programa FSE+ 2021-2027 de la Comunidad de Madrid</a:t>
            </a:r>
          </a:p>
          <a:p>
            <a:pPr marL="342900" indent="-342900">
              <a:spcAft>
                <a:spcPts val="1333"/>
              </a:spcAft>
              <a:buSzPct val="100000"/>
              <a:buAutoNum type="arabicPeriod" startAt="2"/>
            </a:pP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Reprogramaciones efectuadas</a:t>
            </a:r>
          </a:p>
          <a:p>
            <a:pPr marL="342900" indent="-342900">
              <a:spcAft>
                <a:spcPts val="1333"/>
              </a:spcAft>
              <a:buSzPct val="100000"/>
              <a:buAutoNum type="arabicPeriod" startAt="2"/>
            </a:pPr>
            <a:r>
              <a:rPr lang="es-ES_tradnl"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Modificación del Documento “Metodología, Procedimiento y Criterios de Selección de Operaciones”: Elegibilidad</a:t>
            </a:r>
            <a:endPar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spcBef>
                <a:spcPts val="0"/>
              </a:spcBef>
              <a:spcAft>
                <a:spcPts val="1333"/>
              </a:spcAft>
              <a:buSzPct val="100000"/>
            </a:pP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4.     Operaciones seleccionadas (datos a 30/06/2026)</a:t>
            </a:r>
          </a:p>
          <a:p>
            <a:pPr>
              <a:spcBef>
                <a:spcPts val="0"/>
              </a:spcBef>
              <a:spcAft>
                <a:spcPts val="1333"/>
              </a:spcAft>
              <a:buSzPct val="100000"/>
            </a:pP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5.     Ejecución financiera a 30/06/2026</a:t>
            </a:r>
          </a:p>
          <a:p>
            <a:pPr>
              <a:spcBef>
                <a:spcPts val="0"/>
              </a:spcBef>
              <a:spcAft>
                <a:spcPts val="1333"/>
              </a:spcAft>
              <a:buSzPct val="100000"/>
            </a:pP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6.     Ejecución física alcanzada a 30/06/2026: indicadores de realización, y de resultado</a:t>
            </a:r>
          </a:p>
          <a:p>
            <a:pPr>
              <a:spcBef>
                <a:spcPts val="0"/>
              </a:spcBef>
              <a:spcAft>
                <a:spcPts val="1333"/>
              </a:spcAft>
              <a:buSzPct val="100000"/>
            </a:pP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7.     Operaciones de Importancia Estratégica</a:t>
            </a:r>
          </a:p>
          <a:p>
            <a:pPr>
              <a:spcBef>
                <a:spcPts val="0"/>
              </a:spcBef>
              <a:spcAft>
                <a:spcPts val="1333"/>
              </a:spcAft>
              <a:buSzPct val="100000"/>
            </a:pP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8.     Previsión de convocatorias</a:t>
            </a:r>
          </a:p>
          <a:p>
            <a:pPr>
              <a:spcBef>
                <a:spcPts val="0"/>
              </a:spcBef>
              <a:spcAft>
                <a:spcPts val="1333"/>
              </a:spcAft>
              <a:buSzPct val="100000"/>
            </a:pP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9.     Previsión de certificación a octubre 2026</a:t>
            </a:r>
          </a:p>
          <a:p>
            <a:pPr>
              <a:spcBef>
                <a:spcPts val="0"/>
              </a:spcBef>
              <a:spcAft>
                <a:spcPts val="1333"/>
              </a:spcAft>
              <a:buSzPct val="100000"/>
            </a:pP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10.   Cumplimiento de la regla n+3</a:t>
            </a:r>
          </a:p>
          <a:p>
            <a:pPr>
              <a:spcBef>
                <a:spcPts val="0"/>
              </a:spcBef>
              <a:spcAft>
                <a:spcPts val="1333"/>
              </a:spcAft>
              <a:buSzPct val="100000"/>
            </a:pP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11</a:t>
            </a:r>
            <a:r>
              <a:rPr lang="es-E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Actividades de comunicación y visibilidad</a:t>
            </a:r>
          </a:p>
          <a:p>
            <a:pPr>
              <a:spcBef>
                <a:spcPts val="0"/>
              </a:spcBef>
              <a:spcAft>
                <a:spcPts val="1333"/>
              </a:spcAft>
              <a:buSzPct val="100000"/>
            </a:pPr>
            <a:endPar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3700353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1">
            <a:extLst>
              <a:ext uri="{FF2B5EF4-FFF2-40B4-BE49-F238E27FC236}">
                <a16:creationId xmlns:a16="http://schemas.microsoft.com/office/drawing/2014/main" xmlns="" id="{5C0D11F6-5D0D-4C85-8A0A-1FAB16948EDC}"/>
              </a:ext>
            </a:extLst>
          </p:cNvPr>
          <p:cNvSpPr txBox="1">
            <a:spLocks/>
          </p:cNvSpPr>
          <p:nvPr/>
        </p:nvSpPr>
        <p:spPr bwMode="gray">
          <a:xfrm>
            <a:off x="658151" y="888402"/>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lgn="just">
              <a:spcBef>
                <a:spcPts val="1200"/>
              </a:spcBef>
              <a:spcAft>
                <a:spcPts val="1200"/>
              </a:spcAft>
            </a:pPr>
            <a:r>
              <a:rPr lang="es-ES_tradnl" sz="2400" dirty="0">
                <a:solidFill>
                  <a:srgbClr val="C00000"/>
                </a:solidFill>
                <a:latin typeface="Open Sans" panose="020B0606030504020204" pitchFamily="34" charset="0"/>
              </a:rPr>
              <a:t>1. Distribución Financiera Programa FSE+ 2021-2027 Comunidad de Madrid</a:t>
            </a:r>
            <a:endParaRPr lang="es-ES" sz="1400" dirty="0">
              <a:solidFill>
                <a:srgbClr val="C00000"/>
              </a:solidFill>
              <a:latin typeface="Open Sans" panose="020B0606030504020204" pitchFamily="34" charset="0"/>
            </a:endParaRPr>
          </a:p>
        </p:txBody>
      </p:sp>
      <p:graphicFrame>
        <p:nvGraphicFramePr>
          <p:cNvPr id="6" name="Marcador de contenido 17"/>
          <p:cNvGraphicFramePr>
            <a:graphicFrameLocks/>
          </p:cNvGraphicFramePr>
          <p:nvPr>
            <p:extLst>
              <p:ext uri="{D42A27DB-BD31-4B8C-83A1-F6EECF244321}">
                <p14:modId xmlns:p14="http://schemas.microsoft.com/office/powerpoint/2010/main" val="636976860"/>
              </p:ext>
            </p:extLst>
          </p:nvPr>
        </p:nvGraphicFramePr>
        <p:xfrm>
          <a:off x="588782" y="1887862"/>
          <a:ext cx="4133850" cy="40817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Tabla 8"/>
          <p:cNvGraphicFramePr>
            <a:graphicFrameLocks noGrp="1"/>
          </p:cNvGraphicFramePr>
          <p:nvPr>
            <p:extLst>
              <p:ext uri="{D42A27DB-BD31-4B8C-83A1-F6EECF244321}">
                <p14:modId xmlns:p14="http://schemas.microsoft.com/office/powerpoint/2010/main" val="4098464566"/>
              </p:ext>
            </p:extLst>
          </p:nvPr>
        </p:nvGraphicFramePr>
        <p:xfrm>
          <a:off x="5081048" y="1887862"/>
          <a:ext cx="6122863" cy="3950988"/>
        </p:xfrm>
        <a:graphic>
          <a:graphicData uri="http://schemas.openxmlformats.org/drawingml/2006/table">
            <a:tbl>
              <a:tblPr firstRow="1" bandRow="1">
                <a:effectLst/>
                <a:tableStyleId>{35758FB7-9AC5-4552-8A53-C91805E547FA}</a:tableStyleId>
              </a:tblPr>
              <a:tblGrid>
                <a:gridCol w="2075250">
                  <a:extLst>
                    <a:ext uri="{9D8B030D-6E8A-4147-A177-3AD203B41FA5}">
                      <a16:colId xmlns:a16="http://schemas.microsoft.com/office/drawing/2014/main" xmlns="" val="1049240586"/>
                    </a:ext>
                  </a:extLst>
                </a:gridCol>
                <a:gridCol w="1216233">
                  <a:extLst>
                    <a:ext uri="{9D8B030D-6E8A-4147-A177-3AD203B41FA5}">
                      <a16:colId xmlns:a16="http://schemas.microsoft.com/office/drawing/2014/main" xmlns="" val="1689844116"/>
                    </a:ext>
                  </a:extLst>
                </a:gridCol>
                <a:gridCol w="1411850">
                  <a:extLst>
                    <a:ext uri="{9D8B030D-6E8A-4147-A177-3AD203B41FA5}">
                      <a16:colId xmlns:a16="http://schemas.microsoft.com/office/drawing/2014/main" xmlns="" val="3217541413"/>
                    </a:ext>
                  </a:extLst>
                </a:gridCol>
                <a:gridCol w="1419530">
                  <a:extLst>
                    <a:ext uri="{9D8B030D-6E8A-4147-A177-3AD203B41FA5}">
                      <a16:colId xmlns:a16="http://schemas.microsoft.com/office/drawing/2014/main" xmlns="" val="500572156"/>
                    </a:ext>
                  </a:extLst>
                </a:gridCol>
              </a:tblGrid>
              <a:tr h="719219">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Distribución por Prioridad</a:t>
                      </a:r>
                    </a:p>
                  </a:txBody>
                  <a:tcPr anchor="ctr">
                    <a:lnL w="19050" cap="flat" cmpd="sng" algn="ctr">
                      <a:solidFill>
                        <a:srgbClr val="C00000"/>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9050" cap="flat" cmpd="sng" algn="ctr">
                      <a:solidFill>
                        <a:srgbClr val="C00000"/>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40000"/>
                      </a:srgbClr>
                    </a:solidFill>
                  </a:tcPr>
                </a:tc>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Coste (M€)</a:t>
                      </a:r>
                    </a:p>
                  </a:txBody>
                  <a:tcPr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9050" cap="flat" cmpd="sng" algn="ctr">
                      <a:solidFill>
                        <a:srgbClr val="C00000"/>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40000"/>
                      </a:srgbClr>
                    </a:solidFill>
                  </a:tcPr>
                </a:tc>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Ayuda FSE+ (M€)</a:t>
                      </a:r>
                    </a:p>
                  </a:txBody>
                  <a:tcPr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9050" cap="flat" cmpd="sng" algn="ctr">
                      <a:solidFill>
                        <a:srgbClr val="C00000"/>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40000"/>
                      </a:srgbClr>
                    </a:solidFill>
                  </a:tcPr>
                </a:tc>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 sobre ayuda programada</a:t>
                      </a:r>
                    </a:p>
                  </a:txBody>
                  <a:tcPr anchor="ctr">
                    <a:lnL w="12700" cap="flat" cmpd="sng" algn="ctr">
                      <a:solidFill>
                        <a:schemeClr val="bg1">
                          <a:lumMod val="50000"/>
                          <a:lumOff val="50000"/>
                        </a:schemeClr>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40000"/>
                      </a:srgbClr>
                    </a:solidFill>
                  </a:tcPr>
                </a:tc>
                <a:extLst>
                  <a:ext uri="{0D108BD9-81ED-4DB2-BD59-A6C34878D82A}">
                    <a16:rowId xmlns:a16="http://schemas.microsoft.com/office/drawing/2014/main" xmlns="" val="2434132305"/>
                  </a:ext>
                </a:extLst>
              </a:tr>
              <a:tr h="318834">
                <a:tc>
                  <a:txBody>
                    <a:bodyPr/>
                    <a:lstStyle/>
                    <a:p>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1. Empleo</a:t>
                      </a:r>
                    </a:p>
                  </a:txBody>
                  <a:tcPr anchor="ctr">
                    <a:lnL w="19050" cap="flat" cmpd="sng" algn="ctr">
                      <a:solidFill>
                        <a:srgbClr val="C00000"/>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20000"/>
                      </a:srgbClr>
                    </a:solidFill>
                  </a:tcPr>
                </a:tc>
                <a:tc>
                  <a:txBody>
                    <a:bodyPr/>
                    <a:lstStyle/>
                    <a:p>
                      <a:pPr algn="ctr"/>
                      <a:r>
                        <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15,48</a:t>
                      </a:r>
                    </a:p>
                  </a:txBody>
                  <a:tcPr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20000"/>
                      </a:srgbClr>
                    </a:solidFill>
                  </a:tcPr>
                </a:tc>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46,19</a:t>
                      </a:r>
                    </a:p>
                  </a:txBody>
                  <a:tcPr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20000"/>
                      </a:srgbClr>
                    </a:solidFill>
                  </a:tcPr>
                </a:tc>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 11,74%</a:t>
                      </a:r>
                    </a:p>
                  </a:txBody>
                  <a:tcPr anchor="ctr">
                    <a:lnL w="12700" cap="flat" cmpd="sng" algn="ctr">
                      <a:solidFill>
                        <a:schemeClr val="bg1">
                          <a:lumMod val="50000"/>
                          <a:lumOff val="50000"/>
                        </a:schemeClr>
                      </a:solidFill>
                      <a:prstDash val="solid"/>
                      <a:round/>
                      <a:headEnd type="none" w="med" len="med"/>
                      <a:tailEnd type="none" w="med" len="med"/>
                    </a:lnL>
                    <a:lnR w="19050" cap="flat" cmpd="sng" algn="ctr">
                      <a:solidFill>
                        <a:srgbClr val="C00000"/>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20000"/>
                      </a:srgbClr>
                    </a:solidFill>
                  </a:tcPr>
                </a:tc>
                <a:extLst>
                  <a:ext uri="{0D108BD9-81ED-4DB2-BD59-A6C34878D82A}">
                    <a16:rowId xmlns:a16="http://schemas.microsoft.com/office/drawing/2014/main" xmlns="" val="3686479079"/>
                  </a:ext>
                </a:extLst>
              </a:tr>
              <a:tr h="318834">
                <a:tc>
                  <a:txBody>
                    <a:bodyPr/>
                    <a:lstStyle/>
                    <a:p>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2. Inclusión Social</a:t>
                      </a:r>
                    </a:p>
                  </a:txBody>
                  <a:tcPr anchor="ctr">
                    <a:lnL w="19050" cap="flat" cmpd="sng" algn="ctr">
                      <a:solidFill>
                        <a:srgbClr val="C00000"/>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chemeClr val="accent3">
                        <a:lumMod val="20000"/>
                        <a:lumOff val="80000"/>
                      </a:schemeClr>
                    </a:solidFill>
                  </a:tcPr>
                </a:tc>
                <a:tc>
                  <a:txBody>
                    <a:bodyPr/>
                    <a:lstStyle/>
                    <a:p>
                      <a:pPr algn="ctr"/>
                      <a:r>
                        <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63,66</a:t>
                      </a:r>
                    </a:p>
                  </a:txBody>
                  <a:tcPr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chemeClr val="accent3">
                        <a:lumMod val="20000"/>
                        <a:lumOff val="80000"/>
                      </a:schemeClr>
                    </a:solidFill>
                  </a:tcPr>
                </a:tc>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105,46</a:t>
                      </a:r>
                    </a:p>
                  </a:txBody>
                  <a:tcPr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chemeClr val="accent3">
                        <a:lumMod val="20000"/>
                        <a:lumOff val="80000"/>
                      </a:schemeClr>
                    </a:solidFill>
                  </a:tcPr>
                </a:tc>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26,81%</a:t>
                      </a:r>
                    </a:p>
                  </a:txBody>
                  <a:tcPr anchor="ctr">
                    <a:lnL w="12700" cap="flat" cmpd="sng" algn="ctr">
                      <a:solidFill>
                        <a:schemeClr val="bg1">
                          <a:lumMod val="50000"/>
                          <a:lumOff val="50000"/>
                        </a:schemeClr>
                      </a:solidFill>
                      <a:prstDash val="solid"/>
                      <a:round/>
                      <a:headEnd type="none" w="med" len="med"/>
                      <a:tailEnd type="none" w="med" len="med"/>
                    </a:lnL>
                    <a:lnR w="19050" cap="flat" cmpd="sng" algn="ctr">
                      <a:solidFill>
                        <a:srgbClr val="C00000"/>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305216056"/>
                  </a:ext>
                </a:extLst>
              </a:tr>
              <a:tr h="485772">
                <a:tc>
                  <a:txBody>
                    <a:bodyPr/>
                    <a:lstStyle/>
                    <a:p>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3. Educación y</a:t>
                      </a:r>
                      <a:r>
                        <a:rPr lang="es-ES" sz="1400" baseline="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Formación</a:t>
                      </a:r>
                    </a:p>
                  </a:txBody>
                  <a:tcPr anchor="ctr">
                    <a:lnL w="19050" cap="flat" cmpd="sng" algn="ctr">
                      <a:solidFill>
                        <a:srgbClr val="C00000"/>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20000"/>
                      </a:srgbClr>
                    </a:solidFill>
                  </a:tcPr>
                </a:tc>
                <a:tc>
                  <a:txBody>
                    <a:bodyPr/>
                    <a:lstStyle/>
                    <a:p>
                      <a:pPr algn="ctr"/>
                      <a:r>
                        <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76,5</a:t>
                      </a:r>
                    </a:p>
                  </a:txBody>
                  <a:tcPr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20000"/>
                      </a:srgbClr>
                    </a:solidFill>
                  </a:tcPr>
                </a:tc>
                <a:tc>
                  <a:txBody>
                    <a:bodyPr/>
                    <a:lstStyle/>
                    <a:p>
                      <a:pPr algn="ctr"/>
                      <a:r>
                        <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0,6</a:t>
                      </a:r>
                    </a:p>
                  </a:txBody>
                  <a:tcPr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20000"/>
                      </a:srgbClr>
                    </a:solidFill>
                  </a:tcPr>
                </a:tc>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17,95%</a:t>
                      </a:r>
                    </a:p>
                  </a:txBody>
                  <a:tcPr anchor="ctr">
                    <a:lnL w="12700" cap="flat" cmpd="sng" algn="ctr">
                      <a:solidFill>
                        <a:schemeClr val="bg1">
                          <a:lumMod val="50000"/>
                          <a:lumOff val="50000"/>
                        </a:schemeClr>
                      </a:solidFill>
                      <a:prstDash val="solid"/>
                      <a:round/>
                      <a:headEnd type="none" w="med" len="med"/>
                      <a:tailEnd type="none" w="med" len="med"/>
                    </a:lnL>
                    <a:lnR w="19050" cap="flat" cmpd="sng" algn="ctr">
                      <a:solidFill>
                        <a:srgbClr val="C00000"/>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20000"/>
                      </a:srgbClr>
                    </a:solidFill>
                  </a:tcPr>
                </a:tc>
                <a:extLst>
                  <a:ext uri="{0D108BD9-81ED-4DB2-BD59-A6C34878D82A}">
                    <a16:rowId xmlns:a16="http://schemas.microsoft.com/office/drawing/2014/main" xmlns="" val="2038548731"/>
                  </a:ext>
                </a:extLst>
              </a:tr>
              <a:tr h="318834">
                <a:tc>
                  <a:txBody>
                    <a:bodyPr/>
                    <a:lstStyle/>
                    <a:p>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5. Empleo Juvenil</a:t>
                      </a:r>
                    </a:p>
                  </a:txBody>
                  <a:tcPr anchor="ctr">
                    <a:lnL w="19050" cap="flat" cmpd="sng" algn="ctr">
                      <a:solidFill>
                        <a:srgbClr val="C00000"/>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chemeClr val="accent3">
                        <a:lumMod val="20000"/>
                        <a:lumOff val="80000"/>
                      </a:schemeClr>
                    </a:solidFill>
                  </a:tcPr>
                </a:tc>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223,8</a:t>
                      </a:r>
                    </a:p>
                  </a:txBody>
                  <a:tcPr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chemeClr val="accent3">
                        <a:lumMod val="20000"/>
                        <a:lumOff val="80000"/>
                      </a:schemeClr>
                    </a:solidFill>
                  </a:tcPr>
                </a:tc>
                <a:tc>
                  <a:txBody>
                    <a:bodyPr/>
                    <a:lstStyle/>
                    <a:p>
                      <a:pPr algn="ctr"/>
                      <a:r>
                        <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8</a:t>
                      </a: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9,5</a:t>
                      </a:r>
                    </a:p>
                  </a:txBody>
                  <a:tcPr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chemeClr val="accent3">
                        <a:lumMod val="20000"/>
                        <a:lumOff val="80000"/>
                      </a:schemeClr>
                    </a:solidFill>
                  </a:tcPr>
                </a:tc>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22,75%</a:t>
                      </a:r>
                    </a:p>
                  </a:txBody>
                  <a:tcPr anchor="ctr">
                    <a:lnL w="12700" cap="flat" cmpd="sng" algn="ctr">
                      <a:solidFill>
                        <a:schemeClr val="bg1">
                          <a:lumMod val="50000"/>
                          <a:lumOff val="50000"/>
                        </a:schemeClr>
                      </a:solidFill>
                      <a:prstDash val="solid"/>
                      <a:round/>
                      <a:headEnd type="none" w="med" len="med"/>
                      <a:tailEnd type="none" w="med" len="med"/>
                    </a:lnL>
                    <a:lnR w="19050" cap="flat" cmpd="sng" algn="ctr">
                      <a:solidFill>
                        <a:srgbClr val="C00000"/>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531557632"/>
                  </a:ext>
                </a:extLst>
              </a:tr>
              <a:tr h="318834">
                <a:tc>
                  <a:txBody>
                    <a:bodyPr/>
                    <a:lstStyle/>
                    <a:p>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7. Garantía Infantil</a:t>
                      </a:r>
                    </a:p>
                  </a:txBody>
                  <a:tcPr anchor="ctr">
                    <a:lnL w="19050" cap="flat" cmpd="sng" algn="ctr">
                      <a:solidFill>
                        <a:srgbClr val="C00000"/>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20000"/>
                      </a:srgbClr>
                    </a:solidFill>
                  </a:tcPr>
                </a:tc>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50,50</a:t>
                      </a:r>
                    </a:p>
                  </a:txBody>
                  <a:tcPr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20000"/>
                      </a:srgbClr>
                    </a:solidFill>
                  </a:tcPr>
                </a:tc>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20,20</a:t>
                      </a:r>
                    </a:p>
                  </a:txBody>
                  <a:tcPr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20000"/>
                      </a:srgbClr>
                    </a:solidFill>
                  </a:tcPr>
                </a:tc>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5,14%</a:t>
                      </a:r>
                    </a:p>
                  </a:txBody>
                  <a:tcPr anchor="ctr">
                    <a:lnL w="12700" cap="flat" cmpd="sng" algn="ctr">
                      <a:solidFill>
                        <a:schemeClr val="bg1">
                          <a:lumMod val="50000"/>
                          <a:lumOff val="50000"/>
                        </a:schemeClr>
                      </a:solidFill>
                      <a:prstDash val="solid"/>
                      <a:round/>
                      <a:headEnd type="none" w="med" len="med"/>
                      <a:tailEnd type="none" w="med" len="med"/>
                    </a:lnL>
                    <a:lnR w="19050" cap="flat" cmpd="sng" algn="ctr">
                      <a:solidFill>
                        <a:srgbClr val="C00000"/>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20000"/>
                      </a:srgbClr>
                    </a:solidFill>
                  </a:tcPr>
                </a:tc>
                <a:extLst>
                  <a:ext uri="{0D108BD9-81ED-4DB2-BD59-A6C34878D82A}">
                    <a16:rowId xmlns:a16="http://schemas.microsoft.com/office/drawing/2014/main" xmlns="" val="3716504712"/>
                  </a:ext>
                </a:extLst>
              </a:tr>
              <a:tr h="318834">
                <a:tc>
                  <a:txBody>
                    <a:bodyPr/>
                    <a:lstStyle/>
                    <a:p>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9. STEP</a:t>
                      </a:r>
                    </a:p>
                  </a:txBody>
                  <a:tcPr anchor="ctr">
                    <a:lnL w="19050" cap="flat" cmpd="sng" algn="ctr">
                      <a:solidFill>
                        <a:srgbClr val="C00000"/>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chemeClr val="accent3">
                        <a:lumMod val="20000"/>
                        <a:lumOff val="80000"/>
                      </a:schemeClr>
                    </a:solidFill>
                  </a:tcPr>
                </a:tc>
                <a:tc>
                  <a:txBody>
                    <a:bodyPr/>
                    <a:lstStyle/>
                    <a:p>
                      <a:pPr algn="ctr"/>
                      <a:r>
                        <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61,4</a:t>
                      </a:r>
                      <a:endPar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chemeClr val="accent3">
                        <a:lumMod val="20000"/>
                        <a:lumOff val="80000"/>
                      </a:schemeClr>
                    </a:solidFill>
                  </a:tcPr>
                </a:tc>
                <a:tc>
                  <a:txBody>
                    <a:bodyPr/>
                    <a:lstStyle/>
                    <a:p>
                      <a:pPr algn="ctr"/>
                      <a:r>
                        <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61,4</a:t>
                      </a:r>
                      <a:endPar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chemeClr val="accent3">
                        <a:lumMod val="20000"/>
                        <a:lumOff val="80000"/>
                      </a:schemeClr>
                    </a:solidFill>
                  </a:tcPr>
                </a:tc>
                <a:tc>
                  <a:txBody>
                    <a:bodyPr/>
                    <a:lstStyle/>
                    <a:p>
                      <a:pPr algn="ctr"/>
                      <a:r>
                        <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15,61%</a:t>
                      </a:r>
                      <a:endPar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1">
                          <a:lumMod val="50000"/>
                          <a:lumOff val="50000"/>
                        </a:schemeClr>
                      </a:solidFill>
                      <a:prstDash val="solid"/>
                      <a:round/>
                      <a:headEnd type="none" w="med" len="med"/>
                      <a:tailEnd type="none" w="med" len="med"/>
                    </a:lnL>
                    <a:lnR w="19050" cap="flat" cmpd="sng" algn="ctr">
                      <a:solidFill>
                        <a:srgbClr val="C00000"/>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44881260"/>
                  </a:ext>
                </a:extLst>
              </a:tr>
              <a:tr h="310683">
                <a:tc>
                  <a:txBody>
                    <a:bodyPr/>
                    <a:lstStyle/>
                    <a:p>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TOTAL</a:t>
                      </a:r>
                    </a:p>
                  </a:txBody>
                  <a:tcPr anchor="ctr">
                    <a:lnL w="19050" cap="flat" cmpd="sng" algn="ctr">
                      <a:solidFill>
                        <a:srgbClr val="C00000"/>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20000"/>
                      </a:srgbClr>
                    </a:solidFill>
                  </a:tcPr>
                </a:tc>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891,342</a:t>
                      </a:r>
                    </a:p>
                  </a:txBody>
                  <a:tcPr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20000"/>
                      </a:srgbClr>
                    </a:solidFill>
                  </a:tcPr>
                </a:tc>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393,356</a:t>
                      </a:r>
                    </a:p>
                  </a:txBody>
                  <a:tcPr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20000"/>
                      </a:srgbClr>
                    </a:solidFill>
                  </a:tcPr>
                </a:tc>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100%</a:t>
                      </a:r>
                    </a:p>
                  </a:txBody>
                  <a:tcPr anchor="ctr">
                    <a:lnL w="12700" cap="flat" cmpd="sng" algn="ctr">
                      <a:solidFill>
                        <a:schemeClr val="bg1">
                          <a:lumMod val="50000"/>
                          <a:lumOff val="50000"/>
                        </a:schemeClr>
                      </a:solidFill>
                      <a:prstDash val="solid"/>
                      <a:round/>
                      <a:headEnd type="none" w="med" len="med"/>
                      <a:tailEnd type="none" w="med" len="med"/>
                    </a:lnL>
                    <a:lnR w="19050" cap="flat" cmpd="sng" algn="ctr">
                      <a:solidFill>
                        <a:srgbClr val="C00000"/>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rgbClr val="A6A6B5">
                        <a:alpha val="20000"/>
                      </a:srgbClr>
                    </a:solidFill>
                  </a:tcPr>
                </a:tc>
                <a:extLst>
                  <a:ext uri="{0D108BD9-81ED-4DB2-BD59-A6C34878D82A}">
                    <a16:rowId xmlns:a16="http://schemas.microsoft.com/office/drawing/2014/main" xmlns="" val="2703999779"/>
                  </a:ext>
                </a:extLst>
              </a:tr>
              <a:tr h="310683">
                <a:tc>
                  <a:txBody>
                    <a:bodyPr/>
                    <a:lstStyle/>
                    <a:p>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Asistencia Técnica</a:t>
                      </a:r>
                    </a:p>
                  </a:txBody>
                  <a:tcPr anchor="ctr">
                    <a:lnL w="19050" cap="flat" cmpd="sng" algn="ctr">
                      <a:solidFill>
                        <a:srgbClr val="C00000"/>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chemeClr val="accent3">
                        <a:lumMod val="20000"/>
                        <a:lumOff val="80000"/>
                      </a:schemeClr>
                    </a:solidFill>
                  </a:tcPr>
                </a:tc>
                <a:tc>
                  <a:txBody>
                    <a:bodyPr/>
                    <a:lstStyle/>
                    <a:p>
                      <a:pPr algn="ctr"/>
                      <a:r>
                        <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5,7</a:t>
                      </a:r>
                    </a:p>
                  </a:txBody>
                  <a:tcPr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chemeClr val="accent3">
                        <a:lumMod val="20000"/>
                        <a:lumOff val="80000"/>
                      </a:schemeClr>
                    </a:solidFill>
                  </a:tcPr>
                </a:tc>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15,7</a:t>
                      </a:r>
                    </a:p>
                  </a:txBody>
                  <a:tcPr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chemeClr val="accent3">
                        <a:lumMod val="20000"/>
                        <a:lumOff val="80000"/>
                      </a:schemeClr>
                    </a:solidFill>
                  </a:tcPr>
                </a:tc>
                <a:tc>
                  <a:txBody>
                    <a:bodyPr/>
                    <a:lstStyle/>
                    <a:p>
                      <a:pPr algn="ct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a:txBody>
                  <a:tcPr anchor="ctr">
                    <a:lnL w="12700" cap="flat" cmpd="sng" algn="ctr">
                      <a:solidFill>
                        <a:schemeClr val="bg1">
                          <a:lumMod val="50000"/>
                          <a:lumOff val="50000"/>
                        </a:schemeClr>
                      </a:solidFill>
                      <a:prstDash val="solid"/>
                      <a:round/>
                      <a:headEnd type="none" w="med" len="med"/>
                      <a:tailEnd type="none" w="med" len="med"/>
                    </a:lnL>
                    <a:lnR w="19050" cap="flat" cmpd="sng" algn="ctr">
                      <a:solidFill>
                        <a:srgbClr val="C00000"/>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2141412694"/>
                  </a:ext>
                </a:extLst>
              </a:tr>
              <a:tr h="485772">
                <a:tc>
                  <a:txBody>
                    <a:bodyPr/>
                    <a:lstStyle/>
                    <a:p>
                      <a:pPr algn="l"/>
                      <a:r>
                        <a:rPr lang="es-E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SUMA total</a:t>
                      </a:r>
                    </a:p>
                  </a:txBody>
                  <a:tcPr anchor="ctr">
                    <a:lnL w="19050" cap="flat" cmpd="sng" algn="ctr">
                      <a:solidFill>
                        <a:srgbClr val="C00000"/>
                      </a:solidFill>
                      <a:prstDash val="solid"/>
                      <a:round/>
                      <a:headEnd type="none" w="med" len="med"/>
                      <a:tailEnd type="none" w="med" len="med"/>
                    </a:lnL>
                    <a:lnT w="12700" cap="flat" cmpd="sng" algn="ctr">
                      <a:solidFill>
                        <a:schemeClr val="bg1">
                          <a:lumMod val="50000"/>
                          <a:lumOff val="50000"/>
                        </a:schemeClr>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B5">
                        <a:alpha val="40000"/>
                      </a:srgbClr>
                    </a:solidFill>
                  </a:tcPr>
                </a:tc>
                <a:tc>
                  <a:txBody>
                    <a:bodyPr/>
                    <a:lstStyle/>
                    <a:p>
                      <a:pPr algn="ctr"/>
                      <a:r>
                        <a:rPr lang="es-E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926,996 M€</a:t>
                      </a:r>
                    </a:p>
                  </a:txBody>
                  <a:tcPr anchor="ctr">
                    <a:lnT w="12700" cap="flat" cmpd="sng" algn="ctr">
                      <a:solidFill>
                        <a:schemeClr val="bg1">
                          <a:lumMod val="50000"/>
                          <a:lumOff val="50000"/>
                        </a:schemeClr>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B5">
                        <a:alpha val="40000"/>
                      </a:srgbClr>
                    </a:solidFill>
                  </a:tcPr>
                </a:tc>
                <a:tc>
                  <a:txBody>
                    <a:bodyPr/>
                    <a:lstStyle/>
                    <a:p>
                      <a:pPr algn="ctr"/>
                      <a:r>
                        <a:rPr lang="es-E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409,09 M€</a:t>
                      </a:r>
                    </a:p>
                  </a:txBody>
                  <a:tcPr anchor="ctr">
                    <a:lnT w="12700" cap="flat" cmpd="sng" algn="ctr">
                      <a:solidFill>
                        <a:schemeClr val="bg1">
                          <a:lumMod val="50000"/>
                          <a:lumOff val="50000"/>
                        </a:schemeClr>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B5">
                        <a:alpha val="40000"/>
                      </a:srgbClr>
                    </a:solidFill>
                  </a:tcPr>
                </a:tc>
                <a:tc>
                  <a:txBody>
                    <a:bodyPr/>
                    <a:lstStyle/>
                    <a:p>
                      <a:pPr algn="ctr"/>
                      <a:r>
                        <a:rPr lang="en-GB"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100</a:t>
                      </a:r>
                      <a:r>
                        <a:rPr lang="es-E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txBody>
                  <a:tcPr anchor="ctr">
                    <a:lnR w="19050" cap="flat" cmpd="sng" algn="ctr">
                      <a:solidFill>
                        <a:srgbClr val="C00000"/>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A6B5">
                        <a:alpha val="40000"/>
                      </a:srgbClr>
                    </a:solidFill>
                  </a:tcPr>
                </a:tc>
                <a:extLst>
                  <a:ext uri="{0D108BD9-81ED-4DB2-BD59-A6C34878D82A}">
                    <a16:rowId xmlns:a16="http://schemas.microsoft.com/office/drawing/2014/main" xmlns="" val="904051232"/>
                  </a:ext>
                </a:extLst>
              </a:tr>
            </a:tbl>
          </a:graphicData>
        </a:graphic>
      </p:graphicFrame>
    </p:spTree>
    <p:extLst>
      <p:ext uri="{BB962C8B-B14F-4D97-AF65-F5344CB8AC3E}">
        <p14:creationId xmlns:p14="http://schemas.microsoft.com/office/powerpoint/2010/main" val="260782382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ctrTitle"/>
          </p:nvPr>
        </p:nvSpPr>
        <p:spPr>
          <a:xfrm>
            <a:off x="667747" y="804002"/>
            <a:ext cx="6658674" cy="409909"/>
          </a:xfrm>
        </p:spPr>
        <p:txBody>
          <a:bodyPr/>
          <a:lstStyle/>
          <a:p>
            <a:r>
              <a:rPr lang="es-ES_tradnl" sz="2400" dirty="0">
                <a:solidFill>
                  <a:srgbClr val="C00000"/>
                </a:solidFill>
                <a:latin typeface="Open Sans" panose="020B0606030504020204" pitchFamily="34" charset="0"/>
              </a:rPr>
              <a:t>2. Reprogramaciones efectuadas</a:t>
            </a:r>
            <a:endParaRPr lang="es-ES" sz="2400" dirty="0"/>
          </a:p>
        </p:txBody>
      </p:sp>
      <p:sp>
        <p:nvSpPr>
          <p:cNvPr id="3" name="Rectángulo 2">
            <a:extLst>
              <a:ext uri="{FF2B5EF4-FFF2-40B4-BE49-F238E27FC236}">
                <a16:creationId xmlns:a16="http://schemas.microsoft.com/office/drawing/2014/main" xmlns="" id="{D89C8471-21A5-D3FA-67BF-4B9D334937A2}"/>
              </a:ext>
            </a:extLst>
          </p:cNvPr>
          <p:cNvSpPr/>
          <p:nvPr/>
        </p:nvSpPr>
        <p:spPr>
          <a:xfrm>
            <a:off x="1219806" y="1642399"/>
            <a:ext cx="8823919" cy="3949799"/>
          </a:xfrm>
          <a:prstGeom prst="rect">
            <a:avLst/>
          </a:prstGeom>
        </p:spPr>
        <p:txBody>
          <a:bodyPr wrap="square">
            <a:spAutoFit/>
          </a:bodyPr>
          <a:lstStyle/>
          <a:p>
            <a:pPr lvl="0" algn="just"/>
            <a:r>
              <a:rPr lang="es-ES" sz="1200" dirty="0">
                <a:solidFill>
                  <a:prstClr val="black"/>
                </a:solidFill>
                <a:latin typeface="Open Sans" panose="020B0606030504020204" pitchFamily="34" charset="0"/>
                <a:ea typeface="Open Sans" panose="020B0606030504020204" pitchFamily="34" charset="0"/>
                <a:cs typeface="Open Sans" panose="020B0606030504020204" pitchFamily="34" charset="0"/>
              </a:rPr>
              <a:t>El programa FSE+ 2021-2027 de la Comunidad de Madrid ha sido objeto de dos reprogramaciones durante el periodo de ejecución: </a:t>
            </a:r>
          </a:p>
          <a:p>
            <a:pPr marL="285750" indent="-285750" algn="just">
              <a:spcAft>
                <a:spcPts val="800"/>
              </a:spcAft>
              <a:buFont typeface="Wingdings" panose="05000000000000000000" pitchFamily="2" charset="2"/>
              <a:buChar char="Ø"/>
            </a:pPr>
            <a:endParaRPr lang="es-ES" sz="1200" b="1"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spcAft>
                <a:spcPts val="800"/>
              </a:spcAft>
            </a:pPr>
            <a:r>
              <a:rPr lang="es-ES" sz="1200" b="1" i="1" dirty="0">
                <a:solidFill>
                  <a:srgbClr val="005587"/>
                </a:solidFill>
                <a:latin typeface="Open Sans" panose="020B0606030504020204" pitchFamily="34" charset="0"/>
                <a:ea typeface="Open Sans" panose="020B0606030504020204" pitchFamily="34" charset="0"/>
                <a:cs typeface="Open Sans" panose="020B0606030504020204" pitchFamily="34" charset="0"/>
              </a:rPr>
              <a:t>1. Reprogramación de 2024 (Decisión C (2024) 9187, de 17/12/24)</a:t>
            </a:r>
          </a:p>
          <a:p>
            <a:pPr marL="285750" lvl="0" indent="-285750" algn="just">
              <a:spcAft>
                <a:spcPts val="800"/>
              </a:spcAft>
              <a:buFont typeface="Wingdings" panose="05000000000000000000" pitchFamily="2" charset="2"/>
              <a:buChar char="Ø"/>
            </a:pPr>
            <a:r>
              <a:rPr lang="es-ES" sz="1200" dirty="0">
                <a:solidFill>
                  <a:prstClr val="black"/>
                </a:solidFill>
                <a:latin typeface="Open Sans" panose="020B0606030504020204" pitchFamily="34" charset="0"/>
                <a:ea typeface="Open Sans" panose="020B0606030504020204" pitchFamily="34" charset="0"/>
                <a:cs typeface="Open Sans" panose="020B0606030504020204" pitchFamily="34" charset="0"/>
              </a:rPr>
              <a:t>Se incorpora una </a:t>
            </a:r>
            <a:r>
              <a:rPr lang="es-E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nueva Prioridad 9 - </a:t>
            </a:r>
            <a:r>
              <a:rPr lang="es-ES" sz="12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Desarrollo de capacidades y cualificaciones relacionadas con la Plataforma de Tecnologías Estratégicas para Europa (STEP), </a:t>
            </a: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s-ES" sz="1200" i="1" dirty="0">
                <a:solidFill>
                  <a:srgbClr val="012169"/>
                </a:solidFill>
                <a:latin typeface="Open Sans" panose="020B0606030504020204" pitchFamily="34" charset="0"/>
                <a:ea typeface="Open Sans" panose="020B0606030504020204" pitchFamily="34" charset="0"/>
                <a:cs typeface="Open Sans" panose="020B0606030504020204" pitchFamily="34" charset="0"/>
              </a:rPr>
              <a:t>  c</a:t>
            </a:r>
            <a:r>
              <a:rPr lang="es-ES" sz="1200" dirty="0">
                <a:solidFill>
                  <a:prstClr val="black"/>
                </a:solidFill>
                <a:latin typeface="Open Sans" panose="020B0606030504020204" pitchFamily="34" charset="0"/>
                <a:ea typeface="Open Sans" panose="020B0606030504020204" pitchFamily="34" charset="0"/>
                <a:cs typeface="Open Sans" panose="020B0606030504020204" pitchFamily="34" charset="0"/>
              </a:rPr>
              <a:t>omprendiendo cinco nuevas líneas de actuación (orientadas a la formación y cualificación en biotecnología, digitalización, tecnologías limpias, investigación, y formación profesional  especializada)  en dos Objetivos Específicos (ESO4.1 y ESO4.5)</a:t>
            </a:r>
          </a:p>
          <a:p>
            <a:pPr marL="285750" indent="-285750" algn="just">
              <a:spcAft>
                <a:spcPts val="800"/>
              </a:spcAft>
              <a:buFont typeface="Wingdings" panose="05000000000000000000" pitchFamily="2" charset="2"/>
              <a:buChar char="Ø"/>
            </a:pPr>
            <a:r>
              <a:rPr lang="es-ES" sz="1200" b="1"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r>
              <a:rPr lang="es-ES" sz="1200" dirty="0">
                <a:solidFill>
                  <a:prstClr val="black"/>
                </a:solidFill>
                <a:latin typeface="Open Sans" panose="020B0606030504020204" pitchFamily="34" charset="0"/>
                <a:ea typeface="Open Sans" panose="020B0606030504020204" pitchFamily="34" charset="0"/>
                <a:cs typeface="Open Sans" panose="020B0606030504020204" pitchFamily="34" charset="0"/>
              </a:rPr>
              <a:t>Esta reprogramación no supuso mayor dotación de ayuda FSE+, sino una </a:t>
            </a:r>
            <a:r>
              <a:rPr lang="es-ES" sz="1200" b="1" dirty="0">
                <a:solidFill>
                  <a:prstClr val="black"/>
                </a:solidFill>
                <a:latin typeface="Open Sans" panose="020B0606030504020204" pitchFamily="34" charset="0"/>
                <a:ea typeface="Open Sans" panose="020B0606030504020204" pitchFamily="34" charset="0"/>
                <a:cs typeface="Open Sans" panose="020B0606030504020204" pitchFamily="34" charset="0"/>
              </a:rPr>
              <a:t>reasignación financiera </a:t>
            </a:r>
            <a:r>
              <a:rPr lang="es-ES" sz="1200" dirty="0">
                <a:solidFill>
                  <a:prstClr val="black"/>
                </a:solidFill>
                <a:latin typeface="Open Sans" panose="020B0606030504020204" pitchFamily="34" charset="0"/>
                <a:ea typeface="Open Sans" panose="020B0606030504020204" pitchFamily="34" charset="0"/>
                <a:cs typeface="Open Sans" panose="020B0606030504020204" pitchFamily="34" charset="0"/>
              </a:rPr>
              <a:t>entre las prioridades ya existentes, para dotar de contenido económico a la Prioridad 9 </a:t>
            </a: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s-ES" sz="1200" dirty="0">
                <a:solidFill>
                  <a:prstClr val="black"/>
                </a:solidFill>
                <a:latin typeface="Open Sans" panose="020B0606030504020204" pitchFamily="34" charset="0"/>
                <a:ea typeface="Open Sans" panose="020B0606030504020204" pitchFamily="34" charset="0"/>
                <a:cs typeface="Open Sans" panose="020B0606030504020204" pitchFamily="34" charset="0"/>
              </a:rPr>
              <a:t> 61,36M€ de ayuda FSE+ (</a:t>
            </a:r>
            <a:r>
              <a:rPr lang="es-ES" sz="1200" b="1" dirty="0">
                <a:solidFill>
                  <a:prstClr val="black"/>
                </a:solidFill>
                <a:latin typeface="Open Sans" panose="020B0606030504020204" pitchFamily="34" charset="0"/>
                <a:ea typeface="Open Sans" panose="020B0606030504020204" pitchFamily="34" charset="0"/>
                <a:cs typeface="Open Sans" panose="020B0606030504020204" pitchFamily="34" charset="0"/>
              </a:rPr>
              <a:t>tasa de cofinanciación del 100%.)</a:t>
            </a:r>
          </a:p>
          <a:p>
            <a:pPr algn="just">
              <a:spcAft>
                <a:spcPts val="800"/>
              </a:spcAft>
            </a:pPr>
            <a:endParaRPr lang="es-ES" sz="1200" b="1" dirty="0">
              <a:solidFill>
                <a:srgbClr val="005587"/>
              </a:solidFill>
              <a:latin typeface="Open Sans" panose="020B0606030504020204" pitchFamily="34" charset="0"/>
              <a:ea typeface="Open Sans" panose="020B0606030504020204" pitchFamily="34" charset="0"/>
              <a:cs typeface="Open Sans" panose="020B0606030504020204" pitchFamily="34" charset="0"/>
            </a:endParaRPr>
          </a:p>
          <a:p>
            <a:pPr algn="just">
              <a:spcAft>
                <a:spcPts val="800"/>
              </a:spcAft>
            </a:pPr>
            <a:r>
              <a:rPr lang="es-ES" sz="1200" b="1" i="1" dirty="0">
                <a:solidFill>
                  <a:srgbClr val="005587"/>
                </a:solidFill>
                <a:latin typeface="Open Sans" panose="020B0606030504020204" pitchFamily="34" charset="0"/>
                <a:ea typeface="Open Sans" panose="020B0606030504020204" pitchFamily="34" charset="0"/>
                <a:cs typeface="Open Sans" panose="020B0606030504020204" pitchFamily="34" charset="0"/>
              </a:rPr>
              <a:t>2. Reprogramación efectuada en 2025 (Decisión C (2025) 5116, de 17/07/25) </a:t>
            </a:r>
          </a:p>
          <a:p>
            <a:pPr marL="171450" indent="-171450" algn="just">
              <a:spcAft>
                <a:spcPts val="800"/>
              </a:spcAft>
              <a:buFont typeface="Wingdings" panose="05000000000000000000" pitchFamily="2" charset="2"/>
              <a:buChar char="Ø"/>
            </a:pPr>
            <a:r>
              <a:rPr lang="es-ES" sz="1200" i="1" dirty="0">
                <a:solidFill>
                  <a:schemeClr val="bg1"/>
                </a:solidFill>
                <a:latin typeface="Open Sans" panose="020B0606030504020204" pitchFamily="34" charset="0"/>
                <a:ea typeface="Open Sans" panose="020B0606030504020204" pitchFamily="34" charset="0"/>
                <a:cs typeface="Open Sans" panose="020B0606030504020204" pitchFamily="34" charset="0"/>
              </a:rPr>
              <a:t> Se </a:t>
            </a:r>
            <a:r>
              <a:rPr lang="es-ES" sz="12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reasigna la línea de actuación Oficina de Vida independiente </a:t>
            </a:r>
            <a:r>
              <a:rPr lang="es-E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al Objetivo Específico H </a:t>
            </a: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(ES04.8) de la Prioridad 2, pasando de la codificación 2.K.01 a 2.H.08, sin alteración ni en su contenido ni en su importe financiero. </a:t>
            </a:r>
          </a:p>
          <a:p>
            <a:pPr marL="171450" indent="-171450" algn="just">
              <a:spcAft>
                <a:spcPts val="800"/>
              </a:spcAft>
              <a:buFont typeface="Wingdings" panose="05000000000000000000" pitchFamily="2" charset="2"/>
              <a:buChar char="Ø"/>
            </a:pP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Se </a:t>
            </a:r>
            <a:r>
              <a:rPr lang="es-E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introducen ajustes técnicos y organizativos  en determinadas  líneas de actuación</a:t>
            </a: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sin alterar los importes  financieros ni los indicadores previstos. </a:t>
            </a:r>
            <a:endParaRPr lang="es-ES" sz="14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ángulo: esquinas redondeadas 1">
            <a:extLst>
              <a:ext uri="{FF2B5EF4-FFF2-40B4-BE49-F238E27FC236}">
                <a16:creationId xmlns:a16="http://schemas.microsoft.com/office/drawing/2014/main" xmlns="" id="{2D8D6D25-F7CC-116A-3450-1DDCDF013534}"/>
              </a:ext>
            </a:extLst>
          </p:cNvPr>
          <p:cNvSpPr/>
          <p:nvPr/>
        </p:nvSpPr>
        <p:spPr bwMode="gray">
          <a:xfrm>
            <a:off x="667748" y="1423447"/>
            <a:ext cx="9899700" cy="4364611"/>
          </a:xfrm>
          <a:prstGeom prst="roundRect">
            <a:avLst/>
          </a:prstGeom>
          <a:solidFill>
            <a:srgbClr val="A6A6B5">
              <a:alpha val="40000"/>
            </a:srgbClr>
          </a:solidFill>
          <a:ln w="25400" algn="ctr">
            <a:solidFill>
              <a:srgbClr val="C00000"/>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s-ES" sz="1600" b="1" noProof="0" dirty="0">
              <a:solidFill>
                <a:schemeClr val="bg1"/>
              </a:solidFill>
            </a:endParaRPr>
          </a:p>
        </p:txBody>
      </p:sp>
    </p:spTree>
    <p:extLst>
      <p:ext uri="{BB962C8B-B14F-4D97-AF65-F5344CB8AC3E}">
        <p14:creationId xmlns:p14="http://schemas.microsoft.com/office/powerpoint/2010/main" val="376244637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xmlns="" id="{2D8D6D25-F7CC-116A-3450-1DDCDF013534}"/>
              </a:ext>
            </a:extLst>
          </p:cNvPr>
          <p:cNvSpPr/>
          <p:nvPr/>
        </p:nvSpPr>
        <p:spPr bwMode="gray">
          <a:xfrm>
            <a:off x="688690" y="1564704"/>
            <a:ext cx="9899700" cy="3535052"/>
          </a:xfrm>
          <a:prstGeom prst="roundRect">
            <a:avLst/>
          </a:prstGeom>
          <a:solidFill>
            <a:srgbClr val="A6A6B5">
              <a:alpha val="40000"/>
            </a:srgbClr>
          </a:solidFill>
          <a:ln w="25400" algn="ctr">
            <a:solidFill>
              <a:srgbClr val="C00000"/>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s-ES" sz="1600" b="1" noProof="0" dirty="0">
              <a:solidFill>
                <a:schemeClr val="bg1"/>
              </a:solidFill>
            </a:endParaRPr>
          </a:p>
        </p:txBody>
      </p:sp>
      <p:sp>
        <p:nvSpPr>
          <p:cNvPr id="6" name="Título 5"/>
          <p:cNvSpPr>
            <a:spLocks noGrp="1"/>
          </p:cNvSpPr>
          <p:nvPr>
            <p:ph type="ctrTitle"/>
          </p:nvPr>
        </p:nvSpPr>
        <p:spPr>
          <a:xfrm>
            <a:off x="667746" y="650450"/>
            <a:ext cx="10163651" cy="563462"/>
          </a:xfrm>
        </p:spPr>
        <p:txBody>
          <a:bodyPr/>
          <a:lstStyle/>
          <a:p>
            <a:r>
              <a:rPr lang="es-ES_tradnl" dirty="0">
                <a:solidFill>
                  <a:srgbClr val="C00000"/>
                </a:solidFill>
                <a:latin typeface="Open Sans" panose="020B0606030504020204" pitchFamily="34" charset="0"/>
              </a:rPr>
              <a:t>3. Modificación del Documento “Metodología, Procedimiento y Criterios de Selección de Operaciones”: Elegibilidad</a:t>
            </a:r>
            <a:endParaRPr lang="es-ES" dirty="0"/>
          </a:p>
        </p:txBody>
      </p:sp>
      <p:sp>
        <p:nvSpPr>
          <p:cNvPr id="3" name="Rectángulo 2">
            <a:extLst>
              <a:ext uri="{FF2B5EF4-FFF2-40B4-BE49-F238E27FC236}">
                <a16:creationId xmlns:a16="http://schemas.microsoft.com/office/drawing/2014/main" xmlns="" id="{D89C8471-21A5-D3FA-67BF-4B9D334937A2}"/>
              </a:ext>
            </a:extLst>
          </p:cNvPr>
          <p:cNvSpPr/>
          <p:nvPr/>
        </p:nvSpPr>
        <p:spPr>
          <a:xfrm>
            <a:off x="1102936" y="1642399"/>
            <a:ext cx="9162854" cy="3088025"/>
          </a:xfrm>
          <a:prstGeom prst="rect">
            <a:avLst/>
          </a:prstGeom>
        </p:spPr>
        <p:txBody>
          <a:bodyPr wrap="square">
            <a:spAutoFit/>
          </a:bodyPr>
          <a:lstStyle/>
          <a:p>
            <a:pPr lvl="0" algn="just"/>
            <a:r>
              <a:rPr lang="es-ES" sz="1200" dirty="0">
                <a:solidFill>
                  <a:prstClr val="black"/>
                </a:solidFill>
                <a:latin typeface="Open Sans" panose="020B0606030504020204" pitchFamily="34" charset="0"/>
                <a:ea typeface="Open Sans" panose="020B0606030504020204" pitchFamily="34" charset="0"/>
                <a:cs typeface="Open Sans" panose="020B0606030504020204" pitchFamily="34" charset="0"/>
              </a:rPr>
              <a:t>El Programa FSE+ 2021/2027 de la Comunidad de Madrid puede acogerse, por la </a:t>
            </a:r>
            <a:r>
              <a:rPr lang="es-ES" sz="1200" b="1" dirty="0">
                <a:solidFill>
                  <a:prstClr val="black"/>
                </a:solidFill>
                <a:latin typeface="Open Sans" panose="020B0606030504020204" pitchFamily="34" charset="0"/>
                <a:ea typeface="Open Sans" panose="020B0606030504020204" pitchFamily="34" charset="0"/>
                <a:cs typeface="Open Sans" panose="020B0606030504020204" pitchFamily="34" charset="0"/>
              </a:rPr>
              <a:t>reprogramación STEP </a:t>
            </a:r>
            <a:r>
              <a:rPr lang="es-ES" sz="1200" dirty="0">
                <a:solidFill>
                  <a:prstClr val="black"/>
                </a:solidFill>
                <a:latin typeface="Open Sans" panose="020B0606030504020204" pitchFamily="34" charset="0"/>
                <a:ea typeface="Open Sans" panose="020B0606030504020204" pitchFamily="34" charset="0"/>
                <a:cs typeface="Open Sans" panose="020B0606030504020204" pitchFamily="34" charset="0"/>
              </a:rPr>
              <a:t>efectuada en diciembre de 2024, a la </a:t>
            </a:r>
            <a:r>
              <a:rPr lang="es-ES" sz="1200" b="1" dirty="0">
                <a:solidFill>
                  <a:prstClr val="black"/>
                </a:solidFill>
                <a:latin typeface="Open Sans" panose="020B0606030504020204" pitchFamily="34" charset="0"/>
                <a:ea typeface="Open Sans" panose="020B0606030504020204" pitchFamily="34" charset="0"/>
                <a:cs typeface="Open Sans" panose="020B0606030504020204" pitchFamily="34" charset="0"/>
              </a:rPr>
              <a:t>ampliación del periodo de elegibilidad de acuerdo al Reglamento (UE) 2025/1913 </a:t>
            </a:r>
            <a:r>
              <a:rPr lang="es-ES" sz="1200" dirty="0">
                <a:solidFill>
                  <a:prstClr val="black"/>
                </a:solidFill>
                <a:latin typeface="Open Sans" panose="020B0606030504020204" pitchFamily="34" charset="0"/>
                <a:ea typeface="Open Sans" panose="020B0606030504020204" pitchFamily="34" charset="0"/>
                <a:cs typeface="Open Sans" panose="020B0606030504020204" pitchFamily="34" charset="0"/>
              </a:rPr>
              <a:t>del Parlamento europeo y del Consejo, de fecha 18 de septiembre de 2025 que modifica el Reglamento (UE) 2021/1057: </a:t>
            </a:r>
          </a:p>
          <a:p>
            <a:pPr marL="285750" indent="-285750" algn="just">
              <a:spcAft>
                <a:spcPts val="800"/>
              </a:spcAft>
              <a:buFont typeface="Wingdings" panose="05000000000000000000" pitchFamily="2" charset="2"/>
              <a:buChar char="Ø"/>
            </a:pPr>
            <a:endParaRPr lang="es-ES" sz="1200" b="1"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spcAft>
                <a:spcPts val="800"/>
              </a:spcAft>
            </a:pPr>
            <a:r>
              <a:rPr lang="es-ES" sz="1200" b="1" i="1" dirty="0">
                <a:solidFill>
                  <a:srgbClr val="005587"/>
                </a:solidFill>
                <a:latin typeface="Open Sans" panose="020B0606030504020204" pitchFamily="34" charset="0"/>
                <a:ea typeface="Open Sans" panose="020B0606030504020204" pitchFamily="34" charset="0"/>
                <a:cs typeface="Open Sans" panose="020B0606030504020204" pitchFamily="34" charset="0"/>
              </a:rPr>
              <a:t>1. Modificación Reglamento (UE) 2021/1057</a:t>
            </a:r>
          </a:p>
          <a:p>
            <a:pPr marL="285750" lvl="0" indent="-285750" algn="just">
              <a:spcAft>
                <a:spcPts val="800"/>
              </a:spcAft>
              <a:buFont typeface="Wingdings" panose="05000000000000000000" pitchFamily="2" charset="2"/>
              <a:buChar char="Ø"/>
            </a:pPr>
            <a:r>
              <a:rPr lang="es-ES" sz="1200" dirty="0">
                <a:solidFill>
                  <a:prstClr val="black"/>
                </a:solidFill>
                <a:latin typeface="Open Sans" panose="020B0606030504020204" pitchFamily="34" charset="0"/>
                <a:ea typeface="Open Sans" panose="020B0606030504020204" pitchFamily="34" charset="0"/>
                <a:cs typeface="Open Sans" panose="020B0606030504020204" pitchFamily="34" charset="0"/>
              </a:rPr>
              <a:t>Artículo 5 bis: 5. Como excepción a lo dispuesto en el artículo 63, apartado 2, y en el artículo 105, apartado 2, del Reglamento (UE) 2021/1060, la fecha límite para la subvencionabilidad de los gastos y la liberación será el 31 de diciembre de 2030 cuando se hayan aprobado modificaciones del programa que reasignen al menos el 10 % de los recursos financieros del programa a una o varias de las prioridades específicas a que se refiere el apartado 2 del presente artículo.</a:t>
            </a:r>
            <a:endParaRPr lang="es-ES" sz="1200" b="1" dirty="0">
              <a:solidFill>
                <a:srgbClr val="005587"/>
              </a:solidFill>
              <a:latin typeface="Open Sans" panose="020B0606030504020204" pitchFamily="34" charset="0"/>
              <a:ea typeface="Open Sans" panose="020B0606030504020204" pitchFamily="34" charset="0"/>
              <a:cs typeface="Open Sans" panose="020B0606030504020204" pitchFamily="34" charset="0"/>
            </a:endParaRPr>
          </a:p>
          <a:p>
            <a:pPr algn="just">
              <a:spcAft>
                <a:spcPts val="800"/>
              </a:spcAft>
            </a:pPr>
            <a:r>
              <a:rPr lang="es-ES" sz="1200" b="1" i="1" dirty="0">
                <a:solidFill>
                  <a:srgbClr val="005587"/>
                </a:solidFill>
                <a:latin typeface="Open Sans" panose="020B0606030504020204" pitchFamily="34" charset="0"/>
                <a:ea typeface="Open Sans" panose="020B0606030504020204" pitchFamily="34" charset="0"/>
                <a:cs typeface="Open Sans" panose="020B0606030504020204" pitchFamily="34" charset="0"/>
              </a:rPr>
              <a:t>2. Modificación criterios de selección</a:t>
            </a:r>
          </a:p>
          <a:p>
            <a:pPr marL="171450" indent="-171450" algn="just">
              <a:spcAft>
                <a:spcPts val="800"/>
              </a:spcAft>
              <a:buFont typeface="Wingdings" panose="05000000000000000000" pitchFamily="2" charset="2"/>
              <a:buChar char="Ø"/>
            </a:pPr>
            <a:r>
              <a:rPr lang="es-ES" sz="1200" i="1" dirty="0">
                <a:solidFill>
                  <a:schemeClr val="bg1"/>
                </a:solidFill>
                <a:latin typeface="Open Sans" panose="020B0606030504020204" pitchFamily="34" charset="0"/>
                <a:ea typeface="Open Sans" panose="020B0606030504020204" pitchFamily="34" charset="0"/>
                <a:cs typeface="Open Sans" panose="020B0606030504020204" pitchFamily="34" charset="0"/>
              </a:rPr>
              <a:t> Como consecuencia de lo anterior se modifica el Criterio 20 (página 13 del documento)  La propuesta de operación corresponde al período de elegibilidad, esto es, del 1 de enero de 2021 al 31 de diciembre de 2029 </a:t>
            </a: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s-ES" sz="1200" i="1" dirty="0">
                <a:solidFill>
                  <a:schemeClr val="bg1"/>
                </a:solidFill>
                <a:latin typeface="Open Sans" panose="020B0606030504020204" pitchFamily="34" charset="0"/>
                <a:ea typeface="Open Sans" panose="020B0606030504020204" pitchFamily="34" charset="0"/>
                <a:cs typeface="Open Sans" panose="020B0606030504020204" pitchFamily="34" charset="0"/>
              </a:rPr>
              <a:t>La propuesta de operación corresponde al período de elegibilidad, esto es, del 1 de enero de 2021 al 31 de diciembre de 2029 o en caso de operaciones incluidas tras una modificación del programa, incluye gasto elegible tras la presentación de dicha modificación.           31 de  diciembre de 2030</a:t>
            </a:r>
            <a:endParaRPr lang="es-ES" sz="14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Flecha: a la derecha 3">
            <a:extLst>
              <a:ext uri="{FF2B5EF4-FFF2-40B4-BE49-F238E27FC236}">
                <a16:creationId xmlns:a16="http://schemas.microsoft.com/office/drawing/2014/main" xmlns="" id="{A27C79DC-452E-4132-4A13-3AAE2E27A7EC}"/>
              </a:ext>
            </a:extLst>
          </p:cNvPr>
          <p:cNvSpPr/>
          <p:nvPr/>
        </p:nvSpPr>
        <p:spPr bwMode="gray">
          <a:xfrm>
            <a:off x="7126663" y="4157222"/>
            <a:ext cx="245097" cy="94268"/>
          </a:xfrm>
          <a:prstGeom prst="rightArrow">
            <a:avLst/>
          </a:prstGeom>
          <a:solidFill>
            <a:srgbClr val="C64224"/>
          </a:solidFill>
          <a:ln w="19050" algn="ctr">
            <a:solidFill>
              <a:srgbClr val="C6422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s-ES" sz="1600" b="1" noProof="0" dirty="0">
              <a:solidFill>
                <a:schemeClr val="bg1"/>
              </a:solidFill>
            </a:endParaRPr>
          </a:p>
        </p:txBody>
      </p:sp>
      <p:sp>
        <p:nvSpPr>
          <p:cNvPr id="7" name="Flecha: a la derecha 6">
            <a:extLst>
              <a:ext uri="{FF2B5EF4-FFF2-40B4-BE49-F238E27FC236}">
                <a16:creationId xmlns:a16="http://schemas.microsoft.com/office/drawing/2014/main" xmlns="" id="{6737EF68-BF4E-C230-033B-D5BA1FAD46FC}"/>
              </a:ext>
            </a:extLst>
          </p:cNvPr>
          <p:cNvSpPr/>
          <p:nvPr/>
        </p:nvSpPr>
        <p:spPr bwMode="gray">
          <a:xfrm>
            <a:off x="7630033" y="4535868"/>
            <a:ext cx="245097" cy="94268"/>
          </a:xfrm>
          <a:prstGeom prst="rightArrow">
            <a:avLst/>
          </a:prstGeom>
          <a:solidFill>
            <a:srgbClr val="C64224"/>
          </a:solidFill>
          <a:ln w="19050" algn="ctr">
            <a:solidFill>
              <a:srgbClr val="C6422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s-ES" sz="1600" b="1" noProof="0" dirty="0">
              <a:solidFill>
                <a:schemeClr val="bg1"/>
              </a:solidFill>
            </a:endParaRPr>
          </a:p>
        </p:txBody>
      </p:sp>
    </p:spTree>
    <p:extLst>
      <p:ext uri="{BB962C8B-B14F-4D97-AF65-F5344CB8AC3E}">
        <p14:creationId xmlns:p14="http://schemas.microsoft.com/office/powerpoint/2010/main" val="1202555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esquinas redondeadas 5">
            <a:extLst>
              <a:ext uri="{FF2B5EF4-FFF2-40B4-BE49-F238E27FC236}">
                <a16:creationId xmlns:a16="http://schemas.microsoft.com/office/drawing/2014/main" xmlns="" id="{2F3515DE-EC3D-F0AE-190A-65CA1C146C53}"/>
              </a:ext>
            </a:extLst>
          </p:cNvPr>
          <p:cNvSpPr/>
          <p:nvPr/>
        </p:nvSpPr>
        <p:spPr bwMode="gray">
          <a:xfrm>
            <a:off x="667748" y="1423447"/>
            <a:ext cx="9899700" cy="4364611"/>
          </a:xfrm>
          <a:prstGeom prst="roundRect">
            <a:avLst/>
          </a:prstGeom>
          <a:solidFill>
            <a:srgbClr val="A6A6B5">
              <a:alpha val="40000"/>
            </a:srgbClr>
          </a:solidFill>
          <a:ln w="25400" algn="ctr">
            <a:solidFill>
              <a:srgbClr val="C00000"/>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s-ES" sz="1600" b="1" noProof="0" dirty="0">
              <a:solidFill>
                <a:schemeClr val="bg1"/>
              </a:solidFill>
            </a:endParaRPr>
          </a:p>
        </p:txBody>
      </p:sp>
      <p:sp>
        <p:nvSpPr>
          <p:cNvPr id="4" name="Subtítulo 3"/>
          <p:cNvSpPr>
            <a:spLocks noGrp="1"/>
          </p:cNvSpPr>
          <p:nvPr>
            <p:ph type="subTitle" idx="1"/>
          </p:nvPr>
        </p:nvSpPr>
        <p:spPr>
          <a:xfrm>
            <a:off x="693645" y="883042"/>
            <a:ext cx="8050235" cy="379760"/>
          </a:xfrm>
        </p:spPr>
        <p:txBody>
          <a:bodyPr/>
          <a:lstStyle/>
          <a:p>
            <a:r>
              <a:rPr lang="es-ES_tradnl"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4. Operaciones Seleccionadas (datos a 30/06/2026)</a:t>
            </a:r>
            <a:endParaRPr lang="es-ES" sz="2400"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Marcador de contenido 2"/>
          <p:cNvSpPr txBox="1">
            <a:spLocks/>
          </p:cNvSpPr>
          <p:nvPr/>
        </p:nvSpPr>
        <p:spPr bwMode="gray">
          <a:xfrm>
            <a:off x="1081415" y="1721187"/>
            <a:ext cx="9033547" cy="640528"/>
          </a:xfrm>
          <a:prstGeom prst="rect">
            <a:avLst/>
          </a:prstGeom>
        </p:spPr>
        <p:txBody>
          <a:bodyPr vert="horz" lIns="0" tIns="0" rIns="0" bIns="0" rtlCol="0">
            <a:normAutofit/>
          </a:bodyPr>
          <a:lstStyle>
            <a:lvl1pPr marL="0" indent="0" algn="l" defTabSz="1219170" rtl="0" eaLnBrk="1" latinLnBrk="0" hangingPunct="1">
              <a:lnSpc>
                <a:spcPct val="100000"/>
              </a:lnSpc>
              <a:spcBef>
                <a:spcPts val="0"/>
              </a:spcBef>
              <a:spcAft>
                <a:spcPts val="0"/>
              </a:spcAft>
              <a:buClrTx/>
              <a:buSzPct val="100000"/>
              <a:buFont typeface="Arial" panose="020B0604020202020204" pitchFamily="34" charset="0"/>
              <a:buNone/>
              <a:defRPr sz="1600" b="0" kern="1200">
                <a:solidFill>
                  <a:schemeClr val="tx1"/>
                </a:solidFill>
                <a:latin typeface="+mn-lt"/>
                <a:ea typeface="+mn-ea"/>
                <a:cs typeface="+mn-cs"/>
              </a:defRPr>
            </a:lvl1pPr>
            <a:lvl2pPr marL="609585" indent="0" algn="ctr" defTabSz="1219170" rtl="0" eaLnBrk="1" latinLnBrk="0" hangingPunct="1">
              <a:spcBef>
                <a:spcPts val="0"/>
              </a:spcBef>
              <a:spcAft>
                <a:spcPts val="1333"/>
              </a:spcAft>
              <a:buClrTx/>
              <a:buSzPct val="100000"/>
              <a:buFont typeface="Arial" panose="020B0604020202020204" pitchFamily="34" charset="0"/>
              <a:buNone/>
              <a:defRPr lang="en-US" sz="2667" b="1" kern="1200">
                <a:solidFill>
                  <a:schemeClr val="tx1"/>
                </a:solidFill>
                <a:latin typeface="+mn-lt"/>
                <a:ea typeface="+mn-ea"/>
                <a:cs typeface="+mn-cs"/>
              </a:defRPr>
            </a:lvl2pPr>
            <a:lvl3pPr marL="1219170" indent="0" algn="ctr" defTabSz="1219170" rtl="0" eaLnBrk="1" latinLnBrk="0" hangingPunct="1">
              <a:spcBef>
                <a:spcPts val="0"/>
              </a:spcBef>
              <a:spcAft>
                <a:spcPts val="1333"/>
              </a:spcAft>
              <a:buClrTx/>
              <a:buSzPct val="100000"/>
              <a:buFont typeface="Arial" panose="020B0604020202020204" pitchFamily="34" charset="0"/>
              <a:buNone/>
              <a:defRPr lang="en-US" sz="2400" kern="1200">
                <a:solidFill>
                  <a:schemeClr val="tx1"/>
                </a:solidFill>
                <a:latin typeface="+mn-lt"/>
                <a:ea typeface="+mn-ea"/>
                <a:cs typeface="+mn-cs"/>
              </a:defRPr>
            </a:lvl3pPr>
            <a:lvl4pPr marL="1828754" indent="0" algn="ctr" defTabSz="1219170" rtl="0" eaLnBrk="1" latinLnBrk="0" hangingPunct="1">
              <a:spcBef>
                <a:spcPts val="0"/>
              </a:spcBef>
              <a:spcAft>
                <a:spcPts val="1333"/>
              </a:spcAft>
              <a:buClrTx/>
              <a:buSzPct val="100000"/>
              <a:buFont typeface="Verdana" panose="020B0604030504040204" pitchFamily="34" charset="0"/>
              <a:buNone/>
              <a:defRPr lang="en-US" sz="2133" kern="1200" baseline="0">
                <a:solidFill>
                  <a:schemeClr val="tx1"/>
                </a:solidFill>
                <a:latin typeface="+mn-lt"/>
                <a:ea typeface="+mn-ea"/>
                <a:cs typeface="+mn-cs"/>
              </a:defRPr>
            </a:lvl4pPr>
            <a:lvl5pPr marL="2438339" indent="0" algn="ctr" defTabSz="1064657" rtl="0" eaLnBrk="1" latinLnBrk="0" hangingPunct="1">
              <a:spcBef>
                <a:spcPts val="0"/>
              </a:spcBef>
              <a:spcAft>
                <a:spcPts val="1333"/>
              </a:spcAft>
              <a:buClrTx/>
              <a:buSzPct val="100000"/>
              <a:buFont typeface="Verdana" panose="020B0604030504040204" pitchFamily="34" charset="0"/>
              <a:buNone/>
              <a:tabLst/>
              <a:defRPr lang="en-US" sz="2133" kern="1200" baseline="0">
                <a:solidFill>
                  <a:schemeClr val="tx1"/>
                </a:solidFill>
                <a:latin typeface="+mn-lt"/>
                <a:ea typeface="+mn-ea"/>
                <a:cs typeface="+mn-cs"/>
              </a:defRPr>
            </a:lvl5pPr>
            <a:lvl6pPr marL="3047924"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6pPr>
            <a:lvl7pPr marL="3657509" indent="0" algn="ctr" defTabSz="1219170" rtl="0" eaLnBrk="1" latinLnBrk="0" hangingPunct="1">
              <a:spcBef>
                <a:spcPts val="0"/>
              </a:spcBef>
              <a:spcAft>
                <a:spcPts val="1333"/>
              </a:spcAft>
              <a:buFont typeface="Verdana" panose="020B0604030504040204" pitchFamily="34" charset="0"/>
              <a:buNone/>
              <a:defRPr sz="2133" kern="1200">
                <a:solidFill>
                  <a:schemeClr val="tx1"/>
                </a:solidFill>
                <a:latin typeface="+mn-lt"/>
                <a:ea typeface="+mn-ea"/>
                <a:cs typeface="+mn-cs"/>
              </a:defRPr>
            </a:lvl7pPr>
            <a:lvl8pPr marL="4267093"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8pPr>
            <a:lvl9pPr marL="4876678"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9pPr>
          </a:lstStyle>
          <a:p>
            <a:pPr algn="just"/>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Total operaciones seleccionadas a 30/06/2026: </a:t>
            </a:r>
            <a:r>
              <a:rPr lang="es-E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108 operaciones. </a:t>
            </a: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Coste total: </a:t>
            </a:r>
            <a:r>
              <a:rPr lang="es-E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987,31  M€. </a:t>
            </a: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Representa el </a:t>
            </a:r>
            <a:r>
              <a:rPr lang="es-E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110,77%</a:t>
            </a: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de la asignación del programa, sin tener en cuenta la asistencia técnica. El listado de operaciones seleccionadas hasta 30 de junio fue remitido a la UAFSE en plazo,  para su remisión a la CE y su publicación en la pagina web</a:t>
            </a:r>
            <a:r>
              <a:rPr lang="es-E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endParaRPr lang="es-ES" sz="4400" b="1" dirty="0">
              <a:solidFill>
                <a:srgbClr val="002060"/>
              </a:solidFill>
            </a:endParaRPr>
          </a:p>
        </p:txBody>
      </p:sp>
      <p:pic>
        <p:nvPicPr>
          <p:cNvPr id="5" name="Imagen 4">
            <a:extLst>
              <a:ext uri="{FF2B5EF4-FFF2-40B4-BE49-F238E27FC236}">
                <a16:creationId xmlns:a16="http://schemas.microsoft.com/office/drawing/2014/main" xmlns="" id="{BBA1C3EA-A319-C95D-F0A6-0DE7355420DB}"/>
              </a:ext>
            </a:extLst>
          </p:cNvPr>
          <p:cNvPicPr>
            <a:picLocks noChangeAspect="1"/>
          </p:cNvPicPr>
          <p:nvPr/>
        </p:nvPicPr>
        <p:blipFill>
          <a:blip r:embed="rId2"/>
          <a:stretch>
            <a:fillRect/>
          </a:stretch>
        </p:blipFill>
        <p:spPr>
          <a:xfrm>
            <a:off x="1624552" y="2522360"/>
            <a:ext cx="7972425" cy="2219325"/>
          </a:xfrm>
          <a:prstGeom prst="rect">
            <a:avLst/>
          </a:prstGeom>
          <a:ln w="15875">
            <a:solidFill>
              <a:schemeClr val="bg1">
                <a:lumMod val="65000"/>
                <a:lumOff val="35000"/>
              </a:schemeClr>
            </a:solidFill>
          </a:ln>
        </p:spPr>
      </p:pic>
      <p:sp>
        <p:nvSpPr>
          <p:cNvPr id="7" name="Marcador de contenido 2">
            <a:extLst>
              <a:ext uri="{FF2B5EF4-FFF2-40B4-BE49-F238E27FC236}">
                <a16:creationId xmlns:a16="http://schemas.microsoft.com/office/drawing/2014/main" xmlns="" id="{E92531CE-337E-CAB9-2C96-05E81B860945}"/>
              </a:ext>
            </a:extLst>
          </p:cNvPr>
          <p:cNvSpPr txBox="1">
            <a:spLocks/>
          </p:cNvSpPr>
          <p:nvPr/>
        </p:nvSpPr>
        <p:spPr bwMode="gray">
          <a:xfrm>
            <a:off x="982990" y="4902331"/>
            <a:ext cx="9269215" cy="800886"/>
          </a:xfrm>
          <a:prstGeom prst="rect">
            <a:avLst/>
          </a:prstGeom>
        </p:spPr>
        <p:txBody>
          <a:bodyPr vert="horz" lIns="0" tIns="0" rIns="0" bIns="0" rtlCol="0">
            <a:normAutofit fontScale="25000" lnSpcReduction="20000"/>
          </a:bodyPr>
          <a:lstStyle>
            <a:lvl1pPr marL="0" indent="0" algn="l" defTabSz="1219170" rtl="0" eaLnBrk="1" latinLnBrk="0" hangingPunct="1">
              <a:lnSpc>
                <a:spcPct val="100000"/>
              </a:lnSpc>
              <a:spcBef>
                <a:spcPts val="0"/>
              </a:spcBef>
              <a:spcAft>
                <a:spcPts val="0"/>
              </a:spcAft>
              <a:buClrTx/>
              <a:buSzPct val="100000"/>
              <a:buFont typeface="Arial" panose="020B0604020202020204" pitchFamily="34" charset="0"/>
              <a:buNone/>
              <a:defRPr sz="1600" b="0" kern="1200">
                <a:solidFill>
                  <a:schemeClr val="tx1"/>
                </a:solidFill>
                <a:latin typeface="+mn-lt"/>
                <a:ea typeface="+mn-ea"/>
                <a:cs typeface="+mn-cs"/>
              </a:defRPr>
            </a:lvl1pPr>
            <a:lvl2pPr marL="609585" indent="0" algn="ctr" defTabSz="1219170" rtl="0" eaLnBrk="1" latinLnBrk="0" hangingPunct="1">
              <a:spcBef>
                <a:spcPts val="0"/>
              </a:spcBef>
              <a:spcAft>
                <a:spcPts val="1333"/>
              </a:spcAft>
              <a:buClrTx/>
              <a:buSzPct val="100000"/>
              <a:buFont typeface="Arial" panose="020B0604020202020204" pitchFamily="34" charset="0"/>
              <a:buNone/>
              <a:defRPr lang="en-US" sz="2667" b="1" kern="1200">
                <a:solidFill>
                  <a:schemeClr val="tx1"/>
                </a:solidFill>
                <a:latin typeface="+mn-lt"/>
                <a:ea typeface="+mn-ea"/>
                <a:cs typeface="+mn-cs"/>
              </a:defRPr>
            </a:lvl2pPr>
            <a:lvl3pPr marL="1219170" indent="0" algn="ctr" defTabSz="1219170" rtl="0" eaLnBrk="1" latinLnBrk="0" hangingPunct="1">
              <a:spcBef>
                <a:spcPts val="0"/>
              </a:spcBef>
              <a:spcAft>
                <a:spcPts val="1333"/>
              </a:spcAft>
              <a:buClrTx/>
              <a:buSzPct val="100000"/>
              <a:buFont typeface="Arial" panose="020B0604020202020204" pitchFamily="34" charset="0"/>
              <a:buNone/>
              <a:defRPr lang="en-US" sz="2400" kern="1200">
                <a:solidFill>
                  <a:schemeClr val="tx1"/>
                </a:solidFill>
                <a:latin typeface="+mn-lt"/>
                <a:ea typeface="+mn-ea"/>
                <a:cs typeface="+mn-cs"/>
              </a:defRPr>
            </a:lvl3pPr>
            <a:lvl4pPr marL="1828754" indent="0" algn="ctr" defTabSz="1219170" rtl="0" eaLnBrk="1" latinLnBrk="0" hangingPunct="1">
              <a:spcBef>
                <a:spcPts val="0"/>
              </a:spcBef>
              <a:spcAft>
                <a:spcPts val="1333"/>
              </a:spcAft>
              <a:buClrTx/>
              <a:buSzPct val="100000"/>
              <a:buFont typeface="Verdana" panose="020B0604030504040204" pitchFamily="34" charset="0"/>
              <a:buNone/>
              <a:defRPr lang="en-US" sz="2133" kern="1200" baseline="0">
                <a:solidFill>
                  <a:schemeClr val="tx1"/>
                </a:solidFill>
                <a:latin typeface="+mn-lt"/>
                <a:ea typeface="+mn-ea"/>
                <a:cs typeface="+mn-cs"/>
              </a:defRPr>
            </a:lvl4pPr>
            <a:lvl5pPr marL="2438339" indent="0" algn="ctr" defTabSz="1064657" rtl="0" eaLnBrk="1" latinLnBrk="0" hangingPunct="1">
              <a:spcBef>
                <a:spcPts val="0"/>
              </a:spcBef>
              <a:spcAft>
                <a:spcPts val="1333"/>
              </a:spcAft>
              <a:buClrTx/>
              <a:buSzPct val="100000"/>
              <a:buFont typeface="Verdana" panose="020B0604030504040204" pitchFamily="34" charset="0"/>
              <a:buNone/>
              <a:tabLst/>
              <a:defRPr lang="en-US" sz="2133" kern="1200" baseline="0">
                <a:solidFill>
                  <a:schemeClr val="tx1"/>
                </a:solidFill>
                <a:latin typeface="+mn-lt"/>
                <a:ea typeface="+mn-ea"/>
                <a:cs typeface="+mn-cs"/>
              </a:defRPr>
            </a:lvl5pPr>
            <a:lvl6pPr marL="3047924"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6pPr>
            <a:lvl7pPr marL="3657509" indent="0" algn="ctr" defTabSz="1219170" rtl="0" eaLnBrk="1" latinLnBrk="0" hangingPunct="1">
              <a:spcBef>
                <a:spcPts val="0"/>
              </a:spcBef>
              <a:spcAft>
                <a:spcPts val="1333"/>
              </a:spcAft>
              <a:buFont typeface="Verdana" panose="020B0604030504040204" pitchFamily="34" charset="0"/>
              <a:buNone/>
              <a:defRPr sz="2133" kern="1200">
                <a:solidFill>
                  <a:schemeClr val="tx1"/>
                </a:solidFill>
                <a:latin typeface="+mn-lt"/>
                <a:ea typeface="+mn-ea"/>
                <a:cs typeface="+mn-cs"/>
              </a:defRPr>
            </a:lvl7pPr>
            <a:lvl8pPr marL="4267093"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8pPr>
            <a:lvl9pPr marL="4876678"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9pPr>
          </a:lstStyle>
          <a:p>
            <a:r>
              <a:rPr lang="es-ES" sz="48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s-ES" sz="4800" dirty="0">
                <a:solidFill>
                  <a:schemeClr val="bg1"/>
                </a:solidFill>
                <a:latin typeface="Open Sans" panose="020B0606030504020204" pitchFamily="34" charset="0"/>
                <a:ea typeface="Open Sans" panose="020B0606030504020204" pitchFamily="34" charset="0"/>
                <a:cs typeface="Open Sans" panose="020B0606030504020204" pitchFamily="34" charset="0"/>
              </a:rPr>
              <a:t>La relación de operaciones seleccionadas se publica periódicamente en la página web de la Autoridad de Gestión y del OI de CM:</a:t>
            </a:r>
          </a:p>
          <a:p>
            <a:pPr algn="just">
              <a:lnSpc>
                <a:spcPct val="120000"/>
              </a:lnSpc>
            </a:pPr>
            <a:endParaRPr lang="es-ES" sz="48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1181085" lvl="1" indent="-571500" algn="just">
              <a:lnSpc>
                <a:spcPct val="120000"/>
              </a:lnSpc>
              <a:buFontTx/>
              <a:buChar char="-"/>
            </a:pPr>
            <a:r>
              <a:rPr lang="es-ES" sz="4000" u="sng" dirty="0">
                <a:solidFill>
                  <a:srgbClr val="002060"/>
                </a:solidFill>
                <a:latin typeface="Open Sans" panose="020B0606030504020204" pitchFamily="34" charset="0"/>
                <a:ea typeface="Open Sans" panose="020B0606030504020204" pitchFamily="34" charset="0"/>
                <a:cs typeface="Open Sans" panose="020B0606030504020204" pitchFamily="34" charset="0"/>
              </a:rPr>
              <a:t>https://www.mites.gob.es/UAFSE/es/FSE21_27/listado_operaciones/index.htm</a:t>
            </a:r>
          </a:p>
          <a:p>
            <a:pPr marL="1181085" lvl="1" indent="-571500" algn="just">
              <a:lnSpc>
                <a:spcPts val="120"/>
              </a:lnSpc>
              <a:buFontTx/>
              <a:buChar char="-"/>
            </a:pPr>
            <a:r>
              <a:rPr lang="es-ES" sz="4000" u="sng" dirty="0">
                <a:solidFill>
                  <a:srgbClr val="002060"/>
                </a:solidFill>
                <a:latin typeface="Open Sans" panose="020B0606030504020204" pitchFamily="34" charset="0"/>
                <a:ea typeface="Open Sans" panose="020B0606030504020204" pitchFamily="34" charset="0"/>
                <a:cs typeface="Open Sans" panose="020B0606030504020204" pitchFamily="34" charset="0"/>
              </a:rPr>
              <a:t>(https://www.comunidad.madrid/servicios/madrid-mundo/fondos-europeos-comunidad-madrid#panel-390700)</a:t>
            </a:r>
            <a:endParaRPr lang="es-ES" sz="4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s-ES" sz="4400" b="1" dirty="0">
              <a:solidFill>
                <a:srgbClr val="002060"/>
              </a:solidFill>
            </a:endParaRPr>
          </a:p>
        </p:txBody>
      </p:sp>
    </p:spTree>
    <p:extLst>
      <p:ext uri="{BB962C8B-B14F-4D97-AF65-F5344CB8AC3E}">
        <p14:creationId xmlns:p14="http://schemas.microsoft.com/office/powerpoint/2010/main" val="278587255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3"/>
          <p:cNvSpPr>
            <a:spLocks noGrp="1"/>
          </p:cNvSpPr>
          <p:nvPr>
            <p:ph type="subTitle" idx="1"/>
          </p:nvPr>
        </p:nvSpPr>
        <p:spPr>
          <a:xfrm>
            <a:off x="673809" y="861124"/>
            <a:ext cx="10234908" cy="636511"/>
          </a:xfrm>
        </p:spPr>
        <p:txBody>
          <a:bodyPr/>
          <a:lstStyle/>
          <a:p>
            <a:r>
              <a:rPr lang="es-ES_tradnl"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4</a:t>
            </a:r>
            <a:r>
              <a:rPr lang="es-ES_tradnl"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s-ES_tradnl"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Operaciones Seleccionadas (datos a 30/06/2026)</a:t>
            </a:r>
          </a:p>
          <a:p>
            <a:r>
              <a:rPr lang="es-ES_tradnl" sz="12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s-ES_tradnl" sz="18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Distribución porcentual del importe seleccionado por prioridad </a:t>
            </a:r>
            <a:endParaRPr lang="es-ES" sz="1800"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Marcador de contenido 2"/>
          <p:cNvSpPr txBox="1">
            <a:spLocks/>
          </p:cNvSpPr>
          <p:nvPr/>
        </p:nvSpPr>
        <p:spPr bwMode="gray">
          <a:xfrm>
            <a:off x="2623558" y="1529697"/>
            <a:ext cx="7178467" cy="4059253"/>
          </a:xfrm>
          <a:prstGeom prst="rect">
            <a:avLst/>
          </a:prstGeom>
        </p:spPr>
        <p:txBody>
          <a:bodyPr vert="horz" lIns="0" tIns="0" rIns="0" bIns="0" rtlCol="0">
            <a:normAutofit/>
          </a:bodyPr>
          <a:lstStyle>
            <a:lvl1pPr marL="0" indent="0" algn="l" defTabSz="1219170" rtl="0" eaLnBrk="1" latinLnBrk="0" hangingPunct="1">
              <a:lnSpc>
                <a:spcPct val="100000"/>
              </a:lnSpc>
              <a:spcBef>
                <a:spcPts val="0"/>
              </a:spcBef>
              <a:spcAft>
                <a:spcPts val="0"/>
              </a:spcAft>
              <a:buClrTx/>
              <a:buSzPct val="100000"/>
              <a:buFont typeface="Arial" panose="020B0604020202020204" pitchFamily="34" charset="0"/>
              <a:buNone/>
              <a:defRPr sz="1600" b="0" kern="1200">
                <a:solidFill>
                  <a:schemeClr val="tx1"/>
                </a:solidFill>
                <a:latin typeface="+mn-lt"/>
                <a:ea typeface="+mn-ea"/>
                <a:cs typeface="+mn-cs"/>
              </a:defRPr>
            </a:lvl1pPr>
            <a:lvl2pPr marL="609585" indent="0" algn="ctr" defTabSz="1219170" rtl="0" eaLnBrk="1" latinLnBrk="0" hangingPunct="1">
              <a:spcBef>
                <a:spcPts val="0"/>
              </a:spcBef>
              <a:spcAft>
                <a:spcPts val="1333"/>
              </a:spcAft>
              <a:buClrTx/>
              <a:buSzPct val="100000"/>
              <a:buFont typeface="Arial" panose="020B0604020202020204" pitchFamily="34" charset="0"/>
              <a:buNone/>
              <a:defRPr lang="en-US" sz="2667" b="1" kern="1200">
                <a:solidFill>
                  <a:schemeClr val="tx1"/>
                </a:solidFill>
                <a:latin typeface="+mn-lt"/>
                <a:ea typeface="+mn-ea"/>
                <a:cs typeface="+mn-cs"/>
              </a:defRPr>
            </a:lvl2pPr>
            <a:lvl3pPr marL="1219170" indent="0" algn="ctr" defTabSz="1219170" rtl="0" eaLnBrk="1" latinLnBrk="0" hangingPunct="1">
              <a:spcBef>
                <a:spcPts val="0"/>
              </a:spcBef>
              <a:spcAft>
                <a:spcPts val="1333"/>
              </a:spcAft>
              <a:buClrTx/>
              <a:buSzPct val="100000"/>
              <a:buFont typeface="Arial" panose="020B0604020202020204" pitchFamily="34" charset="0"/>
              <a:buNone/>
              <a:defRPr lang="en-US" sz="2400" kern="1200">
                <a:solidFill>
                  <a:schemeClr val="tx1"/>
                </a:solidFill>
                <a:latin typeface="+mn-lt"/>
                <a:ea typeface="+mn-ea"/>
                <a:cs typeface="+mn-cs"/>
              </a:defRPr>
            </a:lvl3pPr>
            <a:lvl4pPr marL="1828754" indent="0" algn="ctr" defTabSz="1219170" rtl="0" eaLnBrk="1" latinLnBrk="0" hangingPunct="1">
              <a:spcBef>
                <a:spcPts val="0"/>
              </a:spcBef>
              <a:spcAft>
                <a:spcPts val="1333"/>
              </a:spcAft>
              <a:buClrTx/>
              <a:buSzPct val="100000"/>
              <a:buFont typeface="Verdana" panose="020B0604030504040204" pitchFamily="34" charset="0"/>
              <a:buNone/>
              <a:defRPr lang="en-US" sz="2133" kern="1200" baseline="0">
                <a:solidFill>
                  <a:schemeClr val="tx1"/>
                </a:solidFill>
                <a:latin typeface="+mn-lt"/>
                <a:ea typeface="+mn-ea"/>
                <a:cs typeface="+mn-cs"/>
              </a:defRPr>
            </a:lvl4pPr>
            <a:lvl5pPr marL="2438339" indent="0" algn="ctr" defTabSz="1064657" rtl="0" eaLnBrk="1" latinLnBrk="0" hangingPunct="1">
              <a:spcBef>
                <a:spcPts val="0"/>
              </a:spcBef>
              <a:spcAft>
                <a:spcPts val="1333"/>
              </a:spcAft>
              <a:buClrTx/>
              <a:buSzPct val="100000"/>
              <a:buFont typeface="Verdana" panose="020B0604030504040204" pitchFamily="34" charset="0"/>
              <a:buNone/>
              <a:tabLst/>
              <a:defRPr lang="en-US" sz="2133" kern="1200" baseline="0">
                <a:solidFill>
                  <a:schemeClr val="tx1"/>
                </a:solidFill>
                <a:latin typeface="+mn-lt"/>
                <a:ea typeface="+mn-ea"/>
                <a:cs typeface="+mn-cs"/>
              </a:defRPr>
            </a:lvl5pPr>
            <a:lvl6pPr marL="3047924"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6pPr>
            <a:lvl7pPr marL="3657509" indent="0" algn="ctr" defTabSz="1219170" rtl="0" eaLnBrk="1" latinLnBrk="0" hangingPunct="1">
              <a:spcBef>
                <a:spcPts val="0"/>
              </a:spcBef>
              <a:spcAft>
                <a:spcPts val="1333"/>
              </a:spcAft>
              <a:buFont typeface="Verdana" panose="020B0604030504040204" pitchFamily="34" charset="0"/>
              <a:buNone/>
              <a:defRPr sz="2133" kern="1200">
                <a:solidFill>
                  <a:schemeClr val="tx1"/>
                </a:solidFill>
                <a:latin typeface="+mn-lt"/>
                <a:ea typeface="+mn-ea"/>
                <a:cs typeface="+mn-cs"/>
              </a:defRPr>
            </a:lvl7pPr>
            <a:lvl8pPr marL="4267093"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8pPr>
            <a:lvl9pPr marL="4876678"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9pPr>
          </a:lstStyle>
          <a:p>
            <a:endParaRPr lang="es-ES" sz="4400" b="1" dirty="0">
              <a:solidFill>
                <a:schemeClr val="accent5">
                  <a:lumMod val="50000"/>
                </a:schemeClr>
              </a:solidFill>
            </a:endParaRPr>
          </a:p>
        </p:txBody>
      </p:sp>
      <p:graphicFrame>
        <p:nvGraphicFramePr>
          <p:cNvPr id="9" name="Gráfico 8"/>
          <p:cNvGraphicFramePr>
            <a:graphicFrameLocks/>
          </p:cNvGraphicFramePr>
          <p:nvPr/>
        </p:nvGraphicFramePr>
        <p:xfrm>
          <a:off x="1605764" y="1643062"/>
          <a:ext cx="7357929" cy="423320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áfico 5"/>
          <p:cNvGraphicFramePr>
            <a:graphicFrameLocks/>
          </p:cNvGraphicFramePr>
          <p:nvPr/>
        </p:nvGraphicFramePr>
        <p:xfrm>
          <a:off x="2786062" y="1659731"/>
          <a:ext cx="6619875" cy="37924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Gráfico 6"/>
          <p:cNvGraphicFramePr>
            <a:graphicFrameLocks/>
          </p:cNvGraphicFramePr>
          <p:nvPr>
            <p:extLst>
              <p:ext uri="{D42A27DB-BD31-4B8C-83A1-F6EECF244321}">
                <p14:modId xmlns:p14="http://schemas.microsoft.com/office/powerpoint/2010/main" val="2802371793"/>
              </p:ext>
            </p:extLst>
          </p:nvPr>
        </p:nvGraphicFramePr>
        <p:xfrm>
          <a:off x="3064781" y="1730038"/>
          <a:ext cx="5452964" cy="405925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7496419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1">
            <a:extLst>
              <a:ext uri="{FF2B5EF4-FFF2-40B4-BE49-F238E27FC236}">
                <a16:creationId xmlns:a16="http://schemas.microsoft.com/office/drawing/2014/main" xmlns="" id="{5C0D11F6-5D0D-4C85-8A0A-1FAB16948EDC}"/>
              </a:ext>
            </a:extLst>
          </p:cNvPr>
          <p:cNvSpPr txBox="1">
            <a:spLocks/>
          </p:cNvSpPr>
          <p:nvPr/>
        </p:nvSpPr>
        <p:spPr bwMode="gray">
          <a:xfrm>
            <a:off x="658151" y="774106"/>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endParaRPr lang="es-ES" sz="1400" dirty="0">
              <a:solidFill>
                <a:srgbClr val="C00000"/>
              </a:solidFill>
              <a:latin typeface="Open Sans" panose="020B0606030504020204" pitchFamily="34" charset="0"/>
            </a:endParaRPr>
          </a:p>
        </p:txBody>
      </p:sp>
      <p:sp>
        <p:nvSpPr>
          <p:cNvPr id="7" name="Title 1">
            <a:extLst>
              <a:ext uri="{FF2B5EF4-FFF2-40B4-BE49-F238E27FC236}">
                <a16:creationId xmlns:a16="http://schemas.microsoft.com/office/drawing/2014/main" xmlns="" id="{5C0D11F6-5D0D-4C85-8A0A-1FAB16948EDC}"/>
              </a:ext>
            </a:extLst>
          </p:cNvPr>
          <p:cNvSpPr txBox="1">
            <a:spLocks/>
          </p:cNvSpPr>
          <p:nvPr/>
        </p:nvSpPr>
        <p:spPr bwMode="gray">
          <a:xfrm>
            <a:off x="658151" y="906214"/>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5. Ejecución Financiera a 30/06/2026</a:t>
            </a:r>
            <a:endParaRPr lang="es-ES" sz="2400" dirty="0">
              <a:solidFill>
                <a:srgbClr val="C00000"/>
              </a:solidFill>
              <a:latin typeface="Open Sans" panose="020B0606030504020204" pitchFamily="34" charset="0"/>
            </a:endParaRPr>
          </a:p>
        </p:txBody>
      </p:sp>
      <p:graphicFrame>
        <p:nvGraphicFramePr>
          <p:cNvPr id="2" name="Tabla 1">
            <a:extLst>
              <a:ext uri="{FF2B5EF4-FFF2-40B4-BE49-F238E27FC236}">
                <a16:creationId xmlns:a16="http://schemas.microsoft.com/office/drawing/2014/main" xmlns="" id="{69E01409-A3A7-BCF3-0591-D7642A380786}"/>
              </a:ext>
            </a:extLst>
          </p:cNvPr>
          <p:cNvGraphicFramePr>
            <a:graphicFrameLocks noGrp="1"/>
          </p:cNvGraphicFramePr>
          <p:nvPr>
            <p:extLst>
              <p:ext uri="{D42A27DB-BD31-4B8C-83A1-F6EECF244321}">
                <p14:modId xmlns:p14="http://schemas.microsoft.com/office/powerpoint/2010/main" val="3279517593"/>
              </p:ext>
            </p:extLst>
          </p:nvPr>
        </p:nvGraphicFramePr>
        <p:xfrm>
          <a:off x="469899" y="1504516"/>
          <a:ext cx="11252202" cy="4447270"/>
        </p:xfrm>
        <a:graphic>
          <a:graphicData uri="http://schemas.openxmlformats.org/drawingml/2006/table">
            <a:tbl>
              <a:tblPr/>
              <a:tblGrid>
                <a:gridCol w="865554">
                  <a:extLst>
                    <a:ext uri="{9D8B030D-6E8A-4147-A177-3AD203B41FA5}">
                      <a16:colId xmlns:a16="http://schemas.microsoft.com/office/drawing/2014/main" xmlns="" val="1293417944"/>
                    </a:ext>
                  </a:extLst>
                </a:gridCol>
                <a:gridCol w="865554">
                  <a:extLst>
                    <a:ext uri="{9D8B030D-6E8A-4147-A177-3AD203B41FA5}">
                      <a16:colId xmlns:a16="http://schemas.microsoft.com/office/drawing/2014/main" xmlns="" val="871085023"/>
                    </a:ext>
                  </a:extLst>
                </a:gridCol>
                <a:gridCol w="865554">
                  <a:extLst>
                    <a:ext uri="{9D8B030D-6E8A-4147-A177-3AD203B41FA5}">
                      <a16:colId xmlns:a16="http://schemas.microsoft.com/office/drawing/2014/main" xmlns="" val="1543622607"/>
                    </a:ext>
                  </a:extLst>
                </a:gridCol>
                <a:gridCol w="865554">
                  <a:extLst>
                    <a:ext uri="{9D8B030D-6E8A-4147-A177-3AD203B41FA5}">
                      <a16:colId xmlns:a16="http://schemas.microsoft.com/office/drawing/2014/main" xmlns="" val="296356942"/>
                    </a:ext>
                  </a:extLst>
                </a:gridCol>
                <a:gridCol w="865554">
                  <a:extLst>
                    <a:ext uri="{9D8B030D-6E8A-4147-A177-3AD203B41FA5}">
                      <a16:colId xmlns:a16="http://schemas.microsoft.com/office/drawing/2014/main" xmlns="" val="320559231"/>
                    </a:ext>
                  </a:extLst>
                </a:gridCol>
                <a:gridCol w="865554">
                  <a:extLst>
                    <a:ext uri="{9D8B030D-6E8A-4147-A177-3AD203B41FA5}">
                      <a16:colId xmlns:a16="http://schemas.microsoft.com/office/drawing/2014/main" xmlns="" val="666386799"/>
                    </a:ext>
                  </a:extLst>
                </a:gridCol>
                <a:gridCol w="865554">
                  <a:extLst>
                    <a:ext uri="{9D8B030D-6E8A-4147-A177-3AD203B41FA5}">
                      <a16:colId xmlns:a16="http://schemas.microsoft.com/office/drawing/2014/main" xmlns="" val="2886981652"/>
                    </a:ext>
                  </a:extLst>
                </a:gridCol>
                <a:gridCol w="865554">
                  <a:extLst>
                    <a:ext uri="{9D8B030D-6E8A-4147-A177-3AD203B41FA5}">
                      <a16:colId xmlns:a16="http://schemas.microsoft.com/office/drawing/2014/main" xmlns="" val="1255558788"/>
                    </a:ext>
                  </a:extLst>
                </a:gridCol>
                <a:gridCol w="865554">
                  <a:extLst>
                    <a:ext uri="{9D8B030D-6E8A-4147-A177-3AD203B41FA5}">
                      <a16:colId xmlns:a16="http://schemas.microsoft.com/office/drawing/2014/main" xmlns="" val="149731212"/>
                    </a:ext>
                  </a:extLst>
                </a:gridCol>
                <a:gridCol w="865554">
                  <a:extLst>
                    <a:ext uri="{9D8B030D-6E8A-4147-A177-3AD203B41FA5}">
                      <a16:colId xmlns:a16="http://schemas.microsoft.com/office/drawing/2014/main" xmlns="" val="901876947"/>
                    </a:ext>
                  </a:extLst>
                </a:gridCol>
                <a:gridCol w="865554">
                  <a:extLst>
                    <a:ext uri="{9D8B030D-6E8A-4147-A177-3AD203B41FA5}">
                      <a16:colId xmlns:a16="http://schemas.microsoft.com/office/drawing/2014/main" xmlns="" val="2925497474"/>
                    </a:ext>
                  </a:extLst>
                </a:gridCol>
                <a:gridCol w="865554">
                  <a:extLst>
                    <a:ext uri="{9D8B030D-6E8A-4147-A177-3AD203B41FA5}">
                      <a16:colId xmlns:a16="http://schemas.microsoft.com/office/drawing/2014/main" xmlns="" val="4027575487"/>
                    </a:ext>
                  </a:extLst>
                </a:gridCol>
                <a:gridCol w="865554">
                  <a:extLst>
                    <a:ext uri="{9D8B030D-6E8A-4147-A177-3AD203B41FA5}">
                      <a16:colId xmlns:a16="http://schemas.microsoft.com/office/drawing/2014/main" xmlns="" val="4216849459"/>
                    </a:ext>
                  </a:extLst>
                </a:gridCol>
              </a:tblGrid>
              <a:tr h="164247">
                <a:tc gridSpan="13">
                  <a:txBody>
                    <a:bodyPr/>
                    <a:lstStyle/>
                    <a:p>
                      <a:pPr algn="ctr" rtl="0" fontAlgn="ctr"/>
                      <a:r>
                        <a:rPr lang="es-ES" sz="700" b="1" i="0" u="none" strike="noStrike" dirty="0">
                          <a:solidFill>
                            <a:srgbClr val="FFFFFF"/>
                          </a:solidFill>
                          <a:effectLst/>
                          <a:latin typeface="SansSerif" panose="00000400000000000000" pitchFamily="2" charset="2"/>
                        </a:rPr>
                        <a:t>ANEXO I. Seguimiento financiero del Programa FSE+ 2021-2027 a 30 de junio de 2026</a:t>
                      </a:r>
                    </a:p>
                  </a:txBody>
                  <a:tcPr marL="7821" marR="7821" marT="7821"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002060"/>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xmlns="" val="655542808"/>
                  </a:ext>
                </a:extLst>
              </a:tr>
              <a:tr h="453634">
                <a:tc>
                  <a:txBody>
                    <a:bodyPr/>
                    <a:lstStyle/>
                    <a:p>
                      <a:pPr algn="ctr" rtl="0" fontAlgn="ctr"/>
                      <a:r>
                        <a:rPr lang="es-ES" sz="700" b="1" i="0" u="none" strike="noStrike">
                          <a:solidFill>
                            <a:srgbClr val="000000"/>
                          </a:solidFill>
                          <a:effectLst/>
                          <a:latin typeface="SansSerif" panose="00000400000000000000" pitchFamily="2" charset="2"/>
                        </a:rPr>
                        <a:t>s</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s-ES" sz="700" b="1" i="0" u="none" strike="noStrike">
                          <a:solidFill>
                            <a:srgbClr val="000000"/>
                          </a:solidFill>
                          <a:effectLst/>
                          <a:latin typeface="SansSerif" panose="00000400000000000000" pitchFamily="2" charset="2"/>
                        </a:rPr>
                        <a:t>OE</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s-ES" sz="700" b="1" i="0" u="none" strike="noStrike">
                          <a:solidFill>
                            <a:srgbClr val="000000"/>
                          </a:solidFill>
                          <a:effectLst/>
                          <a:latin typeface="SansSerif" panose="00000400000000000000" pitchFamily="2" charset="2"/>
                        </a:rPr>
                        <a:t>Asignación coste total programación 21/27 (M</a:t>
                      </a:r>
                      <a:r>
                        <a:rPr lang="es-ES" sz="700" b="1" i="0" u="none" strike="noStrike">
                          <a:solidFill>
                            <a:srgbClr val="000000"/>
                          </a:solidFill>
                          <a:effectLst/>
                          <a:latin typeface="Aptos Narrow" panose="020B0004020202020204" pitchFamily="34" charset="0"/>
                        </a:rPr>
                        <a:t>€</a:t>
                      </a:r>
                      <a:r>
                        <a:rPr lang="es-ES" sz="700" b="1" i="0" u="none" strike="noStrike">
                          <a:solidFill>
                            <a:srgbClr val="000000"/>
                          </a:solidFill>
                          <a:effectLst/>
                          <a:latin typeface="SansSerif" panose="00000400000000000000" pitchFamily="2" charset="2"/>
                        </a:rPr>
                        <a:t>) </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s-ES" sz="700" b="1" i="0" u="none" strike="noStrike">
                          <a:solidFill>
                            <a:srgbClr val="000000"/>
                          </a:solidFill>
                          <a:effectLst/>
                          <a:latin typeface="SansSerif" panose="00000400000000000000" pitchFamily="2" charset="2"/>
                        </a:rPr>
                        <a:t>Nº OP</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s-ES" sz="700" b="1" i="0" u="none" strike="noStrike">
                          <a:solidFill>
                            <a:srgbClr val="000000"/>
                          </a:solidFill>
                          <a:effectLst/>
                          <a:latin typeface="SansSerif" panose="00000400000000000000" pitchFamily="2" charset="2"/>
                        </a:rPr>
                        <a:t>Importe solicitud autorización (M</a:t>
                      </a:r>
                      <a:r>
                        <a:rPr lang="es-ES" sz="700" b="1" i="0" u="none" strike="noStrike">
                          <a:solidFill>
                            <a:srgbClr val="000000"/>
                          </a:solidFill>
                          <a:effectLst/>
                          <a:latin typeface="Aptos Narrow" panose="020B0004020202020204" pitchFamily="34" charset="0"/>
                        </a:rPr>
                        <a:t>€</a:t>
                      </a:r>
                      <a:r>
                        <a:rPr lang="es-ES" sz="700" b="1" i="0" u="none" strike="noStrike">
                          <a:solidFill>
                            <a:srgbClr val="000000"/>
                          </a:solidFill>
                          <a:effectLst/>
                          <a:latin typeface="SansSerif" panose="00000400000000000000" pitchFamily="2" charset="2"/>
                        </a:rPr>
                        <a:t>)</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s-ES" sz="700" b="1" i="0" u="none" strike="noStrike">
                          <a:solidFill>
                            <a:srgbClr val="000000"/>
                          </a:solidFill>
                          <a:effectLst/>
                          <a:latin typeface="SansSerif" panose="00000400000000000000" pitchFamily="2" charset="2"/>
                        </a:rPr>
                        <a:t>% Solicitado Coste Total</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es-ES" sz="700" b="1" i="0" u="none" strike="noStrike">
                          <a:solidFill>
                            <a:srgbClr val="000000"/>
                          </a:solidFill>
                          <a:effectLst/>
                          <a:latin typeface="SansSerif" panose="00000400000000000000" pitchFamily="2" charset="2"/>
                        </a:rPr>
                        <a:t>Gasto comprometido a 30/06/2026 (M</a:t>
                      </a:r>
                      <a:r>
                        <a:rPr lang="es-ES" sz="700" b="1" i="0" u="none" strike="noStrike">
                          <a:solidFill>
                            <a:srgbClr val="000000"/>
                          </a:solidFill>
                          <a:effectLst/>
                          <a:latin typeface="Aptos Narrow" panose="020B0004020202020204" pitchFamily="34" charset="0"/>
                        </a:rPr>
                        <a:t>€</a:t>
                      </a:r>
                      <a:r>
                        <a:rPr lang="es-ES" sz="700" b="1" i="0" u="none" strike="noStrike">
                          <a:solidFill>
                            <a:srgbClr val="000000"/>
                          </a:solidFill>
                          <a:effectLst/>
                          <a:latin typeface="SansSerif" panose="00000400000000000000" pitchFamily="2" charset="2"/>
                        </a:rPr>
                        <a:t>) </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fontAlgn="ctr"/>
                      <a:r>
                        <a:rPr lang="pt-BR" sz="700" b="1" i="0" u="none" strike="noStrike">
                          <a:solidFill>
                            <a:srgbClr val="000000"/>
                          </a:solidFill>
                          <a:effectLst/>
                          <a:latin typeface="SansSerif" panose="00000400000000000000" pitchFamily="2" charset="2"/>
                        </a:rPr>
                        <a:t>Gasto liquidado a 30/06/2026 (M</a:t>
                      </a:r>
                      <a:r>
                        <a:rPr lang="pt-BR" sz="700" b="1" i="0" u="none" strike="noStrike">
                          <a:solidFill>
                            <a:srgbClr val="000000"/>
                          </a:solidFill>
                          <a:effectLst/>
                          <a:latin typeface="Aptos Narrow" panose="020B0004020202020204" pitchFamily="34" charset="0"/>
                        </a:rPr>
                        <a:t>€</a:t>
                      </a:r>
                      <a:r>
                        <a:rPr lang="pt-BR" sz="700" b="1" i="0" u="none" strike="noStrike">
                          <a:solidFill>
                            <a:srgbClr val="000000"/>
                          </a:solidFill>
                          <a:effectLst/>
                          <a:latin typeface="SansSerif" panose="00000400000000000000" pitchFamily="2" charset="2"/>
                        </a:rPr>
                        <a:t>)</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ES" sz="700" b="1" i="0" u="none" strike="noStrike">
                          <a:solidFill>
                            <a:srgbClr val="000000"/>
                          </a:solidFill>
                          <a:effectLst/>
                          <a:latin typeface="SansSerif" panose="00000400000000000000" pitchFamily="2" charset="2"/>
                        </a:rPr>
                        <a:t>Gasto certificado 2025</a:t>
                      </a:r>
                      <a:br>
                        <a:rPr lang="es-ES" sz="700" b="1" i="0" u="none" strike="noStrike">
                          <a:solidFill>
                            <a:srgbClr val="000000"/>
                          </a:solidFill>
                          <a:effectLst/>
                          <a:latin typeface="SansSerif" panose="00000400000000000000" pitchFamily="2" charset="2"/>
                        </a:rPr>
                      </a:br>
                      <a:r>
                        <a:rPr lang="es-ES" sz="700" b="1" i="0" u="none" strike="noStrike">
                          <a:solidFill>
                            <a:srgbClr val="000000"/>
                          </a:solidFill>
                          <a:effectLst/>
                          <a:latin typeface="SansSerif" panose="00000400000000000000" pitchFamily="2" charset="2"/>
                        </a:rPr>
                        <a:t>(M</a:t>
                      </a:r>
                      <a:r>
                        <a:rPr lang="es-ES" sz="700" b="1" i="0" u="none" strike="noStrike">
                          <a:solidFill>
                            <a:srgbClr val="000000"/>
                          </a:solidFill>
                          <a:effectLst/>
                          <a:latin typeface="Aptos Narrow" panose="020B0004020202020204" pitchFamily="34" charset="0"/>
                        </a:rPr>
                        <a:t>€</a:t>
                      </a:r>
                      <a:r>
                        <a:rPr lang="es-ES" sz="700" b="1" i="0" u="none" strike="noStrike">
                          <a:solidFill>
                            <a:srgbClr val="000000"/>
                          </a:solidFill>
                          <a:effectLst/>
                          <a:latin typeface="SansSerif" panose="00000400000000000000" pitchFamily="2" charset="2"/>
                        </a:rPr>
                        <a:t> CT)</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ES" sz="700" b="1" i="0" u="none" strike="noStrike">
                          <a:solidFill>
                            <a:srgbClr val="000000"/>
                          </a:solidFill>
                          <a:effectLst/>
                          <a:latin typeface="SansSerif" panose="00000400000000000000" pitchFamily="2" charset="2"/>
                        </a:rPr>
                        <a:t>Prevision Certificación 2026</a:t>
                      </a:r>
                      <a:br>
                        <a:rPr lang="es-ES" sz="700" b="1" i="0" u="none" strike="noStrike">
                          <a:solidFill>
                            <a:srgbClr val="000000"/>
                          </a:solidFill>
                          <a:effectLst/>
                          <a:latin typeface="SansSerif" panose="00000400000000000000" pitchFamily="2" charset="2"/>
                        </a:rPr>
                      </a:br>
                      <a:r>
                        <a:rPr lang="es-ES" sz="700" b="1" i="0" u="none" strike="noStrike">
                          <a:solidFill>
                            <a:srgbClr val="000000"/>
                          </a:solidFill>
                          <a:effectLst/>
                          <a:latin typeface="SansSerif" panose="00000400000000000000" pitchFamily="2" charset="2"/>
                        </a:rPr>
                        <a:t>(M</a:t>
                      </a:r>
                      <a:r>
                        <a:rPr lang="es-ES" sz="700" b="1" i="0" u="none" strike="noStrike">
                          <a:solidFill>
                            <a:srgbClr val="000000"/>
                          </a:solidFill>
                          <a:effectLst/>
                          <a:latin typeface="Aptos Narrow" panose="020B0004020202020204" pitchFamily="34" charset="0"/>
                        </a:rPr>
                        <a:t>€</a:t>
                      </a:r>
                      <a:r>
                        <a:rPr lang="es-ES" sz="700" b="1" i="0" u="none" strike="noStrike">
                          <a:solidFill>
                            <a:srgbClr val="000000"/>
                          </a:solidFill>
                          <a:effectLst/>
                          <a:latin typeface="SansSerif" panose="00000400000000000000" pitchFamily="2" charset="2"/>
                        </a:rPr>
                        <a:t> CT)</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ES" sz="700" b="1" i="0" u="none" strike="noStrike">
                          <a:solidFill>
                            <a:srgbClr val="000000"/>
                          </a:solidFill>
                          <a:effectLst/>
                          <a:latin typeface="SansSerif" panose="00000400000000000000" pitchFamily="2" charset="2"/>
                        </a:rPr>
                        <a:t>Prevision Certificación acumulada 2026</a:t>
                      </a:r>
                      <a:br>
                        <a:rPr lang="es-ES" sz="700" b="1" i="0" u="none" strike="noStrike">
                          <a:solidFill>
                            <a:srgbClr val="000000"/>
                          </a:solidFill>
                          <a:effectLst/>
                          <a:latin typeface="SansSerif" panose="00000400000000000000" pitchFamily="2" charset="2"/>
                        </a:rPr>
                      </a:br>
                      <a:r>
                        <a:rPr lang="es-ES" sz="700" b="1" i="0" u="none" strike="noStrike">
                          <a:solidFill>
                            <a:srgbClr val="000000"/>
                          </a:solidFill>
                          <a:effectLst/>
                          <a:latin typeface="SansSerif" panose="00000400000000000000" pitchFamily="2" charset="2"/>
                        </a:rPr>
                        <a:t>(M</a:t>
                      </a:r>
                      <a:r>
                        <a:rPr lang="es-ES" sz="700" b="1" i="0" u="none" strike="noStrike">
                          <a:solidFill>
                            <a:srgbClr val="000000"/>
                          </a:solidFill>
                          <a:effectLst/>
                          <a:latin typeface="Aptos Narrow" panose="020B0004020202020204" pitchFamily="34" charset="0"/>
                        </a:rPr>
                        <a:t>€</a:t>
                      </a:r>
                      <a:r>
                        <a:rPr lang="es-ES" sz="700" b="1" i="0" u="none" strike="noStrike">
                          <a:solidFill>
                            <a:srgbClr val="000000"/>
                          </a:solidFill>
                          <a:effectLst/>
                          <a:latin typeface="SansSerif" panose="00000400000000000000" pitchFamily="2" charset="2"/>
                        </a:rPr>
                        <a:t> CT)</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ES" sz="700" b="1" i="0" u="none" strike="noStrike">
                          <a:solidFill>
                            <a:srgbClr val="000000"/>
                          </a:solidFill>
                          <a:effectLst/>
                          <a:latin typeface="SansSerif" panose="00000400000000000000" pitchFamily="2" charset="2"/>
                        </a:rPr>
                        <a:t>Prevision Certificación acumulada 2026</a:t>
                      </a:r>
                      <a:br>
                        <a:rPr lang="es-ES" sz="700" b="1" i="0" u="none" strike="noStrike">
                          <a:solidFill>
                            <a:srgbClr val="000000"/>
                          </a:solidFill>
                          <a:effectLst/>
                          <a:latin typeface="SansSerif" panose="00000400000000000000" pitchFamily="2" charset="2"/>
                        </a:rPr>
                      </a:br>
                      <a:r>
                        <a:rPr lang="es-ES" sz="700" b="1" i="0" u="none" strike="noStrike">
                          <a:solidFill>
                            <a:srgbClr val="000000"/>
                          </a:solidFill>
                          <a:effectLst/>
                          <a:latin typeface="SansSerif" panose="00000400000000000000" pitchFamily="2" charset="2"/>
                        </a:rPr>
                        <a:t>(M</a:t>
                      </a:r>
                      <a:r>
                        <a:rPr lang="es-ES" sz="700" b="1" i="0" u="none" strike="noStrike">
                          <a:solidFill>
                            <a:srgbClr val="000000"/>
                          </a:solidFill>
                          <a:effectLst/>
                          <a:latin typeface="Aptos Narrow" panose="020B0004020202020204" pitchFamily="34" charset="0"/>
                        </a:rPr>
                        <a:t>€</a:t>
                      </a:r>
                      <a:r>
                        <a:rPr lang="es-ES" sz="700" b="1" i="0" u="none" strike="noStrike">
                          <a:solidFill>
                            <a:srgbClr val="000000"/>
                          </a:solidFill>
                          <a:effectLst/>
                          <a:latin typeface="SansSerif" panose="00000400000000000000" pitchFamily="2" charset="2"/>
                        </a:rPr>
                        <a:t> Ayuda FSE+)</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s-ES" sz="700" b="1" i="0" u="none" strike="noStrike">
                          <a:solidFill>
                            <a:srgbClr val="000000"/>
                          </a:solidFill>
                          <a:effectLst/>
                          <a:latin typeface="SansSerif" panose="00000400000000000000" pitchFamily="2" charset="2"/>
                        </a:rPr>
                        <a:t>% Previsión certificación sobre asignado (Ayuda)</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xmlns="" val="3097131107"/>
                  </a:ext>
                </a:extLst>
              </a:tr>
              <a:tr h="166332">
                <a:tc rowSpan="2">
                  <a:txBody>
                    <a:bodyPr/>
                    <a:lstStyle/>
                    <a:p>
                      <a:pPr algn="ctr" rtl="0" fontAlgn="ctr"/>
                      <a:r>
                        <a:rPr lang="es-ES" sz="700" b="0" i="0" u="none" strike="noStrike">
                          <a:solidFill>
                            <a:srgbClr val="000000"/>
                          </a:solidFill>
                          <a:effectLst/>
                          <a:latin typeface="Arial" panose="020B0604020202020204" pitchFamily="34" charset="0"/>
                        </a:rPr>
                        <a:t>1 - Empleo</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ESO4.1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97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96.63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101,68%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62,44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44,33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0</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3,00</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3,00</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1,20</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3,09%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982751508"/>
                  </a:ext>
                </a:extLst>
              </a:tr>
              <a:tr h="166332">
                <a:tc vMerge="1">
                  <a:txBody>
                    <a:bodyPr/>
                    <a:lstStyle/>
                    <a:p>
                      <a:endParaRPr lang="es-ES"/>
                    </a:p>
                  </a:txBody>
                  <a:tcPr/>
                </a:tc>
                <a:tc>
                  <a:txBody>
                    <a:bodyPr/>
                    <a:lstStyle/>
                    <a:p>
                      <a:pPr algn="ctr" rtl="0" fontAlgn="ctr"/>
                      <a:r>
                        <a:rPr lang="es-ES" sz="700" b="0" i="0" u="none" strike="noStrike">
                          <a:solidFill>
                            <a:srgbClr val="000000"/>
                          </a:solidFill>
                          <a:effectLst/>
                          <a:latin typeface="Arial" panose="020B0604020202020204" pitchFamily="34" charset="0"/>
                        </a:rPr>
                        <a:t>ESO4.3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18.48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10,21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55,30%</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6,69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5,74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0,85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1,52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2,37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0,94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12,72%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4167380804"/>
                  </a:ext>
                </a:extLst>
              </a:tr>
              <a:tr h="166332">
                <a:tc gridSpan="2">
                  <a:txBody>
                    <a:bodyPr/>
                    <a:lstStyle/>
                    <a:p>
                      <a:pPr algn="ctr" rtl="0" fontAlgn="ctr"/>
                      <a:r>
                        <a:rPr lang="es-ES" sz="700" b="1" i="0" u="none" strike="noStrike">
                          <a:solidFill>
                            <a:srgbClr val="000000"/>
                          </a:solidFill>
                          <a:effectLst/>
                          <a:latin typeface="Arial" panose="020B0604020202020204" pitchFamily="34" charset="0"/>
                        </a:rPr>
                        <a:t>TOTAL EMPLEO</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hMerge="1">
                  <a:txBody>
                    <a:bodyPr/>
                    <a:lstStyle/>
                    <a:p>
                      <a:endParaRPr lang="es-ES"/>
                    </a:p>
                  </a:txBody>
                  <a:tcPr/>
                </a:tc>
                <a:tc>
                  <a:txBody>
                    <a:bodyPr/>
                    <a:lstStyle/>
                    <a:p>
                      <a:pPr algn="ctr" rtl="0" fontAlgn="ctr"/>
                      <a:r>
                        <a:rPr lang="es-ES" sz="700" b="1" i="0" u="none" strike="noStrike">
                          <a:solidFill>
                            <a:srgbClr val="000000"/>
                          </a:solidFill>
                          <a:effectLst/>
                          <a:latin typeface="Arial" panose="020B0604020202020204" pitchFamily="34" charset="0"/>
                        </a:rPr>
                        <a:t>115,48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23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108,85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94,26%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69,14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50,78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0,85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4,52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5,37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2,15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4,63%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xmlns="" val="235262015"/>
                  </a:ext>
                </a:extLst>
              </a:tr>
              <a:tr h="166332">
                <a:tc rowSpan="3">
                  <a:txBody>
                    <a:bodyPr/>
                    <a:lstStyle/>
                    <a:p>
                      <a:pPr algn="ctr" rtl="0" fontAlgn="ctr"/>
                      <a:r>
                        <a:rPr lang="es-ES" sz="700" b="0" i="0" u="none" strike="noStrike">
                          <a:solidFill>
                            <a:srgbClr val="000000"/>
                          </a:solidFill>
                          <a:effectLst/>
                          <a:latin typeface="Arial" panose="020B0604020202020204" pitchFamily="34" charset="0"/>
                        </a:rPr>
                        <a:t>2 - Inclusión Social</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ESO4.8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231,58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25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266,18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114,94%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127,1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113.87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10,57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S" sz="700" b="0" i="0" u="none" strike="noStrike">
                          <a:solidFill>
                            <a:srgbClr val="000000"/>
                          </a:solidFill>
                          <a:effectLst/>
                          <a:latin typeface="Arial" panose="020B0604020202020204" pitchFamily="34" charset="0"/>
                        </a:rPr>
                        <a:t>14,9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41,31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16,51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17,82%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2386771072"/>
                  </a:ext>
                </a:extLst>
              </a:tr>
              <a:tr h="166332">
                <a:tc vMerge="1">
                  <a:txBody>
                    <a:bodyPr/>
                    <a:lstStyle/>
                    <a:p>
                      <a:endParaRPr lang="es-ES"/>
                    </a:p>
                  </a:txBody>
                  <a:tcPr/>
                </a:tc>
                <a:tc>
                  <a:txBody>
                    <a:bodyPr/>
                    <a:lstStyle/>
                    <a:p>
                      <a:pPr algn="ctr" rtl="0" fontAlgn="ctr"/>
                      <a:r>
                        <a:rPr lang="es-ES" sz="700" b="0" i="0" u="none" strike="noStrike">
                          <a:solidFill>
                            <a:srgbClr val="000000"/>
                          </a:solidFill>
                          <a:effectLst/>
                          <a:latin typeface="Arial" panose="020B0604020202020204" pitchFamily="34" charset="0"/>
                        </a:rPr>
                        <a:t>ESO4.9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19;50</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17,14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87,94%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10,55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8,58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0,94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S" sz="700" b="0" i="0" u="none" strike="noStrike">
                          <a:solidFill>
                            <a:srgbClr val="000000"/>
                          </a:solidFill>
                          <a:effectLst/>
                          <a:latin typeface="Arial" panose="020B0604020202020204" pitchFamily="34" charset="0"/>
                        </a:rPr>
                        <a:t>2,37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4,74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1,88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24,10%</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2936606532"/>
                  </a:ext>
                </a:extLst>
              </a:tr>
              <a:tr h="166332">
                <a:tc vMerge="1">
                  <a:txBody>
                    <a:bodyPr/>
                    <a:lstStyle/>
                    <a:p>
                      <a:endParaRPr lang="es-ES"/>
                    </a:p>
                  </a:txBody>
                  <a:tcPr/>
                </a:tc>
                <a:tc>
                  <a:txBody>
                    <a:bodyPr/>
                    <a:lstStyle/>
                    <a:p>
                      <a:pPr algn="ctr" rtl="0" fontAlgn="ctr"/>
                      <a:r>
                        <a:rPr lang="es-ES" sz="700" b="0" i="0" u="none" strike="noStrike">
                          <a:solidFill>
                            <a:srgbClr val="000000"/>
                          </a:solidFill>
                          <a:effectLst/>
                          <a:latin typeface="Arial" panose="020B0604020202020204" pitchFamily="34" charset="0"/>
                        </a:rPr>
                        <a:t>ESO4.12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12,58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8,62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68,56%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4,58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3,93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0,2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S" sz="700" b="0" i="0" u="none" strike="noStrike">
                          <a:solidFill>
                            <a:srgbClr val="000000"/>
                          </a:solidFill>
                          <a:effectLst/>
                          <a:latin typeface="Arial" panose="020B0604020202020204" pitchFamily="34" charset="0"/>
                        </a:rPr>
                        <a:t>1,02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1,53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0,61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12,12%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223206618"/>
                  </a:ext>
                </a:extLst>
              </a:tr>
              <a:tr h="166332">
                <a:tc gridSpan="2">
                  <a:txBody>
                    <a:bodyPr/>
                    <a:lstStyle/>
                    <a:p>
                      <a:pPr algn="ctr" rtl="0" fontAlgn="ctr"/>
                      <a:r>
                        <a:rPr lang="es-ES" sz="700" b="1" i="0" u="none" strike="noStrike">
                          <a:solidFill>
                            <a:srgbClr val="000000"/>
                          </a:solidFill>
                          <a:effectLst/>
                          <a:latin typeface="Arial" panose="020B0604020202020204" pitchFamily="34" charset="0"/>
                        </a:rPr>
                        <a:t>TOTAL INCLUSIÓN SOCIAL</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hMerge="1">
                  <a:txBody>
                    <a:bodyPr/>
                    <a:lstStyle/>
                    <a:p>
                      <a:endParaRPr lang="es-ES"/>
                    </a:p>
                  </a:txBody>
                  <a:tcPr/>
                </a:tc>
                <a:tc>
                  <a:txBody>
                    <a:bodyPr/>
                    <a:lstStyle/>
                    <a:p>
                      <a:pPr algn="ctr" rtl="0" fontAlgn="ctr"/>
                      <a:r>
                        <a:rPr lang="es-ES" sz="700" b="1" i="0" u="none" strike="noStrike">
                          <a:solidFill>
                            <a:srgbClr val="000000"/>
                          </a:solidFill>
                          <a:effectLst/>
                          <a:latin typeface="Arial" panose="020B0604020202020204" pitchFamily="34" charset="0"/>
                        </a:rPr>
                        <a:t>263,66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34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291,96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110,73%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142,34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126,38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29,33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700" b="1" i="0" u="none" strike="noStrike">
                          <a:solidFill>
                            <a:srgbClr val="000000"/>
                          </a:solidFill>
                          <a:effectLst/>
                          <a:latin typeface="Arial" panose="020B0604020202020204" pitchFamily="34" charset="0"/>
                        </a:rPr>
                        <a:t>18,26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47,93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19,04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18,06%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xmlns="" val="852527936"/>
                  </a:ext>
                </a:extLst>
              </a:tr>
              <a:tr h="260188">
                <a:tc>
                  <a:txBody>
                    <a:bodyPr/>
                    <a:lstStyle/>
                    <a:p>
                      <a:pPr algn="ctr" rtl="0" fontAlgn="ctr"/>
                      <a:r>
                        <a:rPr lang="es-ES" sz="700" b="0" i="0" u="none" strike="noStrike">
                          <a:solidFill>
                            <a:srgbClr val="000000"/>
                          </a:solidFill>
                          <a:effectLst/>
                          <a:latin typeface="Arial" panose="020B0604020202020204" pitchFamily="34" charset="0"/>
                        </a:rPr>
                        <a:t>3 - Educación y formación</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ESO4.5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176,5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190,25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107,79%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148,15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148,15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47,08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46,99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94,07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37,62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53,29%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2050796155"/>
                  </a:ext>
                </a:extLst>
              </a:tr>
              <a:tr h="166332">
                <a:tc gridSpan="2">
                  <a:txBody>
                    <a:bodyPr/>
                    <a:lstStyle/>
                    <a:p>
                      <a:pPr algn="ctr" rtl="0" fontAlgn="ctr"/>
                      <a:r>
                        <a:rPr lang="es-ES" sz="700" b="1" i="0" u="none" strike="noStrike">
                          <a:solidFill>
                            <a:srgbClr val="000000"/>
                          </a:solidFill>
                          <a:effectLst/>
                          <a:latin typeface="Arial" panose="020B0604020202020204" pitchFamily="34" charset="0"/>
                        </a:rPr>
                        <a:t>TOTAL EDUCACIÓN Y FORMACIÓN</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hMerge="1">
                  <a:txBody>
                    <a:bodyPr/>
                    <a:lstStyle/>
                    <a:p>
                      <a:endParaRPr lang="es-ES"/>
                    </a:p>
                  </a:txBody>
                  <a:tcPr/>
                </a:tc>
                <a:tc>
                  <a:txBody>
                    <a:bodyPr/>
                    <a:lstStyle/>
                    <a:p>
                      <a:pPr algn="ctr" rtl="0" fontAlgn="ctr"/>
                      <a:r>
                        <a:rPr lang="es-ES" sz="700" b="1" i="0" u="none" strike="noStrike">
                          <a:solidFill>
                            <a:srgbClr val="000000"/>
                          </a:solidFill>
                          <a:effectLst/>
                          <a:latin typeface="Arial" panose="020B0604020202020204" pitchFamily="34" charset="0"/>
                        </a:rPr>
                        <a:t>176,5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190,25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107,79%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148,15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148,15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47,08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46,99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94,07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37,63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53,29%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xmlns="" val="3332686158"/>
                  </a:ext>
                </a:extLst>
              </a:tr>
              <a:tr h="166332">
                <a:tc rowSpan="3">
                  <a:txBody>
                    <a:bodyPr/>
                    <a:lstStyle/>
                    <a:p>
                      <a:pPr algn="ctr" rtl="0" fontAlgn="ctr"/>
                      <a:r>
                        <a:rPr lang="es-ES" sz="700" b="0" i="0" u="none" strike="noStrike">
                          <a:solidFill>
                            <a:srgbClr val="000000"/>
                          </a:solidFill>
                          <a:effectLst/>
                          <a:latin typeface="Arial" panose="020B0604020202020204" pitchFamily="34" charset="0"/>
                        </a:rPr>
                        <a:t>5 - Empleo Juvenil</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ESO4.1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94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93,36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99,32%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68,62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67,21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0,45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S" sz="700" b="0" i="0" u="none" strike="noStrike">
                          <a:solidFill>
                            <a:srgbClr val="000000"/>
                          </a:solidFill>
                          <a:effectLst/>
                          <a:latin typeface="Arial" panose="020B0604020202020204" pitchFamily="34" charset="0"/>
                        </a:rPr>
                        <a:t>7,81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8,26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3,3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8,78%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278565382"/>
                  </a:ext>
                </a:extLst>
              </a:tr>
              <a:tr h="166332">
                <a:tc vMerge="1">
                  <a:txBody>
                    <a:bodyPr/>
                    <a:lstStyle/>
                    <a:p>
                      <a:endParaRPr lang="es-ES"/>
                    </a:p>
                  </a:txBody>
                  <a:tcPr/>
                </a:tc>
                <a:tc>
                  <a:txBody>
                    <a:bodyPr/>
                    <a:lstStyle/>
                    <a:p>
                      <a:pPr algn="ctr" rtl="0" fontAlgn="ctr"/>
                      <a:r>
                        <a:rPr lang="es-ES" sz="700" b="0" i="0" u="none" strike="noStrike">
                          <a:solidFill>
                            <a:srgbClr val="000000"/>
                          </a:solidFill>
                          <a:effectLst/>
                          <a:latin typeface="Arial" panose="020B0604020202020204" pitchFamily="34" charset="0"/>
                        </a:rPr>
                        <a:t>ESO4.6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118,72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192,5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162,14%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131,51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131,02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53,94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S" sz="700" b="0" i="0" u="none" strike="noStrike">
                          <a:solidFill>
                            <a:srgbClr val="000000"/>
                          </a:solidFill>
                          <a:effectLst/>
                          <a:latin typeface="Arial" panose="020B0604020202020204" pitchFamily="34" charset="0"/>
                        </a:rPr>
                        <a:t>30,85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84,79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33,91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71,41%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516929318"/>
                  </a:ext>
                </a:extLst>
              </a:tr>
              <a:tr h="166332">
                <a:tc vMerge="1">
                  <a:txBody>
                    <a:bodyPr/>
                    <a:lstStyle/>
                    <a:p>
                      <a:endParaRPr lang="es-ES"/>
                    </a:p>
                  </a:txBody>
                  <a:tcPr/>
                </a:tc>
                <a:tc>
                  <a:txBody>
                    <a:bodyPr/>
                    <a:lstStyle/>
                    <a:p>
                      <a:pPr algn="ctr" rtl="0" fontAlgn="ctr"/>
                      <a:r>
                        <a:rPr lang="es-ES" sz="700" b="0" i="0" u="none" strike="noStrike">
                          <a:solidFill>
                            <a:srgbClr val="000000"/>
                          </a:solidFill>
                          <a:effectLst/>
                          <a:latin typeface="Arial" panose="020B0604020202020204" pitchFamily="34" charset="0"/>
                        </a:rPr>
                        <a:t>ESO4.12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11,1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21,58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194,49%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12,18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8.36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0,4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S" sz="700" b="0" i="0" u="none" strike="noStrike">
                          <a:solidFill>
                            <a:srgbClr val="000000"/>
                          </a:solidFill>
                          <a:effectLst/>
                          <a:latin typeface="Arial" panose="020B0604020202020204" pitchFamily="34" charset="0"/>
                        </a:rPr>
                        <a:t>0,37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0,77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0,31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6,98%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2628173021"/>
                  </a:ext>
                </a:extLst>
              </a:tr>
              <a:tr h="166332">
                <a:tc gridSpan="2">
                  <a:txBody>
                    <a:bodyPr/>
                    <a:lstStyle/>
                    <a:p>
                      <a:pPr algn="ctr" rtl="0" fontAlgn="ctr"/>
                      <a:r>
                        <a:rPr lang="es-ES" sz="700" b="1" i="0" u="none" strike="noStrike">
                          <a:solidFill>
                            <a:srgbClr val="000000"/>
                          </a:solidFill>
                          <a:effectLst/>
                          <a:latin typeface="Arial" panose="020B0604020202020204" pitchFamily="34" charset="0"/>
                        </a:rPr>
                        <a:t>TOTAL EMPLEO JUVENIL</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hMerge="1">
                  <a:txBody>
                    <a:bodyPr/>
                    <a:lstStyle/>
                    <a:p>
                      <a:endParaRPr lang="es-ES"/>
                    </a:p>
                  </a:txBody>
                  <a:tcPr/>
                </a:tc>
                <a:tc>
                  <a:txBody>
                    <a:bodyPr/>
                    <a:lstStyle/>
                    <a:p>
                      <a:pPr algn="ctr" rtl="0" fontAlgn="ctr"/>
                      <a:r>
                        <a:rPr lang="es-ES" sz="700" b="1" i="0" u="none" strike="noStrike">
                          <a:solidFill>
                            <a:srgbClr val="000000"/>
                          </a:solidFill>
                          <a:effectLst/>
                          <a:latin typeface="Arial" panose="020B0604020202020204" pitchFamily="34" charset="0"/>
                        </a:rPr>
                        <a:t>223,82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29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307,45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137,36%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212,32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206,6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54,81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39,03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93,84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38,5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42,99%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xmlns="" val="1713585884"/>
                  </a:ext>
                </a:extLst>
              </a:tr>
              <a:tr h="166332">
                <a:tc>
                  <a:txBody>
                    <a:bodyPr/>
                    <a:lstStyle/>
                    <a:p>
                      <a:pPr algn="ctr" rtl="0" fontAlgn="ctr"/>
                      <a:r>
                        <a:rPr lang="es-ES" sz="700" b="0" i="0" u="none" strike="noStrike">
                          <a:solidFill>
                            <a:srgbClr val="000000"/>
                          </a:solidFill>
                          <a:effectLst/>
                          <a:latin typeface="Arial" panose="020B0604020202020204" pitchFamily="34" charset="0"/>
                        </a:rPr>
                        <a:t>7 - Garantía Infantil</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ESO4.12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50,5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48,79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96,62%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17,64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14,13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3,19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S" sz="700" b="0" i="0" u="none" strike="noStrike">
                          <a:solidFill>
                            <a:srgbClr val="000000"/>
                          </a:solidFill>
                          <a:effectLst/>
                          <a:latin typeface="Arial" panose="020B0604020202020204" pitchFamily="34" charset="0"/>
                        </a:rPr>
                        <a:t>3,65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6,84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2,73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13,51%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799791276"/>
                  </a:ext>
                </a:extLst>
              </a:tr>
              <a:tr h="166332">
                <a:tc gridSpan="2">
                  <a:txBody>
                    <a:bodyPr/>
                    <a:lstStyle/>
                    <a:p>
                      <a:pPr algn="ctr" rtl="0" fontAlgn="ctr"/>
                      <a:r>
                        <a:rPr lang="es-ES" sz="700" b="1" i="0" u="none" strike="noStrike">
                          <a:solidFill>
                            <a:srgbClr val="000000"/>
                          </a:solidFill>
                          <a:effectLst/>
                          <a:latin typeface="Arial" panose="020B0604020202020204" pitchFamily="34" charset="0"/>
                        </a:rPr>
                        <a:t>TOTAL GARANTIA INFANTIL</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hMerge="1">
                  <a:txBody>
                    <a:bodyPr/>
                    <a:lstStyle/>
                    <a:p>
                      <a:endParaRPr lang="es-ES"/>
                    </a:p>
                  </a:txBody>
                  <a:tcPr/>
                </a:tc>
                <a:tc>
                  <a:txBody>
                    <a:bodyPr/>
                    <a:lstStyle/>
                    <a:p>
                      <a:pPr algn="ctr" rtl="0" fontAlgn="ctr"/>
                      <a:r>
                        <a:rPr lang="es-ES" sz="700" b="1" i="0" u="none" strike="noStrike">
                          <a:solidFill>
                            <a:srgbClr val="000000"/>
                          </a:solidFill>
                          <a:effectLst/>
                          <a:latin typeface="Arial" panose="020B0604020202020204" pitchFamily="34" charset="0"/>
                        </a:rPr>
                        <a:t>50,5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48,79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96,62%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17,64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14,13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700" b="1" i="0" u="none" strike="noStrike">
                          <a:solidFill>
                            <a:srgbClr val="000000"/>
                          </a:solidFill>
                          <a:effectLst/>
                          <a:latin typeface="Arial" panose="020B0604020202020204" pitchFamily="34" charset="0"/>
                        </a:rPr>
                        <a:t>3,19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700" b="1" i="0" u="none" strike="noStrike">
                          <a:solidFill>
                            <a:srgbClr val="000000"/>
                          </a:solidFill>
                          <a:effectLst/>
                          <a:latin typeface="Arial" panose="020B0604020202020204" pitchFamily="34" charset="0"/>
                        </a:rPr>
                        <a:t>3,65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6,84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2,74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13,51%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xmlns="" val="807134574"/>
                  </a:ext>
                </a:extLst>
              </a:tr>
              <a:tr h="166332">
                <a:tc rowSpan="2">
                  <a:txBody>
                    <a:bodyPr/>
                    <a:lstStyle/>
                    <a:p>
                      <a:pPr algn="ctr" rtl="0" fontAlgn="ctr"/>
                      <a:r>
                        <a:rPr lang="es-ES" sz="700" b="0" i="0" u="none" strike="noStrike">
                          <a:solidFill>
                            <a:srgbClr val="000000"/>
                          </a:solidFill>
                          <a:effectLst/>
                          <a:latin typeface="Arial" panose="020B0604020202020204" pitchFamily="34" charset="0"/>
                        </a:rPr>
                        <a:t>9-STEP</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ESO4.1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42,95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30,26%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3,98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0</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S" sz="700" b="0" i="0" u="none" strike="noStrike">
                          <a:solidFill>
                            <a:srgbClr val="000000"/>
                          </a:solidFill>
                          <a:effectLst/>
                          <a:latin typeface="Arial" panose="020B0604020202020204" pitchFamily="34" charset="0"/>
                        </a:rPr>
                        <a:t>0</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0</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0</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0</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0,00%</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3675533165"/>
                  </a:ext>
                </a:extLst>
              </a:tr>
              <a:tr h="166332">
                <a:tc vMerge="1">
                  <a:txBody>
                    <a:bodyPr/>
                    <a:lstStyle/>
                    <a:p>
                      <a:endParaRPr lang="es-ES"/>
                    </a:p>
                  </a:txBody>
                  <a:tcPr/>
                </a:tc>
                <a:tc>
                  <a:txBody>
                    <a:bodyPr/>
                    <a:lstStyle/>
                    <a:p>
                      <a:pPr algn="ctr" rtl="0" fontAlgn="ctr"/>
                      <a:r>
                        <a:rPr lang="es-ES" sz="700" b="0" i="0" u="none" strike="noStrike">
                          <a:solidFill>
                            <a:srgbClr val="000000"/>
                          </a:solidFill>
                          <a:effectLst/>
                          <a:latin typeface="Arial" panose="020B0604020202020204" pitchFamily="34" charset="0"/>
                        </a:rPr>
                        <a:t>ESO4.5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18,4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27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146,66%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18,32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18,32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ES" sz="700" b="0" i="0" u="none" strike="noStrike">
                          <a:solidFill>
                            <a:srgbClr val="000000"/>
                          </a:solidFill>
                          <a:effectLst/>
                          <a:latin typeface="Arial" panose="020B0604020202020204" pitchFamily="34" charset="0"/>
                        </a:rPr>
                        <a:t>0</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8,38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8,38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8,38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es-ES" sz="700" b="0" i="0" u="none" strike="noStrike">
                          <a:solidFill>
                            <a:srgbClr val="000000"/>
                          </a:solidFill>
                          <a:effectLst/>
                          <a:latin typeface="Arial" panose="020B0604020202020204" pitchFamily="34" charset="0"/>
                        </a:rPr>
                        <a:t>45,52%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4289955210"/>
                  </a:ext>
                </a:extLst>
              </a:tr>
              <a:tr h="166332">
                <a:tc>
                  <a:txBody>
                    <a:bodyPr/>
                    <a:lstStyle/>
                    <a:p>
                      <a:pPr algn="ctr" rtl="0" fontAlgn="t"/>
                      <a:r>
                        <a:rPr lang="es-ES" sz="700" b="1" i="0" u="none" strike="noStrike">
                          <a:solidFill>
                            <a:srgbClr val="000000"/>
                          </a:solidFill>
                          <a:effectLst/>
                          <a:latin typeface="Arial" panose="020B0604020202020204" pitchFamily="34" charset="0"/>
                        </a:rPr>
                        <a:t>TOTAL STEP</a:t>
                      </a:r>
                    </a:p>
                  </a:txBody>
                  <a:tcPr marL="7821" marR="7821" marT="78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 </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61,36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40</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65,10%</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22,37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18,32</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700" b="1" i="0" u="none" strike="noStrike">
                          <a:solidFill>
                            <a:srgbClr val="000000"/>
                          </a:solidFill>
                          <a:effectLst/>
                          <a:latin typeface="Arial" panose="020B0604020202020204" pitchFamily="34" charset="0"/>
                        </a:rPr>
                        <a:t>0</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fontAlgn="ctr"/>
                      <a:r>
                        <a:rPr lang="es-ES" sz="700" b="1" i="0" u="none" strike="noStrike">
                          <a:solidFill>
                            <a:srgbClr val="000000"/>
                          </a:solidFill>
                          <a:effectLst/>
                          <a:latin typeface="Arial" panose="020B0604020202020204" pitchFamily="34" charset="0"/>
                        </a:rPr>
                        <a:t>8,38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rtl="0" fontAlgn="ctr"/>
                      <a:r>
                        <a:rPr lang="es-ES" sz="700" b="1" i="0" u="none" strike="noStrike">
                          <a:solidFill>
                            <a:srgbClr val="000000"/>
                          </a:solidFill>
                          <a:effectLst/>
                          <a:latin typeface="Arial" panose="020B0604020202020204" pitchFamily="34" charset="0"/>
                        </a:rPr>
                        <a:t>8,38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8,38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13,66%</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xmlns="" val="1543247090"/>
                  </a:ext>
                </a:extLst>
              </a:tr>
              <a:tr h="260188">
                <a:tc gridSpan="2">
                  <a:txBody>
                    <a:bodyPr/>
                    <a:lstStyle/>
                    <a:p>
                      <a:pPr algn="ctr" rtl="0" fontAlgn="ctr"/>
                      <a:r>
                        <a:rPr lang="es-ES" sz="700" b="1" i="0" u="none" strike="noStrike">
                          <a:solidFill>
                            <a:srgbClr val="000000"/>
                          </a:solidFill>
                          <a:effectLst/>
                          <a:latin typeface="Arial" panose="020B0604020202020204" pitchFamily="34" charset="0"/>
                        </a:rPr>
                        <a:t>TOTAL PROGRAMA FSE+ 2021/2027 SIN ASISTENCIA TÉCNICA</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hMerge="1">
                  <a:txBody>
                    <a:bodyPr/>
                    <a:lstStyle/>
                    <a:p>
                      <a:endParaRPr lang="es-ES"/>
                    </a:p>
                  </a:txBody>
                  <a:tcPr/>
                </a:tc>
                <a:tc>
                  <a:txBody>
                    <a:bodyPr/>
                    <a:lstStyle/>
                    <a:p>
                      <a:pPr algn="ctr" rtl="0" fontAlgn="ctr"/>
                      <a:r>
                        <a:rPr lang="es-ES" sz="700" b="1" i="0" u="none" strike="noStrike">
                          <a:solidFill>
                            <a:srgbClr val="000000"/>
                          </a:solidFill>
                          <a:effectLst/>
                          <a:latin typeface="Arial" panose="020B0604020202020204" pitchFamily="34" charset="0"/>
                        </a:rPr>
                        <a:t>891,34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108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987,31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110,77%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607,89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563,64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s-ES" sz="700" b="1" i="0" u="none" strike="noStrike">
                          <a:solidFill>
                            <a:srgbClr val="000000"/>
                          </a:solidFill>
                          <a:effectLst/>
                          <a:latin typeface="Arial" panose="020B0604020202020204" pitchFamily="34" charset="0"/>
                        </a:rPr>
                        <a:t>135,28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fontAlgn="ctr"/>
                      <a:r>
                        <a:rPr lang="es-ES" sz="700" b="1" i="0" u="none" strike="noStrike">
                          <a:solidFill>
                            <a:srgbClr val="000000"/>
                          </a:solidFill>
                          <a:effectLst/>
                          <a:latin typeface="Arial" panose="020B0604020202020204" pitchFamily="34" charset="0"/>
                        </a:rPr>
                        <a:t>120,87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fontAlgn="ctr"/>
                      <a:r>
                        <a:rPr lang="es-ES" sz="700" b="1" i="0" u="none" strike="noStrike">
                          <a:solidFill>
                            <a:srgbClr val="000000"/>
                          </a:solidFill>
                          <a:effectLst/>
                          <a:latin typeface="Arial" panose="020B0604020202020204" pitchFamily="34" charset="0"/>
                        </a:rPr>
                        <a:t>268,89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fontAlgn="ctr"/>
                      <a:r>
                        <a:rPr lang="es-ES" sz="700" b="1" i="0" u="none" strike="noStrike">
                          <a:solidFill>
                            <a:srgbClr val="000000"/>
                          </a:solidFill>
                          <a:effectLst/>
                          <a:latin typeface="Arial" panose="020B0604020202020204" pitchFamily="34" charset="0"/>
                        </a:rPr>
                        <a:t>108,49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rtl="0" fontAlgn="ctr"/>
                      <a:r>
                        <a:rPr lang="es-ES" sz="700" b="1" i="0" u="none" strike="noStrike">
                          <a:solidFill>
                            <a:srgbClr val="000000"/>
                          </a:solidFill>
                          <a:effectLst/>
                          <a:latin typeface="Arial" panose="020B0604020202020204" pitchFamily="34" charset="0"/>
                        </a:rPr>
                        <a:t>27,57%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xmlns="" val="3799797562"/>
                  </a:ext>
                </a:extLst>
              </a:tr>
              <a:tr h="166332">
                <a:tc gridSpan="2">
                  <a:txBody>
                    <a:bodyPr/>
                    <a:lstStyle/>
                    <a:p>
                      <a:pPr algn="ctr" rtl="0" fontAlgn="ctr"/>
                      <a:r>
                        <a:rPr lang="es-ES" sz="700" b="1" i="0" u="none" strike="noStrike">
                          <a:solidFill>
                            <a:srgbClr val="000000"/>
                          </a:solidFill>
                          <a:effectLst/>
                          <a:latin typeface="Arial" panose="020B0604020202020204" pitchFamily="34" charset="0"/>
                        </a:rPr>
                        <a:t>ASISTENCIA TÉCNICA (con  4%, tasa fija)</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hMerge="1">
                  <a:txBody>
                    <a:bodyPr/>
                    <a:lstStyle/>
                    <a:p>
                      <a:endParaRPr lang="es-ES"/>
                    </a:p>
                  </a:txBody>
                  <a:tcPr/>
                </a:tc>
                <a:tc>
                  <a:txBody>
                    <a:bodyPr/>
                    <a:lstStyle/>
                    <a:p>
                      <a:pPr algn="ctr" rtl="0" fontAlgn="ctr"/>
                      <a:r>
                        <a:rPr lang="es-ES" sz="700" b="1" i="0" u="none" strike="noStrike">
                          <a:solidFill>
                            <a:srgbClr val="000000"/>
                          </a:solidFill>
                          <a:effectLst/>
                          <a:latin typeface="Arial" panose="020B0604020202020204" pitchFamily="34" charset="0"/>
                        </a:rPr>
                        <a:t>35,65</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 </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39,49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110,77%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24,31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25,49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5,41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4,83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10,24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4,33</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27,57%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xmlns="" val="2830889195"/>
                  </a:ext>
                </a:extLst>
              </a:tr>
              <a:tr h="260188">
                <a:tc gridSpan="2">
                  <a:txBody>
                    <a:bodyPr/>
                    <a:lstStyle/>
                    <a:p>
                      <a:pPr algn="ctr" rtl="0" fontAlgn="ctr"/>
                      <a:r>
                        <a:rPr lang="es-ES" sz="700" b="1" i="0" u="none" strike="noStrike">
                          <a:solidFill>
                            <a:srgbClr val="000000"/>
                          </a:solidFill>
                          <a:effectLst/>
                          <a:latin typeface="Arial" panose="020B0604020202020204" pitchFamily="34" charset="0"/>
                        </a:rPr>
                        <a:t>TOTAL PROGRAMA FSE+ 2021/2027 CON ASISTENCIA TÉCNICA</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hMerge="1">
                  <a:txBody>
                    <a:bodyPr/>
                    <a:lstStyle/>
                    <a:p>
                      <a:endParaRPr lang="es-ES"/>
                    </a:p>
                  </a:txBody>
                  <a:tcPr/>
                </a:tc>
                <a:tc>
                  <a:txBody>
                    <a:bodyPr/>
                    <a:lstStyle/>
                    <a:p>
                      <a:pPr algn="ctr" rtl="0" fontAlgn="ctr"/>
                      <a:r>
                        <a:rPr lang="es-ES" sz="700" b="1" i="0" u="none" strike="noStrike">
                          <a:solidFill>
                            <a:srgbClr val="000000"/>
                          </a:solidFill>
                          <a:effectLst/>
                          <a:latin typeface="Arial" panose="020B0604020202020204" pitchFamily="34" charset="0"/>
                        </a:rPr>
                        <a:t>926,99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 </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1.026,80</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110,77%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632,21</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586,29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140,69</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125,7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266,4</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a:solidFill>
                            <a:srgbClr val="000000"/>
                          </a:solidFill>
                          <a:effectLst/>
                          <a:latin typeface="Arial" panose="020B0604020202020204" pitchFamily="34" charset="0"/>
                        </a:rPr>
                        <a:t>112,78</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rtl="0" fontAlgn="ctr"/>
                      <a:r>
                        <a:rPr lang="es-ES" sz="700" b="1" i="0" u="none" strike="noStrike" dirty="0">
                          <a:solidFill>
                            <a:srgbClr val="000000"/>
                          </a:solidFill>
                          <a:effectLst/>
                          <a:latin typeface="Arial" panose="020B0604020202020204" pitchFamily="34" charset="0"/>
                        </a:rPr>
                        <a:t>27,57%</a:t>
                      </a:r>
                    </a:p>
                  </a:txBody>
                  <a:tcPr marL="7821" marR="7821" marT="78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xmlns="" val="897129119"/>
                  </a:ext>
                </a:extLst>
              </a:tr>
            </a:tbl>
          </a:graphicData>
        </a:graphic>
      </p:graphicFrame>
    </p:spTree>
    <p:extLst>
      <p:ext uri="{BB962C8B-B14F-4D97-AF65-F5344CB8AC3E}">
        <p14:creationId xmlns:p14="http://schemas.microsoft.com/office/powerpoint/2010/main" val="361397177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xmlns="" id="{5E9A5882-A00B-80A6-2E99-6103E0180A7C}"/>
              </a:ext>
            </a:extLst>
          </p:cNvPr>
          <p:cNvPicPr>
            <a:picLocks noChangeAspect="1"/>
          </p:cNvPicPr>
          <p:nvPr/>
        </p:nvPicPr>
        <p:blipFill>
          <a:blip r:embed="rId3"/>
          <a:srcRect t="1814"/>
          <a:stretch/>
        </p:blipFill>
        <p:spPr>
          <a:xfrm>
            <a:off x="4385841" y="2329822"/>
            <a:ext cx="3513711" cy="2027547"/>
          </a:xfrm>
          <a:prstGeom prst="rect">
            <a:avLst/>
          </a:prstGeom>
        </p:spPr>
      </p:pic>
      <p:sp>
        <p:nvSpPr>
          <p:cNvPr id="133" name="Title 1">
            <a:extLst>
              <a:ext uri="{FF2B5EF4-FFF2-40B4-BE49-F238E27FC236}">
                <a16:creationId xmlns:a16="http://schemas.microsoft.com/office/drawing/2014/main" xmlns="" id="{5C0D11F6-5D0D-4C85-8A0A-1FAB16948EDC}"/>
              </a:ext>
            </a:extLst>
          </p:cNvPr>
          <p:cNvSpPr txBox="1">
            <a:spLocks/>
          </p:cNvSpPr>
          <p:nvPr/>
        </p:nvSpPr>
        <p:spPr bwMode="gray">
          <a:xfrm>
            <a:off x="658151" y="774106"/>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endParaRPr lang="es-ES" sz="1400" dirty="0">
              <a:solidFill>
                <a:srgbClr val="C00000"/>
              </a:solidFill>
              <a:latin typeface="Open Sans" panose="020B0606030504020204" pitchFamily="34" charset="0"/>
            </a:endParaRPr>
          </a:p>
        </p:txBody>
      </p:sp>
      <p:sp>
        <p:nvSpPr>
          <p:cNvPr id="7" name="Title 1">
            <a:extLst>
              <a:ext uri="{FF2B5EF4-FFF2-40B4-BE49-F238E27FC236}">
                <a16:creationId xmlns:a16="http://schemas.microsoft.com/office/drawing/2014/main" xmlns="" id="{5C0D11F6-5D0D-4C85-8A0A-1FAB16948EDC}"/>
              </a:ext>
            </a:extLst>
          </p:cNvPr>
          <p:cNvSpPr txBox="1">
            <a:spLocks/>
          </p:cNvSpPr>
          <p:nvPr/>
        </p:nvSpPr>
        <p:spPr bwMode="gray">
          <a:xfrm>
            <a:off x="658151" y="638036"/>
            <a:ext cx="10875698" cy="210069"/>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dirty="0">
                <a:solidFill>
                  <a:srgbClr val="C00000"/>
                </a:solidFill>
                <a:latin typeface="Open Sans" panose="020B0606030504020204" pitchFamily="34" charset="0"/>
              </a:rPr>
              <a:t>5.1. Gráfico Ejecución Financiera (30/06/2026)</a:t>
            </a:r>
            <a:endParaRPr lang="es-ES" dirty="0">
              <a:solidFill>
                <a:srgbClr val="C00000"/>
              </a:solidFill>
              <a:latin typeface="Open Sans" panose="020B0606030504020204" pitchFamily="34" charset="0"/>
            </a:endParaRPr>
          </a:p>
        </p:txBody>
      </p:sp>
      <p:cxnSp>
        <p:nvCxnSpPr>
          <p:cNvPr id="6" name="Straight Arrow Connector 5">
            <a:extLst>
              <a:ext uri="{FF2B5EF4-FFF2-40B4-BE49-F238E27FC236}">
                <a16:creationId xmlns:a16="http://schemas.microsoft.com/office/drawing/2014/main" xmlns="" id="{00C97969-4636-2017-3843-6090687BA148}"/>
              </a:ext>
            </a:extLst>
          </p:cNvPr>
          <p:cNvCxnSpPr>
            <a:cxnSpLocks/>
          </p:cNvCxnSpPr>
          <p:nvPr/>
        </p:nvCxnSpPr>
        <p:spPr>
          <a:xfrm>
            <a:off x="7183225" y="2747456"/>
            <a:ext cx="623984" cy="539153"/>
          </a:xfrm>
          <a:prstGeom prst="straightConnector1">
            <a:avLst/>
          </a:prstGeom>
          <a:ln>
            <a:solidFill>
              <a:srgbClr val="4472C4"/>
            </a:solidFill>
            <a:tailEnd type="triangle"/>
          </a:ln>
        </p:spPr>
        <p:style>
          <a:lnRef idx="3">
            <a:schemeClr val="accent5"/>
          </a:lnRef>
          <a:fillRef idx="0">
            <a:schemeClr val="accent5"/>
          </a:fillRef>
          <a:effectRef idx="2">
            <a:schemeClr val="accent5"/>
          </a:effectRef>
          <a:fontRef idx="minor">
            <a:schemeClr val="tx1"/>
          </a:fontRef>
        </p:style>
      </p:cxnSp>
      <p:cxnSp>
        <p:nvCxnSpPr>
          <p:cNvPr id="10" name="Straight Arrow Connector 9">
            <a:extLst>
              <a:ext uri="{FF2B5EF4-FFF2-40B4-BE49-F238E27FC236}">
                <a16:creationId xmlns:a16="http://schemas.microsoft.com/office/drawing/2014/main" xmlns="" id="{0FCD3B5C-FB13-5507-5A8D-668932E82D12}"/>
              </a:ext>
            </a:extLst>
          </p:cNvPr>
          <p:cNvCxnSpPr>
            <a:cxnSpLocks/>
          </p:cNvCxnSpPr>
          <p:nvPr/>
        </p:nvCxnSpPr>
        <p:spPr>
          <a:xfrm>
            <a:off x="7360152" y="4115465"/>
            <a:ext cx="447057" cy="749140"/>
          </a:xfrm>
          <a:prstGeom prst="straightConnector1">
            <a:avLst/>
          </a:prstGeom>
          <a:ln>
            <a:solidFill>
              <a:srgbClr val="ED7D31"/>
            </a:solidFill>
            <a:tailEnd type="triangle"/>
          </a:ln>
        </p:spPr>
        <p:style>
          <a:lnRef idx="3">
            <a:schemeClr val="accent5"/>
          </a:lnRef>
          <a:fillRef idx="0">
            <a:schemeClr val="accent5"/>
          </a:fillRef>
          <a:effectRef idx="2">
            <a:schemeClr val="accent5"/>
          </a:effectRef>
          <a:fontRef idx="minor">
            <a:schemeClr val="tx1"/>
          </a:fontRef>
        </p:style>
      </p:cxnSp>
      <p:cxnSp>
        <p:nvCxnSpPr>
          <p:cNvPr id="15" name="Straight Arrow Connector 14">
            <a:extLst>
              <a:ext uri="{FF2B5EF4-FFF2-40B4-BE49-F238E27FC236}">
                <a16:creationId xmlns:a16="http://schemas.microsoft.com/office/drawing/2014/main" xmlns="" id="{C737AC4A-5404-E6FB-6141-7B5E40C97B37}"/>
              </a:ext>
            </a:extLst>
          </p:cNvPr>
          <p:cNvCxnSpPr>
            <a:cxnSpLocks/>
          </p:cNvCxnSpPr>
          <p:nvPr/>
        </p:nvCxnSpPr>
        <p:spPr>
          <a:xfrm flipV="1">
            <a:off x="6481261" y="1920404"/>
            <a:ext cx="1325948" cy="381112"/>
          </a:xfrm>
          <a:prstGeom prst="straightConnector1">
            <a:avLst/>
          </a:prstGeom>
          <a:ln>
            <a:solidFill>
              <a:srgbClr val="86BC25"/>
            </a:solidFill>
            <a:tailEnd type="triangle"/>
          </a:ln>
        </p:spPr>
        <p:style>
          <a:lnRef idx="3">
            <a:schemeClr val="accent5"/>
          </a:lnRef>
          <a:fillRef idx="0">
            <a:schemeClr val="accent5"/>
          </a:fillRef>
          <a:effectRef idx="2">
            <a:schemeClr val="accent5"/>
          </a:effectRef>
          <a:fontRef idx="minor">
            <a:schemeClr val="tx1"/>
          </a:fontRef>
        </p:style>
      </p:cxnSp>
      <p:cxnSp>
        <p:nvCxnSpPr>
          <p:cNvPr id="24" name="Straight Arrow Connector 23">
            <a:extLst>
              <a:ext uri="{FF2B5EF4-FFF2-40B4-BE49-F238E27FC236}">
                <a16:creationId xmlns:a16="http://schemas.microsoft.com/office/drawing/2014/main" xmlns="" id="{5B427A8A-AB7C-EAB7-1227-44610A0F2B79}"/>
              </a:ext>
            </a:extLst>
          </p:cNvPr>
          <p:cNvCxnSpPr>
            <a:cxnSpLocks/>
          </p:cNvCxnSpPr>
          <p:nvPr/>
        </p:nvCxnSpPr>
        <p:spPr>
          <a:xfrm flipH="1">
            <a:off x="4409635" y="4415972"/>
            <a:ext cx="745067" cy="646391"/>
          </a:xfrm>
          <a:prstGeom prst="straightConnector1">
            <a:avLst/>
          </a:prstGeom>
          <a:ln>
            <a:solidFill>
              <a:srgbClr val="97999B"/>
            </a:solidFill>
            <a:tailEnd type="triangle"/>
          </a:ln>
        </p:spPr>
        <p:style>
          <a:lnRef idx="3">
            <a:schemeClr val="accent5"/>
          </a:lnRef>
          <a:fillRef idx="0">
            <a:schemeClr val="accent5"/>
          </a:fillRef>
          <a:effectRef idx="2">
            <a:schemeClr val="accent5"/>
          </a:effectRef>
          <a:fontRef idx="minor">
            <a:schemeClr val="tx1"/>
          </a:fontRef>
        </p:style>
      </p:cxnSp>
      <p:cxnSp>
        <p:nvCxnSpPr>
          <p:cNvPr id="29" name="Straight Arrow Connector 28">
            <a:extLst>
              <a:ext uri="{FF2B5EF4-FFF2-40B4-BE49-F238E27FC236}">
                <a16:creationId xmlns:a16="http://schemas.microsoft.com/office/drawing/2014/main" xmlns="" id="{E55BE4B0-B599-B096-97A0-0BAA007A0A9A}"/>
              </a:ext>
            </a:extLst>
          </p:cNvPr>
          <p:cNvCxnSpPr>
            <a:cxnSpLocks/>
          </p:cNvCxnSpPr>
          <p:nvPr/>
        </p:nvCxnSpPr>
        <p:spPr>
          <a:xfrm flipH="1">
            <a:off x="4391482" y="3501787"/>
            <a:ext cx="465003" cy="91984"/>
          </a:xfrm>
          <a:prstGeom prst="straightConnector1">
            <a:avLst/>
          </a:prstGeom>
          <a:ln>
            <a:solidFill>
              <a:srgbClr val="FFCD00"/>
            </a:solidFill>
            <a:tailEnd type="triangle"/>
          </a:ln>
        </p:spPr>
        <p:style>
          <a:lnRef idx="3">
            <a:schemeClr val="accent5"/>
          </a:lnRef>
          <a:fillRef idx="0">
            <a:schemeClr val="accent5"/>
          </a:fillRef>
          <a:effectRef idx="2">
            <a:schemeClr val="accent5"/>
          </a:effectRef>
          <a:fontRef idx="minor">
            <a:schemeClr val="tx1"/>
          </a:fontRef>
        </p:style>
      </p:cxnSp>
      <p:cxnSp>
        <p:nvCxnSpPr>
          <p:cNvPr id="33" name="Straight Arrow Connector 32">
            <a:extLst>
              <a:ext uri="{FF2B5EF4-FFF2-40B4-BE49-F238E27FC236}">
                <a16:creationId xmlns:a16="http://schemas.microsoft.com/office/drawing/2014/main" xmlns="" id="{97276D81-8063-8CA2-5B7C-2CD412F4225E}"/>
              </a:ext>
            </a:extLst>
          </p:cNvPr>
          <p:cNvCxnSpPr>
            <a:cxnSpLocks/>
          </p:cNvCxnSpPr>
          <p:nvPr/>
        </p:nvCxnSpPr>
        <p:spPr>
          <a:xfrm flipH="1" flipV="1">
            <a:off x="4385841" y="1888388"/>
            <a:ext cx="732914" cy="495132"/>
          </a:xfrm>
          <a:prstGeom prst="straightConnector1">
            <a:avLst/>
          </a:prstGeom>
          <a:ln>
            <a:solidFill>
              <a:srgbClr val="5B9BD5"/>
            </a:solidFill>
            <a:tailEnd type="triangle"/>
          </a:ln>
        </p:spPr>
        <p:style>
          <a:lnRef idx="3">
            <a:schemeClr val="accent5"/>
          </a:lnRef>
          <a:fillRef idx="0">
            <a:schemeClr val="accent5"/>
          </a:fillRef>
          <a:effectRef idx="2">
            <a:schemeClr val="accent5"/>
          </a:effectRef>
          <a:fontRef idx="minor">
            <a:schemeClr val="tx1"/>
          </a:fontRef>
        </p:style>
      </p:cxnSp>
      <p:sp>
        <p:nvSpPr>
          <p:cNvPr id="2" name="CuadroTexto 1">
            <a:extLst>
              <a:ext uri="{FF2B5EF4-FFF2-40B4-BE49-F238E27FC236}">
                <a16:creationId xmlns:a16="http://schemas.microsoft.com/office/drawing/2014/main" xmlns="" id="{4C47B53B-FBE5-4753-A1B5-2920E2E6F6EA}"/>
              </a:ext>
            </a:extLst>
          </p:cNvPr>
          <p:cNvSpPr txBox="1"/>
          <p:nvPr/>
        </p:nvSpPr>
        <p:spPr>
          <a:xfrm>
            <a:off x="4460388" y="1472905"/>
            <a:ext cx="3416671" cy="369332"/>
          </a:xfrm>
          <a:prstGeom prst="rect">
            <a:avLst/>
          </a:prstGeom>
          <a:noFill/>
        </p:spPr>
        <p:txBody>
          <a:bodyPr wrap="square" lIns="0" tIns="0" rIns="0" bIns="0" rtlCol="0">
            <a:spAutoFit/>
          </a:bodyPr>
          <a:lstStyle/>
          <a:p>
            <a:pPr algn="ctr">
              <a:spcBef>
                <a:spcPts val="0"/>
              </a:spcBef>
              <a:spcAft>
                <a:spcPts val="1333"/>
              </a:spcAft>
              <a:buSzPct val="100000"/>
            </a:pPr>
            <a:r>
              <a:rPr lang="es-ES" sz="1200" b="1" dirty="0">
                <a:solidFill>
                  <a:schemeClr val="bg1">
                    <a:lumMod val="65000"/>
                    <a:lumOff val="35000"/>
                  </a:schemeClr>
                </a:solidFill>
              </a:rPr>
              <a:t>% ASIGNACIÓN / COSTE TOTAL PROGRAMACIÓN</a:t>
            </a:r>
            <a:endParaRPr lang="es-ES" sz="1200" b="1" noProof="0" dirty="0">
              <a:solidFill>
                <a:schemeClr val="bg1">
                  <a:lumMod val="65000"/>
                  <a:lumOff val="35000"/>
                </a:schemeClr>
              </a:solidFill>
            </a:endParaRPr>
          </a:p>
        </p:txBody>
      </p:sp>
      <p:pic>
        <p:nvPicPr>
          <p:cNvPr id="8" name="Imagen 7">
            <a:extLst>
              <a:ext uri="{FF2B5EF4-FFF2-40B4-BE49-F238E27FC236}">
                <a16:creationId xmlns:a16="http://schemas.microsoft.com/office/drawing/2014/main" xmlns="" id="{F15516B1-4EAC-A0CD-91CB-6A83D7DA32D2}"/>
              </a:ext>
            </a:extLst>
          </p:cNvPr>
          <p:cNvPicPr>
            <a:picLocks noChangeAspect="1"/>
          </p:cNvPicPr>
          <p:nvPr/>
        </p:nvPicPr>
        <p:blipFill>
          <a:blip r:embed="rId4"/>
          <a:stretch>
            <a:fillRect/>
          </a:stretch>
        </p:blipFill>
        <p:spPr>
          <a:xfrm>
            <a:off x="480667" y="2749713"/>
            <a:ext cx="3693172" cy="1629872"/>
          </a:xfrm>
          <a:prstGeom prst="rect">
            <a:avLst/>
          </a:prstGeom>
        </p:spPr>
      </p:pic>
      <p:pic>
        <p:nvPicPr>
          <p:cNvPr id="9" name="Imagen 8">
            <a:extLst>
              <a:ext uri="{FF2B5EF4-FFF2-40B4-BE49-F238E27FC236}">
                <a16:creationId xmlns:a16="http://schemas.microsoft.com/office/drawing/2014/main" xmlns="" id="{274FD7C0-C4BF-750C-2AEE-C8AFEBA1FC67}"/>
              </a:ext>
            </a:extLst>
          </p:cNvPr>
          <p:cNvPicPr>
            <a:picLocks noChangeAspect="1"/>
          </p:cNvPicPr>
          <p:nvPr/>
        </p:nvPicPr>
        <p:blipFill>
          <a:blip r:embed="rId5"/>
          <a:stretch>
            <a:fillRect/>
          </a:stretch>
        </p:blipFill>
        <p:spPr>
          <a:xfrm>
            <a:off x="486185" y="4552872"/>
            <a:ext cx="3693172" cy="1629872"/>
          </a:xfrm>
          <a:prstGeom prst="rect">
            <a:avLst/>
          </a:prstGeom>
        </p:spPr>
      </p:pic>
      <p:pic>
        <p:nvPicPr>
          <p:cNvPr id="30" name="Imagen 29">
            <a:extLst>
              <a:ext uri="{FF2B5EF4-FFF2-40B4-BE49-F238E27FC236}">
                <a16:creationId xmlns:a16="http://schemas.microsoft.com/office/drawing/2014/main" xmlns="" id="{48C9F80C-E4D9-28CD-BFDF-7DA772743C49}"/>
              </a:ext>
            </a:extLst>
          </p:cNvPr>
          <p:cNvPicPr>
            <a:picLocks noChangeAspect="1"/>
          </p:cNvPicPr>
          <p:nvPr/>
        </p:nvPicPr>
        <p:blipFill>
          <a:blip r:embed="rId6"/>
          <a:stretch>
            <a:fillRect/>
          </a:stretch>
        </p:blipFill>
        <p:spPr>
          <a:xfrm>
            <a:off x="8037487" y="982715"/>
            <a:ext cx="3693172" cy="1634387"/>
          </a:xfrm>
          <a:prstGeom prst="rect">
            <a:avLst/>
          </a:prstGeom>
        </p:spPr>
      </p:pic>
      <p:pic>
        <p:nvPicPr>
          <p:cNvPr id="35" name="Imagen 34">
            <a:extLst>
              <a:ext uri="{FF2B5EF4-FFF2-40B4-BE49-F238E27FC236}">
                <a16:creationId xmlns:a16="http://schemas.microsoft.com/office/drawing/2014/main" xmlns="" id="{E1D4BF7E-8039-5544-5062-FB3811947E4A}"/>
              </a:ext>
            </a:extLst>
          </p:cNvPr>
          <p:cNvPicPr>
            <a:picLocks noChangeAspect="1"/>
          </p:cNvPicPr>
          <p:nvPr/>
        </p:nvPicPr>
        <p:blipFill>
          <a:blip r:embed="rId7"/>
          <a:stretch>
            <a:fillRect/>
          </a:stretch>
        </p:blipFill>
        <p:spPr>
          <a:xfrm>
            <a:off x="8037487" y="2747456"/>
            <a:ext cx="3693173" cy="1634387"/>
          </a:xfrm>
          <a:prstGeom prst="rect">
            <a:avLst/>
          </a:prstGeom>
        </p:spPr>
      </p:pic>
      <p:pic>
        <p:nvPicPr>
          <p:cNvPr id="37" name="Imagen 36">
            <a:extLst>
              <a:ext uri="{FF2B5EF4-FFF2-40B4-BE49-F238E27FC236}">
                <a16:creationId xmlns:a16="http://schemas.microsoft.com/office/drawing/2014/main" xmlns="" id="{D7792AC4-8893-D09E-E073-0DF075C98F3F}"/>
              </a:ext>
            </a:extLst>
          </p:cNvPr>
          <p:cNvPicPr>
            <a:picLocks noChangeAspect="1"/>
          </p:cNvPicPr>
          <p:nvPr/>
        </p:nvPicPr>
        <p:blipFill>
          <a:blip r:embed="rId8"/>
          <a:stretch>
            <a:fillRect/>
          </a:stretch>
        </p:blipFill>
        <p:spPr>
          <a:xfrm>
            <a:off x="485979" y="989574"/>
            <a:ext cx="3687860" cy="1627528"/>
          </a:xfrm>
          <a:prstGeom prst="rect">
            <a:avLst/>
          </a:prstGeom>
        </p:spPr>
      </p:pic>
      <p:pic>
        <p:nvPicPr>
          <p:cNvPr id="39" name="Imagen 38">
            <a:extLst>
              <a:ext uri="{FF2B5EF4-FFF2-40B4-BE49-F238E27FC236}">
                <a16:creationId xmlns:a16="http://schemas.microsoft.com/office/drawing/2014/main" xmlns="" id="{8435D5B1-3B52-742E-9779-02698A392B53}"/>
              </a:ext>
            </a:extLst>
          </p:cNvPr>
          <p:cNvPicPr>
            <a:picLocks noChangeAspect="1"/>
          </p:cNvPicPr>
          <p:nvPr/>
        </p:nvPicPr>
        <p:blipFill>
          <a:blip r:embed="rId9"/>
          <a:stretch>
            <a:fillRect/>
          </a:stretch>
        </p:blipFill>
        <p:spPr>
          <a:xfrm>
            <a:off x="8037487" y="4514791"/>
            <a:ext cx="3671584" cy="1624833"/>
          </a:xfrm>
          <a:prstGeom prst="rect">
            <a:avLst/>
          </a:prstGeom>
        </p:spPr>
      </p:pic>
      <p:pic>
        <p:nvPicPr>
          <p:cNvPr id="40" name="Imagen 39">
            <a:extLst>
              <a:ext uri="{FF2B5EF4-FFF2-40B4-BE49-F238E27FC236}">
                <a16:creationId xmlns:a16="http://schemas.microsoft.com/office/drawing/2014/main" xmlns="" id="{C3E6A224-554C-08B2-71EA-1F2CDC459720}"/>
              </a:ext>
            </a:extLst>
          </p:cNvPr>
          <p:cNvPicPr>
            <a:picLocks noChangeAspect="1"/>
          </p:cNvPicPr>
          <p:nvPr/>
        </p:nvPicPr>
        <p:blipFill>
          <a:blip r:embed="rId10"/>
          <a:srcRect l="66707" t="27096" r="811" b="23574"/>
          <a:stretch/>
        </p:blipFill>
        <p:spPr>
          <a:xfrm>
            <a:off x="4814230" y="5050913"/>
            <a:ext cx="2708986" cy="1088712"/>
          </a:xfrm>
          <a:prstGeom prst="rect">
            <a:avLst/>
          </a:prstGeom>
          <a:ln w="28575">
            <a:solidFill>
              <a:srgbClr val="C64224"/>
            </a:solidFill>
          </a:ln>
        </p:spPr>
      </p:pic>
    </p:spTree>
    <p:extLst>
      <p:ext uri="{BB962C8B-B14F-4D97-AF65-F5344CB8AC3E}">
        <p14:creationId xmlns:p14="http://schemas.microsoft.com/office/powerpoint/2010/main" val="111763577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1">
            <a:extLst>
              <a:ext uri="{FF2B5EF4-FFF2-40B4-BE49-F238E27FC236}">
                <a16:creationId xmlns:a16="http://schemas.microsoft.com/office/drawing/2014/main" xmlns="" id="{5C0D11F6-5D0D-4C85-8A0A-1FAB16948EDC}"/>
              </a:ext>
            </a:extLst>
          </p:cNvPr>
          <p:cNvSpPr txBox="1">
            <a:spLocks/>
          </p:cNvSpPr>
          <p:nvPr/>
        </p:nvSpPr>
        <p:spPr bwMode="gray">
          <a:xfrm>
            <a:off x="658151" y="888402"/>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6.1. Ejecución física alcanzada a 30/06/2026: indicadores de realización</a:t>
            </a:r>
            <a:endParaRPr lang="es-ES" sz="1400" dirty="0">
              <a:solidFill>
                <a:srgbClr val="C00000"/>
              </a:solidFill>
              <a:latin typeface="Open Sans" panose="020B0606030504020204" pitchFamily="34" charset="0"/>
            </a:endParaRPr>
          </a:p>
        </p:txBody>
      </p:sp>
      <p:sp>
        <p:nvSpPr>
          <p:cNvPr id="79" name="Rectangle 78">
            <a:extLst>
              <a:ext uri="{FF2B5EF4-FFF2-40B4-BE49-F238E27FC236}">
                <a16:creationId xmlns:a16="http://schemas.microsoft.com/office/drawing/2014/main" xmlns="" id="{CC969BA9-7631-42D3-B5E2-753D3839928A}"/>
              </a:ext>
            </a:extLst>
          </p:cNvPr>
          <p:cNvSpPr/>
          <p:nvPr/>
        </p:nvSpPr>
        <p:spPr>
          <a:xfrm>
            <a:off x="658151" y="1340059"/>
            <a:ext cx="10875698" cy="430887"/>
          </a:xfrm>
          <a:prstGeom prst="rect">
            <a:avLst/>
          </a:prstGeom>
        </p:spPr>
        <p:txBody>
          <a:bodyPr wrap="square" lIns="0" tIns="0" rIns="0" bIns="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Desglose por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situación laboral, edad, nivel educativo y situación de vulnerabilidad </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 los participantes del Programa FSE+ 21-27 de la Comunidad de Madrid, a 30 de junio de 2026</a:t>
            </a:r>
            <a:r>
              <a:rPr lang="es-ES"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s-ES" sz="14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número total de participantes </a:t>
            </a:r>
            <a:r>
              <a:rPr kumimoji="0" lang="es-ES" sz="12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239.420</a:t>
            </a:r>
            <a:r>
              <a:rPr kumimoji="0" lang="es-ES" sz="12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kumimoji="0" lang="es-ES" sz="120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8" name="Imagen 7">
            <a:extLst>
              <a:ext uri="{FF2B5EF4-FFF2-40B4-BE49-F238E27FC236}">
                <a16:creationId xmlns:a16="http://schemas.microsoft.com/office/drawing/2014/main" xmlns="" id="{146A1683-462C-B548-EDA9-0728E96F6855}"/>
              </a:ext>
            </a:extLst>
          </p:cNvPr>
          <p:cNvPicPr>
            <a:picLocks noChangeAspect="1"/>
          </p:cNvPicPr>
          <p:nvPr/>
        </p:nvPicPr>
        <p:blipFill>
          <a:blip r:embed="rId3"/>
          <a:stretch>
            <a:fillRect/>
          </a:stretch>
        </p:blipFill>
        <p:spPr>
          <a:xfrm>
            <a:off x="658151" y="2387989"/>
            <a:ext cx="2541122" cy="2214000"/>
          </a:xfrm>
          <a:prstGeom prst="rect">
            <a:avLst/>
          </a:prstGeom>
        </p:spPr>
      </p:pic>
      <p:pic>
        <p:nvPicPr>
          <p:cNvPr id="9" name="Imagen 8">
            <a:extLst>
              <a:ext uri="{FF2B5EF4-FFF2-40B4-BE49-F238E27FC236}">
                <a16:creationId xmlns:a16="http://schemas.microsoft.com/office/drawing/2014/main" xmlns="" id="{C5ADE1C3-2622-AEF0-B343-AD050EC9C226}"/>
              </a:ext>
            </a:extLst>
          </p:cNvPr>
          <p:cNvPicPr>
            <a:picLocks noChangeAspect="1"/>
          </p:cNvPicPr>
          <p:nvPr/>
        </p:nvPicPr>
        <p:blipFill>
          <a:blip r:embed="rId4"/>
          <a:stretch>
            <a:fillRect/>
          </a:stretch>
        </p:blipFill>
        <p:spPr>
          <a:xfrm>
            <a:off x="3303086" y="2387989"/>
            <a:ext cx="2518249" cy="2214000"/>
          </a:xfrm>
          <a:prstGeom prst="rect">
            <a:avLst/>
          </a:prstGeom>
        </p:spPr>
      </p:pic>
      <p:pic>
        <p:nvPicPr>
          <p:cNvPr id="10" name="Imagen 9">
            <a:extLst>
              <a:ext uri="{FF2B5EF4-FFF2-40B4-BE49-F238E27FC236}">
                <a16:creationId xmlns:a16="http://schemas.microsoft.com/office/drawing/2014/main" xmlns="" id="{8074C4D8-BAA3-DA5F-7718-539B24F327D3}"/>
              </a:ext>
            </a:extLst>
          </p:cNvPr>
          <p:cNvPicPr>
            <a:picLocks noChangeAspect="1"/>
          </p:cNvPicPr>
          <p:nvPr/>
        </p:nvPicPr>
        <p:blipFill>
          <a:blip r:embed="rId5"/>
          <a:stretch>
            <a:fillRect/>
          </a:stretch>
        </p:blipFill>
        <p:spPr>
          <a:xfrm>
            <a:off x="5925148" y="2387989"/>
            <a:ext cx="2538344" cy="2214000"/>
          </a:xfrm>
          <a:prstGeom prst="rect">
            <a:avLst/>
          </a:prstGeom>
        </p:spPr>
      </p:pic>
      <p:pic>
        <p:nvPicPr>
          <p:cNvPr id="12" name="Imagen 11">
            <a:extLst>
              <a:ext uri="{FF2B5EF4-FFF2-40B4-BE49-F238E27FC236}">
                <a16:creationId xmlns:a16="http://schemas.microsoft.com/office/drawing/2014/main" xmlns="" id="{8B7602C8-0879-BCF9-A3BA-E866478C7EE2}"/>
              </a:ext>
            </a:extLst>
          </p:cNvPr>
          <p:cNvPicPr>
            <a:picLocks noChangeAspect="1"/>
          </p:cNvPicPr>
          <p:nvPr/>
        </p:nvPicPr>
        <p:blipFill>
          <a:blip r:embed="rId6"/>
          <a:stretch>
            <a:fillRect/>
          </a:stretch>
        </p:blipFill>
        <p:spPr>
          <a:xfrm>
            <a:off x="8567305" y="2387989"/>
            <a:ext cx="2904505" cy="2214000"/>
          </a:xfrm>
          <a:prstGeom prst="rect">
            <a:avLst/>
          </a:prstGeom>
        </p:spPr>
      </p:pic>
    </p:spTree>
    <p:extLst>
      <p:ext uri="{BB962C8B-B14F-4D97-AF65-F5344CB8AC3E}">
        <p14:creationId xmlns:p14="http://schemas.microsoft.com/office/powerpoint/2010/main" val="123915072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1">
            <a:extLst>
              <a:ext uri="{FF2B5EF4-FFF2-40B4-BE49-F238E27FC236}">
                <a16:creationId xmlns:a16="http://schemas.microsoft.com/office/drawing/2014/main" xmlns="" id="{5C0D11F6-5D0D-4C85-8A0A-1FAB16948EDC}"/>
              </a:ext>
            </a:extLst>
          </p:cNvPr>
          <p:cNvSpPr txBox="1">
            <a:spLocks/>
          </p:cNvSpPr>
          <p:nvPr/>
        </p:nvSpPr>
        <p:spPr bwMode="gray">
          <a:xfrm>
            <a:off x="658151" y="888402"/>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6.2. Ejecución física alcanzada a 30/06/2026: indicadores de realización</a:t>
            </a:r>
            <a:endParaRPr lang="es-ES" sz="1400" dirty="0">
              <a:solidFill>
                <a:srgbClr val="C00000"/>
              </a:solidFill>
              <a:latin typeface="Open Sans" panose="020B0606030504020204" pitchFamily="34" charset="0"/>
            </a:endParaRPr>
          </a:p>
        </p:txBody>
      </p:sp>
      <p:sp>
        <p:nvSpPr>
          <p:cNvPr id="79" name="Rectangle 78">
            <a:extLst>
              <a:ext uri="{FF2B5EF4-FFF2-40B4-BE49-F238E27FC236}">
                <a16:creationId xmlns:a16="http://schemas.microsoft.com/office/drawing/2014/main" xmlns="" id="{CC969BA9-7631-42D3-B5E2-753D3839928A}"/>
              </a:ext>
            </a:extLst>
          </p:cNvPr>
          <p:cNvSpPr/>
          <p:nvPr/>
        </p:nvSpPr>
        <p:spPr>
          <a:xfrm>
            <a:off x="658151" y="1339189"/>
            <a:ext cx="10875698" cy="430887"/>
          </a:xfrm>
          <a:prstGeom prst="rect">
            <a:avLst/>
          </a:prstGeom>
        </p:spPr>
        <p:txBody>
          <a:bodyPr wrap="square" lIns="0" tIns="0" rIns="0" bIns="0">
            <a:spAutoFit/>
          </a:bodyPr>
          <a:lstStyle/>
          <a:p>
            <a:pPr lvl="0" algn="just">
              <a:defRPr/>
            </a:pP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Desglose por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P</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rioridades </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 los participantes por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género</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del Programa FSE+ 21-27 de la Comunidad de Madrid</a:t>
            </a:r>
            <a:r>
              <a:rPr lang="es-ES"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s-ES" sz="14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número total de participantes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239.420</a:t>
            </a:r>
            <a:endParaRPr kumimoji="0" lang="es-ES" sz="140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n 4">
            <a:extLst>
              <a:ext uri="{FF2B5EF4-FFF2-40B4-BE49-F238E27FC236}">
                <a16:creationId xmlns:a16="http://schemas.microsoft.com/office/drawing/2014/main" xmlns="" id="{FFBAD5DB-33AB-B69D-9D7B-A885240F4836}"/>
              </a:ext>
            </a:extLst>
          </p:cNvPr>
          <p:cNvPicPr>
            <a:picLocks noChangeAspect="1"/>
          </p:cNvPicPr>
          <p:nvPr/>
        </p:nvPicPr>
        <p:blipFill>
          <a:blip r:embed="rId3"/>
          <a:stretch>
            <a:fillRect/>
          </a:stretch>
        </p:blipFill>
        <p:spPr>
          <a:xfrm>
            <a:off x="1973825" y="1901598"/>
            <a:ext cx="8244349" cy="4068000"/>
          </a:xfrm>
          <a:prstGeom prst="rect">
            <a:avLst/>
          </a:prstGeom>
        </p:spPr>
      </p:pic>
    </p:spTree>
    <p:extLst>
      <p:ext uri="{BB962C8B-B14F-4D97-AF65-F5344CB8AC3E}">
        <p14:creationId xmlns:p14="http://schemas.microsoft.com/office/powerpoint/2010/main" val="128005676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1">
            <a:extLst>
              <a:ext uri="{FF2B5EF4-FFF2-40B4-BE49-F238E27FC236}">
                <a16:creationId xmlns:a16="http://schemas.microsoft.com/office/drawing/2014/main" xmlns="" id="{5C0D11F6-5D0D-4C85-8A0A-1FAB16948EDC}"/>
              </a:ext>
            </a:extLst>
          </p:cNvPr>
          <p:cNvSpPr txBox="1">
            <a:spLocks/>
          </p:cNvSpPr>
          <p:nvPr/>
        </p:nvSpPr>
        <p:spPr bwMode="gray">
          <a:xfrm>
            <a:off x="658151" y="888402"/>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6.3. Ejecución física alcanzada a 30/06/2026: indicadores de realización</a:t>
            </a:r>
            <a:endParaRPr lang="es-ES" sz="1400" dirty="0">
              <a:solidFill>
                <a:srgbClr val="C00000"/>
              </a:solidFill>
              <a:latin typeface="Open Sans" panose="020B0606030504020204" pitchFamily="34" charset="0"/>
            </a:endParaRPr>
          </a:p>
        </p:txBody>
      </p:sp>
      <p:sp>
        <p:nvSpPr>
          <p:cNvPr id="79" name="Rectangle 78">
            <a:extLst>
              <a:ext uri="{FF2B5EF4-FFF2-40B4-BE49-F238E27FC236}">
                <a16:creationId xmlns:a16="http://schemas.microsoft.com/office/drawing/2014/main" xmlns="" id="{CC969BA9-7631-42D3-B5E2-753D3839928A}"/>
              </a:ext>
            </a:extLst>
          </p:cNvPr>
          <p:cNvSpPr/>
          <p:nvPr/>
        </p:nvSpPr>
        <p:spPr>
          <a:xfrm>
            <a:off x="658151" y="1345423"/>
            <a:ext cx="10875698" cy="430887"/>
          </a:xfrm>
          <a:prstGeom prst="rect">
            <a:avLst/>
          </a:prstGeom>
        </p:spPr>
        <p:txBody>
          <a:bodyPr wrap="square" lIns="0" tIns="0" rIns="0" bIns="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Desglose para la </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P</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rioridad 1 - Empleo </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 los participantes del Programa FSE+ 21-27 de la Comunidad de Madrid desagregados por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situación laboral,</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edad y nivel educativo</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23.973</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participantes para esta Prioridad.</a:t>
            </a:r>
            <a:endParaRPr kumimoji="0" lang="es-ES" sz="140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 name="Imagen 9">
            <a:extLst>
              <a:ext uri="{FF2B5EF4-FFF2-40B4-BE49-F238E27FC236}">
                <a16:creationId xmlns:a16="http://schemas.microsoft.com/office/drawing/2014/main" xmlns="" id="{136428E7-6674-5852-AA16-B94FC44A8BD0}"/>
              </a:ext>
            </a:extLst>
          </p:cNvPr>
          <p:cNvPicPr>
            <a:picLocks noChangeAspect="1"/>
          </p:cNvPicPr>
          <p:nvPr/>
        </p:nvPicPr>
        <p:blipFill>
          <a:blip r:embed="rId3"/>
          <a:stretch>
            <a:fillRect/>
          </a:stretch>
        </p:blipFill>
        <p:spPr>
          <a:xfrm>
            <a:off x="1029624" y="1896702"/>
            <a:ext cx="4355293" cy="2088000"/>
          </a:xfrm>
          <a:prstGeom prst="rect">
            <a:avLst/>
          </a:prstGeom>
        </p:spPr>
      </p:pic>
      <p:pic>
        <p:nvPicPr>
          <p:cNvPr id="11" name="Imagen 10">
            <a:extLst>
              <a:ext uri="{FF2B5EF4-FFF2-40B4-BE49-F238E27FC236}">
                <a16:creationId xmlns:a16="http://schemas.microsoft.com/office/drawing/2014/main" xmlns="" id="{2F869621-AE1D-B7CB-ED4F-45623BE0510E}"/>
              </a:ext>
            </a:extLst>
          </p:cNvPr>
          <p:cNvPicPr>
            <a:picLocks noChangeAspect="1"/>
          </p:cNvPicPr>
          <p:nvPr/>
        </p:nvPicPr>
        <p:blipFill>
          <a:blip r:embed="rId4"/>
          <a:stretch>
            <a:fillRect/>
          </a:stretch>
        </p:blipFill>
        <p:spPr>
          <a:xfrm>
            <a:off x="5480153" y="2934750"/>
            <a:ext cx="5825096" cy="2213615"/>
          </a:xfrm>
          <a:prstGeom prst="rect">
            <a:avLst/>
          </a:prstGeom>
        </p:spPr>
      </p:pic>
      <p:pic>
        <p:nvPicPr>
          <p:cNvPr id="2" name="Imagen 1">
            <a:extLst>
              <a:ext uri="{FF2B5EF4-FFF2-40B4-BE49-F238E27FC236}">
                <a16:creationId xmlns:a16="http://schemas.microsoft.com/office/drawing/2014/main" xmlns="" id="{9BA55A8E-85D2-A320-D857-3EC8AF143E4F}"/>
              </a:ext>
            </a:extLst>
          </p:cNvPr>
          <p:cNvPicPr>
            <a:picLocks noChangeAspect="1"/>
          </p:cNvPicPr>
          <p:nvPr/>
        </p:nvPicPr>
        <p:blipFill>
          <a:blip r:embed="rId5"/>
          <a:stretch>
            <a:fillRect/>
          </a:stretch>
        </p:blipFill>
        <p:spPr>
          <a:xfrm>
            <a:off x="1029624" y="4104365"/>
            <a:ext cx="4355293" cy="2088000"/>
          </a:xfrm>
          <a:prstGeom prst="rect">
            <a:avLst/>
          </a:prstGeom>
        </p:spPr>
      </p:pic>
    </p:spTree>
    <p:extLst>
      <p:ext uri="{BB962C8B-B14F-4D97-AF65-F5344CB8AC3E}">
        <p14:creationId xmlns:p14="http://schemas.microsoft.com/office/powerpoint/2010/main" val="200690830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1">
            <a:extLst>
              <a:ext uri="{FF2B5EF4-FFF2-40B4-BE49-F238E27FC236}">
                <a16:creationId xmlns:a16="http://schemas.microsoft.com/office/drawing/2014/main" xmlns="" id="{5C0D11F6-5D0D-4C85-8A0A-1FAB16948EDC}"/>
              </a:ext>
            </a:extLst>
          </p:cNvPr>
          <p:cNvSpPr txBox="1">
            <a:spLocks/>
          </p:cNvSpPr>
          <p:nvPr/>
        </p:nvSpPr>
        <p:spPr bwMode="gray">
          <a:xfrm>
            <a:off x="658151" y="888402"/>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6.4. Ejecución física alcanzada a 30/06/2026: indicadores de realización</a:t>
            </a:r>
            <a:endParaRPr lang="es-ES" sz="1400" dirty="0">
              <a:solidFill>
                <a:srgbClr val="C00000"/>
              </a:solidFill>
              <a:latin typeface="Open Sans" panose="020B0606030504020204" pitchFamily="34" charset="0"/>
            </a:endParaRPr>
          </a:p>
        </p:txBody>
      </p:sp>
      <p:sp>
        <p:nvSpPr>
          <p:cNvPr id="79" name="Rectangle 78">
            <a:extLst>
              <a:ext uri="{FF2B5EF4-FFF2-40B4-BE49-F238E27FC236}">
                <a16:creationId xmlns:a16="http://schemas.microsoft.com/office/drawing/2014/main" xmlns="" id="{CC969BA9-7631-42D3-B5E2-753D3839928A}"/>
              </a:ext>
            </a:extLst>
          </p:cNvPr>
          <p:cNvSpPr/>
          <p:nvPr/>
        </p:nvSpPr>
        <p:spPr>
          <a:xfrm>
            <a:off x="658151" y="1353438"/>
            <a:ext cx="10875698" cy="430887"/>
          </a:xfrm>
          <a:prstGeom prst="rect">
            <a:avLst/>
          </a:prstGeom>
        </p:spPr>
        <p:txBody>
          <a:bodyPr wrap="square" lIns="0" tIns="0" rIns="0" bIns="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Desglose para la </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P</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rioridad 2 – Inclusión Social </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 los participantes del Programa FSE+ 21-27 de la Comunidad de Madrid desagregados por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situación laboral y edad </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113.358</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participantes para esta Prioridad.</a:t>
            </a:r>
            <a:endParaRPr kumimoji="0" lang="es-ES" sz="140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a:extLst>
              <a:ext uri="{FF2B5EF4-FFF2-40B4-BE49-F238E27FC236}">
                <a16:creationId xmlns:a16="http://schemas.microsoft.com/office/drawing/2014/main" xmlns="" id="{93DD065A-0CAB-3A06-697E-F155AD5B0512}"/>
              </a:ext>
            </a:extLst>
          </p:cNvPr>
          <p:cNvSpPr/>
          <p:nvPr/>
        </p:nvSpPr>
        <p:spPr>
          <a:xfrm>
            <a:off x="582738" y="4794742"/>
            <a:ext cx="4847101" cy="153888"/>
          </a:xfrm>
          <a:prstGeom prst="rect">
            <a:avLst/>
          </a:prstGeom>
        </p:spPr>
        <p:txBody>
          <a:bodyPr wrap="square" lIns="0" tIns="0" rIns="0" bIns="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es-ES" sz="100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Sin desagregación para los participantes del Objetivo Específico L (ESO4.12) </a:t>
            </a:r>
          </a:p>
        </p:txBody>
      </p:sp>
      <p:pic>
        <p:nvPicPr>
          <p:cNvPr id="2" name="Imagen 1">
            <a:extLst>
              <a:ext uri="{FF2B5EF4-FFF2-40B4-BE49-F238E27FC236}">
                <a16:creationId xmlns:a16="http://schemas.microsoft.com/office/drawing/2014/main" xmlns="" id="{35E0D9E3-160D-51A3-A839-3A2807AF4C59}"/>
              </a:ext>
            </a:extLst>
          </p:cNvPr>
          <p:cNvPicPr>
            <a:picLocks noChangeAspect="1"/>
          </p:cNvPicPr>
          <p:nvPr/>
        </p:nvPicPr>
        <p:blipFill>
          <a:blip r:embed="rId3"/>
          <a:stretch>
            <a:fillRect/>
          </a:stretch>
        </p:blipFill>
        <p:spPr>
          <a:xfrm>
            <a:off x="582738" y="2387226"/>
            <a:ext cx="4847101" cy="2321789"/>
          </a:xfrm>
          <a:prstGeom prst="rect">
            <a:avLst/>
          </a:prstGeom>
        </p:spPr>
      </p:pic>
      <p:pic>
        <p:nvPicPr>
          <p:cNvPr id="5" name="Imagen 4">
            <a:extLst>
              <a:ext uri="{FF2B5EF4-FFF2-40B4-BE49-F238E27FC236}">
                <a16:creationId xmlns:a16="http://schemas.microsoft.com/office/drawing/2014/main" xmlns="" id="{10FB6E50-AE61-039D-7018-BE7FE07DB08E}"/>
              </a:ext>
            </a:extLst>
          </p:cNvPr>
          <p:cNvPicPr>
            <a:picLocks noChangeAspect="1"/>
          </p:cNvPicPr>
          <p:nvPr/>
        </p:nvPicPr>
        <p:blipFill>
          <a:blip r:embed="rId4"/>
          <a:stretch>
            <a:fillRect/>
          </a:stretch>
        </p:blipFill>
        <p:spPr>
          <a:xfrm>
            <a:off x="5511538" y="2387226"/>
            <a:ext cx="6130847" cy="2321789"/>
          </a:xfrm>
          <a:prstGeom prst="rect">
            <a:avLst/>
          </a:prstGeom>
        </p:spPr>
      </p:pic>
    </p:spTree>
    <p:extLst>
      <p:ext uri="{BB962C8B-B14F-4D97-AF65-F5344CB8AC3E}">
        <p14:creationId xmlns:p14="http://schemas.microsoft.com/office/powerpoint/2010/main" val="33193298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1">
            <a:extLst>
              <a:ext uri="{FF2B5EF4-FFF2-40B4-BE49-F238E27FC236}">
                <a16:creationId xmlns:a16="http://schemas.microsoft.com/office/drawing/2014/main" xmlns="" id="{5C0D11F6-5D0D-4C85-8A0A-1FAB16948EDC}"/>
              </a:ext>
            </a:extLst>
          </p:cNvPr>
          <p:cNvSpPr txBox="1">
            <a:spLocks/>
          </p:cNvSpPr>
          <p:nvPr/>
        </p:nvSpPr>
        <p:spPr bwMode="gray">
          <a:xfrm>
            <a:off x="658151" y="888402"/>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6.5. Ejecución física alcanzada a 30/06/2026: indicadores de realización</a:t>
            </a:r>
            <a:endParaRPr lang="es-ES" sz="1400" dirty="0">
              <a:solidFill>
                <a:srgbClr val="C00000"/>
              </a:solidFill>
              <a:latin typeface="Open Sans" panose="020B0606030504020204" pitchFamily="34" charset="0"/>
            </a:endParaRPr>
          </a:p>
        </p:txBody>
      </p:sp>
      <p:sp>
        <p:nvSpPr>
          <p:cNvPr id="79" name="Rectangle 78">
            <a:extLst>
              <a:ext uri="{FF2B5EF4-FFF2-40B4-BE49-F238E27FC236}">
                <a16:creationId xmlns:a16="http://schemas.microsoft.com/office/drawing/2014/main" xmlns="" id="{CC969BA9-7631-42D3-B5E2-753D3839928A}"/>
              </a:ext>
            </a:extLst>
          </p:cNvPr>
          <p:cNvSpPr/>
          <p:nvPr/>
        </p:nvSpPr>
        <p:spPr>
          <a:xfrm>
            <a:off x="658149" y="1457436"/>
            <a:ext cx="10875698" cy="430887"/>
          </a:xfrm>
          <a:prstGeom prst="rect">
            <a:avLst/>
          </a:prstGeom>
        </p:spPr>
        <p:txBody>
          <a:bodyPr wrap="square" lIns="0" tIns="0" rIns="0" bIns="0">
            <a:spAutoFit/>
          </a:bodyPr>
          <a:lstStyle/>
          <a:p>
            <a:pPr lvl="0" algn="just">
              <a:defRPr/>
            </a:pP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Desglose para la </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P</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rioridad 2 – Inclusión Social </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 los participantes del Programa FSE+ 21-27 de la Comunidad de Madrid desagregados por </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nivel educativo</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y situación de vulnerabilidad</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113.358</a:t>
            </a:r>
            <a:r>
              <a:rPr lang="es-ES"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participantes para esta Prioridad.</a:t>
            </a:r>
            <a:endParaRPr kumimoji="0" lang="es-ES" sz="140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n 4">
            <a:extLst>
              <a:ext uri="{FF2B5EF4-FFF2-40B4-BE49-F238E27FC236}">
                <a16:creationId xmlns:a16="http://schemas.microsoft.com/office/drawing/2014/main" xmlns="" id="{85C598F9-04E2-55D4-8C86-30F9FCEB0AC3}"/>
              </a:ext>
            </a:extLst>
          </p:cNvPr>
          <p:cNvPicPr>
            <a:picLocks noChangeAspect="1"/>
          </p:cNvPicPr>
          <p:nvPr/>
        </p:nvPicPr>
        <p:blipFill>
          <a:blip r:embed="rId3"/>
          <a:stretch>
            <a:fillRect/>
          </a:stretch>
        </p:blipFill>
        <p:spPr>
          <a:xfrm>
            <a:off x="4826524" y="2339519"/>
            <a:ext cx="7088356" cy="3061045"/>
          </a:xfrm>
          <a:prstGeom prst="rect">
            <a:avLst/>
          </a:prstGeom>
        </p:spPr>
      </p:pic>
      <p:pic>
        <p:nvPicPr>
          <p:cNvPr id="7" name="Imagen 6">
            <a:extLst>
              <a:ext uri="{FF2B5EF4-FFF2-40B4-BE49-F238E27FC236}">
                <a16:creationId xmlns:a16="http://schemas.microsoft.com/office/drawing/2014/main" xmlns="" id="{F8478BEC-EF68-E001-C409-D87DC641F892}"/>
              </a:ext>
            </a:extLst>
          </p:cNvPr>
          <p:cNvPicPr>
            <a:picLocks noChangeAspect="1"/>
          </p:cNvPicPr>
          <p:nvPr/>
        </p:nvPicPr>
        <p:blipFill>
          <a:blip r:embed="rId4"/>
          <a:stretch>
            <a:fillRect/>
          </a:stretch>
        </p:blipFill>
        <p:spPr>
          <a:xfrm>
            <a:off x="658149" y="2897430"/>
            <a:ext cx="4064780" cy="1945222"/>
          </a:xfrm>
          <a:prstGeom prst="rect">
            <a:avLst/>
          </a:prstGeom>
        </p:spPr>
      </p:pic>
      <p:sp>
        <p:nvSpPr>
          <p:cNvPr id="11" name="Rectangle 5">
            <a:extLst>
              <a:ext uri="{FF2B5EF4-FFF2-40B4-BE49-F238E27FC236}">
                <a16:creationId xmlns:a16="http://schemas.microsoft.com/office/drawing/2014/main" xmlns="" id="{A5DA04CE-2B16-6782-5CB3-A81DA1FCC05D}"/>
              </a:ext>
            </a:extLst>
          </p:cNvPr>
          <p:cNvSpPr/>
          <p:nvPr/>
        </p:nvSpPr>
        <p:spPr>
          <a:xfrm>
            <a:off x="582738" y="4907866"/>
            <a:ext cx="4847101" cy="138499"/>
          </a:xfrm>
          <a:prstGeom prst="rect">
            <a:avLst/>
          </a:prstGeom>
        </p:spPr>
        <p:txBody>
          <a:bodyPr wrap="square" lIns="0" tIns="0" rIns="0" bIns="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es-ES" sz="90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Sin desagregación para los participantes del Objetivo Específico L (ESO4.12) </a:t>
            </a:r>
          </a:p>
        </p:txBody>
      </p:sp>
    </p:spTree>
    <p:extLst>
      <p:ext uri="{BB962C8B-B14F-4D97-AF65-F5344CB8AC3E}">
        <p14:creationId xmlns:p14="http://schemas.microsoft.com/office/powerpoint/2010/main" val="33284130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1">
            <a:extLst>
              <a:ext uri="{FF2B5EF4-FFF2-40B4-BE49-F238E27FC236}">
                <a16:creationId xmlns:a16="http://schemas.microsoft.com/office/drawing/2014/main" xmlns="" id="{5C0D11F6-5D0D-4C85-8A0A-1FAB16948EDC}"/>
              </a:ext>
            </a:extLst>
          </p:cNvPr>
          <p:cNvSpPr txBox="1">
            <a:spLocks/>
          </p:cNvSpPr>
          <p:nvPr/>
        </p:nvSpPr>
        <p:spPr bwMode="gray">
          <a:xfrm>
            <a:off x="658151" y="888402"/>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6.6. Ejecución física alcanzada a 30/06/2026: indicadores de realización</a:t>
            </a:r>
            <a:endParaRPr lang="es-ES" sz="1400" dirty="0">
              <a:solidFill>
                <a:srgbClr val="C00000"/>
              </a:solidFill>
              <a:latin typeface="Open Sans" panose="020B0606030504020204" pitchFamily="34" charset="0"/>
            </a:endParaRPr>
          </a:p>
        </p:txBody>
      </p:sp>
      <p:sp>
        <p:nvSpPr>
          <p:cNvPr id="3" name="Rectangle 78">
            <a:extLst>
              <a:ext uri="{FF2B5EF4-FFF2-40B4-BE49-F238E27FC236}">
                <a16:creationId xmlns:a16="http://schemas.microsoft.com/office/drawing/2014/main" xmlns="" id="{7A358151-0C20-07CE-6BBF-39DC1B03C5E5}"/>
              </a:ext>
            </a:extLst>
          </p:cNvPr>
          <p:cNvSpPr/>
          <p:nvPr/>
        </p:nvSpPr>
        <p:spPr>
          <a:xfrm>
            <a:off x="693450" y="1404503"/>
            <a:ext cx="10875698" cy="430887"/>
          </a:xfrm>
          <a:prstGeom prst="rect">
            <a:avLst/>
          </a:prstGeom>
        </p:spPr>
        <p:txBody>
          <a:bodyPr wrap="square" lIns="0" tIns="0" rIns="0" bIns="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Desglose para la </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P</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rioridad 3 – Educación y Formación </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 los participantes del Programa FSE+ 21-27 de la Comunidad de Madrid desagregados por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situación laboral, edad y nivel educativo</a:t>
            </a:r>
            <a:r>
              <a:rPr lang="es-ES"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s-ES" sz="14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56.461 </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participantes para esta Prioridad.</a:t>
            </a:r>
            <a:endParaRPr kumimoji="0" lang="es-ES" sz="140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 name="Imagen 1">
            <a:extLst>
              <a:ext uri="{FF2B5EF4-FFF2-40B4-BE49-F238E27FC236}">
                <a16:creationId xmlns:a16="http://schemas.microsoft.com/office/drawing/2014/main" xmlns="" id="{3AC10757-DFF8-2AE4-D4B3-FFD51F233B02}"/>
              </a:ext>
            </a:extLst>
          </p:cNvPr>
          <p:cNvPicPr>
            <a:picLocks noChangeAspect="1"/>
          </p:cNvPicPr>
          <p:nvPr/>
        </p:nvPicPr>
        <p:blipFill>
          <a:blip r:embed="rId3"/>
          <a:stretch>
            <a:fillRect/>
          </a:stretch>
        </p:blipFill>
        <p:spPr>
          <a:xfrm>
            <a:off x="1018101" y="1922855"/>
            <a:ext cx="4359028" cy="2088000"/>
          </a:xfrm>
          <a:prstGeom prst="rect">
            <a:avLst/>
          </a:prstGeom>
        </p:spPr>
      </p:pic>
      <p:pic>
        <p:nvPicPr>
          <p:cNvPr id="7" name="Imagen 6">
            <a:extLst>
              <a:ext uri="{FF2B5EF4-FFF2-40B4-BE49-F238E27FC236}">
                <a16:creationId xmlns:a16="http://schemas.microsoft.com/office/drawing/2014/main" xmlns="" id="{2C26F734-B80B-F49A-7BF2-D5474EF08601}"/>
              </a:ext>
            </a:extLst>
          </p:cNvPr>
          <p:cNvPicPr>
            <a:picLocks noChangeAspect="1"/>
          </p:cNvPicPr>
          <p:nvPr/>
        </p:nvPicPr>
        <p:blipFill>
          <a:blip r:embed="rId4"/>
          <a:stretch>
            <a:fillRect/>
          </a:stretch>
        </p:blipFill>
        <p:spPr>
          <a:xfrm>
            <a:off x="5467566" y="2941074"/>
            <a:ext cx="5826108" cy="2214000"/>
          </a:xfrm>
          <a:prstGeom prst="rect">
            <a:avLst/>
          </a:prstGeom>
        </p:spPr>
      </p:pic>
      <p:pic>
        <p:nvPicPr>
          <p:cNvPr id="8" name="Imagen 7">
            <a:extLst>
              <a:ext uri="{FF2B5EF4-FFF2-40B4-BE49-F238E27FC236}">
                <a16:creationId xmlns:a16="http://schemas.microsoft.com/office/drawing/2014/main" xmlns="" id="{3BB032E6-388B-DA51-3B9B-FB045453DB0E}"/>
              </a:ext>
            </a:extLst>
          </p:cNvPr>
          <p:cNvPicPr>
            <a:picLocks noChangeAspect="1"/>
          </p:cNvPicPr>
          <p:nvPr/>
        </p:nvPicPr>
        <p:blipFill>
          <a:blip r:embed="rId5"/>
          <a:stretch>
            <a:fillRect/>
          </a:stretch>
        </p:blipFill>
        <p:spPr>
          <a:xfrm>
            <a:off x="1018101" y="4111074"/>
            <a:ext cx="4359028" cy="2088000"/>
          </a:xfrm>
          <a:prstGeom prst="rect">
            <a:avLst/>
          </a:prstGeom>
        </p:spPr>
      </p:pic>
    </p:spTree>
    <p:extLst>
      <p:ext uri="{BB962C8B-B14F-4D97-AF65-F5344CB8AC3E}">
        <p14:creationId xmlns:p14="http://schemas.microsoft.com/office/powerpoint/2010/main" val="169576871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1">
            <a:extLst>
              <a:ext uri="{FF2B5EF4-FFF2-40B4-BE49-F238E27FC236}">
                <a16:creationId xmlns:a16="http://schemas.microsoft.com/office/drawing/2014/main" xmlns="" id="{5C0D11F6-5D0D-4C85-8A0A-1FAB16948EDC}"/>
              </a:ext>
            </a:extLst>
          </p:cNvPr>
          <p:cNvSpPr txBox="1">
            <a:spLocks/>
          </p:cNvSpPr>
          <p:nvPr/>
        </p:nvSpPr>
        <p:spPr bwMode="gray">
          <a:xfrm>
            <a:off x="658151" y="888402"/>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6.7. Ejecución física alcanzada a 30/06/2026: indicadores de realización</a:t>
            </a:r>
            <a:endParaRPr lang="es-ES" sz="1400" dirty="0">
              <a:solidFill>
                <a:srgbClr val="C00000"/>
              </a:solidFill>
              <a:latin typeface="Open Sans" panose="020B0606030504020204" pitchFamily="34" charset="0"/>
            </a:endParaRPr>
          </a:p>
        </p:txBody>
      </p:sp>
      <p:sp>
        <p:nvSpPr>
          <p:cNvPr id="79" name="Rectangle 78">
            <a:extLst>
              <a:ext uri="{FF2B5EF4-FFF2-40B4-BE49-F238E27FC236}">
                <a16:creationId xmlns:a16="http://schemas.microsoft.com/office/drawing/2014/main" xmlns="" id="{CC969BA9-7631-42D3-B5E2-753D3839928A}"/>
              </a:ext>
            </a:extLst>
          </p:cNvPr>
          <p:cNvSpPr/>
          <p:nvPr/>
        </p:nvSpPr>
        <p:spPr>
          <a:xfrm>
            <a:off x="658151" y="1353438"/>
            <a:ext cx="10875698" cy="430887"/>
          </a:xfrm>
          <a:prstGeom prst="rect">
            <a:avLst/>
          </a:prstGeom>
        </p:spPr>
        <p:txBody>
          <a:bodyPr wrap="square" lIns="0" tIns="0" rIns="0" bIns="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Desglose para la </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P</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rioridad 5 – Empleo Juvenil </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 los participantes del Programa FSE+ 21-27 de la Comunidad de Madrid desagregados por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situación laboral y edad </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37.957</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participantes para esta Prioridad.</a:t>
            </a:r>
            <a:endParaRPr kumimoji="0" lang="es-ES" sz="140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a:extLst>
              <a:ext uri="{FF2B5EF4-FFF2-40B4-BE49-F238E27FC236}">
                <a16:creationId xmlns:a16="http://schemas.microsoft.com/office/drawing/2014/main" xmlns="" id="{93DD065A-0CAB-3A06-697E-F155AD5B0512}"/>
              </a:ext>
            </a:extLst>
          </p:cNvPr>
          <p:cNvSpPr/>
          <p:nvPr/>
        </p:nvSpPr>
        <p:spPr>
          <a:xfrm>
            <a:off x="582738" y="4794742"/>
            <a:ext cx="4847101" cy="153888"/>
          </a:xfrm>
          <a:prstGeom prst="rect">
            <a:avLst/>
          </a:prstGeom>
        </p:spPr>
        <p:txBody>
          <a:bodyPr wrap="square" lIns="0" tIns="0" rIns="0" bIns="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es-ES" sz="100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Sin desagregación para los participantes del Objetivo Específico L (ESO4.12) </a:t>
            </a:r>
          </a:p>
        </p:txBody>
      </p:sp>
      <p:pic>
        <p:nvPicPr>
          <p:cNvPr id="3" name="Imagen 2">
            <a:extLst>
              <a:ext uri="{FF2B5EF4-FFF2-40B4-BE49-F238E27FC236}">
                <a16:creationId xmlns:a16="http://schemas.microsoft.com/office/drawing/2014/main" xmlns="" id="{037F5699-D9B4-3A05-1140-11AB4EC7C53E}"/>
              </a:ext>
            </a:extLst>
          </p:cNvPr>
          <p:cNvPicPr>
            <a:picLocks noChangeAspect="1"/>
          </p:cNvPicPr>
          <p:nvPr/>
        </p:nvPicPr>
        <p:blipFill>
          <a:blip r:embed="rId3"/>
          <a:stretch>
            <a:fillRect/>
          </a:stretch>
        </p:blipFill>
        <p:spPr>
          <a:xfrm>
            <a:off x="582738" y="2387226"/>
            <a:ext cx="4847101" cy="2321790"/>
          </a:xfrm>
          <a:prstGeom prst="rect">
            <a:avLst/>
          </a:prstGeom>
        </p:spPr>
      </p:pic>
      <p:pic>
        <p:nvPicPr>
          <p:cNvPr id="4" name="Imagen 3">
            <a:extLst>
              <a:ext uri="{FF2B5EF4-FFF2-40B4-BE49-F238E27FC236}">
                <a16:creationId xmlns:a16="http://schemas.microsoft.com/office/drawing/2014/main" xmlns="" id="{8D7E9132-334D-8381-1281-8B4600480484}"/>
              </a:ext>
            </a:extLst>
          </p:cNvPr>
          <p:cNvPicPr>
            <a:picLocks noChangeAspect="1"/>
          </p:cNvPicPr>
          <p:nvPr/>
        </p:nvPicPr>
        <p:blipFill>
          <a:blip r:embed="rId4"/>
          <a:stretch>
            <a:fillRect/>
          </a:stretch>
        </p:blipFill>
        <p:spPr>
          <a:xfrm>
            <a:off x="5533555" y="2387227"/>
            <a:ext cx="6120703" cy="2321790"/>
          </a:xfrm>
          <a:prstGeom prst="rect">
            <a:avLst/>
          </a:prstGeom>
        </p:spPr>
      </p:pic>
    </p:spTree>
    <p:extLst>
      <p:ext uri="{BB962C8B-B14F-4D97-AF65-F5344CB8AC3E}">
        <p14:creationId xmlns:p14="http://schemas.microsoft.com/office/powerpoint/2010/main" val="313042317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1">
            <a:extLst>
              <a:ext uri="{FF2B5EF4-FFF2-40B4-BE49-F238E27FC236}">
                <a16:creationId xmlns:a16="http://schemas.microsoft.com/office/drawing/2014/main" xmlns="" id="{5C0D11F6-5D0D-4C85-8A0A-1FAB16948EDC}"/>
              </a:ext>
            </a:extLst>
          </p:cNvPr>
          <p:cNvSpPr txBox="1">
            <a:spLocks/>
          </p:cNvSpPr>
          <p:nvPr/>
        </p:nvSpPr>
        <p:spPr bwMode="gray">
          <a:xfrm>
            <a:off x="658151" y="888402"/>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6.8. Ejecución física alcanzada a 30/06/2026: indicadores de realización</a:t>
            </a:r>
            <a:endParaRPr lang="es-ES" sz="1400" dirty="0">
              <a:solidFill>
                <a:srgbClr val="C00000"/>
              </a:solidFill>
              <a:latin typeface="Open Sans" panose="020B0606030504020204" pitchFamily="34" charset="0"/>
            </a:endParaRPr>
          </a:p>
        </p:txBody>
      </p:sp>
      <p:sp>
        <p:nvSpPr>
          <p:cNvPr id="79" name="Rectangle 78">
            <a:extLst>
              <a:ext uri="{FF2B5EF4-FFF2-40B4-BE49-F238E27FC236}">
                <a16:creationId xmlns:a16="http://schemas.microsoft.com/office/drawing/2014/main" xmlns="" id="{CC969BA9-7631-42D3-B5E2-753D3839928A}"/>
              </a:ext>
            </a:extLst>
          </p:cNvPr>
          <p:cNvSpPr/>
          <p:nvPr/>
        </p:nvSpPr>
        <p:spPr>
          <a:xfrm>
            <a:off x="658149" y="1457436"/>
            <a:ext cx="10875698" cy="430887"/>
          </a:xfrm>
          <a:prstGeom prst="rect">
            <a:avLst/>
          </a:prstGeom>
        </p:spPr>
        <p:txBody>
          <a:bodyPr wrap="square" lIns="0" tIns="0" rIns="0" bIns="0">
            <a:spAutoFit/>
          </a:bodyPr>
          <a:lstStyle/>
          <a:p>
            <a:pPr lvl="0" algn="just">
              <a:defRPr/>
            </a:pP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Desglose para la </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P</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rioridad 5 – Empleo Juvenil </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 los participantes del Programa FSE+ 21-27 de la Comunidad de Madrid desagregados por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nivel educativo y situación de vulnerabilidad</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37.957</a:t>
            </a:r>
            <a:r>
              <a:rPr lang="es-ES"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participantes para esta Prioridad.</a:t>
            </a:r>
            <a:endParaRPr kumimoji="0" lang="es-ES" sz="140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5">
            <a:extLst>
              <a:ext uri="{FF2B5EF4-FFF2-40B4-BE49-F238E27FC236}">
                <a16:creationId xmlns:a16="http://schemas.microsoft.com/office/drawing/2014/main" xmlns="" id="{A5DA04CE-2B16-6782-5CB3-A81DA1FCC05D}"/>
              </a:ext>
            </a:extLst>
          </p:cNvPr>
          <p:cNvSpPr/>
          <p:nvPr/>
        </p:nvSpPr>
        <p:spPr>
          <a:xfrm>
            <a:off x="582738" y="4907866"/>
            <a:ext cx="4847101" cy="138499"/>
          </a:xfrm>
          <a:prstGeom prst="rect">
            <a:avLst/>
          </a:prstGeom>
        </p:spPr>
        <p:txBody>
          <a:bodyPr wrap="square" lIns="0" tIns="0" rIns="0" bIns="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es-ES" sz="90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Sin desagregación para los participantes del Objetivo Específico L (ESO4.12) </a:t>
            </a:r>
          </a:p>
        </p:txBody>
      </p:sp>
      <p:pic>
        <p:nvPicPr>
          <p:cNvPr id="3" name="Imagen 2">
            <a:extLst>
              <a:ext uri="{FF2B5EF4-FFF2-40B4-BE49-F238E27FC236}">
                <a16:creationId xmlns:a16="http://schemas.microsoft.com/office/drawing/2014/main" xmlns="" id="{F78C6C92-8118-3E4E-CF1C-07AA4854D7F5}"/>
              </a:ext>
            </a:extLst>
          </p:cNvPr>
          <p:cNvPicPr>
            <a:picLocks noChangeAspect="1"/>
          </p:cNvPicPr>
          <p:nvPr/>
        </p:nvPicPr>
        <p:blipFill>
          <a:blip r:embed="rId3"/>
          <a:stretch>
            <a:fillRect/>
          </a:stretch>
        </p:blipFill>
        <p:spPr>
          <a:xfrm>
            <a:off x="582738" y="2898041"/>
            <a:ext cx="4058403" cy="1944000"/>
          </a:xfrm>
          <a:prstGeom prst="rect">
            <a:avLst/>
          </a:prstGeom>
        </p:spPr>
      </p:pic>
      <p:pic>
        <p:nvPicPr>
          <p:cNvPr id="6" name="Imagen 5">
            <a:extLst>
              <a:ext uri="{FF2B5EF4-FFF2-40B4-BE49-F238E27FC236}">
                <a16:creationId xmlns:a16="http://schemas.microsoft.com/office/drawing/2014/main" xmlns="" id="{B1457924-3B5B-37D0-BD2A-AA37DFEEF75D}"/>
              </a:ext>
            </a:extLst>
          </p:cNvPr>
          <p:cNvPicPr>
            <a:picLocks noChangeAspect="1"/>
          </p:cNvPicPr>
          <p:nvPr/>
        </p:nvPicPr>
        <p:blipFill>
          <a:blip r:embed="rId4"/>
          <a:stretch>
            <a:fillRect/>
          </a:stretch>
        </p:blipFill>
        <p:spPr>
          <a:xfrm>
            <a:off x="4769380" y="2340041"/>
            <a:ext cx="7085933" cy="3060000"/>
          </a:xfrm>
          <a:prstGeom prst="rect">
            <a:avLst/>
          </a:prstGeom>
        </p:spPr>
      </p:pic>
    </p:spTree>
    <p:extLst>
      <p:ext uri="{BB962C8B-B14F-4D97-AF65-F5344CB8AC3E}">
        <p14:creationId xmlns:p14="http://schemas.microsoft.com/office/powerpoint/2010/main" val="152064208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1">
            <a:extLst>
              <a:ext uri="{FF2B5EF4-FFF2-40B4-BE49-F238E27FC236}">
                <a16:creationId xmlns:a16="http://schemas.microsoft.com/office/drawing/2014/main" xmlns="" id="{5C0D11F6-5D0D-4C85-8A0A-1FAB16948EDC}"/>
              </a:ext>
            </a:extLst>
          </p:cNvPr>
          <p:cNvSpPr txBox="1">
            <a:spLocks/>
          </p:cNvSpPr>
          <p:nvPr/>
        </p:nvSpPr>
        <p:spPr bwMode="gray">
          <a:xfrm>
            <a:off x="658151" y="888402"/>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6.9.Ejecución física alcanzada a 30/06/2026: indicadores de realización</a:t>
            </a:r>
            <a:endParaRPr lang="es-ES" sz="1400" dirty="0">
              <a:solidFill>
                <a:srgbClr val="C00000"/>
              </a:solidFill>
              <a:latin typeface="Open Sans" panose="020B0606030504020204" pitchFamily="34" charset="0"/>
            </a:endParaRPr>
          </a:p>
        </p:txBody>
      </p:sp>
      <p:sp>
        <p:nvSpPr>
          <p:cNvPr id="79" name="Rectangle 78">
            <a:extLst>
              <a:ext uri="{FF2B5EF4-FFF2-40B4-BE49-F238E27FC236}">
                <a16:creationId xmlns:a16="http://schemas.microsoft.com/office/drawing/2014/main" xmlns="" id="{CC969BA9-7631-42D3-B5E2-753D3839928A}"/>
              </a:ext>
            </a:extLst>
          </p:cNvPr>
          <p:cNvSpPr/>
          <p:nvPr/>
        </p:nvSpPr>
        <p:spPr>
          <a:xfrm>
            <a:off x="693450" y="1404503"/>
            <a:ext cx="10875698" cy="430887"/>
          </a:xfrm>
          <a:prstGeom prst="rect">
            <a:avLst/>
          </a:prstGeom>
        </p:spPr>
        <p:txBody>
          <a:bodyPr wrap="square" lIns="0" tIns="0" rIns="0" bIns="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Desglose para la </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P</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rioridad 7 – Garantía Infantil  </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 los participantes del Programa FSE+ 21-27 de la Comunidad de Madrid desagregados por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edad y situación de vulnerabilidad,</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alcanzando un total de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4.158</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participantes para esta Prioridad.</a:t>
            </a:r>
            <a:endParaRPr kumimoji="0" lang="es-ES" sz="140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 name="Imagen 3">
            <a:extLst>
              <a:ext uri="{FF2B5EF4-FFF2-40B4-BE49-F238E27FC236}">
                <a16:creationId xmlns:a16="http://schemas.microsoft.com/office/drawing/2014/main" xmlns="" id="{24C910B3-E4BD-51CC-D5DC-E23475AD4D82}"/>
              </a:ext>
            </a:extLst>
          </p:cNvPr>
          <p:cNvPicPr>
            <a:picLocks noChangeAspect="1"/>
          </p:cNvPicPr>
          <p:nvPr/>
        </p:nvPicPr>
        <p:blipFill>
          <a:blip r:embed="rId3"/>
          <a:stretch>
            <a:fillRect/>
          </a:stretch>
        </p:blipFill>
        <p:spPr>
          <a:xfrm>
            <a:off x="771275" y="2589975"/>
            <a:ext cx="2832121" cy="2413346"/>
          </a:xfrm>
          <a:prstGeom prst="rect">
            <a:avLst/>
          </a:prstGeom>
        </p:spPr>
      </p:pic>
      <p:pic>
        <p:nvPicPr>
          <p:cNvPr id="5" name="Imagen 4">
            <a:extLst>
              <a:ext uri="{FF2B5EF4-FFF2-40B4-BE49-F238E27FC236}">
                <a16:creationId xmlns:a16="http://schemas.microsoft.com/office/drawing/2014/main" xmlns="" id="{AD439979-531C-E5EC-6DF8-0CD40840D352}"/>
              </a:ext>
            </a:extLst>
          </p:cNvPr>
          <p:cNvPicPr>
            <a:picLocks noChangeAspect="1"/>
          </p:cNvPicPr>
          <p:nvPr/>
        </p:nvPicPr>
        <p:blipFill>
          <a:blip r:embed="rId4"/>
          <a:stretch>
            <a:fillRect/>
          </a:stretch>
        </p:blipFill>
        <p:spPr>
          <a:xfrm>
            <a:off x="3742167" y="2139799"/>
            <a:ext cx="7678557" cy="3313698"/>
          </a:xfrm>
          <a:prstGeom prst="rect">
            <a:avLst/>
          </a:prstGeom>
        </p:spPr>
      </p:pic>
    </p:spTree>
    <p:extLst>
      <p:ext uri="{BB962C8B-B14F-4D97-AF65-F5344CB8AC3E}">
        <p14:creationId xmlns:p14="http://schemas.microsoft.com/office/powerpoint/2010/main" val="152117152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1">
            <a:extLst>
              <a:ext uri="{FF2B5EF4-FFF2-40B4-BE49-F238E27FC236}">
                <a16:creationId xmlns:a16="http://schemas.microsoft.com/office/drawing/2014/main" xmlns="" id="{5C0D11F6-5D0D-4C85-8A0A-1FAB16948EDC}"/>
              </a:ext>
            </a:extLst>
          </p:cNvPr>
          <p:cNvSpPr txBox="1">
            <a:spLocks/>
          </p:cNvSpPr>
          <p:nvPr/>
        </p:nvSpPr>
        <p:spPr bwMode="gray">
          <a:xfrm>
            <a:off x="658151" y="888402"/>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6.10. Ejecución física alcanzada a 30/06/2026: indicadores de realización</a:t>
            </a:r>
            <a:endParaRPr lang="es-ES" sz="1400" dirty="0">
              <a:solidFill>
                <a:srgbClr val="C00000"/>
              </a:solidFill>
              <a:latin typeface="Open Sans" panose="020B0606030504020204" pitchFamily="34" charset="0"/>
            </a:endParaRPr>
          </a:p>
        </p:txBody>
      </p:sp>
      <p:sp>
        <p:nvSpPr>
          <p:cNvPr id="3" name="Rectangle 78">
            <a:extLst>
              <a:ext uri="{FF2B5EF4-FFF2-40B4-BE49-F238E27FC236}">
                <a16:creationId xmlns:a16="http://schemas.microsoft.com/office/drawing/2014/main" xmlns="" id="{7A358151-0C20-07CE-6BBF-39DC1B03C5E5}"/>
              </a:ext>
            </a:extLst>
          </p:cNvPr>
          <p:cNvSpPr/>
          <p:nvPr/>
        </p:nvSpPr>
        <p:spPr>
          <a:xfrm>
            <a:off x="693450" y="1404503"/>
            <a:ext cx="10875698" cy="430887"/>
          </a:xfrm>
          <a:prstGeom prst="rect">
            <a:avLst/>
          </a:prstGeom>
        </p:spPr>
        <p:txBody>
          <a:bodyPr wrap="square" lIns="0" tIns="0" rIns="0" bIns="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Desglose para la </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P</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rioridad 9 – </a:t>
            </a:r>
            <a:r>
              <a:rPr lang="es-E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STEP </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 los participantes del Programa FSE+ 21-27 de la Comunidad de Madrid desagregados por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situación laboral, edad y nivel educativo</a:t>
            </a:r>
            <a:r>
              <a:rPr lang="es-ES"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s-ES" sz="14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3.513 </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participantes para esta Prioridad.</a:t>
            </a:r>
            <a:endParaRPr kumimoji="0" lang="es-ES" sz="140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 name="Imagen 1">
            <a:extLst>
              <a:ext uri="{FF2B5EF4-FFF2-40B4-BE49-F238E27FC236}">
                <a16:creationId xmlns:a16="http://schemas.microsoft.com/office/drawing/2014/main" xmlns="" id="{BFE0B1BE-7870-674E-57B8-46EBE6FF1D3E}"/>
              </a:ext>
            </a:extLst>
          </p:cNvPr>
          <p:cNvPicPr>
            <a:picLocks noChangeAspect="1"/>
          </p:cNvPicPr>
          <p:nvPr/>
        </p:nvPicPr>
        <p:blipFill>
          <a:blip r:embed="rId3"/>
          <a:stretch>
            <a:fillRect/>
          </a:stretch>
        </p:blipFill>
        <p:spPr>
          <a:xfrm>
            <a:off x="1021828" y="1922855"/>
            <a:ext cx="4359028" cy="2088000"/>
          </a:xfrm>
          <a:prstGeom prst="rect">
            <a:avLst/>
          </a:prstGeom>
        </p:spPr>
      </p:pic>
      <p:pic>
        <p:nvPicPr>
          <p:cNvPr id="7" name="Imagen 6">
            <a:extLst>
              <a:ext uri="{FF2B5EF4-FFF2-40B4-BE49-F238E27FC236}">
                <a16:creationId xmlns:a16="http://schemas.microsoft.com/office/drawing/2014/main" xmlns="" id="{EA4E18AB-DFA3-AA3D-0193-C66FE0DBE3B9}"/>
              </a:ext>
            </a:extLst>
          </p:cNvPr>
          <p:cNvPicPr>
            <a:picLocks noChangeAspect="1"/>
          </p:cNvPicPr>
          <p:nvPr/>
        </p:nvPicPr>
        <p:blipFill>
          <a:blip r:embed="rId4"/>
          <a:stretch>
            <a:fillRect/>
          </a:stretch>
        </p:blipFill>
        <p:spPr>
          <a:xfrm>
            <a:off x="5486419" y="2950990"/>
            <a:ext cx="5826108" cy="2214000"/>
          </a:xfrm>
          <a:prstGeom prst="rect">
            <a:avLst/>
          </a:prstGeom>
        </p:spPr>
      </p:pic>
      <p:pic>
        <p:nvPicPr>
          <p:cNvPr id="9" name="Imagen 8">
            <a:extLst>
              <a:ext uri="{FF2B5EF4-FFF2-40B4-BE49-F238E27FC236}">
                <a16:creationId xmlns:a16="http://schemas.microsoft.com/office/drawing/2014/main" xmlns="" id="{EFF74CE0-C044-5E6B-4021-67B7DB41295D}"/>
              </a:ext>
            </a:extLst>
          </p:cNvPr>
          <p:cNvPicPr>
            <a:picLocks noChangeAspect="1"/>
          </p:cNvPicPr>
          <p:nvPr/>
        </p:nvPicPr>
        <p:blipFill>
          <a:blip r:embed="rId5"/>
          <a:stretch>
            <a:fillRect/>
          </a:stretch>
        </p:blipFill>
        <p:spPr>
          <a:xfrm>
            <a:off x="1021828" y="4120990"/>
            <a:ext cx="4359028" cy="2088000"/>
          </a:xfrm>
          <a:prstGeom prst="rect">
            <a:avLst/>
          </a:prstGeom>
        </p:spPr>
      </p:pic>
    </p:spTree>
    <p:extLst>
      <p:ext uri="{BB962C8B-B14F-4D97-AF65-F5344CB8AC3E}">
        <p14:creationId xmlns:p14="http://schemas.microsoft.com/office/powerpoint/2010/main" val="200055747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1">
            <a:extLst>
              <a:ext uri="{FF2B5EF4-FFF2-40B4-BE49-F238E27FC236}">
                <a16:creationId xmlns:a16="http://schemas.microsoft.com/office/drawing/2014/main" xmlns="" id="{5C0D11F6-5D0D-4C85-8A0A-1FAB16948EDC}"/>
              </a:ext>
            </a:extLst>
          </p:cNvPr>
          <p:cNvSpPr txBox="1">
            <a:spLocks/>
          </p:cNvSpPr>
          <p:nvPr/>
        </p:nvSpPr>
        <p:spPr bwMode="gray">
          <a:xfrm>
            <a:off x="658151" y="888402"/>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6.11. Ejecución física alcanzada a 30/06/2026: indicadores de resultado</a:t>
            </a:r>
            <a:endParaRPr lang="es-ES" sz="1400" dirty="0">
              <a:solidFill>
                <a:srgbClr val="C00000"/>
              </a:solidFill>
              <a:latin typeface="Open Sans" panose="020B0606030504020204" pitchFamily="34" charset="0"/>
            </a:endParaRPr>
          </a:p>
        </p:txBody>
      </p:sp>
      <p:sp>
        <p:nvSpPr>
          <p:cNvPr id="3" name="Rectangle 78">
            <a:extLst>
              <a:ext uri="{FF2B5EF4-FFF2-40B4-BE49-F238E27FC236}">
                <a16:creationId xmlns:a16="http://schemas.microsoft.com/office/drawing/2014/main" xmlns="" id="{7A358151-0C20-07CE-6BBF-39DC1B03C5E5}"/>
              </a:ext>
            </a:extLst>
          </p:cNvPr>
          <p:cNvSpPr/>
          <p:nvPr/>
        </p:nvSpPr>
        <p:spPr>
          <a:xfrm>
            <a:off x="659170" y="1404503"/>
            <a:ext cx="10875698" cy="215444"/>
          </a:xfrm>
          <a:prstGeom prst="rect">
            <a:avLst/>
          </a:prstGeom>
        </p:spPr>
        <p:txBody>
          <a:bodyPr wrap="square" lIns="0" tIns="0" rIns="0" bIns="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Indicadores de Resultado </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por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prioridades</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y cumplimiento respecto a la </a:t>
            </a:r>
            <a:r>
              <a:rPr kumimoji="0" lang="es-ES" sz="14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meta</a:t>
            </a:r>
            <a:r>
              <a:rPr kumimoji="0" lang="es-ES"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t>
            </a:r>
            <a:endParaRPr kumimoji="0" lang="es-ES" sz="140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 name="Imagen 3">
            <a:extLst>
              <a:ext uri="{FF2B5EF4-FFF2-40B4-BE49-F238E27FC236}">
                <a16:creationId xmlns:a16="http://schemas.microsoft.com/office/drawing/2014/main" xmlns="" id="{8A017C57-8B34-9ABB-BD2E-5CD0A8B95415}"/>
              </a:ext>
            </a:extLst>
          </p:cNvPr>
          <p:cNvPicPr>
            <a:picLocks noChangeAspect="1"/>
          </p:cNvPicPr>
          <p:nvPr/>
        </p:nvPicPr>
        <p:blipFill>
          <a:blip r:embed="rId3"/>
          <a:stretch>
            <a:fillRect/>
          </a:stretch>
        </p:blipFill>
        <p:spPr>
          <a:xfrm>
            <a:off x="658151" y="1723753"/>
            <a:ext cx="3317004" cy="2214000"/>
          </a:xfrm>
          <a:prstGeom prst="rect">
            <a:avLst/>
          </a:prstGeom>
        </p:spPr>
      </p:pic>
      <p:pic>
        <p:nvPicPr>
          <p:cNvPr id="6" name="Imagen 5">
            <a:extLst>
              <a:ext uri="{FF2B5EF4-FFF2-40B4-BE49-F238E27FC236}">
                <a16:creationId xmlns:a16="http://schemas.microsoft.com/office/drawing/2014/main" xmlns="" id="{42C4989C-ACDD-ED11-4A08-9580679273A9}"/>
              </a:ext>
            </a:extLst>
          </p:cNvPr>
          <p:cNvPicPr>
            <a:picLocks noChangeAspect="1"/>
          </p:cNvPicPr>
          <p:nvPr/>
        </p:nvPicPr>
        <p:blipFill>
          <a:blip r:embed="rId4"/>
          <a:stretch>
            <a:fillRect/>
          </a:stretch>
        </p:blipFill>
        <p:spPr>
          <a:xfrm>
            <a:off x="8536399" y="1723753"/>
            <a:ext cx="2965321" cy="2214000"/>
          </a:xfrm>
          <a:prstGeom prst="rect">
            <a:avLst/>
          </a:prstGeom>
        </p:spPr>
      </p:pic>
      <p:pic>
        <p:nvPicPr>
          <p:cNvPr id="10" name="Imagen 9">
            <a:extLst>
              <a:ext uri="{FF2B5EF4-FFF2-40B4-BE49-F238E27FC236}">
                <a16:creationId xmlns:a16="http://schemas.microsoft.com/office/drawing/2014/main" xmlns="" id="{C495006E-8DAF-D877-9F62-0E3DA896B11B}"/>
              </a:ext>
            </a:extLst>
          </p:cNvPr>
          <p:cNvPicPr>
            <a:picLocks noChangeAspect="1"/>
          </p:cNvPicPr>
          <p:nvPr/>
        </p:nvPicPr>
        <p:blipFill>
          <a:blip r:embed="rId5"/>
          <a:stretch>
            <a:fillRect/>
          </a:stretch>
        </p:blipFill>
        <p:spPr>
          <a:xfrm>
            <a:off x="5044395" y="4013278"/>
            <a:ext cx="3020558" cy="2214000"/>
          </a:xfrm>
          <a:prstGeom prst="rect">
            <a:avLst/>
          </a:prstGeom>
        </p:spPr>
      </p:pic>
      <p:pic>
        <p:nvPicPr>
          <p:cNvPr id="13" name="Imagen 12">
            <a:extLst>
              <a:ext uri="{FF2B5EF4-FFF2-40B4-BE49-F238E27FC236}">
                <a16:creationId xmlns:a16="http://schemas.microsoft.com/office/drawing/2014/main" xmlns="" id="{6FA36A25-C0D6-B47C-EFAF-7C84EFA3C4A5}"/>
              </a:ext>
            </a:extLst>
          </p:cNvPr>
          <p:cNvPicPr>
            <a:picLocks noChangeAspect="1"/>
          </p:cNvPicPr>
          <p:nvPr/>
        </p:nvPicPr>
        <p:blipFill>
          <a:blip r:embed="rId6"/>
          <a:stretch>
            <a:fillRect/>
          </a:stretch>
        </p:blipFill>
        <p:spPr>
          <a:xfrm>
            <a:off x="658151" y="4013278"/>
            <a:ext cx="4331036" cy="2214000"/>
          </a:xfrm>
          <a:prstGeom prst="rect">
            <a:avLst/>
          </a:prstGeom>
        </p:spPr>
      </p:pic>
      <p:pic>
        <p:nvPicPr>
          <p:cNvPr id="15" name="Imagen 14">
            <a:extLst>
              <a:ext uri="{FF2B5EF4-FFF2-40B4-BE49-F238E27FC236}">
                <a16:creationId xmlns:a16="http://schemas.microsoft.com/office/drawing/2014/main" xmlns="" id="{07EE5628-742F-B5C6-864D-6D7DF34650F8}"/>
              </a:ext>
            </a:extLst>
          </p:cNvPr>
          <p:cNvPicPr>
            <a:picLocks noChangeAspect="1"/>
          </p:cNvPicPr>
          <p:nvPr/>
        </p:nvPicPr>
        <p:blipFill>
          <a:blip r:embed="rId7"/>
          <a:stretch>
            <a:fillRect/>
          </a:stretch>
        </p:blipFill>
        <p:spPr>
          <a:xfrm>
            <a:off x="4026234" y="1723753"/>
            <a:ext cx="4459085" cy="2214000"/>
          </a:xfrm>
          <a:prstGeom prst="rect">
            <a:avLst/>
          </a:prstGeom>
        </p:spPr>
      </p:pic>
      <p:pic>
        <p:nvPicPr>
          <p:cNvPr id="17" name="Imagen 16">
            <a:extLst>
              <a:ext uri="{FF2B5EF4-FFF2-40B4-BE49-F238E27FC236}">
                <a16:creationId xmlns:a16="http://schemas.microsoft.com/office/drawing/2014/main" xmlns="" id="{2FF9E01F-6F57-9BEE-1BD2-9AD97D301C72}"/>
              </a:ext>
            </a:extLst>
          </p:cNvPr>
          <p:cNvPicPr>
            <a:picLocks noChangeAspect="1"/>
          </p:cNvPicPr>
          <p:nvPr/>
        </p:nvPicPr>
        <p:blipFill>
          <a:blip r:embed="rId8"/>
          <a:stretch>
            <a:fillRect/>
          </a:stretch>
        </p:blipFill>
        <p:spPr>
          <a:xfrm>
            <a:off x="8128767" y="4013278"/>
            <a:ext cx="3372953" cy="2214000"/>
          </a:xfrm>
          <a:prstGeom prst="rect">
            <a:avLst/>
          </a:prstGeom>
        </p:spPr>
      </p:pic>
    </p:spTree>
    <p:extLst>
      <p:ext uri="{BB962C8B-B14F-4D97-AF65-F5344CB8AC3E}">
        <p14:creationId xmlns:p14="http://schemas.microsoft.com/office/powerpoint/2010/main" val="998419636"/>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1">
            <a:extLst>
              <a:ext uri="{FF2B5EF4-FFF2-40B4-BE49-F238E27FC236}">
                <a16:creationId xmlns:a16="http://schemas.microsoft.com/office/drawing/2014/main" xmlns="" id="{5C0D11F6-5D0D-4C85-8A0A-1FAB16948EDC}"/>
              </a:ext>
            </a:extLst>
          </p:cNvPr>
          <p:cNvSpPr txBox="1">
            <a:spLocks/>
          </p:cNvSpPr>
          <p:nvPr/>
        </p:nvSpPr>
        <p:spPr bwMode="gray">
          <a:xfrm>
            <a:off x="658151" y="863026"/>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endParaRPr lang="es-ES" sz="1400" dirty="0">
              <a:solidFill>
                <a:srgbClr val="C00000"/>
              </a:solidFill>
              <a:latin typeface="Open Sans" panose="020B0606030504020204" pitchFamily="34" charset="0"/>
            </a:endParaRPr>
          </a:p>
        </p:txBody>
      </p:sp>
      <p:sp>
        <p:nvSpPr>
          <p:cNvPr id="7" name="Title 1">
            <a:extLst>
              <a:ext uri="{FF2B5EF4-FFF2-40B4-BE49-F238E27FC236}">
                <a16:creationId xmlns:a16="http://schemas.microsoft.com/office/drawing/2014/main" xmlns="" id="{5C0D11F6-5D0D-4C85-8A0A-1FAB16948EDC}"/>
              </a:ext>
            </a:extLst>
          </p:cNvPr>
          <p:cNvSpPr txBox="1">
            <a:spLocks/>
          </p:cNvSpPr>
          <p:nvPr/>
        </p:nvSpPr>
        <p:spPr bwMode="gray">
          <a:xfrm>
            <a:off x="647820" y="863027"/>
            <a:ext cx="1103613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7. Operaciones de Importancia Estratégica </a:t>
            </a:r>
            <a:endParaRPr lang="es-ES" sz="2400" dirty="0">
              <a:solidFill>
                <a:srgbClr val="C00000"/>
              </a:solidFill>
              <a:latin typeface="Open Sans" panose="020B0606030504020204" pitchFamily="34" charset="0"/>
            </a:endParaRPr>
          </a:p>
        </p:txBody>
      </p:sp>
      <p:graphicFrame>
        <p:nvGraphicFramePr>
          <p:cNvPr id="2" name="Marcador de contenido 7">
            <a:extLst>
              <a:ext uri="{FF2B5EF4-FFF2-40B4-BE49-F238E27FC236}">
                <a16:creationId xmlns:a16="http://schemas.microsoft.com/office/drawing/2014/main" xmlns="" id="{78E2CEEB-E4EB-93CC-7378-6E6C99D414B9}"/>
              </a:ext>
            </a:extLst>
          </p:cNvPr>
          <p:cNvGraphicFramePr>
            <a:graphicFrameLocks/>
          </p:cNvGraphicFramePr>
          <p:nvPr>
            <p:extLst>
              <p:ext uri="{D42A27DB-BD31-4B8C-83A1-F6EECF244321}">
                <p14:modId xmlns:p14="http://schemas.microsoft.com/office/powerpoint/2010/main" val="1615854448"/>
              </p:ext>
            </p:extLst>
          </p:nvPr>
        </p:nvGraphicFramePr>
        <p:xfrm>
          <a:off x="490194" y="1508289"/>
          <a:ext cx="10875698" cy="47279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90468386"/>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esquinas redondeadas 2">
            <a:extLst>
              <a:ext uri="{FF2B5EF4-FFF2-40B4-BE49-F238E27FC236}">
                <a16:creationId xmlns:a16="http://schemas.microsoft.com/office/drawing/2014/main" xmlns="" id="{A2B21CB8-E977-42BE-1235-CA7FDE204DA7}"/>
              </a:ext>
            </a:extLst>
          </p:cNvPr>
          <p:cNvSpPr/>
          <p:nvPr/>
        </p:nvSpPr>
        <p:spPr bwMode="gray">
          <a:xfrm>
            <a:off x="405353" y="1364243"/>
            <a:ext cx="11036138" cy="4719651"/>
          </a:xfrm>
          <a:prstGeom prst="roundRect">
            <a:avLst/>
          </a:prstGeom>
          <a:solidFill>
            <a:srgbClr val="A6A6B5">
              <a:alpha val="40000"/>
            </a:srgbClr>
          </a:solidFill>
          <a:ln w="25400" algn="ctr">
            <a:solidFill>
              <a:srgbClr val="C6422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s-ES" sz="1600" b="1" noProof="0" dirty="0">
              <a:solidFill>
                <a:schemeClr val="bg1"/>
              </a:solidFill>
            </a:endParaRPr>
          </a:p>
        </p:txBody>
      </p:sp>
      <p:sp>
        <p:nvSpPr>
          <p:cNvPr id="133" name="Title 1">
            <a:extLst>
              <a:ext uri="{FF2B5EF4-FFF2-40B4-BE49-F238E27FC236}">
                <a16:creationId xmlns:a16="http://schemas.microsoft.com/office/drawing/2014/main" xmlns="" id="{5C0D11F6-5D0D-4C85-8A0A-1FAB16948EDC}"/>
              </a:ext>
            </a:extLst>
          </p:cNvPr>
          <p:cNvSpPr txBox="1">
            <a:spLocks/>
          </p:cNvSpPr>
          <p:nvPr/>
        </p:nvSpPr>
        <p:spPr bwMode="gray">
          <a:xfrm>
            <a:off x="658151" y="774106"/>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endParaRPr lang="es-ES" sz="1400" dirty="0">
              <a:solidFill>
                <a:srgbClr val="C00000"/>
              </a:solidFill>
              <a:latin typeface="Open Sans" panose="020B0606030504020204" pitchFamily="34" charset="0"/>
            </a:endParaRPr>
          </a:p>
        </p:txBody>
      </p:sp>
      <p:sp>
        <p:nvSpPr>
          <p:cNvPr id="7" name="Title 1">
            <a:extLst>
              <a:ext uri="{FF2B5EF4-FFF2-40B4-BE49-F238E27FC236}">
                <a16:creationId xmlns:a16="http://schemas.microsoft.com/office/drawing/2014/main" xmlns="" id="{5C0D11F6-5D0D-4C85-8A0A-1FAB16948EDC}"/>
              </a:ext>
            </a:extLst>
          </p:cNvPr>
          <p:cNvSpPr txBox="1">
            <a:spLocks/>
          </p:cNvSpPr>
          <p:nvPr/>
        </p:nvSpPr>
        <p:spPr bwMode="gray">
          <a:xfrm>
            <a:off x="666674" y="872454"/>
            <a:ext cx="1103613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7. Operaciones de Importancia Estratégica (I) </a:t>
            </a:r>
            <a:endParaRPr lang="es-ES" sz="2400" dirty="0">
              <a:solidFill>
                <a:srgbClr val="C00000"/>
              </a:solidFill>
              <a:latin typeface="Open Sans" panose="020B0606030504020204" pitchFamily="34" charset="0"/>
            </a:endParaRPr>
          </a:p>
        </p:txBody>
      </p:sp>
      <p:sp>
        <p:nvSpPr>
          <p:cNvPr id="9" name="Rectángulo 8"/>
          <p:cNvSpPr/>
          <p:nvPr/>
        </p:nvSpPr>
        <p:spPr>
          <a:xfrm>
            <a:off x="3048000" y="-12016767"/>
            <a:ext cx="6096000" cy="4299639"/>
          </a:xfrm>
          <a:prstGeom prst="rect">
            <a:avLst/>
          </a:prstGeom>
        </p:spPr>
        <p:txBody>
          <a:bodyPr>
            <a:spAutoFit/>
          </a:bodyPr>
          <a:lstStyle/>
          <a:p>
            <a:pPr marL="228600" lvl="0" indent="-228600" defTabSz="914400">
              <a:lnSpc>
                <a:spcPct val="90000"/>
              </a:lnSpc>
              <a:spcBef>
                <a:spcPts val="1000"/>
              </a:spcBef>
              <a:buFont typeface="Wingdings" panose="05000000000000000000" pitchFamily="2" charset="2"/>
              <a:buChar char="Ø"/>
            </a:pPr>
            <a:r>
              <a:rPr lang="es-ES" sz="1200" b="1" dirty="0">
                <a:solidFill>
                  <a:prstClr val="black"/>
                </a:solidFill>
                <a:latin typeface="SansSerif" panose="00000400000000000000" pitchFamily="2" charset="2"/>
                <a:cs typeface="Calibri" panose="020F0502020204030204" pitchFamily="34" charset="0"/>
              </a:rPr>
              <a:t>Acuerdo Marco para la concertación de plazas en Centros de Rehabilitación Laboral para personas con enfermedad mental grave y duradera en la Comunidad de Madrid para el periodo 2022-2026 </a:t>
            </a:r>
            <a:r>
              <a:rPr lang="es-ES" sz="1200" dirty="0">
                <a:solidFill>
                  <a:prstClr val="black"/>
                </a:solidFill>
                <a:latin typeface="SansSerif" panose="00000400000000000000" pitchFamily="2" charset="2"/>
                <a:cs typeface="Calibri" panose="020F0502020204030204" pitchFamily="34" charset="0"/>
              </a:rPr>
              <a:t>(código operación5901231A2226AMARCOCRL).</a:t>
            </a:r>
          </a:p>
          <a:p>
            <a:pPr marL="457200" lvl="1" defTabSz="914400">
              <a:lnSpc>
                <a:spcPct val="90000"/>
              </a:lnSpc>
              <a:spcBef>
                <a:spcPts val="500"/>
              </a:spcBef>
            </a:pPr>
            <a:endParaRPr lang="es-ES" sz="1200" dirty="0">
              <a:solidFill>
                <a:prstClr val="black"/>
              </a:solidFill>
              <a:latin typeface="SansSerif" panose="00000400000000000000" pitchFamily="2" charset="2"/>
              <a:cs typeface="Calibri" panose="020F0502020204030204" pitchFamily="34" charset="0"/>
            </a:endParaRPr>
          </a:p>
          <a:p>
            <a:pPr marL="457200" lvl="1" defTabSz="914400">
              <a:lnSpc>
                <a:spcPct val="90000"/>
              </a:lnSpc>
              <a:spcBef>
                <a:spcPts val="500"/>
              </a:spcBef>
            </a:pPr>
            <a:r>
              <a:rPr lang="es-ES" sz="1200" dirty="0">
                <a:solidFill>
                  <a:prstClr val="black"/>
                </a:solidFill>
                <a:latin typeface="SansSerif" panose="00000400000000000000" pitchFamily="2" charset="2"/>
                <a:cs typeface="Calibri" panose="020F0502020204030204" pitchFamily="34" charset="0"/>
              </a:rPr>
              <a:t>Desarrollada por la DG de Atención a Personas con Discapacidad de la CM se considera que contribuye significativamente a la consecución del objetivo específico ESO4.8, fomentando la inclusión activa y promoviendo la igualdad de oportunidades, la no discriminación y la participación activa y mejora de la empleabilidad de colectivos desfavorecidos, por atender directamente a personas con discapacidad derivada de enfermedades mentales graves y duraderas. </a:t>
            </a:r>
          </a:p>
          <a:p>
            <a:pPr marL="457200" lvl="1" defTabSz="914400">
              <a:lnSpc>
                <a:spcPct val="90000"/>
              </a:lnSpc>
              <a:spcBef>
                <a:spcPts val="500"/>
              </a:spcBef>
            </a:pPr>
            <a:r>
              <a:rPr lang="es-ES" sz="1200" dirty="0">
                <a:solidFill>
                  <a:prstClr val="black"/>
                </a:solidFill>
                <a:latin typeface="SansSerif" panose="00000400000000000000" pitchFamily="2" charset="2"/>
                <a:cs typeface="Calibri" panose="020F0502020204030204" pitchFamily="34" charset="0"/>
              </a:rPr>
              <a:t>La atención a este colectivo en los Centros de Rehabilitación Laboral (CRLs) favorece la rehabilitación vocacional-laboral de las personas con trastornos psiquiátricos crónicos que se encuentran viviendo en la CM propiciando su integración laboral en la empresa ordinaria, o bien en fórmulas de empleo protegido (Centros Especiales de Empleo), o en su caso, mediante el autoempleo.</a:t>
            </a:r>
          </a:p>
          <a:p>
            <a:pPr marL="457200" lvl="1" defTabSz="914400">
              <a:lnSpc>
                <a:spcPct val="90000"/>
              </a:lnSpc>
              <a:spcBef>
                <a:spcPts val="500"/>
              </a:spcBef>
            </a:pPr>
            <a:endParaRPr lang="es-ES" sz="1200" dirty="0">
              <a:solidFill>
                <a:prstClr val="black"/>
              </a:solidFill>
              <a:latin typeface="SansSerif" panose="00000400000000000000" pitchFamily="2" charset="2"/>
              <a:cs typeface="Calibri" panose="020F0502020204030204" pitchFamily="34" charset="0"/>
            </a:endParaRPr>
          </a:p>
          <a:p>
            <a:pPr marL="457200" lvl="1" defTabSz="914400">
              <a:lnSpc>
                <a:spcPct val="90000"/>
              </a:lnSpc>
              <a:spcBef>
                <a:spcPts val="500"/>
              </a:spcBef>
            </a:pPr>
            <a:r>
              <a:rPr lang="es-ES" sz="1200" dirty="0">
                <a:solidFill>
                  <a:prstClr val="black"/>
                </a:solidFill>
                <a:latin typeface="SansSerif" panose="00000400000000000000" pitchFamily="2" charset="2"/>
                <a:cs typeface="Calibri" panose="020F0502020204030204" pitchFamily="34" charset="0"/>
              </a:rPr>
              <a:t>Su coste total previsto es de 45.76 M€  y el periodo de ejecución  abarca desde el 01/05/2022 hasta el 30/04/2026. </a:t>
            </a:r>
          </a:p>
          <a:p>
            <a:pPr marL="457200" lvl="1" defTabSz="914400">
              <a:lnSpc>
                <a:spcPct val="90000"/>
              </a:lnSpc>
              <a:spcBef>
                <a:spcPts val="500"/>
              </a:spcBef>
            </a:pPr>
            <a:r>
              <a:rPr lang="es-ES" sz="1200" dirty="0">
                <a:solidFill>
                  <a:prstClr val="black"/>
                </a:solidFill>
                <a:latin typeface="SansSerif" panose="00000400000000000000" pitchFamily="2" charset="2"/>
                <a:cs typeface="Calibri" panose="020F0502020204030204" pitchFamily="34" charset="0"/>
              </a:rPr>
              <a:t>A fecha 30 de junio 2024, hay un gasto liquidado para esta operación por valor de 23,72M€.</a:t>
            </a:r>
          </a:p>
        </p:txBody>
      </p:sp>
      <p:sp>
        <p:nvSpPr>
          <p:cNvPr id="10" name="Rectángulo 9"/>
          <p:cNvSpPr/>
          <p:nvPr/>
        </p:nvSpPr>
        <p:spPr>
          <a:xfrm>
            <a:off x="3048000" y="-12016767"/>
            <a:ext cx="6096000" cy="3524042"/>
          </a:xfrm>
          <a:prstGeom prst="rect">
            <a:avLst/>
          </a:prstGeom>
        </p:spPr>
        <p:txBody>
          <a:bodyPr>
            <a:spAutoFit/>
          </a:bodyPr>
          <a:lstStyle/>
          <a:p>
            <a:pPr marL="228600" lvl="0" indent="-228600" defTabSz="914400">
              <a:lnSpc>
                <a:spcPct val="90000"/>
              </a:lnSpc>
              <a:spcBef>
                <a:spcPts val="1000"/>
              </a:spcBef>
              <a:buFont typeface="Wingdings" panose="05000000000000000000" pitchFamily="2" charset="2"/>
              <a:buChar char="Ø"/>
            </a:pPr>
            <a:r>
              <a:rPr lang="es-ES" sz="1100" b="1" dirty="0">
                <a:solidFill>
                  <a:prstClr val="black"/>
                </a:solidFill>
                <a:latin typeface="SansSerif" panose="00000400000000000000" pitchFamily="2" charset="2"/>
                <a:cs typeface="Calibri" panose="020F0502020204030204" pitchFamily="34" charset="0"/>
              </a:rPr>
              <a:t>Acuerdo Marco para la concertación de plazas en Centros de Rehabilitación Laboral para personas con enfermedad mental grave y duradera en la Comunidad de Madrid para el periodo 2022-2026 </a:t>
            </a:r>
            <a:r>
              <a:rPr lang="es-ES" sz="1100" dirty="0">
                <a:solidFill>
                  <a:prstClr val="black"/>
                </a:solidFill>
                <a:latin typeface="SansSerif" panose="00000400000000000000" pitchFamily="2" charset="2"/>
                <a:cs typeface="Calibri" panose="020F0502020204030204" pitchFamily="34" charset="0"/>
              </a:rPr>
              <a:t>(código operación5901231A2226AMARCOCRL).</a:t>
            </a:r>
          </a:p>
          <a:p>
            <a:pPr marL="457200" lvl="1" defTabSz="914400">
              <a:lnSpc>
                <a:spcPct val="90000"/>
              </a:lnSpc>
              <a:spcBef>
                <a:spcPts val="500"/>
              </a:spcBef>
            </a:pPr>
            <a:endParaRPr lang="es-ES" sz="1100" dirty="0">
              <a:solidFill>
                <a:prstClr val="black"/>
              </a:solidFill>
              <a:latin typeface="SansSerif" panose="00000400000000000000" pitchFamily="2" charset="2"/>
              <a:cs typeface="Calibri" panose="020F0502020204030204" pitchFamily="34" charset="0"/>
            </a:endParaRPr>
          </a:p>
          <a:p>
            <a:pPr marL="457200" lvl="1" defTabSz="914400">
              <a:lnSpc>
                <a:spcPct val="90000"/>
              </a:lnSpc>
              <a:spcBef>
                <a:spcPts val="500"/>
              </a:spcBef>
            </a:pPr>
            <a:r>
              <a:rPr lang="es-ES" sz="1100" dirty="0">
                <a:solidFill>
                  <a:prstClr val="black"/>
                </a:solidFill>
                <a:latin typeface="SansSerif" panose="00000400000000000000" pitchFamily="2" charset="2"/>
                <a:cs typeface="Calibri" panose="020F0502020204030204" pitchFamily="34" charset="0"/>
              </a:rPr>
              <a:t>Desarrollada por la DG de Atención a Personas con Discapacidad de la CM se considera que contribuye significativamente a la consecución del objetivo específico ESO4.8, fomentando la inclusión activa y promoviendo la igualdad de oportunidades, la no discriminación y la participación activa y mejora de la empleabilidad de colectivos desfavorecidos, por atender directamente a personas con discapacidad derivada de enfermedades mentales graves y duraderas. </a:t>
            </a:r>
          </a:p>
          <a:p>
            <a:pPr marL="457200" lvl="1" defTabSz="914400">
              <a:lnSpc>
                <a:spcPct val="90000"/>
              </a:lnSpc>
              <a:spcBef>
                <a:spcPts val="500"/>
              </a:spcBef>
            </a:pPr>
            <a:r>
              <a:rPr lang="es-ES" sz="1100" dirty="0">
                <a:solidFill>
                  <a:prstClr val="black"/>
                </a:solidFill>
                <a:latin typeface="SansSerif" panose="00000400000000000000" pitchFamily="2" charset="2"/>
                <a:cs typeface="Calibri" panose="020F0502020204030204" pitchFamily="34" charset="0"/>
              </a:rPr>
              <a:t>La atención a este colectivo en los Centros de Rehabilitación Laboral (CRLs) favorece la rehabilitación vocacional-laboral de las personas con trastornos psiquiátricos crónicos que se encuentran viviendo en la CM propiciando su integración laboral en la empresa ordinaria, o bien en fórmulas de empleo protegido (Centros Especiales de Empleo), o en su caso, mediante el autoempleo.</a:t>
            </a:r>
          </a:p>
          <a:p>
            <a:pPr marL="457200" lvl="1" defTabSz="914400">
              <a:lnSpc>
                <a:spcPct val="90000"/>
              </a:lnSpc>
              <a:spcBef>
                <a:spcPts val="500"/>
              </a:spcBef>
            </a:pPr>
            <a:endParaRPr lang="es-ES" sz="1100" dirty="0">
              <a:solidFill>
                <a:prstClr val="black"/>
              </a:solidFill>
              <a:latin typeface="SansSerif" panose="00000400000000000000" pitchFamily="2" charset="2"/>
              <a:cs typeface="Calibri" panose="020F0502020204030204" pitchFamily="34" charset="0"/>
            </a:endParaRPr>
          </a:p>
          <a:p>
            <a:pPr marL="457200" lvl="1" defTabSz="914400">
              <a:lnSpc>
                <a:spcPct val="90000"/>
              </a:lnSpc>
              <a:spcBef>
                <a:spcPts val="500"/>
              </a:spcBef>
            </a:pPr>
            <a:r>
              <a:rPr lang="es-ES" sz="1100" dirty="0">
                <a:solidFill>
                  <a:prstClr val="black"/>
                </a:solidFill>
                <a:latin typeface="SansSerif" panose="00000400000000000000" pitchFamily="2" charset="2"/>
                <a:cs typeface="Calibri" panose="020F0502020204030204" pitchFamily="34" charset="0"/>
              </a:rPr>
              <a:t>Su coste total previsto es de 45.76 M€  y el periodo de ejecución  abarca desde el 01/05/2022 hasta el 30/04/2026. </a:t>
            </a:r>
          </a:p>
          <a:p>
            <a:pPr marL="457200" lvl="1" defTabSz="914400">
              <a:lnSpc>
                <a:spcPct val="90000"/>
              </a:lnSpc>
              <a:spcBef>
                <a:spcPts val="500"/>
              </a:spcBef>
            </a:pPr>
            <a:r>
              <a:rPr lang="es-ES" sz="1100" dirty="0">
                <a:solidFill>
                  <a:prstClr val="black"/>
                </a:solidFill>
                <a:latin typeface="SansSerif" panose="00000400000000000000" pitchFamily="2" charset="2"/>
                <a:cs typeface="Calibri" panose="020F0502020204030204" pitchFamily="34" charset="0"/>
              </a:rPr>
              <a:t>A fecha 30 de junio 2024, hay un gasto liquidado para esta operación por valor de 23,72M€.</a:t>
            </a:r>
          </a:p>
        </p:txBody>
      </p:sp>
      <p:sp>
        <p:nvSpPr>
          <p:cNvPr id="2" name="Rectángulo 1">
            <a:extLst>
              <a:ext uri="{FF2B5EF4-FFF2-40B4-BE49-F238E27FC236}">
                <a16:creationId xmlns:a16="http://schemas.microsoft.com/office/drawing/2014/main" xmlns="" id="{322BD7E7-C4AD-D960-A58B-A91143FC645B}"/>
              </a:ext>
            </a:extLst>
          </p:cNvPr>
          <p:cNvSpPr/>
          <p:nvPr/>
        </p:nvSpPr>
        <p:spPr>
          <a:xfrm>
            <a:off x="655009" y="1555211"/>
            <a:ext cx="10591168" cy="4511491"/>
          </a:xfrm>
          <a:prstGeom prst="rect">
            <a:avLst/>
          </a:prstGeom>
        </p:spPr>
        <p:txBody>
          <a:bodyPr wrap="square">
            <a:spAutoFit/>
          </a:bodyPr>
          <a:lstStyle/>
          <a:p>
            <a:pPr algn="just" defTabSz="914400">
              <a:spcBef>
                <a:spcPts val="1000"/>
              </a:spcBef>
            </a:pPr>
            <a:r>
              <a:rPr lang="es-ES" sz="1200" b="1" dirty="0">
                <a:solidFill>
                  <a:prstClr val="black"/>
                </a:solidFill>
                <a:latin typeface="Open Sans" panose="020B0606030504020204" pitchFamily="34" charset="0"/>
                <a:ea typeface="Open Sans" panose="020B0606030504020204" pitchFamily="34" charset="0"/>
                <a:cs typeface="Open Sans" panose="020B0606030504020204" pitchFamily="34" charset="0"/>
              </a:rPr>
              <a:t>Acuerdo Marco para la concertación de plazas en Centros de Rehabilitación Laboral (CRLs) para personas con enfermedad mental grave y duradera en la Comunidad de Madrid para el periodo 2022-2026. </a:t>
            </a:r>
            <a:r>
              <a:rPr lang="es-ES" sz="1200" b="1" i="1" u="sng" dirty="0">
                <a:solidFill>
                  <a:prstClr val="black"/>
                </a:solidFill>
                <a:latin typeface="Open Sans" panose="020B0606030504020204" pitchFamily="34" charset="0"/>
                <a:ea typeface="Open Sans" panose="020B0606030504020204" pitchFamily="34" charset="0"/>
                <a:cs typeface="Open Sans" panose="020B0606030504020204" pitchFamily="34" charset="0"/>
              </a:rPr>
              <a:t>Código </a:t>
            </a:r>
            <a:r>
              <a:rPr lang="es-ES" sz="1200" b="1" i="1" u="sng" dirty="0">
                <a:solidFill>
                  <a:schemeClr val="bg1"/>
                </a:solidFill>
                <a:latin typeface="Open Sans" panose="020B0606030504020204" pitchFamily="34" charset="0"/>
                <a:ea typeface="Open Sans" panose="020B0606030504020204" pitchFamily="34" charset="0"/>
                <a:cs typeface="Open Sans" panose="020B0606030504020204" pitchFamily="34" charset="0"/>
              </a:rPr>
              <a:t>Operación: 5901231A2226AMARCOCRL</a:t>
            </a:r>
          </a:p>
          <a:p>
            <a:pPr algn="just" defTabSz="914400">
              <a:spcBef>
                <a:spcPts val="1000"/>
              </a:spcBef>
            </a:pP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Coste total previsto </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s-ES" sz="1050" b="1" dirty="0">
                <a:solidFill>
                  <a:schemeClr val="bg1"/>
                </a:solidFill>
                <a:latin typeface="Open Sans" panose="020B0606030504020204" pitchFamily="34" charset="0"/>
                <a:ea typeface="Open Sans" panose="020B0606030504020204" pitchFamily="34" charset="0"/>
                <a:cs typeface="Open Sans" panose="020B0606030504020204" pitchFamily="34" charset="0"/>
              </a:rPr>
              <a:t>49,60M€</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 . </a:t>
            </a:r>
            <a:r>
              <a:rPr lang="es-ES" sz="105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Periodo de ejecución previsto </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desde </a:t>
            </a:r>
            <a:r>
              <a:rPr lang="es-ES" sz="1050" b="1" dirty="0">
                <a:solidFill>
                  <a:schemeClr val="bg1"/>
                </a:solidFill>
                <a:latin typeface="Open Sans" panose="020B0606030504020204" pitchFamily="34" charset="0"/>
                <a:ea typeface="Open Sans" panose="020B0606030504020204" pitchFamily="34" charset="0"/>
                <a:cs typeface="Open Sans" panose="020B0606030504020204" pitchFamily="34" charset="0"/>
              </a:rPr>
              <a:t>el 01/05/2022 hasta el 30/04/2026 (4 meses financiada con fondos propios)</a:t>
            </a:r>
            <a:endPar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indent="-152385" algn="just" defTabSz="914400">
              <a:spcBef>
                <a:spcPts val="500"/>
              </a:spcBef>
            </a:pP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s-ES" sz="1050" b="1" u="sng" dirty="0">
                <a:solidFill>
                  <a:schemeClr val="bg1"/>
                </a:solidFill>
                <a:latin typeface="Open Sans" panose="020B0606030504020204" pitchFamily="34" charset="0"/>
                <a:ea typeface="Open Sans" panose="020B0606030504020204" pitchFamily="34" charset="0"/>
                <a:cs typeface="Open Sans" panose="020B0606030504020204" pitchFamily="34" charset="0"/>
              </a:rPr>
              <a:t>A fecha 30/06/2026 </a:t>
            </a:r>
            <a:r>
              <a:rPr lang="es-ES" sz="105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 finalizada</a:t>
            </a:r>
            <a:r>
              <a:rPr lang="es-ES" sz="105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indent="-152385" algn="just" defTabSz="914400"/>
            <a:endPar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indent="-152385" algn="just" defTabSz="914400"/>
            <a:endPar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indent="-152385" algn="just" defTabSz="914400"/>
            <a:endPar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indent="-152385" algn="just" defTabSz="914400"/>
            <a:endPar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indent="-152385" algn="just" defTabSz="914400"/>
            <a:endPar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lvl="0" algn="just" defTabSz="914400">
              <a:spcBef>
                <a:spcPts val="1000"/>
              </a:spcBef>
            </a:pPr>
            <a:r>
              <a:rPr lang="es-ES" sz="1200" b="1" dirty="0">
                <a:solidFill>
                  <a:prstClr val="black"/>
                </a:solidFill>
                <a:latin typeface="Open Sans" panose="020B0606030504020204" pitchFamily="34" charset="0"/>
                <a:ea typeface="Open Sans" panose="020B0606030504020204" pitchFamily="34" charset="0"/>
                <a:cs typeface="Open Sans" panose="020B0606030504020204" pitchFamily="34" charset="0"/>
              </a:rPr>
              <a:t/>
            </a:r>
            <a:br>
              <a:rPr lang="es-ES" sz="1200" b="1" dirty="0">
                <a:solidFill>
                  <a:prstClr val="black"/>
                </a:solidFill>
                <a:latin typeface="Open Sans" panose="020B0606030504020204" pitchFamily="34" charset="0"/>
                <a:ea typeface="Open Sans" panose="020B0606030504020204" pitchFamily="34" charset="0"/>
                <a:cs typeface="Open Sans" panose="020B0606030504020204" pitchFamily="34" charset="0"/>
              </a:rPr>
            </a:br>
            <a:r>
              <a:rPr lang="es-ES" sz="1200" b="1" dirty="0">
                <a:solidFill>
                  <a:prstClr val="black"/>
                </a:solidFill>
                <a:latin typeface="Open Sans" panose="020B0606030504020204" pitchFamily="34" charset="0"/>
                <a:ea typeface="Open Sans" panose="020B0606030504020204" pitchFamily="34" charset="0"/>
                <a:cs typeface="Open Sans" panose="020B0606030504020204" pitchFamily="34" charset="0"/>
              </a:rPr>
              <a:t>Acuerdo Marco que fije las condiciones a que habrán de ajustarse los contratos de servicios para la gestión de: Centros de rehabilitación laboral para personas con enfermedad mental grave y duradera en las distintas zonas de la Comunidad de Madrid. Periodo 2026-2030. </a:t>
            </a:r>
            <a:r>
              <a:rPr lang="es-ES" sz="1200" b="1" i="1" u="sng" dirty="0">
                <a:solidFill>
                  <a:prstClr val="black"/>
                </a:solidFill>
                <a:latin typeface="Open Sans" panose="020B0606030504020204" pitchFamily="34" charset="0"/>
                <a:ea typeface="Open Sans" panose="020B0606030504020204" pitchFamily="34" charset="0"/>
                <a:cs typeface="Open Sans" panose="020B0606030504020204" pitchFamily="34" charset="0"/>
              </a:rPr>
              <a:t>Código Operación: 5901231A2630AMARCOCRL   </a:t>
            </a:r>
          </a:p>
          <a:p>
            <a:pPr lvl="0" algn="just" defTabSz="914400">
              <a:spcBef>
                <a:spcPts val="600"/>
              </a:spcBef>
            </a:pP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Coste total previsto </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s-ES" sz="1050" b="1"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10</a:t>
            </a:r>
            <a:r>
              <a:rPr lang="es-ES" sz="1050" b="1" dirty="0">
                <a:solidFill>
                  <a:schemeClr val="bg1"/>
                </a:solidFill>
                <a:latin typeface="Open Sans" panose="020B0606030504020204" pitchFamily="34" charset="0"/>
                <a:ea typeface="Open Sans" panose="020B0606030504020204" pitchFamily="34" charset="0"/>
                <a:cs typeface="Open Sans" panose="020B0606030504020204" pitchFamily="34" charset="0"/>
              </a:rPr>
              <a:t>9,36 M€</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s-ES" sz="105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Periodo de ejecución previsto</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desde </a:t>
            </a:r>
            <a:r>
              <a:rPr lang="es-ES" sz="1050" b="1" dirty="0">
                <a:solidFill>
                  <a:schemeClr val="bg1"/>
                </a:solidFill>
                <a:latin typeface="Open Sans" panose="020B0606030504020204" pitchFamily="34" charset="0"/>
                <a:ea typeface="Open Sans" panose="020B0606030504020204" pitchFamily="34" charset="0"/>
                <a:cs typeface="Open Sans" panose="020B0606030504020204" pitchFamily="34" charset="0"/>
              </a:rPr>
              <a:t>el 01/09/2026 hasta el 30/08/2030</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p>
          <a:p>
            <a:pPr indent="-152385" algn="just" defTabSz="914400">
              <a:spcBef>
                <a:spcPts val="1200"/>
              </a:spcBef>
            </a:pPr>
            <a:r>
              <a:rPr lang="es-E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Estas operaciones </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desarrolladas por la </a:t>
            </a:r>
            <a:r>
              <a:rPr lang="es-ES" sz="1050" b="1" dirty="0">
                <a:solidFill>
                  <a:schemeClr val="bg1"/>
                </a:solidFill>
                <a:latin typeface="Open Sans" panose="020B0606030504020204" pitchFamily="34" charset="0"/>
                <a:ea typeface="Open Sans" panose="020B0606030504020204" pitchFamily="34" charset="0"/>
                <a:cs typeface="Open Sans" panose="020B0606030504020204" pitchFamily="34" charset="0"/>
              </a:rPr>
              <a:t>D.G. de Atención a Personas con Discapacidad de la CM </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contribuyen significativamente a la consecución del objetivo específico ESO4.8, fomentando la inclusión activa y promoviendo la igualdad de oportunidades, la no discriminación y la participación activa y mejora de la empleabilidad de colectivos desfavorecidos, por atender directamente a personas con discapacidad derivada de enfermedades mentales graves y duraderas.</a:t>
            </a:r>
          </a:p>
          <a:p>
            <a:pPr lvl="0" algn="just" defTabSz="914400">
              <a:spcBef>
                <a:spcPts val="1000"/>
              </a:spcBef>
            </a:pP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La atención a este colectivo en los Centros de Rehabilitación Laboral (CRLs) favorece la rehabilitación vocacional-laboral de las personas con trastornos psiquiátricos crónicos que se encuentran viviendo en la CM propiciando su integración laboral en la empresa ordinaria, o bien en fórmulas de empleo protegido (Centros Especiales de Empleo), o en su caso, mediante el autoempleo. La perspectiva en recuperar o adquirir hábitos y capacidades laborales está directamente relacionada con las recomendaciones de mejorar la inclusión laboral y el acceso a oportunidades de empleo.</a:t>
            </a:r>
            <a:endParaRPr lang="es-ES" sz="800" dirty="0">
              <a:solidFill>
                <a:prstClr val="black"/>
              </a:solidFill>
              <a:latin typeface="SansSerif" panose="00000400000000000000" pitchFamily="2" charset="2"/>
              <a:cs typeface="Calibri" panose="020F0502020204030204" pitchFamily="34" charset="0"/>
            </a:endParaRPr>
          </a:p>
        </p:txBody>
      </p:sp>
      <p:graphicFrame>
        <p:nvGraphicFramePr>
          <p:cNvPr id="4" name="Tabla 3">
            <a:extLst>
              <a:ext uri="{FF2B5EF4-FFF2-40B4-BE49-F238E27FC236}">
                <a16:creationId xmlns:a16="http://schemas.microsoft.com/office/drawing/2014/main" xmlns="" id="{453D7199-95E8-B8CE-E863-EF45A423EC95}"/>
              </a:ext>
            </a:extLst>
          </p:cNvPr>
          <p:cNvGraphicFramePr>
            <a:graphicFrameLocks noGrp="1"/>
          </p:cNvGraphicFramePr>
          <p:nvPr>
            <p:extLst>
              <p:ext uri="{D42A27DB-BD31-4B8C-83A1-F6EECF244321}">
                <p14:modId xmlns:p14="http://schemas.microsoft.com/office/powerpoint/2010/main" val="3868665884"/>
              </p:ext>
            </p:extLst>
          </p:nvPr>
        </p:nvGraphicFramePr>
        <p:xfrm>
          <a:off x="628948" y="2538898"/>
          <a:ext cx="10812543" cy="959770"/>
        </p:xfrm>
        <a:graphic>
          <a:graphicData uri="http://schemas.openxmlformats.org/drawingml/2006/table">
            <a:tbl>
              <a:tblPr firstRow="1" bandRow="1">
                <a:tableStyleId>{5C22544A-7EE6-4342-B048-85BDC9FD1C3A}</a:tableStyleId>
              </a:tblPr>
              <a:tblGrid>
                <a:gridCol w="4814569">
                  <a:extLst>
                    <a:ext uri="{9D8B030D-6E8A-4147-A177-3AD203B41FA5}">
                      <a16:colId xmlns:a16="http://schemas.microsoft.com/office/drawing/2014/main" xmlns="" val="176638362"/>
                    </a:ext>
                  </a:extLst>
                </a:gridCol>
                <a:gridCol w="5997974">
                  <a:extLst>
                    <a:ext uri="{9D8B030D-6E8A-4147-A177-3AD203B41FA5}">
                      <a16:colId xmlns:a16="http://schemas.microsoft.com/office/drawing/2014/main" xmlns="" val="2355938246"/>
                    </a:ext>
                  </a:extLst>
                </a:gridCol>
              </a:tblGrid>
              <a:tr h="296830">
                <a:tc>
                  <a:txBody>
                    <a:bodyPr/>
                    <a:lstStyle/>
                    <a:p>
                      <a:pPr marL="171450" marR="0" lvl="0" indent="-171450" algn="l" defTabSz="121917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s-ES" sz="1050" b="0" kern="1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Gasto liquidado  47,39M€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171450" indent="-171450">
                        <a:buFont typeface="Wingdings" panose="05000000000000000000" pitchFamily="2" charset="2"/>
                        <a:buChar char="Ø"/>
                      </a:pPr>
                      <a:r>
                        <a:rPr lang="es-ES" sz="1050" b="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CRL participantes: 23</a:t>
                      </a:r>
                    </a:p>
                  </a:txBody>
                  <a:tcPr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120601295"/>
                  </a:ext>
                </a:extLst>
              </a:tr>
              <a:tr h="231358">
                <a:tc>
                  <a:txBody>
                    <a:bodyPr/>
                    <a:lstStyle/>
                    <a:p>
                      <a:pPr marL="171450" indent="-171450">
                        <a:buFont typeface="Wingdings" panose="05000000000000000000" pitchFamily="2" charset="2"/>
                        <a:buChar char="Ø"/>
                      </a:pPr>
                      <a:r>
                        <a:rPr lang="es-ES" sz="1050" b="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Gasto certificado </a:t>
                      </a:r>
                      <a:r>
                        <a:rPr lang="es-ES" sz="1050" b="0" kern="1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s-ES" sz="1050" b="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18,10 M</a:t>
                      </a:r>
                      <a:r>
                        <a:rPr lang="es-ES" sz="1050" b="0" kern="1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en 2025 y 12.28M€ en 2026 (30,38M€)</a:t>
                      </a:r>
                      <a:r>
                        <a:rPr lang="es-ES" sz="1050" b="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171450" indent="-171450">
                        <a:buFont typeface="Wingdings" panose="05000000000000000000" pitchFamily="2" charset="2"/>
                        <a:buChar char="Ø"/>
                      </a:pPr>
                      <a:r>
                        <a:rPr lang="es-ES" sz="1050" b="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Total personas que tienen un empleo inclu. por cuenta propia tras participación </a:t>
                      </a:r>
                      <a:r>
                        <a:rPr lang="es-ES" sz="1050" b="0" kern="1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s-ES" sz="1050" b="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1.026</a:t>
                      </a: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3750272042"/>
                  </a:ext>
                </a:extLst>
              </a:tr>
              <a:tr h="364246">
                <a:tc>
                  <a:txBody>
                    <a:bodyPr/>
                    <a:lstStyle/>
                    <a:p>
                      <a:pPr marL="171450" indent="-171450">
                        <a:buFont typeface="Wingdings" panose="05000000000000000000" pitchFamily="2" charset="2"/>
                        <a:buChar char="Ø"/>
                      </a:pPr>
                      <a:r>
                        <a:rPr lang="es-ES" sz="1050" b="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Total participantes </a:t>
                      </a:r>
                      <a:r>
                        <a:rPr lang="es-ES" sz="1050" b="0" kern="1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s-ES" sz="1050" b="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4.800 (42 % mujeres y 53 % desempleados o inactivos).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Font typeface="Wingdings" panose="05000000000000000000" pitchFamily="2" charset="2"/>
                        <a:buChar char="Ø"/>
                      </a:pPr>
                      <a:r>
                        <a:rPr lang="es-ES" sz="1050" b="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Total personas que se han integrado en los sistemas de educación y formación tras su participación </a:t>
                      </a:r>
                      <a:r>
                        <a:rPr lang="es-ES" sz="1050" b="0" kern="1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s-ES" sz="1050" b="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797.</a:t>
                      </a:r>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74546750"/>
                  </a:ext>
                </a:extLst>
              </a:tr>
            </a:tbl>
          </a:graphicData>
        </a:graphic>
      </p:graphicFrame>
    </p:spTree>
    <p:extLst>
      <p:ext uri="{BB962C8B-B14F-4D97-AF65-F5344CB8AC3E}">
        <p14:creationId xmlns:p14="http://schemas.microsoft.com/office/powerpoint/2010/main" val="268506277"/>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1">
            <a:extLst>
              <a:ext uri="{FF2B5EF4-FFF2-40B4-BE49-F238E27FC236}">
                <a16:creationId xmlns:a16="http://schemas.microsoft.com/office/drawing/2014/main" xmlns="" id="{5C0D11F6-5D0D-4C85-8A0A-1FAB16948EDC}"/>
              </a:ext>
            </a:extLst>
          </p:cNvPr>
          <p:cNvSpPr txBox="1">
            <a:spLocks/>
          </p:cNvSpPr>
          <p:nvPr/>
        </p:nvSpPr>
        <p:spPr bwMode="gray">
          <a:xfrm>
            <a:off x="572568" y="774106"/>
            <a:ext cx="10961281" cy="463508"/>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endParaRPr lang="es-ES" sz="1400" dirty="0">
              <a:solidFill>
                <a:srgbClr val="C00000"/>
              </a:solidFill>
              <a:latin typeface="Open Sans" panose="020B0606030504020204" pitchFamily="34" charset="0"/>
            </a:endParaRPr>
          </a:p>
        </p:txBody>
      </p:sp>
      <p:sp>
        <p:nvSpPr>
          <p:cNvPr id="4" name="Rectángulo: esquinas redondeadas 3">
            <a:extLst>
              <a:ext uri="{FF2B5EF4-FFF2-40B4-BE49-F238E27FC236}">
                <a16:creationId xmlns:a16="http://schemas.microsoft.com/office/drawing/2014/main" xmlns="" id="{BEC103FC-CA4B-F763-02E0-4C545BBD6D10}"/>
              </a:ext>
            </a:extLst>
          </p:cNvPr>
          <p:cNvSpPr/>
          <p:nvPr/>
        </p:nvSpPr>
        <p:spPr bwMode="gray">
          <a:xfrm>
            <a:off x="405353" y="1508289"/>
            <a:ext cx="11036138" cy="4326903"/>
          </a:xfrm>
          <a:prstGeom prst="roundRect">
            <a:avLst/>
          </a:prstGeom>
          <a:solidFill>
            <a:srgbClr val="A6A6B5">
              <a:alpha val="40000"/>
            </a:srgbClr>
          </a:solidFill>
          <a:ln w="25400" algn="ctr">
            <a:solidFill>
              <a:srgbClr val="C6422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s-ES" sz="1600" b="1" noProof="0" dirty="0">
              <a:solidFill>
                <a:schemeClr val="bg1"/>
              </a:solidFill>
            </a:endParaRPr>
          </a:p>
        </p:txBody>
      </p:sp>
      <p:sp>
        <p:nvSpPr>
          <p:cNvPr id="2" name="Rectángulo 1">
            <a:extLst>
              <a:ext uri="{FF2B5EF4-FFF2-40B4-BE49-F238E27FC236}">
                <a16:creationId xmlns:a16="http://schemas.microsoft.com/office/drawing/2014/main" xmlns="" id="{C5B1C3DC-42C8-8C85-8C9B-6419A1540DC0}"/>
              </a:ext>
            </a:extLst>
          </p:cNvPr>
          <p:cNvSpPr/>
          <p:nvPr/>
        </p:nvSpPr>
        <p:spPr>
          <a:xfrm>
            <a:off x="750509" y="1703608"/>
            <a:ext cx="10391973" cy="4088299"/>
          </a:xfrm>
          <a:prstGeom prst="rect">
            <a:avLst/>
          </a:prstGeom>
        </p:spPr>
        <p:txBody>
          <a:bodyPr wrap="square">
            <a:spAutoFit/>
          </a:bodyPr>
          <a:lstStyle/>
          <a:p>
            <a:pPr lvl="0" algn="just" defTabSz="914400">
              <a:spcBef>
                <a:spcPts val="1000"/>
              </a:spcBef>
            </a:pPr>
            <a:r>
              <a:rPr lang="es-ES" sz="1200" b="1" dirty="0">
                <a:solidFill>
                  <a:prstClr val="black"/>
                </a:solidFill>
                <a:latin typeface="Open Sans" panose="020B0606030504020204" pitchFamily="34" charset="0"/>
                <a:ea typeface="Open Sans" panose="020B0606030504020204" pitchFamily="34" charset="0"/>
                <a:cs typeface="Open Sans" panose="020B0606030504020204" pitchFamily="34" charset="0"/>
              </a:rPr>
              <a:t>Ordenes de la Consejería de Economía, Hacienda y Empleo, para la concesión directa de subvenciones (años 2024 ,2025 y 2026), para el Programa para el fomento de la contratación de jóvenes en el ámbito de la Comunidad de Madrid: 2- Contratación Estable, 3- Impulso al Contrato Formativo para la obtención de la práctica profesional adecuada, y 4- Impulso al contrato de formación en Alternancia.</a:t>
            </a:r>
          </a:p>
          <a:p>
            <a:pPr lvl="0" algn="just" defTabSz="914400">
              <a:spcBef>
                <a:spcPts val="1000"/>
              </a:spcBef>
            </a:pPr>
            <a:r>
              <a:rPr lang="es-ES" sz="1200" b="1" dirty="0">
                <a:solidFill>
                  <a:prstClr val="black"/>
                </a:solidFill>
                <a:latin typeface="Open Sans" panose="020B0606030504020204" pitchFamily="34" charset="0"/>
                <a:ea typeface="Open Sans" panose="020B0606030504020204" pitchFamily="34" charset="0"/>
                <a:cs typeface="Open Sans" panose="020B0606030504020204" pitchFamily="34" charset="0"/>
              </a:rPr>
              <a:t>(</a:t>
            </a:r>
            <a:r>
              <a:rPr lang="es-ES" sz="1200" b="1" i="1" u="sng" dirty="0">
                <a:solidFill>
                  <a:prstClr val="black"/>
                </a:solidFill>
                <a:latin typeface="Open Sans" panose="020B0606030504020204" pitchFamily="34" charset="0"/>
                <a:ea typeface="Open Sans" panose="020B0606030504020204" pitchFamily="34" charset="0"/>
                <a:cs typeface="Open Sans" panose="020B0606030504020204" pitchFamily="34" charset="0"/>
              </a:rPr>
              <a:t>Códigos Operaciones : 5908241M2024SBESTIMULO ,5908241M2025SBESTIMULO y 5908241M2026SBESTIMULO </a:t>
            </a:r>
            <a:r>
              <a:rPr lang="es-ES" sz="1200" b="1"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p>
          <a:p>
            <a:pPr lvl="0" algn="just" defTabSz="914400">
              <a:spcBef>
                <a:spcPts val="1000"/>
              </a:spcBef>
            </a:pPr>
            <a:r>
              <a:rPr lang="es-E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Desarrolladas por la </a:t>
            </a:r>
            <a:r>
              <a:rPr lang="es-E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D.G. de Servicio Público de Empleo  </a:t>
            </a:r>
            <a:r>
              <a:rPr lang="es-ES" sz="1050" b="1" dirty="0">
                <a:solidFill>
                  <a:prstClr val="black"/>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s-ES" sz="1050" dirty="0">
                <a:solidFill>
                  <a:prstClr val="black"/>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enmarcadas en los Programas de Incentivos a la Contratación de la CM, </a:t>
            </a:r>
            <a:r>
              <a:rPr lang="es-E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su finalidad es mejorar el acceso al empleo y las medidas de activación de los desempleados, en particular de las personas jóvenes. En particular, se pretende favorecer la contratación de los jóvenes de la CM mediante el establecimiento de incentivos a la contratación por cuenta ajena, potenciar y estimular la contratación indefinida de jóvenes desempleados, así como el acceso a un empleo acorde a su titulación o formación o bien se fomentará la cualificación profesional desde el entorno laboral de los que carezcan de ella, promoviendo favorecer el acceso  al  mercado laboral de los sectores de la población con mayores barreras de empleabilidad y reforzando el compromiso de la CM con el empleo joven.</a:t>
            </a:r>
          </a:p>
          <a:p>
            <a:pPr indent="-152385" algn="just" defTabSz="914400">
              <a:spcBef>
                <a:spcPts val="500"/>
              </a:spcBef>
            </a:pPr>
            <a:r>
              <a:rPr lang="es-E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Cada operación se corresponde con una convocatoria anual. </a:t>
            </a:r>
            <a:endParaRPr lang="es-ES" sz="1050" dirty="0"/>
          </a:p>
          <a:p>
            <a:pPr indent="-152385" algn="just" defTabSz="914400">
              <a:spcBef>
                <a:spcPts val="500"/>
              </a:spcBef>
            </a:pPr>
            <a:r>
              <a:rPr lang="es-ES" sz="105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Coste total previsto entre las tres operaciones </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s-ES" sz="1050" b="1"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51</a:t>
            </a:r>
            <a:r>
              <a:rPr lang="es-ES" sz="1050" b="1" dirty="0">
                <a:solidFill>
                  <a:schemeClr val="bg1"/>
                </a:solidFill>
                <a:latin typeface="Open Sans" panose="020B0606030504020204" pitchFamily="34" charset="0"/>
                <a:ea typeface="Open Sans" panose="020B0606030504020204" pitchFamily="34" charset="0"/>
                <a:cs typeface="Open Sans" panose="020B0606030504020204" pitchFamily="34" charset="0"/>
              </a:rPr>
              <a:t>,36M€</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 . </a:t>
            </a:r>
            <a:r>
              <a:rPr lang="es-ES" sz="1050" u="sng" dirty="0">
                <a:solidFill>
                  <a:schemeClr val="bg1"/>
                </a:solidFill>
                <a:latin typeface="Open Sans" panose="020B0606030504020204" pitchFamily="34" charset="0"/>
                <a:ea typeface="Open Sans" panose="020B0606030504020204" pitchFamily="34" charset="0"/>
                <a:cs typeface="Open Sans" panose="020B0606030504020204" pitchFamily="34" charset="0"/>
              </a:rPr>
              <a:t>Periodo de ejecución previsto </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2024 (1ª operación), 2025 (2ª operación) y 2026((3ª operación) . </a:t>
            </a:r>
          </a:p>
          <a:p>
            <a:pPr indent="-152385" algn="just" defTabSz="914400">
              <a:spcBef>
                <a:spcPts val="500"/>
              </a:spcBef>
            </a:pPr>
            <a:r>
              <a:rPr lang="es-ES" sz="1050" b="1" u="sng" dirty="0">
                <a:solidFill>
                  <a:schemeClr val="bg1"/>
                </a:solidFill>
                <a:latin typeface="Open Sans" panose="020B0606030504020204" pitchFamily="34" charset="0"/>
                <a:ea typeface="Open Sans" panose="020B0606030504020204" pitchFamily="34" charset="0"/>
                <a:cs typeface="Open Sans" panose="020B0606030504020204" pitchFamily="34" charset="0"/>
              </a:rPr>
              <a:t>A fecha 30/06/2026</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p>
          <a:p>
            <a:pPr marL="628650" lvl="1" indent="-171450" algn="just" defTabSz="914400">
              <a:spcBef>
                <a:spcPts val="500"/>
              </a:spcBef>
              <a:buFont typeface="Wingdings" panose="05000000000000000000" pitchFamily="2" charset="2"/>
              <a:buChar char="Ø"/>
            </a:pP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Gasto comprometido </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42,75M€</a:t>
            </a:r>
          </a:p>
          <a:p>
            <a:pPr marL="628650" lvl="1" indent="-171450" algn="just" defTabSz="914400">
              <a:spcBef>
                <a:spcPts val="500"/>
              </a:spcBef>
              <a:buFont typeface="Wingdings" panose="05000000000000000000" pitchFamily="2" charset="2"/>
              <a:buChar char="Ø"/>
            </a:pP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Gasto liquidado  41,35 M€</a:t>
            </a:r>
          </a:p>
          <a:p>
            <a:pPr marL="628650" lvl="1" indent="-171450" algn="just" defTabSz="914400">
              <a:spcBef>
                <a:spcPts val="500"/>
              </a:spcBef>
              <a:buFont typeface="Wingdings" panose="05000000000000000000" pitchFamily="2" charset="2"/>
              <a:buChar char="Ø"/>
            </a:pP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Gasto certificado o previsto </a:t>
            </a:r>
            <a:r>
              <a:rPr lang="es-ES" sz="1050" dirty="0">
                <a:solidFill>
                  <a:prstClr val="black"/>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7,33 M€</a:t>
            </a:r>
            <a:endPar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endParaRPr>
          </a:p>
          <a:p>
            <a:pPr marL="628650" lvl="1" indent="-171450" algn="just" defTabSz="914400">
              <a:spcBef>
                <a:spcPts val="500"/>
              </a:spcBef>
              <a:buFont typeface="Wingdings" panose="05000000000000000000" pitchFamily="2" charset="2"/>
              <a:buChar char="Ø"/>
            </a:pP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Total de participantes  7.609  (53 % mujeres).</a:t>
            </a:r>
          </a:p>
          <a:p>
            <a:pPr marL="628650" lvl="1" indent="-171450" algn="just" defTabSz="914400">
              <a:spcBef>
                <a:spcPts val="500"/>
              </a:spcBef>
              <a:buFont typeface="Wingdings" panose="05000000000000000000" pitchFamily="2" charset="2"/>
              <a:buChar char="Ø"/>
            </a:pP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Total de participantes jóvenes entre 18 y 29 años   98 %,  de los que el 53 % mujeres.</a:t>
            </a:r>
          </a:p>
          <a:p>
            <a:pPr marL="628650" lvl="1" indent="-171450" algn="just" defTabSz="914400">
              <a:spcBef>
                <a:spcPts val="500"/>
              </a:spcBef>
              <a:buFont typeface="Wingdings" panose="05000000000000000000" pitchFamily="2" charset="2"/>
              <a:buChar char="Ø"/>
            </a:pP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Total de personas que obtienen un empleo tras su participación 83,80 % a corto plazo y 87,70 % largo plazo (6 meses)</a:t>
            </a:r>
          </a:p>
        </p:txBody>
      </p:sp>
      <p:sp>
        <p:nvSpPr>
          <p:cNvPr id="6" name="Title 1">
            <a:extLst>
              <a:ext uri="{FF2B5EF4-FFF2-40B4-BE49-F238E27FC236}">
                <a16:creationId xmlns:a16="http://schemas.microsoft.com/office/drawing/2014/main" xmlns="" id="{C8F74E23-835A-794D-4C1B-047B1979ED11}"/>
              </a:ext>
            </a:extLst>
          </p:cNvPr>
          <p:cNvSpPr txBox="1">
            <a:spLocks/>
          </p:cNvSpPr>
          <p:nvPr/>
        </p:nvSpPr>
        <p:spPr bwMode="gray">
          <a:xfrm>
            <a:off x="666674" y="872454"/>
            <a:ext cx="1103613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7. Operaciones de Importancia Estratégica (II) </a:t>
            </a:r>
            <a:endParaRPr lang="es-ES" sz="2400" dirty="0">
              <a:solidFill>
                <a:srgbClr val="C00000"/>
              </a:solidFill>
              <a:latin typeface="Open Sans" panose="020B0606030504020204" pitchFamily="34" charset="0"/>
            </a:endParaRPr>
          </a:p>
        </p:txBody>
      </p:sp>
    </p:spTree>
    <p:extLst>
      <p:ext uri="{BB962C8B-B14F-4D97-AF65-F5344CB8AC3E}">
        <p14:creationId xmlns:p14="http://schemas.microsoft.com/office/powerpoint/2010/main" val="1175484514"/>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xmlns="" id="{556A6902-BB75-0492-E65B-382EE7E1DCC0}"/>
              </a:ext>
            </a:extLst>
          </p:cNvPr>
          <p:cNvPicPr>
            <a:picLocks noChangeAspect="1"/>
          </p:cNvPicPr>
          <p:nvPr/>
        </p:nvPicPr>
        <p:blipFill>
          <a:blip r:embed="rId3"/>
          <a:stretch>
            <a:fillRect/>
          </a:stretch>
        </p:blipFill>
        <p:spPr>
          <a:xfrm>
            <a:off x="6330859" y="3622896"/>
            <a:ext cx="3245224" cy="2097741"/>
          </a:xfrm>
          <a:prstGeom prst="rect">
            <a:avLst/>
          </a:prstGeom>
        </p:spPr>
      </p:pic>
      <p:grpSp>
        <p:nvGrpSpPr>
          <p:cNvPr id="18" name="Group 17">
            <a:extLst>
              <a:ext uri="{FF2B5EF4-FFF2-40B4-BE49-F238E27FC236}">
                <a16:creationId xmlns:a16="http://schemas.microsoft.com/office/drawing/2014/main" xmlns="" id="{7EC5EE96-C594-39E8-FC87-8B2A7AE7977A}"/>
              </a:ext>
            </a:extLst>
          </p:cNvPr>
          <p:cNvGrpSpPr/>
          <p:nvPr/>
        </p:nvGrpSpPr>
        <p:grpSpPr>
          <a:xfrm>
            <a:off x="896809" y="1982336"/>
            <a:ext cx="10398381" cy="971287"/>
            <a:chOff x="1031619" y="2155371"/>
            <a:chExt cx="10398381" cy="971287"/>
          </a:xfrm>
        </p:grpSpPr>
        <p:sp>
          <p:nvSpPr>
            <p:cNvPr id="15" name="Rectangle: Rounded Corners 14">
              <a:extLst>
                <a:ext uri="{FF2B5EF4-FFF2-40B4-BE49-F238E27FC236}">
                  <a16:creationId xmlns:a16="http://schemas.microsoft.com/office/drawing/2014/main" xmlns="" id="{85B3D1EA-09E9-7DF2-61A2-5A253FFCA1C7}"/>
                </a:ext>
              </a:extLst>
            </p:cNvPr>
            <p:cNvSpPr/>
            <p:nvPr/>
          </p:nvSpPr>
          <p:spPr bwMode="gray">
            <a:xfrm>
              <a:off x="1349336" y="2155371"/>
              <a:ext cx="10080664" cy="971287"/>
            </a:xfrm>
            <a:prstGeom prst="roundRect">
              <a:avLst/>
            </a:prstGeom>
            <a:solidFill>
              <a:schemeClr val="tx1">
                <a:lumMod val="95000"/>
              </a:schemeClr>
            </a:solidFill>
            <a:ln w="19050" algn="ctr">
              <a:solidFill>
                <a:srgbClr val="C6422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s-ES" sz="1600" b="1" noProof="0" dirty="0">
                <a:solidFill>
                  <a:schemeClr val="bg1"/>
                </a:solidFill>
              </a:endParaRPr>
            </a:p>
          </p:txBody>
        </p:sp>
        <p:grpSp>
          <p:nvGrpSpPr>
            <p:cNvPr id="13" name="Group 12">
              <a:extLst>
                <a:ext uri="{FF2B5EF4-FFF2-40B4-BE49-F238E27FC236}">
                  <a16:creationId xmlns:a16="http://schemas.microsoft.com/office/drawing/2014/main" xmlns="" id="{A65F4906-2FD9-D8E4-E655-5EE25DD56F24}"/>
                </a:ext>
              </a:extLst>
            </p:cNvPr>
            <p:cNvGrpSpPr/>
            <p:nvPr/>
          </p:nvGrpSpPr>
          <p:grpSpPr>
            <a:xfrm>
              <a:off x="1031619" y="2311233"/>
              <a:ext cx="635433" cy="629121"/>
              <a:chOff x="1296488" y="1894114"/>
              <a:chExt cx="775063" cy="777240"/>
            </a:xfrm>
          </p:grpSpPr>
          <p:sp>
            <p:nvSpPr>
              <p:cNvPr id="8" name="Oval 7">
                <a:extLst>
                  <a:ext uri="{FF2B5EF4-FFF2-40B4-BE49-F238E27FC236}">
                    <a16:creationId xmlns:a16="http://schemas.microsoft.com/office/drawing/2014/main" xmlns="" id="{14708E65-11DC-656D-100E-5DCE0CEAE946}"/>
                  </a:ext>
                </a:extLst>
              </p:cNvPr>
              <p:cNvSpPr/>
              <p:nvPr/>
            </p:nvSpPr>
            <p:spPr bwMode="gray">
              <a:xfrm>
                <a:off x="1296488" y="1894114"/>
                <a:ext cx="775063" cy="777240"/>
              </a:xfrm>
              <a:prstGeom prst="ellipse">
                <a:avLst/>
              </a:prstGeom>
              <a:solidFill>
                <a:schemeClr val="tx1"/>
              </a:solidFill>
              <a:ln w="19050" algn="ctr">
                <a:solidFill>
                  <a:srgbClr val="C6422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s-ES" sz="1600" b="1" noProof="0" dirty="0">
                  <a:solidFill>
                    <a:schemeClr val="bg1"/>
                  </a:solidFill>
                </a:endParaRPr>
              </a:p>
            </p:txBody>
          </p:sp>
          <p:pic>
            <p:nvPicPr>
              <p:cNvPr id="7" name="Graphic 6" descr="Daily calendar with solid fill">
                <a:extLst>
                  <a:ext uri="{FF2B5EF4-FFF2-40B4-BE49-F238E27FC236}">
                    <a16:creationId xmlns:a16="http://schemas.microsoft.com/office/drawing/2014/main" xmlns="" id="{E062BBC9-A4CB-DF1C-EB38-5270B88109D1}"/>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402078" y="2000793"/>
                <a:ext cx="563881" cy="563881"/>
              </a:xfrm>
              <a:prstGeom prst="rect">
                <a:avLst/>
              </a:prstGeom>
            </p:spPr>
          </p:pic>
        </p:grpSp>
        <p:sp>
          <p:nvSpPr>
            <p:cNvPr id="16" name="TextBox 15">
              <a:extLst>
                <a:ext uri="{FF2B5EF4-FFF2-40B4-BE49-F238E27FC236}">
                  <a16:creationId xmlns:a16="http://schemas.microsoft.com/office/drawing/2014/main" xmlns="" id="{0DD66017-F247-CF58-3D30-06504CE3F3CE}"/>
                </a:ext>
              </a:extLst>
            </p:cNvPr>
            <p:cNvSpPr txBox="1"/>
            <p:nvPr/>
          </p:nvSpPr>
          <p:spPr>
            <a:xfrm>
              <a:off x="1811632" y="2441128"/>
              <a:ext cx="9308075" cy="369332"/>
            </a:xfrm>
            <a:prstGeom prst="rect">
              <a:avLst/>
            </a:prstGeom>
            <a:noFill/>
            <a:ln>
              <a:noFill/>
            </a:ln>
          </p:spPr>
          <p:txBody>
            <a:bodyPr wrap="square" lIns="0" tIns="0" rIns="0" bIns="0" rtlCol="0">
              <a:spAutoFit/>
            </a:bodyPr>
            <a:lstStyle/>
            <a:p>
              <a:pPr>
                <a:spcBef>
                  <a:spcPts val="0"/>
                </a:spcBef>
                <a:spcAft>
                  <a:spcPts val="1333"/>
                </a:spcAft>
                <a:buSzPct val="100000"/>
              </a:pPr>
              <a:r>
                <a:rPr lang="es-E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El Organismo Intermedio recaba la información por parte de los Organismos Gestores, actualizando el listado de previsión de convocatorias en </a:t>
              </a:r>
              <a:r>
                <a:rPr lang="es-ES" sz="1200" b="1"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3 ocasiones al año</a:t>
              </a:r>
              <a:r>
                <a:rPr lang="es-E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La última actualización se ha realizado a fecha </a:t>
              </a:r>
              <a:r>
                <a:rPr lang="es-E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30 de junio de 2026</a:t>
              </a: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endParaRPr lang="es-E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7" name="Rectangle 16">
            <a:extLst>
              <a:ext uri="{FF2B5EF4-FFF2-40B4-BE49-F238E27FC236}">
                <a16:creationId xmlns:a16="http://schemas.microsoft.com/office/drawing/2014/main" xmlns="" id="{5C8AB81F-4A73-2222-978C-6870EE9D8381}"/>
              </a:ext>
            </a:extLst>
          </p:cNvPr>
          <p:cNvSpPr/>
          <p:nvPr/>
        </p:nvSpPr>
        <p:spPr>
          <a:xfrm>
            <a:off x="961806" y="1444259"/>
            <a:ext cx="10206937" cy="369332"/>
          </a:xfrm>
          <a:prstGeom prst="rect">
            <a:avLst/>
          </a:prstGeom>
        </p:spPr>
        <p:txBody>
          <a:bodyPr wrap="square" lIns="0" tIns="0" rIns="0" bIns="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La </a:t>
            </a:r>
            <a:r>
              <a:rPr lang="es-ES" sz="1200" dirty="0">
                <a:solidFill>
                  <a:srgbClr val="000000"/>
                </a:solidFill>
                <a:latin typeface="Open Sans" panose="020B0606030504020204" pitchFamily="34" charset="0"/>
                <a:ea typeface="Open Sans" panose="020B0606030504020204" pitchFamily="34" charset="0"/>
                <a:cs typeface="Open Sans" panose="020B0606030504020204" pitchFamily="34" charset="0"/>
              </a:rPr>
              <a:t>previsión de nuevas convocatorias de subvenciones o procesos de licitación se va actualizando periódicamente, por parte del Organismo Intermedio, conforme a las instrucciones recibidas desde la Autoridad de Gestión, y acorde a lo requerido bajo el art. 49 del RDC.</a:t>
            </a:r>
            <a:endParaRPr kumimoji="0" lang="es-ES" sz="120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7" name="Rectangle 46">
            <a:extLst>
              <a:ext uri="{FF2B5EF4-FFF2-40B4-BE49-F238E27FC236}">
                <a16:creationId xmlns:a16="http://schemas.microsoft.com/office/drawing/2014/main" xmlns="" id="{A881B57D-2B61-D20C-9040-4DEFD01D5F45}"/>
              </a:ext>
            </a:extLst>
          </p:cNvPr>
          <p:cNvSpPr/>
          <p:nvPr/>
        </p:nvSpPr>
        <p:spPr>
          <a:xfrm>
            <a:off x="961806" y="1446026"/>
            <a:ext cx="10206937" cy="369332"/>
          </a:xfrm>
          <a:prstGeom prst="rect">
            <a:avLst/>
          </a:prstGeom>
        </p:spPr>
        <p:txBody>
          <a:bodyPr wrap="square" lIns="0" tIns="0" rIns="0" bIns="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La </a:t>
            </a:r>
            <a:r>
              <a:rPr lang="es-ES" sz="1200" dirty="0">
                <a:solidFill>
                  <a:srgbClr val="000000"/>
                </a:solidFill>
                <a:latin typeface="Open Sans" panose="020B0606030504020204" pitchFamily="34" charset="0"/>
                <a:ea typeface="Open Sans" panose="020B0606030504020204" pitchFamily="34" charset="0"/>
                <a:cs typeface="Open Sans" panose="020B0606030504020204" pitchFamily="34" charset="0"/>
              </a:rPr>
              <a:t>previsión de nuevas convocatorias de subvenciones o procesos de licitación se va actualizando periódicamente, por parte del Organismo Intermedio, conforme a las instrucciones recibidas desde la Autoridad de Gestión, y acorde a lo requerido bajo el art. 49 del RDC.</a:t>
            </a:r>
            <a:endParaRPr kumimoji="0" lang="es-ES" sz="120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8" name="Rectangle 47">
            <a:extLst>
              <a:ext uri="{FF2B5EF4-FFF2-40B4-BE49-F238E27FC236}">
                <a16:creationId xmlns:a16="http://schemas.microsoft.com/office/drawing/2014/main" xmlns="" id="{4C1C8A78-AF20-DE66-5A5A-F9E20B7B6038}"/>
              </a:ext>
            </a:extLst>
          </p:cNvPr>
          <p:cNvSpPr/>
          <p:nvPr/>
        </p:nvSpPr>
        <p:spPr>
          <a:xfrm>
            <a:off x="961805" y="3233440"/>
            <a:ext cx="10206937" cy="184666"/>
          </a:xfrm>
          <a:prstGeom prst="rect">
            <a:avLst/>
          </a:prstGeom>
        </p:spPr>
        <p:txBody>
          <a:bodyPr wrap="square" lIns="0" tIns="0" rIns="0" bIns="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lang="es-ES" sz="1200" dirty="0">
                <a:solidFill>
                  <a:srgbClr val="000000"/>
                </a:solidFill>
                <a:latin typeface="Open Sans" panose="020B0606030504020204" pitchFamily="34" charset="0"/>
                <a:ea typeface="Open Sans" panose="020B0606030504020204" pitchFamily="34" charset="0"/>
                <a:cs typeface="Open Sans" panose="020B0606030504020204" pitchFamily="34" charset="0"/>
              </a:rPr>
              <a:t>El listado se publica tanto en la página web de la Autoridad de Gestión, como en la página web del Organismo Intermedio:</a:t>
            </a:r>
            <a:endParaRPr kumimoji="0" lang="es-ES" sz="120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 name="Group 1">
            <a:extLst>
              <a:ext uri="{FF2B5EF4-FFF2-40B4-BE49-F238E27FC236}">
                <a16:creationId xmlns:a16="http://schemas.microsoft.com/office/drawing/2014/main" xmlns="" id="{4357725C-3CB8-DC3B-7FCE-83DBF9546144}"/>
              </a:ext>
            </a:extLst>
          </p:cNvPr>
          <p:cNvGrpSpPr/>
          <p:nvPr/>
        </p:nvGrpSpPr>
        <p:grpSpPr>
          <a:xfrm>
            <a:off x="1532242" y="3595462"/>
            <a:ext cx="8571976" cy="2741828"/>
            <a:chOff x="1852961" y="3540177"/>
            <a:chExt cx="8571976" cy="2741828"/>
          </a:xfrm>
        </p:grpSpPr>
        <p:pic>
          <p:nvPicPr>
            <p:cNvPr id="50" name="Picture 49">
              <a:extLst>
                <a:ext uri="{FF2B5EF4-FFF2-40B4-BE49-F238E27FC236}">
                  <a16:creationId xmlns:a16="http://schemas.microsoft.com/office/drawing/2014/main" xmlns="" id="{364F6604-6FC5-42DF-C2EF-AE5AE1DC4CBA}"/>
                </a:ext>
              </a:extLst>
            </p:cNvPr>
            <p:cNvPicPr>
              <a:picLocks noChangeAspect="1"/>
            </p:cNvPicPr>
            <p:nvPr/>
          </p:nvPicPr>
          <p:blipFill>
            <a:blip r:embed="rId6"/>
            <a:stretch>
              <a:fillRect/>
            </a:stretch>
          </p:blipFill>
          <p:spPr>
            <a:xfrm>
              <a:off x="2106591" y="3729120"/>
              <a:ext cx="3064275" cy="1793215"/>
            </a:xfrm>
            <a:prstGeom prst="rect">
              <a:avLst/>
            </a:prstGeom>
            <a:ln w="25400">
              <a:solidFill>
                <a:srgbClr val="C64224"/>
              </a:solidFill>
            </a:ln>
          </p:spPr>
        </p:pic>
        <p:sp>
          <p:nvSpPr>
            <p:cNvPr id="52" name="TextBox 51">
              <a:extLst>
                <a:ext uri="{FF2B5EF4-FFF2-40B4-BE49-F238E27FC236}">
                  <a16:creationId xmlns:a16="http://schemas.microsoft.com/office/drawing/2014/main" xmlns="" id="{7432649D-8A7B-4124-BB6D-6CC9E9379623}"/>
                </a:ext>
              </a:extLst>
            </p:cNvPr>
            <p:cNvSpPr txBox="1"/>
            <p:nvPr/>
          </p:nvSpPr>
          <p:spPr>
            <a:xfrm>
              <a:off x="1852961" y="5635674"/>
              <a:ext cx="3586642" cy="461665"/>
            </a:xfrm>
            <a:prstGeom prst="rect">
              <a:avLst/>
            </a:prstGeom>
            <a:noFill/>
            <a:ln>
              <a:noFill/>
            </a:ln>
          </p:spPr>
          <p:txBody>
            <a:bodyPr wrap="square">
              <a:spAutoFit/>
            </a:bodyPr>
            <a:lstStyle/>
            <a:p>
              <a:pPr algn="ct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7">
                    <a:extLst>
                      <a:ext uri="{A12FA001-AC4F-418D-AE19-62706E023703}">
                        <ahyp:hlinkClr xmlns:ahyp="http://schemas.microsoft.com/office/drawing/2018/hyperlinkcolor" xmlns="" val="tx"/>
                      </a:ext>
                    </a:extLst>
                  </a:hlinkClick>
                </a:rPr>
                <a:t>https://www.mites.gob.es/UAFSE/es/FSE21_27/calendario_conv/index.htm</a:t>
              </a:r>
              <a:endPar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55" name="Group 54">
              <a:extLst>
                <a:ext uri="{FF2B5EF4-FFF2-40B4-BE49-F238E27FC236}">
                  <a16:creationId xmlns:a16="http://schemas.microsoft.com/office/drawing/2014/main" xmlns="" id="{9EFD1403-E786-C379-421F-458BB1E1441B}"/>
                </a:ext>
              </a:extLst>
            </p:cNvPr>
            <p:cNvGrpSpPr/>
            <p:nvPr/>
          </p:nvGrpSpPr>
          <p:grpSpPr>
            <a:xfrm>
              <a:off x="4874960" y="3540177"/>
              <a:ext cx="635433" cy="629121"/>
              <a:chOff x="6359484" y="3409444"/>
              <a:chExt cx="635433" cy="629121"/>
            </a:xfrm>
          </p:grpSpPr>
          <p:sp>
            <p:nvSpPr>
              <p:cNvPr id="56" name="Oval 55">
                <a:extLst>
                  <a:ext uri="{FF2B5EF4-FFF2-40B4-BE49-F238E27FC236}">
                    <a16:creationId xmlns:a16="http://schemas.microsoft.com/office/drawing/2014/main" xmlns="" id="{78651D45-0238-EA01-520F-2E91472561A7}"/>
                  </a:ext>
                </a:extLst>
              </p:cNvPr>
              <p:cNvSpPr/>
              <p:nvPr/>
            </p:nvSpPr>
            <p:spPr bwMode="gray">
              <a:xfrm>
                <a:off x="6359484" y="3409444"/>
                <a:ext cx="635433" cy="629121"/>
              </a:xfrm>
              <a:prstGeom prst="ellipse">
                <a:avLst/>
              </a:prstGeom>
              <a:solidFill>
                <a:schemeClr val="tx1"/>
              </a:solidFill>
              <a:ln w="19050" algn="ctr">
                <a:solidFill>
                  <a:srgbClr val="C6422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s-ES" sz="1600" b="1" noProof="0" dirty="0">
                  <a:solidFill>
                    <a:schemeClr val="bg1"/>
                  </a:solidFill>
                </a:endParaRPr>
              </a:p>
            </p:txBody>
          </p:sp>
          <p:pic>
            <p:nvPicPr>
              <p:cNvPr id="57" name="Graphic 56" descr="Internet with solid fill">
                <a:extLst>
                  <a:ext uri="{FF2B5EF4-FFF2-40B4-BE49-F238E27FC236}">
                    <a16:creationId xmlns:a16="http://schemas.microsoft.com/office/drawing/2014/main" xmlns="" id="{591B5884-DA39-218E-4A97-B1D9FB8A6AF3}"/>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430273" y="3477077"/>
                <a:ext cx="493854" cy="493854"/>
              </a:xfrm>
              <a:prstGeom prst="rect">
                <a:avLst/>
              </a:prstGeom>
            </p:spPr>
          </p:pic>
        </p:grpSp>
        <p:sp>
          <p:nvSpPr>
            <p:cNvPr id="36" name="TextBox 35">
              <a:extLst>
                <a:ext uri="{FF2B5EF4-FFF2-40B4-BE49-F238E27FC236}">
                  <a16:creationId xmlns:a16="http://schemas.microsoft.com/office/drawing/2014/main" xmlns="" id="{DBBA54A5-FF85-3445-FB0C-C05F11177774}"/>
                </a:ext>
              </a:extLst>
            </p:cNvPr>
            <p:cNvSpPr txBox="1"/>
            <p:nvPr/>
          </p:nvSpPr>
          <p:spPr>
            <a:xfrm>
              <a:off x="6134949" y="5635674"/>
              <a:ext cx="4289988" cy="646331"/>
            </a:xfrm>
            <a:prstGeom prst="rect">
              <a:avLst/>
            </a:prstGeom>
            <a:noFill/>
            <a:ln>
              <a:noFill/>
            </a:ln>
          </p:spPr>
          <p:txBody>
            <a:bodyPr wrap="square">
              <a:spAutoFit/>
            </a:bodyPr>
            <a:lstStyle/>
            <a:p>
              <a:pPr algn="ct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10">
                    <a:extLst>
                      <a:ext uri="{A12FA001-AC4F-418D-AE19-62706E023703}">
                        <ahyp:hlinkClr xmlns:ahyp="http://schemas.microsoft.com/office/drawing/2018/hyperlinkcolor" xmlns="" val="tx"/>
                      </a:ext>
                    </a:extLst>
                  </a:hlinkClick>
                </a:rPr>
                <a:t>https://www.comunidad.madrid/servicios/madrid-mundo/fondos-europeos-comunidad-madrid#panel-411368</a:t>
              </a:r>
              <a:endPar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58" name="Group 57">
              <a:extLst>
                <a:ext uri="{FF2B5EF4-FFF2-40B4-BE49-F238E27FC236}">
                  <a16:creationId xmlns:a16="http://schemas.microsoft.com/office/drawing/2014/main" xmlns="" id="{8EF2BD1F-9D85-231F-FDE3-66E11963B019}"/>
                </a:ext>
              </a:extLst>
            </p:cNvPr>
            <p:cNvGrpSpPr/>
            <p:nvPr/>
          </p:nvGrpSpPr>
          <p:grpSpPr>
            <a:xfrm>
              <a:off x="9544402" y="3540177"/>
              <a:ext cx="635433" cy="629121"/>
              <a:chOff x="6094576" y="3477077"/>
              <a:chExt cx="635433" cy="629121"/>
            </a:xfrm>
          </p:grpSpPr>
          <p:sp>
            <p:nvSpPr>
              <p:cNvPr id="59" name="Oval 58">
                <a:extLst>
                  <a:ext uri="{FF2B5EF4-FFF2-40B4-BE49-F238E27FC236}">
                    <a16:creationId xmlns:a16="http://schemas.microsoft.com/office/drawing/2014/main" xmlns="" id="{0A0CEB68-3BB2-9C39-D303-10D7FCF9A816}"/>
                  </a:ext>
                </a:extLst>
              </p:cNvPr>
              <p:cNvSpPr/>
              <p:nvPr/>
            </p:nvSpPr>
            <p:spPr bwMode="gray">
              <a:xfrm>
                <a:off x="6094576" y="3477077"/>
                <a:ext cx="635433" cy="629121"/>
              </a:xfrm>
              <a:prstGeom prst="ellipse">
                <a:avLst/>
              </a:prstGeom>
              <a:solidFill>
                <a:schemeClr val="tx1"/>
              </a:solidFill>
              <a:ln w="19050" algn="ctr">
                <a:solidFill>
                  <a:srgbClr val="C6422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s-ES" sz="1600" b="1" noProof="0" dirty="0">
                  <a:solidFill>
                    <a:schemeClr val="bg1"/>
                  </a:solidFill>
                </a:endParaRPr>
              </a:p>
            </p:txBody>
          </p:sp>
          <p:pic>
            <p:nvPicPr>
              <p:cNvPr id="60" name="Graphic 59" descr="Internet with solid fill">
                <a:extLst>
                  <a:ext uri="{FF2B5EF4-FFF2-40B4-BE49-F238E27FC236}">
                    <a16:creationId xmlns:a16="http://schemas.microsoft.com/office/drawing/2014/main" xmlns="" id="{91B0DD7D-43E1-30A1-7F94-780B6C15C421}"/>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165365" y="3548026"/>
                <a:ext cx="493854" cy="493854"/>
              </a:xfrm>
              <a:prstGeom prst="rect">
                <a:avLst/>
              </a:prstGeom>
            </p:spPr>
          </p:pic>
        </p:grpSp>
      </p:grpSp>
      <p:sp>
        <p:nvSpPr>
          <p:cNvPr id="4" name="Title 1">
            <a:extLst>
              <a:ext uri="{FF2B5EF4-FFF2-40B4-BE49-F238E27FC236}">
                <a16:creationId xmlns:a16="http://schemas.microsoft.com/office/drawing/2014/main" xmlns="" id="{F7231352-A0B7-934D-260D-0F95A783A77D}"/>
              </a:ext>
            </a:extLst>
          </p:cNvPr>
          <p:cNvSpPr txBox="1">
            <a:spLocks/>
          </p:cNvSpPr>
          <p:nvPr/>
        </p:nvSpPr>
        <p:spPr bwMode="gray">
          <a:xfrm>
            <a:off x="658150" y="888403"/>
            <a:ext cx="10910997" cy="421652"/>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lgn="just">
              <a:spcBef>
                <a:spcPts val="1200"/>
              </a:spcBef>
              <a:spcAft>
                <a:spcPts val="1200"/>
              </a:spcAft>
            </a:pPr>
            <a:r>
              <a:rPr lang="es-ES_tradnl" sz="2400" dirty="0">
                <a:solidFill>
                  <a:srgbClr val="C00000"/>
                </a:solidFill>
                <a:latin typeface="Open Sans" panose="020B0606030504020204" pitchFamily="34" charset="0"/>
              </a:rPr>
              <a:t>8. Previsión de convocatorias  </a:t>
            </a:r>
            <a:endParaRPr lang="es-ES" sz="1400" dirty="0">
              <a:solidFill>
                <a:srgbClr val="C00000"/>
              </a:solidFill>
              <a:latin typeface="Open Sans" panose="020B0606030504020204" pitchFamily="34" charset="0"/>
            </a:endParaRPr>
          </a:p>
        </p:txBody>
      </p:sp>
    </p:spTree>
    <p:extLst>
      <p:ext uri="{BB962C8B-B14F-4D97-AF65-F5344CB8AC3E}">
        <p14:creationId xmlns:p14="http://schemas.microsoft.com/office/powerpoint/2010/main" val="4215515340"/>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esquinas redondeadas 6">
            <a:extLst>
              <a:ext uri="{FF2B5EF4-FFF2-40B4-BE49-F238E27FC236}">
                <a16:creationId xmlns:a16="http://schemas.microsoft.com/office/drawing/2014/main" xmlns="" id="{73712983-F347-B410-DD3B-38197F2E9DC2}"/>
              </a:ext>
            </a:extLst>
          </p:cNvPr>
          <p:cNvSpPr/>
          <p:nvPr/>
        </p:nvSpPr>
        <p:spPr bwMode="gray">
          <a:xfrm>
            <a:off x="405353" y="1517715"/>
            <a:ext cx="11036138" cy="4270343"/>
          </a:xfrm>
          <a:prstGeom prst="roundRect">
            <a:avLst/>
          </a:prstGeom>
          <a:solidFill>
            <a:srgbClr val="A6A6B5">
              <a:alpha val="40000"/>
            </a:srgbClr>
          </a:solidFill>
          <a:ln w="25400" algn="ctr">
            <a:solidFill>
              <a:srgbClr val="C6422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s-ES" sz="1600" b="1" noProof="0" dirty="0">
              <a:solidFill>
                <a:schemeClr val="bg1"/>
              </a:solidFill>
            </a:endParaRPr>
          </a:p>
        </p:txBody>
      </p:sp>
      <p:sp>
        <p:nvSpPr>
          <p:cNvPr id="10" name="Rectángulo 9"/>
          <p:cNvSpPr/>
          <p:nvPr/>
        </p:nvSpPr>
        <p:spPr>
          <a:xfrm>
            <a:off x="573600" y="832734"/>
            <a:ext cx="7307210" cy="461665"/>
          </a:xfrm>
          <a:prstGeom prst="rect">
            <a:avLst/>
          </a:prstGeom>
        </p:spPr>
        <p:txBody>
          <a:bodyPr wrap="square">
            <a:spAutoFit/>
          </a:bodyPr>
          <a:lstStyle/>
          <a:p>
            <a:pPr>
              <a:spcBef>
                <a:spcPts val="1200"/>
              </a:spcBef>
              <a:spcAft>
                <a:spcPts val="1200"/>
              </a:spcAft>
            </a:pPr>
            <a:r>
              <a:rPr lang="es-ES_tradnl" b="1" dirty="0">
                <a:solidFill>
                  <a:srgbClr val="C00000"/>
                </a:solidFill>
                <a:latin typeface="Open Sans" panose="020B0606030504020204" pitchFamily="34" charset="0"/>
              </a:rPr>
              <a:t>9. Previsión de certificación a octubre 2026</a:t>
            </a:r>
            <a:endParaRPr lang="es-ES" b="1" dirty="0">
              <a:solidFill>
                <a:srgbClr val="C00000"/>
              </a:solidFill>
              <a:latin typeface="Open Sans" panose="020B0606030504020204" pitchFamily="34" charset="0"/>
            </a:endParaRPr>
          </a:p>
        </p:txBody>
      </p:sp>
      <p:sp>
        <p:nvSpPr>
          <p:cNvPr id="4" name="Rectángulo 3">
            <a:extLst>
              <a:ext uri="{FF2B5EF4-FFF2-40B4-BE49-F238E27FC236}">
                <a16:creationId xmlns:a16="http://schemas.microsoft.com/office/drawing/2014/main" xmlns="" id="{A340BF04-D968-438A-FE3E-FE881A44D03A}"/>
              </a:ext>
            </a:extLst>
          </p:cNvPr>
          <p:cNvSpPr/>
          <p:nvPr/>
        </p:nvSpPr>
        <p:spPr>
          <a:xfrm>
            <a:off x="894481" y="1674346"/>
            <a:ext cx="10547010" cy="1015663"/>
          </a:xfrm>
          <a:prstGeom prst="rect">
            <a:avLst/>
          </a:prstGeom>
        </p:spPr>
        <p:txBody>
          <a:bodyPr wrap="square">
            <a:spAutoFit/>
          </a:bodyPr>
          <a:lstStyle/>
          <a:p>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En septiembre se ha efectuado una “</a:t>
            </a:r>
            <a:r>
              <a:rPr lang="es-E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Presentación de Proyectos para su Cofinanciación</a:t>
            </a: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ante la Autoridad de Gestión por un importe de </a:t>
            </a:r>
            <a:r>
              <a:rPr lang="es-E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120,87M€</a:t>
            </a: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(coste total) que comprende las declaraciones de gastos de proyectos pertenecientes a </a:t>
            </a:r>
            <a:r>
              <a:rPr lang="es-E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30</a:t>
            </a: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operaciones, aportadas por </a:t>
            </a:r>
            <a:r>
              <a:rPr lang="es-E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8</a:t>
            </a: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de las Direcciones Generales participantes en el Programa. A ese importe, se le sumará el 4% de Asistencia Técnica, previsto en el Programa. </a:t>
            </a:r>
          </a:p>
          <a:p>
            <a:endPar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El </a:t>
            </a:r>
            <a:r>
              <a:rPr lang="es-E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desglose</a:t>
            </a: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de esta certificación es el siguiente: </a:t>
            </a:r>
          </a:p>
        </p:txBody>
      </p:sp>
      <p:graphicFrame>
        <p:nvGraphicFramePr>
          <p:cNvPr id="6" name="Tabla 5">
            <a:extLst>
              <a:ext uri="{FF2B5EF4-FFF2-40B4-BE49-F238E27FC236}">
                <a16:creationId xmlns:a16="http://schemas.microsoft.com/office/drawing/2014/main" xmlns="" id="{80B31B38-3BFD-EB90-DC6E-F9EB7ABC34AA}"/>
              </a:ext>
            </a:extLst>
          </p:cNvPr>
          <p:cNvGraphicFramePr>
            <a:graphicFrameLocks noGrp="1"/>
          </p:cNvGraphicFramePr>
          <p:nvPr>
            <p:extLst>
              <p:ext uri="{D42A27DB-BD31-4B8C-83A1-F6EECF244321}">
                <p14:modId xmlns:p14="http://schemas.microsoft.com/office/powerpoint/2010/main" val="3500452345"/>
              </p:ext>
            </p:extLst>
          </p:nvPr>
        </p:nvGraphicFramePr>
        <p:xfrm>
          <a:off x="1086571" y="3037820"/>
          <a:ext cx="9673701" cy="2505141"/>
        </p:xfrm>
        <a:graphic>
          <a:graphicData uri="http://schemas.openxmlformats.org/drawingml/2006/table">
            <a:tbl>
              <a:tblPr/>
              <a:tblGrid>
                <a:gridCol w="2081088">
                  <a:extLst>
                    <a:ext uri="{9D8B030D-6E8A-4147-A177-3AD203B41FA5}">
                      <a16:colId xmlns:a16="http://schemas.microsoft.com/office/drawing/2014/main" xmlns="" val="2239884669"/>
                    </a:ext>
                  </a:extLst>
                </a:gridCol>
                <a:gridCol w="2364831">
                  <a:extLst>
                    <a:ext uri="{9D8B030D-6E8A-4147-A177-3AD203B41FA5}">
                      <a16:colId xmlns:a16="http://schemas.microsoft.com/office/drawing/2014/main" xmlns="" val="283622573"/>
                    </a:ext>
                  </a:extLst>
                </a:gridCol>
                <a:gridCol w="1501964">
                  <a:extLst>
                    <a:ext uri="{9D8B030D-6E8A-4147-A177-3AD203B41FA5}">
                      <a16:colId xmlns:a16="http://schemas.microsoft.com/office/drawing/2014/main" xmlns="" val="224252469"/>
                    </a:ext>
                  </a:extLst>
                </a:gridCol>
                <a:gridCol w="1721527">
                  <a:extLst>
                    <a:ext uri="{9D8B030D-6E8A-4147-A177-3AD203B41FA5}">
                      <a16:colId xmlns:a16="http://schemas.microsoft.com/office/drawing/2014/main" xmlns="" val="900817452"/>
                    </a:ext>
                  </a:extLst>
                </a:gridCol>
                <a:gridCol w="2004291">
                  <a:extLst>
                    <a:ext uri="{9D8B030D-6E8A-4147-A177-3AD203B41FA5}">
                      <a16:colId xmlns:a16="http://schemas.microsoft.com/office/drawing/2014/main" xmlns="" val="2848340420"/>
                    </a:ext>
                  </a:extLst>
                </a:gridCol>
              </a:tblGrid>
              <a:tr h="429407">
                <a:tc>
                  <a:txBody>
                    <a:bodyPr/>
                    <a:lstStyle/>
                    <a:p>
                      <a:pPr marL="0" algn="ctr" defTabSz="1219170" rtl="0" eaLnBrk="1" fontAlgn="b" latinLnBrk="0" hangingPunct="1"/>
                      <a:r>
                        <a:rPr lang="es-ES" sz="1400" b="0" i="0" u="none" strike="noStrike" kern="1200" dirty="0">
                          <a:solidFill>
                            <a:srgbClr val="000000"/>
                          </a:solidFill>
                          <a:effectLst/>
                          <a:latin typeface="72 Condensed" panose="020B0506030000000003" pitchFamily="34" charset="0"/>
                          <a:ea typeface="+mn-ea"/>
                          <a:cs typeface="+mn-cs"/>
                        </a:rPr>
                        <a:t>Prioridad</a:t>
                      </a:r>
                    </a:p>
                  </a:txBody>
                  <a:tcPr marL="9525" marR="9525" marT="9525" marB="0" anchor="b">
                    <a:lnL w="19050" cap="flat" cmpd="sng" algn="ctr">
                      <a:solidFill>
                        <a:srgbClr val="C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CC5"/>
                    </a:solidFill>
                  </a:tcPr>
                </a:tc>
                <a:tc>
                  <a:txBody>
                    <a:bodyPr/>
                    <a:lstStyle/>
                    <a:p>
                      <a:pPr algn="ctr" fontAlgn="b"/>
                      <a:r>
                        <a:rPr lang="es-ES" sz="1400" b="0" i="0" u="none" strike="noStrike" dirty="0">
                          <a:solidFill>
                            <a:srgbClr val="000000"/>
                          </a:solidFill>
                          <a:effectLst/>
                          <a:latin typeface="72 Condensed" panose="020B0506030000000003" pitchFamily="34" charset="0"/>
                        </a:rPr>
                        <a:t>Coste Total PFSE+ (CT) en millones de euros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CC5"/>
                    </a:solidFill>
                  </a:tcPr>
                </a:tc>
                <a:tc>
                  <a:txBody>
                    <a:bodyPr/>
                    <a:lstStyle/>
                    <a:p>
                      <a:pPr algn="ctr" fontAlgn="b"/>
                      <a:r>
                        <a:rPr lang="es-ES" sz="1400" b="0" i="0" u="none" strike="noStrike" dirty="0">
                          <a:solidFill>
                            <a:srgbClr val="000000"/>
                          </a:solidFill>
                          <a:effectLst/>
                          <a:latin typeface="72 Condensed" panose="020B0506030000000003" pitchFamily="34" charset="0"/>
                        </a:rPr>
                        <a:t>Ayuda FSE+ en millones de euros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CC5"/>
                    </a:solidFill>
                  </a:tcPr>
                </a:tc>
                <a:tc>
                  <a:txBody>
                    <a:bodyPr/>
                    <a:lstStyle/>
                    <a:p>
                      <a:pPr algn="ctr" fontAlgn="ctr"/>
                      <a:r>
                        <a:rPr lang="es-ES" sz="1400" b="0" i="0" u="none" strike="noStrike" dirty="0">
                          <a:solidFill>
                            <a:srgbClr val="000000"/>
                          </a:solidFill>
                          <a:effectLst/>
                          <a:latin typeface="72 Condensed" panose="020B0506030000000003" pitchFamily="34" charset="0"/>
                        </a:rPr>
                        <a:t>% sobre total a certificar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CC5"/>
                    </a:solidFill>
                  </a:tcPr>
                </a:tc>
                <a:tc>
                  <a:txBody>
                    <a:bodyPr/>
                    <a:lstStyle/>
                    <a:p>
                      <a:pPr algn="ctr" fontAlgn="b"/>
                      <a:r>
                        <a:rPr lang="es-ES" sz="1400" b="0" i="0" u="none" strike="noStrike" dirty="0">
                          <a:solidFill>
                            <a:srgbClr val="000000"/>
                          </a:solidFill>
                          <a:effectLst/>
                          <a:latin typeface="72 Condensed" panose="020B0506030000000003" pitchFamily="34" charset="0"/>
                        </a:rPr>
                        <a:t>Nº de operaciones con proyectos a certificar</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CC5"/>
                    </a:solidFill>
                  </a:tcPr>
                </a:tc>
                <a:extLst>
                  <a:ext uri="{0D108BD9-81ED-4DB2-BD59-A6C34878D82A}">
                    <a16:rowId xmlns:a16="http://schemas.microsoft.com/office/drawing/2014/main" xmlns="" val="2681302978"/>
                  </a:ext>
                </a:extLst>
              </a:tr>
              <a:tr h="228600">
                <a:tc>
                  <a:txBody>
                    <a:bodyPr/>
                    <a:lstStyle/>
                    <a:p>
                      <a:pPr algn="l" fontAlgn="b"/>
                      <a:r>
                        <a:rPr lang="es-ES" sz="1400" b="0" i="0" u="none" strike="noStrike" dirty="0">
                          <a:solidFill>
                            <a:srgbClr val="000000"/>
                          </a:solidFill>
                          <a:effectLst/>
                          <a:latin typeface="72 Condensed" panose="020B0506030000000003" pitchFamily="34" charset="0"/>
                        </a:rPr>
                        <a:t>  1 EMPLEO</a:t>
                      </a:r>
                    </a:p>
                  </a:txBody>
                  <a:tcPr marL="9525" marR="9525" marT="9525" marB="0" anchor="b">
                    <a:lnL w="19050" cap="flat" cmpd="sng" algn="ctr">
                      <a:solidFill>
                        <a:srgbClr val="C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4,52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3,73%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6</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2326929336"/>
                  </a:ext>
                </a:extLst>
              </a:tr>
              <a:tr h="228600">
                <a:tc>
                  <a:txBody>
                    <a:bodyPr/>
                    <a:lstStyle/>
                    <a:p>
                      <a:pPr algn="l" fontAlgn="b"/>
                      <a:r>
                        <a:rPr lang="es-ES" sz="1400" b="0" i="0" u="none" strike="noStrike" dirty="0">
                          <a:solidFill>
                            <a:srgbClr val="000000"/>
                          </a:solidFill>
                          <a:effectLst/>
                          <a:latin typeface="72 Condensed" panose="020B0506030000000003" pitchFamily="34" charset="0"/>
                        </a:rPr>
                        <a:t>  2 INCLUSIÓN SOCIAL</a:t>
                      </a:r>
                    </a:p>
                  </a:txBody>
                  <a:tcPr marL="9525" marR="9525" marT="9525" marB="0" anchor="b">
                    <a:lnL w="19050" cap="flat" cmpd="sng" algn="ctr">
                      <a:solidFill>
                        <a:srgbClr val="C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18,26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15,10%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10</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665533944"/>
                  </a:ext>
                </a:extLst>
              </a:tr>
              <a:tr h="228600">
                <a:tc>
                  <a:txBody>
                    <a:bodyPr/>
                    <a:lstStyle/>
                    <a:p>
                      <a:pPr algn="l" fontAlgn="b"/>
                      <a:r>
                        <a:rPr lang="es-ES" sz="1400" b="0" i="0" u="none" strike="noStrike" dirty="0">
                          <a:solidFill>
                            <a:srgbClr val="000000"/>
                          </a:solidFill>
                          <a:effectLst/>
                          <a:latin typeface="72 Condensed" panose="020B0506030000000003" pitchFamily="34" charset="0"/>
                        </a:rPr>
                        <a:t>  3 EDUCACIÓN</a:t>
                      </a:r>
                    </a:p>
                  </a:txBody>
                  <a:tcPr marL="9525" marR="9525" marT="9525" marB="0" anchor="b">
                    <a:lnL w="19050" cap="flat" cmpd="sng" algn="ctr">
                      <a:solidFill>
                        <a:srgbClr val="C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46,99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18,79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38,87%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2</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3233199806"/>
                  </a:ext>
                </a:extLst>
              </a:tr>
              <a:tr h="228600">
                <a:tc>
                  <a:txBody>
                    <a:bodyPr/>
                    <a:lstStyle/>
                    <a:p>
                      <a:pPr algn="l" fontAlgn="b"/>
                      <a:r>
                        <a:rPr lang="es-ES" sz="1400" b="0" i="0" u="none" strike="noStrike" dirty="0">
                          <a:solidFill>
                            <a:srgbClr val="000000"/>
                          </a:solidFill>
                          <a:effectLst/>
                          <a:latin typeface="72 Condensed" panose="020B0506030000000003" pitchFamily="34" charset="0"/>
                        </a:rPr>
                        <a:t>  5 EMPLEO JUVENIL</a:t>
                      </a:r>
                    </a:p>
                  </a:txBody>
                  <a:tcPr marL="9525" marR="9525" marT="9525" marB="0" anchor="b">
                    <a:lnL w="19050" cap="flat" cmpd="sng" algn="ctr">
                      <a:solidFill>
                        <a:srgbClr val="C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39,03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16,57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32,29%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7</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4105204179"/>
                  </a:ext>
                </a:extLst>
              </a:tr>
              <a:tr h="240096">
                <a:tc>
                  <a:txBody>
                    <a:bodyPr/>
                    <a:lstStyle/>
                    <a:p>
                      <a:pPr algn="l" fontAlgn="b"/>
                      <a:r>
                        <a:rPr lang="es-ES" sz="1400" b="0" i="0" u="none" strike="noStrike" dirty="0">
                          <a:solidFill>
                            <a:srgbClr val="000000"/>
                          </a:solidFill>
                          <a:effectLst/>
                          <a:latin typeface="72 Condensed" panose="020B0506030000000003" pitchFamily="34" charset="0"/>
                        </a:rPr>
                        <a:t>  7 GARANTIA INFANTIL</a:t>
                      </a:r>
                    </a:p>
                  </a:txBody>
                  <a:tcPr marL="9525" marR="9525" marT="9525" marB="0" anchor="b">
                    <a:lnL w="19050" cap="flat" cmpd="sng" algn="ctr">
                      <a:solidFill>
                        <a:srgbClr val="C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3,65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1,46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3,01%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4</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335171701"/>
                  </a:ext>
                </a:extLst>
              </a:tr>
              <a:tr h="228600">
                <a:tc>
                  <a:txBody>
                    <a:bodyPr/>
                    <a:lstStyle/>
                    <a:p>
                      <a:pPr algn="l" fontAlgn="b"/>
                      <a:r>
                        <a:rPr lang="es-ES" sz="1400" b="0" i="0" u="none" strike="noStrike" dirty="0">
                          <a:solidFill>
                            <a:srgbClr val="000000"/>
                          </a:solidFill>
                          <a:effectLst/>
                          <a:latin typeface="72 Condensed" panose="020B0506030000000003" pitchFamily="34" charset="0"/>
                        </a:rPr>
                        <a:t>  9 STEP</a:t>
                      </a:r>
                    </a:p>
                  </a:txBody>
                  <a:tcPr marL="9525" marR="9525" marT="9525" marB="0" anchor="b">
                    <a:lnL w="19050" cap="flat" cmpd="sng" algn="ctr">
                      <a:solidFill>
                        <a:srgbClr val="C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8,38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8,38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6,93%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1</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3636681126"/>
                  </a:ext>
                </a:extLst>
              </a:tr>
              <a:tr h="228600">
                <a:tc>
                  <a:txBody>
                    <a:bodyPr/>
                    <a:lstStyle/>
                    <a:p>
                      <a:pPr algn="l" fontAlgn="b"/>
                      <a:r>
                        <a:rPr lang="es-ES" sz="1400" b="0" i="1" u="none" strike="noStrike" dirty="0">
                          <a:solidFill>
                            <a:srgbClr val="000000"/>
                          </a:solidFill>
                          <a:effectLst/>
                          <a:latin typeface="72 Condensed" panose="020B0506030000000003" pitchFamily="34" charset="0"/>
                        </a:rPr>
                        <a:t>  Subtotal</a:t>
                      </a:r>
                    </a:p>
                  </a:txBody>
                  <a:tcPr marL="9525" marR="9525" marT="9525" marB="0" anchor="b">
                    <a:lnL w="19050" cap="flat" cmpd="sng" algn="ctr">
                      <a:solidFill>
                        <a:srgbClr val="C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b"/>
                      <a:r>
                        <a:rPr lang="es-ES" sz="1400" b="0" i="0" u="none" strike="noStrike" dirty="0">
                          <a:solidFill>
                            <a:srgbClr val="000000"/>
                          </a:solidFill>
                          <a:effectLst/>
                          <a:latin typeface="72 Condensed" panose="020B0506030000000003" pitchFamily="34" charset="0"/>
                        </a:rPr>
                        <a:t>120,87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b"/>
                      <a:r>
                        <a:rPr lang="es-ES" sz="1400" b="0" i="0" u="none" strike="noStrike" dirty="0">
                          <a:solidFill>
                            <a:srgbClr val="000000"/>
                          </a:solidFill>
                          <a:effectLst/>
                          <a:latin typeface="72 Condensed" panose="020B0506030000000003" pitchFamily="34" charset="0"/>
                        </a:rPr>
                        <a:t>53,37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b"/>
                      <a:r>
                        <a:rPr lang="es-ES" sz="1400" b="0" i="0" u="none" strike="noStrike" dirty="0">
                          <a:solidFill>
                            <a:srgbClr val="000000"/>
                          </a:solidFill>
                          <a:effectLst/>
                          <a:latin typeface="72 Condensed" panose="020B0506030000000003"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b"/>
                      <a:r>
                        <a:rPr lang="es-ES" sz="1400" b="0" i="0" u="none" strike="noStrike" dirty="0">
                          <a:solidFill>
                            <a:srgbClr val="000000"/>
                          </a:solidFill>
                          <a:effectLst/>
                          <a:latin typeface="72 Condensed" panose="020B0506030000000003" pitchFamily="34" charset="0"/>
                        </a:rPr>
                        <a:t>30</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extLst>
                  <a:ext uri="{0D108BD9-81ED-4DB2-BD59-A6C34878D82A}">
                    <a16:rowId xmlns:a16="http://schemas.microsoft.com/office/drawing/2014/main" xmlns="" val="3603725518"/>
                  </a:ext>
                </a:extLst>
              </a:tr>
              <a:tr h="228600">
                <a:tc>
                  <a:txBody>
                    <a:bodyPr/>
                    <a:lstStyle/>
                    <a:p>
                      <a:pPr algn="l" fontAlgn="b"/>
                      <a:r>
                        <a:rPr lang="es-ES" sz="1400" b="0" i="0" u="none" strike="noStrike" dirty="0">
                          <a:solidFill>
                            <a:srgbClr val="000000"/>
                          </a:solidFill>
                          <a:effectLst/>
                          <a:latin typeface="72 Condensed" panose="020B0506030000000003" pitchFamily="34" charset="0"/>
                        </a:rPr>
                        <a:t>  4% Asistencia Técnica</a:t>
                      </a:r>
                    </a:p>
                  </a:txBody>
                  <a:tcPr marL="9525" marR="9525" marT="9525" marB="0" anchor="b">
                    <a:lnL w="19050" cap="flat" cmpd="sng" algn="ctr">
                      <a:solidFill>
                        <a:srgbClr val="C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4,83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s-ES" sz="1400" b="0" i="0" u="none" strike="noStrike" dirty="0">
                          <a:solidFill>
                            <a:srgbClr val="000000"/>
                          </a:solidFill>
                          <a:effectLst/>
                          <a:latin typeface="72 Condensed" panose="020B0506030000000003" pitchFamily="34" charset="0"/>
                        </a:rPr>
                        <a:t>1,93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s-ES" sz="1400" b="0" i="0" u="none" strike="noStrike" dirty="0">
                        <a:solidFill>
                          <a:srgbClr val="000000"/>
                        </a:solidFill>
                        <a:effectLst/>
                        <a:latin typeface="72 Condensed" panose="020B0506030000000003"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DBDBE1"/>
                    </a:solidFill>
                  </a:tcPr>
                </a:tc>
                <a:tc>
                  <a:txBody>
                    <a:bodyPr/>
                    <a:lstStyle/>
                    <a:p>
                      <a:pPr algn="ctr" fontAlgn="b"/>
                      <a:endParaRPr lang="es-ES" sz="1400" b="0" i="0" u="none" strike="noStrike" dirty="0">
                        <a:solidFill>
                          <a:srgbClr val="000000"/>
                        </a:solidFill>
                        <a:effectLst/>
                        <a:latin typeface="72 Condensed" panose="020B0506030000000003" pitchFamily="34" charset="0"/>
                      </a:endParaRPr>
                    </a:p>
                  </a:txBody>
                  <a:tcPr marL="9525" marR="9525" marT="9525" marB="0" anchor="b">
                    <a:lnL>
                      <a:noFill/>
                    </a:lnL>
                    <a:lnR w="19050" cap="flat" cmpd="sng" algn="ctr">
                      <a:solidFill>
                        <a:srgbClr val="C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xmlns="" val="2286490451"/>
                  </a:ext>
                </a:extLst>
              </a:tr>
              <a:tr h="228600">
                <a:tc>
                  <a:txBody>
                    <a:bodyPr/>
                    <a:lstStyle/>
                    <a:p>
                      <a:pPr algn="l" fontAlgn="b"/>
                      <a:r>
                        <a:rPr lang="es-ES" sz="1400" b="0" i="0" u="none" strike="noStrike" dirty="0">
                          <a:solidFill>
                            <a:srgbClr val="000000"/>
                          </a:solidFill>
                          <a:effectLst/>
                          <a:latin typeface="72 Condensed" panose="020B0506030000000003" pitchFamily="34" charset="0"/>
                        </a:rPr>
                        <a:t>  TOTAL</a:t>
                      </a:r>
                    </a:p>
                  </a:txBody>
                  <a:tcPr marL="9525" marR="9525" marT="9525" marB="0" anchor="b">
                    <a:lnL w="19050" cap="flat" cmpd="sng" algn="ctr">
                      <a:solidFill>
                        <a:srgbClr val="C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C9EC"/>
                    </a:solidFill>
                  </a:tcPr>
                </a:tc>
                <a:tc>
                  <a:txBody>
                    <a:bodyPr/>
                    <a:lstStyle/>
                    <a:p>
                      <a:pPr algn="ctr" fontAlgn="b"/>
                      <a:r>
                        <a:rPr lang="es-ES" sz="1400" b="0" i="0" u="none" strike="noStrike" dirty="0">
                          <a:solidFill>
                            <a:srgbClr val="000000"/>
                          </a:solidFill>
                          <a:effectLst/>
                          <a:latin typeface="72 Condensed" panose="020B0506030000000003" pitchFamily="34" charset="0"/>
                        </a:rPr>
                        <a:t>125,70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C9EC"/>
                    </a:solidFill>
                  </a:tcPr>
                </a:tc>
                <a:tc>
                  <a:txBody>
                    <a:bodyPr/>
                    <a:lstStyle/>
                    <a:p>
                      <a:pPr algn="ctr" fontAlgn="b"/>
                      <a:r>
                        <a:rPr lang="es-ES" sz="1400" b="0" i="0" u="none" strike="noStrike" dirty="0">
                          <a:solidFill>
                            <a:srgbClr val="000000"/>
                          </a:solidFill>
                          <a:effectLst/>
                          <a:latin typeface="72 Condensed" panose="020B0506030000000003" pitchFamily="34" charset="0"/>
                        </a:rPr>
                        <a:t>55,30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A6C9EC"/>
                    </a:solidFill>
                  </a:tcPr>
                </a:tc>
                <a:tc>
                  <a:txBody>
                    <a:bodyPr/>
                    <a:lstStyle/>
                    <a:p>
                      <a:pPr algn="ctr" fontAlgn="b"/>
                      <a:r>
                        <a:rPr lang="es-ES" sz="1400" b="0" i="0" u="none" strike="noStrike" dirty="0">
                          <a:solidFill>
                            <a:srgbClr val="000000"/>
                          </a:solidFill>
                          <a:effectLst/>
                          <a:latin typeface="72 Condensed" panose="020B0506030000000003"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w="19050" cap="flat" cmpd="sng" algn="ctr">
                      <a:solidFill>
                        <a:srgbClr val="C00000"/>
                      </a:solidFill>
                      <a:prstDash val="solid"/>
                      <a:round/>
                      <a:headEnd type="none" w="med" len="med"/>
                      <a:tailEnd type="none" w="med" len="med"/>
                    </a:lnB>
                    <a:solidFill>
                      <a:srgbClr val="DBDBE1"/>
                    </a:solidFill>
                  </a:tcPr>
                </a:tc>
                <a:tc>
                  <a:txBody>
                    <a:bodyPr/>
                    <a:lstStyle/>
                    <a:p>
                      <a:pPr algn="ctr" fontAlgn="b"/>
                      <a:r>
                        <a:rPr lang="es-ES" sz="1400" b="0" i="0" u="none" strike="noStrike" dirty="0">
                          <a:solidFill>
                            <a:srgbClr val="000000"/>
                          </a:solidFill>
                          <a:effectLst/>
                          <a:latin typeface="72 Condensed" panose="020B0506030000000003" pitchFamily="34" charset="0"/>
                        </a:rPr>
                        <a:t> </a:t>
                      </a:r>
                    </a:p>
                  </a:txBody>
                  <a:tcPr marL="9525" marR="9525" marT="9525" marB="0" anchor="b">
                    <a:lnL>
                      <a:noFill/>
                    </a:lnL>
                    <a:lnR w="19050" cap="flat" cmpd="sng" algn="ctr">
                      <a:solidFill>
                        <a:srgbClr val="C00000"/>
                      </a:solidFill>
                      <a:prstDash val="solid"/>
                      <a:round/>
                      <a:headEnd type="none" w="med" len="med"/>
                      <a:tailEnd type="none" w="med" len="med"/>
                    </a:lnR>
                    <a:lnT>
                      <a:noFill/>
                    </a:lnT>
                    <a:lnB w="19050" cap="flat" cmpd="sng" algn="ctr">
                      <a:solidFill>
                        <a:srgbClr val="C00000"/>
                      </a:solidFill>
                      <a:prstDash val="solid"/>
                      <a:round/>
                      <a:headEnd type="none" w="med" len="med"/>
                      <a:tailEnd type="none" w="med" len="med"/>
                    </a:lnB>
                    <a:solidFill>
                      <a:srgbClr val="DBDBE1"/>
                    </a:solidFill>
                  </a:tcPr>
                </a:tc>
                <a:extLst>
                  <a:ext uri="{0D108BD9-81ED-4DB2-BD59-A6C34878D82A}">
                    <a16:rowId xmlns:a16="http://schemas.microsoft.com/office/drawing/2014/main" xmlns="" val="5728631"/>
                  </a:ext>
                </a:extLst>
              </a:tr>
            </a:tbl>
          </a:graphicData>
        </a:graphic>
      </p:graphicFrame>
    </p:spTree>
    <p:extLst>
      <p:ext uri="{BB962C8B-B14F-4D97-AF65-F5344CB8AC3E}">
        <p14:creationId xmlns:p14="http://schemas.microsoft.com/office/powerpoint/2010/main" val="246896053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p:cNvSpPr>
            <a:spLocks noGrp="1"/>
          </p:cNvSpPr>
          <p:nvPr>
            <p:ph type="ctrTitle"/>
          </p:nvPr>
        </p:nvSpPr>
        <p:spPr>
          <a:xfrm>
            <a:off x="664820" y="844457"/>
            <a:ext cx="8111535" cy="399883"/>
          </a:xfrm>
        </p:spPr>
        <p:txBody>
          <a:bodyPr/>
          <a:lstStyle/>
          <a:p>
            <a:pPr lvl="0">
              <a:spcBef>
                <a:spcPts val="0"/>
              </a:spcBef>
            </a:pPr>
            <a:r>
              <a:rPr lang="es-ES_tradnl" sz="2400" dirty="0">
                <a:solidFill>
                  <a:srgbClr val="C00000"/>
                </a:solidFill>
                <a:latin typeface="Open Sans" panose="020B0606030504020204" pitchFamily="34" charset="0"/>
                <a:ea typeface="+mn-ea"/>
                <a:cs typeface="+mn-cs"/>
              </a:rPr>
              <a:t>10. Cumplimiento 2ª regla n+3 a 31 diciembre 2026 (I)</a:t>
            </a:r>
            <a:endParaRPr lang="es-ES" dirty="0"/>
          </a:p>
        </p:txBody>
      </p:sp>
      <p:sp>
        <p:nvSpPr>
          <p:cNvPr id="12" name="Rectángulo 11"/>
          <p:cNvSpPr/>
          <p:nvPr/>
        </p:nvSpPr>
        <p:spPr>
          <a:xfrm>
            <a:off x="994299" y="1846555"/>
            <a:ext cx="9969623" cy="580544"/>
          </a:xfrm>
          <a:prstGeom prst="rect">
            <a:avLst/>
          </a:prstGeom>
        </p:spPr>
        <p:txBody>
          <a:bodyPr wrap="square">
            <a:spAutoFit/>
          </a:bodyPr>
          <a:lstStyle/>
          <a:p>
            <a:pPr lvl="0" algn="just">
              <a:lnSpc>
                <a:spcPct val="107000"/>
              </a:lnSpc>
              <a:spcAft>
                <a:spcPts val="800"/>
              </a:spcAft>
            </a:pPr>
            <a:endParaRPr lang="es-ES" sz="1200" dirty="0">
              <a:solidFill>
                <a:prstClr val="black"/>
              </a:solidFill>
              <a:latin typeface="Open Sans" panose="020B0606030504020204" pitchFamily="34" charset="0"/>
            </a:endParaRPr>
          </a:p>
          <a:p>
            <a:pPr lvl="0" algn="just">
              <a:lnSpc>
                <a:spcPct val="107000"/>
              </a:lnSpc>
              <a:spcAft>
                <a:spcPts val="800"/>
              </a:spcAft>
            </a:pPr>
            <a:endParaRPr lang="es-ES" sz="1200" dirty="0">
              <a:solidFill>
                <a:prstClr val="black"/>
              </a:solidFill>
              <a:latin typeface="Open Sans" panose="020B0606030504020204" pitchFamily="34" charset="0"/>
            </a:endParaRPr>
          </a:p>
        </p:txBody>
      </p:sp>
      <p:sp>
        <p:nvSpPr>
          <p:cNvPr id="2" name="Rectángulo: esquinas redondeadas 1">
            <a:extLst>
              <a:ext uri="{FF2B5EF4-FFF2-40B4-BE49-F238E27FC236}">
                <a16:creationId xmlns:a16="http://schemas.microsoft.com/office/drawing/2014/main" xmlns="" id="{AB2F8F6D-6B5E-45E7-04E5-23E137365823}"/>
              </a:ext>
            </a:extLst>
          </p:cNvPr>
          <p:cNvSpPr/>
          <p:nvPr/>
        </p:nvSpPr>
        <p:spPr>
          <a:xfrm>
            <a:off x="405354" y="1689008"/>
            <a:ext cx="11036138" cy="3797392"/>
          </a:xfrm>
          <a:prstGeom prst="roundRect">
            <a:avLst/>
          </a:prstGeom>
          <a:solidFill>
            <a:srgbClr val="A6A6B5">
              <a:alpha val="40000"/>
            </a:srgbClr>
          </a:solidFill>
          <a:ln>
            <a:solidFill>
              <a:srgbClr val="C6422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lnSpc>
                <a:spcPct val="107000"/>
              </a:lnSpc>
              <a:spcAft>
                <a:spcPts val="800"/>
              </a:spcAft>
            </a:pPr>
            <a:endParaRPr lang="es-ES" sz="1600" dirty="0">
              <a:solidFill>
                <a:prstClr val="black"/>
              </a:solidFill>
              <a:latin typeface="Open Sans" panose="020B0606030504020204" pitchFamily="34" charset="0"/>
            </a:endParaRPr>
          </a:p>
          <a:p>
            <a:pPr algn="just">
              <a:lnSpc>
                <a:spcPct val="107000"/>
              </a:lnSpc>
              <a:spcAft>
                <a:spcPts val="800"/>
              </a:spcAft>
            </a:pPr>
            <a:endParaRPr lang="es-ES" sz="1600" dirty="0">
              <a:solidFill>
                <a:prstClr val="black"/>
              </a:solidFill>
              <a:latin typeface="Open Sans" panose="020B0606030504020204" pitchFamily="34" charset="0"/>
            </a:endParaRPr>
          </a:p>
          <a:p>
            <a:pPr algn="just">
              <a:lnSpc>
                <a:spcPct val="107000"/>
              </a:lnSpc>
              <a:spcAft>
                <a:spcPts val="800"/>
              </a:spcAft>
            </a:pPr>
            <a:r>
              <a:rPr lang="es-ES" sz="1600" dirty="0">
                <a:solidFill>
                  <a:prstClr val="black"/>
                </a:solidFill>
                <a:latin typeface="Open Sans" panose="020B0606030504020204" pitchFamily="34" charset="0"/>
              </a:rPr>
              <a:t>El </a:t>
            </a:r>
            <a:r>
              <a:rPr lang="es-ES" sz="1600" b="1" dirty="0">
                <a:solidFill>
                  <a:prstClr val="black"/>
                </a:solidFill>
                <a:latin typeface="Open Sans" panose="020B0606030504020204" pitchFamily="34" charset="0"/>
              </a:rPr>
              <a:t>cumplimiento</a:t>
            </a:r>
            <a:r>
              <a:rPr lang="es-ES" sz="1600" dirty="0">
                <a:solidFill>
                  <a:prstClr val="black"/>
                </a:solidFill>
                <a:latin typeface="Open Sans" panose="020B0606030504020204" pitchFamily="34" charset="0"/>
              </a:rPr>
              <a:t> de la </a:t>
            </a:r>
            <a:r>
              <a:rPr lang="es-ES" sz="1600" b="1" dirty="0">
                <a:solidFill>
                  <a:prstClr val="black"/>
                </a:solidFill>
                <a:latin typeface="Open Sans" panose="020B0606030504020204" pitchFamily="34" charset="0"/>
              </a:rPr>
              <a:t>“regla n+3” </a:t>
            </a:r>
            <a:r>
              <a:rPr lang="es-ES" sz="1600" dirty="0">
                <a:solidFill>
                  <a:prstClr val="black"/>
                </a:solidFill>
                <a:latin typeface="Open Sans" panose="020B0606030504020204" pitchFamily="34" charset="0"/>
              </a:rPr>
              <a:t>(artículo 105 del Rgto. (UE) 2021/1060) </a:t>
            </a:r>
            <a:r>
              <a:rPr lang="es-ES" sz="1600" b="1" dirty="0">
                <a:solidFill>
                  <a:prstClr val="black"/>
                </a:solidFill>
                <a:latin typeface="Open Sans" panose="020B0606030504020204" pitchFamily="34" charset="0"/>
              </a:rPr>
              <a:t>implica que </a:t>
            </a:r>
            <a:r>
              <a:rPr lang="es-ES" sz="16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s-ES" sz="1600" b="1" dirty="0">
                <a:solidFill>
                  <a:srgbClr val="DA291C"/>
                </a:solidFill>
                <a:ea typeface="Open Sans" panose="020B0606030504020204" pitchFamily="34" charset="0"/>
                <a:cs typeface="Open Sans" panose="020B0606030504020204" pitchFamily="34" charset="0"/>
                <a:sym typeface="Wingdings" panose="05000000000000000000" pitchFamily="2" charset="2"/>
              </a:rPr>
              <a:t>                </a:t>
            </a:r>
          </a:p>
          <a:p>
            <a:pPr algn="just">
              <a:lnSpc>
                <a:spcPct val="107000"/>
              </a:lnSpc>
              <a:spcAft>
                <a:spcPts val="800"/>
              </a:spcAft>
            </a:pPr>
            <a:r>
              <a:rPr lang="es-ES" sz="1600" b="1" dirty="0">
                <a:solidFill>
                  <a:prstClr val="black"/>
                </a:solidFill>
                <a:latin typeface="Open Sans" panose="020B0606030504020204" pitchFamily="34" charset="0"/>
              </a:rPr>
              <a:t>a 31/12/año N+3 </a:t>
            </a:r>
            <a:r>
              <a:rPr lang="es-ES" sz="1600" dirty="0">
                <a:solidFill>
                  <a:prstClr val="black"/>
                </a:solidFill>
                <a:latin typeface="Open Sans" panose="020B0606030504020204" pitchFamily="34" charset="0"/>
              </a:rPr>
              <a:t>se tiene que haber tramitado ante la Comisión Europea solicitudes de reembolso acumuladas que supongan </a:t>
            </a:r>
            <a:r>
              <a:rPr lang="es-ES" sz="1600" b="1" dirty="0">
                <a:solidFill>
                  <a:prstClr val="black"/>
                </a:solidFill>
                <a:latin typeface="Open Sans" panose="020B0606030504020204" pitchFamily="34" charset="0"/>
              </a:rPr>
              <a:t>al menos la ayuda FSE+ </a:t>
            </a:r>
            <a:r>
              <a:rPr lang="es-ES" sz="1600" dirty="0">
                <a:solidFill>
                  <a:prstClr val="black"/>
                </a:solidFill>
                <a:latin typeface="Open Sans" panose="020B0606030504020204" pitchFamily="34" charset="0"/>
              </a:rPr>
              <a:t>programada </a:t>
            </a:r>
            <a:r>
              <a:rPr lang="es-ES" sz="1600" b="1" dirty="0">
                <a:solidFill>
                  <a:prstClr val="black"/>
                </a:solidFill>
                <a:latin typeface="Open Sans" panose="020B0606030504020204" pitchFamily="34" charset="0"/>
              </a:rPr>
              <a:t>hasta la anualidad año N.</a:t>
            </a:r>
          </a:p>
          <a:p>
            <a:pPr algn="just">
              <a:lnSpc>
                <a:spcPct val="107000"/>
              </a:lnSpc>
              <a:spcAft>
                <a:spcPts val="800"/>
              </a:spcAft>
            </a:pPr>
            <a:endParaRPr lang="es-ES" sz="1600" b="1" dirty="0">
              <a:solidFill>
                <a:prstClr val="black"/>
              </a:solidFill>
              <a:latin typeface="Open Sans" panose="020B0606030504020204" pitchFamily="34" charset="0"/>
            </a:endParaRPr>
          </a:p>
          <a:p>
            <a:pPr marL="285750" lvl="0" indent="-285750" algn="just">
              <a:lnSpc>
                <a:spcPct val="107000"/>
              </a:lnSpc>
              <a:spcBef>
                <a:spcPts val="0"/>
              </a:spcBef>
              <a:spcAft>
                <a:spcPts val="800"/>
              </a:spcAft>
              <a:buFont typeface="Wingdings" panose="05000000000000000000" pitchFamily="2" charset="2"/>
              <a:buChar char="Ø"/>
            </a:pPr>
            <a:r>
              <a:rPr lang="es-ES" sz="1600" b="1" dirty="0">
                <a:solidFill>
                  <a:prstClr val="black"/>
                </a:solidFill>
                <a:latin typeface="Open Sans" panose="020B0606030504020204" pitchFamily="34" charset="0"/>
                <a:ea typeface="+mn-ea"/>
                <a:cs typeface="+mn-cs"/>
              </a:rPr>
              <a:t>Elementos a tener en cuenta </a:t>
            </a:r>
            <a:r>
              <a:rPr lang="es-ES" sz="1600" dirty="0">
                <a:solidFill>
                  <a:prstClr val="black"/>
                </a:solidFill>
                <a:latin typeface="Open Sans" panose="020B0606030504020204" pitchFamily="34" charset="0"/>
                <a:ea typeface="+mn-ea"/>
                <a:cs typeface="+mn-cs"/>
              </a:rPr>
              <a:t>para el cálculo :</a:t>
            </a:r>
            <a:endParaRPr lang="es-ES" sz="1600" b="0" dirty="0">
              <a:solidFill>
                <a:prstClr val="black"/>
              </a:solidFill>
              <a:latin typeface="Open Sans" panose="020B0606030504020204" pitchFamily="34" charset="0"/>
              <a:ea typeface="+mn-ea"/>
              <a:cs typeface="+mn-cs"/>
            </a:endParaRPr>
          </a:p>
          <a:p>
            <a:pPr marL="952485" lvl="1" indent="-342900" algn="just">
              <a:lnSpc>
                <a:spcPct val="107000"/>
              </a:lnSpc>
              <a:spcAft>
                <a:spcPts val="800"/>
              </a:spcAft>
              <a:buFont typeface="+mj-lt"/>
              <a:buAutoNum type="alphaLcParenR"/>
            </a:pPr>
            <a:r>
              <a:rPr lang="es-ES" sz="1600" b="0" dirty="0">
                <a:solidFill>
                  <a:prstClr val="black"/>
                </a:solidFill>
                <a:latin typeface="Open Sans" panose="020B0606030504020204" pitchFamily="34" charset="0"/>
                <a:ea typeface="+mn-ea"/>
                <a:cs typeface="+mn-cs"/>
              </a:rPr>
              <a:t>Ayuda FSE+ programada hasta la anualidad 2026. </a:t>
            </a:r>
          </a:p>
          <a:p>
            <a:pPr marL="952485" lvl="1" indent="-342900" algn="just">
              <a:lnSpc>
                <a:spcPct val="107000"/>
              </a:lnSpc>
              <a:spcAft>
                <a:spcPts val="800"/>
              </a:spcAft>
              <a:buFont typeface="+mj-lt"/>
              <a:buAutoNum type="alphaLcParenR"/>
            </a:pPr>
            <a:r>
              <a:rPr lang="es-ES" sz="1600" b="0" dirty="0">
                <a:solidFill>
                  <a:prstClr val="black"/>
                </a:solidFill>
                <a:latin typeface="Open Sans" panose="020B0606030504020204" pitchFamily="34" charset="0"/>
                <a:ea typeface="+mn-ea"/>
                <a:cs typeface="+mn-cs"/>
              </a:rPr>
              <a:t>Prefinanciaciones previstas en los Reglamentos hasta el año 2026.</a:t>
            </a:r>
            <a:endParaRPr lang="es-ES" sz="1600" dirty="0">
              <a:solidFill>
                <a:prstClr val="black"/>
              </a:solidFill>
              <a:latin typeface="Open Sans" panose="020B0606030504020204" pitchFamily="34" charset="0"/>
            </a:endParaRPr>
          </a:p>
          <a:p>
            <a:pPr marL="952485" lvl="1" indent="-342900" algn="just">
              <a:lnSpc>
                <a:spcPct val="107000"/>
              </a:lnSpc>
              <a:spcAft>
                <a:spcPts val="800"/>
              </a:spcAft>
              <a:buFont typeface="+mj-lt"/>
              <a:buAutoNum type="alphaLcParenR"/>
            </a:pPr>
            <a:r>
              <a:rPr lang="es-ES" sz="1600" b="0" dirty="0">
                <a:solidFill>
                  <a:prstClr val="black"/>
                </a:solidFill>
                <a:latin typeface="Open Sans" panose="020B0606030504020204" pitchFamily="34" charset="0"/>
                <a:ea typeface="+mn-ea"/>
                <a:cs typeface="+mn-cs"/>
              </a:rPr>
              <a:t>Importe de las solicitudes acumuladas de reembolso a la CE que a fecha 31/12/2026 estén tramitadas o previstas.</a:t>
            </a:r>
          </a:p>
          <a:p>
            <a:pPr algn="just">
              <a:lnSpc>
                <a:spcPct val="107000"/>
              </a:lnSpc>
              <a:spcAft>
                <a:spcPts val="800"/>
              </a:spcAft>
            </a:pPr>
            <a:endParaRPr lang="es-ES" sz="1600" b="1" dirty="0">
              <a:solidFill>
                <a:prstClr val="black"/>
              </a:solidFill>
              <a:latin typeface="Open Sans" panose="020B0606030504020204" pitchFamily="34" charset="0"/>
            </a:endParaRPr>
          </a:p>
          <a:p>
            <a:pPr algn="just">
              <a:lnSpc>
                <a:spcPct val="107000"/>
              </a:lnSpc>
              <a:spcAft>
                <a:spcPts val="800"/>
              </a:spcAft>
            </a:pPr>
            <a:endParaRPr lang="es-ES" sz="1600" b="1" dirty="0">
              <a:solidFill>
                <a:prstClr val="black"/>
              </a:solidFill>
              <a:latin typeface="Open Sans" panose="020B0606030504020204" pitchFamily="34" charset="0"/>
            </a:endParaRPr>
          </a:p>
        </p:txBody>
      </p:sp>
    </p:spTree>
    <p:extLst>
      <p:ext uri="{BB962C8B-B14F-4D97-AF65-F5344CB8AC3E}">
        <p14:creationId xmlns:p14="http://schemas.microsoft.com/office/powerpoint/2010/main" val="165460594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esquinas redondeadas 11">
            <a:extLst>
              <a:ext uri="{FF2B5EF4-FFF2-40B4-BE49-F238E27FC236}">
                <a16:creationId xmlns:a16="http://schemas.microsoft.com/office/drawing/2014/main" xmlns="" id="{AE3E02E9-7ABB-D95B-FE9A-C9A8CD459C12}"/>
              </a:ext>
            </a:extLst>
          </p:cNvPr>
          <p:cNvSpPr/>
          <p:nvPr/>
        </p:nvSpPr>
        <p:spPr bwMode="gray">
          <a:xfrm>
            <a:off x="405353" y="1640264"/>
            <a:ext cx="11036138" cy="4138367"/>
          </a:xfrm>
          <a:prstGeom prst="roundRect">
            <a:avLst/>
          </a:prstGeom>
          <a:solidFill>
            <a:srgbClr val="A6A6B5">
              <a:alpha val="40000"/>
            </a:srgbClr>
          </a:solidFill>
          <a:ln w="25400" algn="ctr">
            <a:solidFill>
              <a:srgbClr val="C6422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s-ES" sz="1600" b="1" noProof="0" dirty="0">
              <a:solidFill>
                <a:schemeClr val="bg1"/>
              </a:solidFill>
            </a:endParaRPr>
          </a:p>
        </p:txBody>
      </p:sp>
      <p:sp>
        <p:nvSpPr>
          <p:cNvPr id="6" name="Title 1">
            <a:extLst>
              <a:ext uri="{FF2B5EF4-FFF2-40B4-BE49-F238E27FC236}">
                <a16:creationId xmlns:a16="http://schemas.microsoft.com/office/drawing/2014/main" xmlns="" id="{E8A0CFB8-492F-589D-715D-B92A0254684A}"/>
              </a:ext>
            </a:extLst>
          </p:cNvPr>
          <p:cNvSpPr txBox="1">
            <a:spLocks/>
          </p:cNvSpPr>
          <p:nvPr/>
        </p:nvSpPr>
        <p:spPr bwMode="gray">
          <a:xfrm>
            <a:off x="661520" y="891701"/>
            <a:ext cx="10680978" cy="41814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r>
              <a:rPr lang="es-ES_tradnl" sz="2400" dirty="0">
                <a:solidFill>
                  <a:srgbClr val="C00000"/>
                </a:solidFill>
                <a:latin typeface="Open Sans" panose="020B0606030504020204" pitchFamily="34" charset="0"/>
              </a:rPr>
              <a:t>10. Cumplimiento regla n+3 a 31 diciembre 2026 </a:t>
            </a:r>
            <a:r>
              <a:rPr lang="es-ES_tradnl" sz="2400" dirty="0">
                <a:solidFill>
                  <a:srgbClr val="C00000"/>
                </a:solidFill>
                <a:latin typeface="Open Sans" panose="020B0606030504020204" pitchFamily="34" charset="0"/>
                <a:ea typeface="+mn-ea"/>
                <a:cs typeface="+mn-cs"/>
              </a:rPr>
              <a:t>(II)</a:t>
            </a:r>
            <a:endParaRPr lang="es-ES_tradnl" sz="2400" dirty="0">
              <a:solidFill>
                <a:srgbClr val="C00000"/>
              </a:solidFill>
              <a:latin typeface="Open Sans" panose="020B0606030504020204" pitchFamily="34" charset="0"/>
            </a:endParaRPr>
          </a:p>
          <a:p>
            <a:pPr algn="just">
              <a:spcBef>
                <a:spcPts val="1200"/>
              </a:spcBef>
              <a:spcAft>
                <a:spcPts val="1200"/>
              </a:spcAft>
            </a:pPr>
            <a:endParaRPr lang="es-ES" sz="1400" dirty="0">
              <a:solidFill>
                <a:srgbClr val="43B02A"/>
              </a:solidFill>
              <a:latin typeface="Open Sans" panose="020B0606030504020204" pitchFamily="34" charset="0"/>
            </a:endParaRPr>
          </a:p>
        </p:txBody>
      </p:sp>
      <p:sp>
        <p:nvSpPr>
          <p:cNvPr id="7" name="CuadroTexto 6">
            <a:extLst>
              <a:ext uri="{FF2B5EF4-FFF2-40B4-BE49-F238E27FC236}">
                <a16:creationId xmlns:a16="http://schemas.microsoft.com/office/drawing/2014/main" xmlns="" id="{E5D9DB84-F674-3E5A-7837-611819A0AB80}"/>
              </a:ext>
            </a:extLst>
          </p:cNvPr>
          <p:cNvSpPr txBox="1"/>
          <p:nvPr/>
        </p:nvSpPr>
        <p:spPr>
          <a:xfrm>
            <a:off x="730075" y="2028185"/>
            <a:ext cx="10386694" cy="3591752"/>
          </a:xfrm>
          <a:prstGeom prst="rect">
            <a:avLst/>
          </a:prstGeom>
          <a:noFill/>
        </p:spPr>
        <p:txBody>
          <a:bodyPr wrap="square">
            <a:spAutoFit/>
          </a:bodyPr>
          <a:lstStyle/>
          <a:p>
            <a:pPr lvl="0" algn="just">
              <a:lnSpc>
                <a:spcPct val="107000"/>
              </a:lnSpc>
              <a:spcBef>
                <a:spcPts val="0"/>
              </a:spcBef>
              <a:spcAft>
                <a:spcPts val="800"/>
              </a:spcAft>
              <a:buSzPct val="100000"/>
            </a:pPr>
            <a:r>
              <a:rPr lang="es-ES" sz="1600" b="1" dirty="0">
                <a:solidFill>
                  <a:prstClr val="black"/>
                </a:solidFill>
                <a:latin typeface="Open Sans" panose="020B0606030504020204" pitchFamily="34" charset="0"/>
                <a:ea typeface="+mn-ea"/>
                <a:cs typeface="+mn-cs"/>
                <a:sym typeface="Wingdings" panose="05000000000000000000" pitchFamily="2" charset="2"/>
              </a:rPr>
              <a:t>A) Ayuda FSE+ </a:t>
            </a:r>
            <a:r>
              <a:rPr lang="es-ES" sz="1600" b="1" dirty="0">
                <a:solidFill>
                  <a:prstClr val="black"/>
                </a:solidFill>
                <a:latin typeface="Open Sans" panose="020B0606030504020204" pitchFamily="34" charset="0"/>
                <a:sym typeface="Wingdings" panose="05000000000000000000" pitchFamily="2" charset="2"/>
              </a:rPr>
              <a:t>senda 2022+2023</a:t>
            </a:r>
            <a:r>
              <a:rPr lang="es-ES" sz="1600" b="1" dirty="0">
                <a:solidFill>
                  <a:prstClr val="black"/>
                </a:solidFill>
                <a:latin typeface="Open Sans" panose="020B0606030504020204" pitchFamily="34" charset="0"/>
                <a:ea typeface="+mn-ea"/>
                <a:cs typeface="+mn-cs"/>
                <a:sym typeface="Wingdings" panose="05000000000000000000" pitchFamily="2" charset="2"/>
              </a:rPr>
              <a:t>: </a:t>
            </a:r>
            <a:r>
              <a:rPr lang="es-ES" sz="1600" dirty="0">
                <a:solidFill>
                  <a:prstClr val="black"/>
                </a:solidFill>
                <a:latin typeface="Open Sans" panose="020B0606030504020204" pitchFamily="34" charset="0"/>
                <a:ea typeface="+mn-ea"/>
                <a:cs typeface="+mn-cs"/>
                <a:sym typeface="Wingdings" panose="05000000000000000000" pitchFamily="2" charset="2"/>
              </a:rPr>
              <a:t>140,88 M€ (incluida AT).</a:t>
            </a:r>
          </a:p>
          <a:p>
            <a:pPr lvl="0" algn="just">
              <a:lnSpc>
                <a:spcPct val="107000"/>
              </a:lnSpc>
              <a:spcBef>
                <a:spcPts val="0"/>
              </a:spcBef>
              <a:spcAft>
                <a:spcPts val="800"/>
              </a:spcAft>
              <a:buSzPct val="100000"/>
            </a:pPr>
            <a:r>
              <a:rPr lang="es-ES" sz="1600" b="1" dirty="0">
                <a:solidFill>
                  <a:prstClr val="black"/>
                </a:solidFill>
                <a:latin typeface="Open Sans" panose="020B0606030504020204" pitchFamily="34" charset="0"/>
                <a:ea typeface="+mn-ea"/>
                <a:cs typeface="+mn-cs"/>
                <a:sym typeface="Wingdings" panose="05000000000000000000" pitchFamily="2" charset="2"/>
              </a:rPr>
              <a:t>B) Prefinanciaciones previstas en los Reglamentos </a:t>
            </a:r>
          </a:p>
          <a:p>
            <a:pPr marL="895335" lvl="1" indent="-285750" algn="just">
              <a:lnSpc>
                <a:spcPct val="107000"/>
              </a:lnSpc>
              <a:spcAft>
                <a:spcPts val="800"/>
              </a:spcAft>
              <a:buSzPct val="100000"/>
              <a:buFont typeface="Wingdings" panose="05000000000000000000" pitchFamily="2" charset="2"/>
              <a:buChar char="§"/>
            </a:pPr>
            <a:r>
              <a:rPr lang="es-ES" sz="1400" b="0" u="sng" dirty="0">
                <a:solidFill>
                  <a:prstClr val="black"/>
                </a:solidFill>
                <a:latin typeface="Open Sans" panose="020B0606030504020204" pitchFamily="34" charset="0"/>
                <a:ea typeface="+mn-ea"/>
                <a:cs typeface="+mn-cs"/>
                <a:sym typeface="Wingdings" panose="05000000000000000000" pitchFamily="2" charset="2"/>
              </a:rPr>
              <a:t>Anuales </a:t>
            </a:r>
            <a:r>
              <a:rPr lang="es-ES" sz="1400" b="0" dirty="0">
                <a:solidFill>
                  <a:prstClr val="black"/>
                </a:solidFill>
                <a:latin typeface="Open Sans" panose="020B0606030504020204" pitchFamily="34" charset="0"/>
                <a:ea typeface="+mn-ea"/>
                <a:cs typeface="+mn-cs"/>
                <a:sym typeface="Wingdings" panose="05000000000000000000" pitchFamily="2" charset="2"/>
              </a:rPr>
              <a:t>(art. 90.2 Rgto. (UE) 2021/1060), desde el 2021 hasta el 2026  </a:t>
            </a:r>
            <a:r>
              <a:rPr lang="es-ES" sz="1400" dirty="0">
                <a:solidFill>
                  <a:prstClr val="black"/>
                </a:solidFill>
                <a:latin typeface="Open Sans" panose="020B0606030504020204" pitchFamily="34" charset="0"/>
                <a:ea typeface="+mn-ea"/>
                <a:cs typeface="+mn-cs"/>
                <a:sym typeface="Wingdings" panose="05000000000000000000" pitchFamily="2" charset="2"/>
              </a:rPr>
              <a:t>12,27M€ </a:t>
            </a:r>
            <a:r>
              <a:rPr lang="es-ES" sz="1400" b="0" dirty="0">
                <a:solidFill>
                  <a:prstClr val="black"/>
                </a:solidFill>
                <a:latin typeface="Open Sans" panose="020B0606030504020204" pitchFamily="34" charset="0"/>
                <a:ea typeface="+mn-ea"/>
                <a:cs typeface="+mn-cs"/>
                <a:sym typeface="Wingdings" panose="05000000000000000000" pitchFamily="2" charset="2"/>
              </a:rPr>
              <a:t>(0,5%, para cada año, de la ayuda FSE+ programada). </a:t>
            </a:r>
          </a:p>
          <a:p>
            <a:pPr marL="895335" lvl="1" indent="-285750" algn="just">
              <a:lnSpc>
                <a:spcPct val="107000"/>
              </a:lnSpc>
              <a:spcAft>
                <a:spcPts val="800"/>
              </a:spcAft>
              <a:buSzPct val="100000"/>
              <a:buFont typeface="Wingdings" panose="05000000000000000000" pitchFamily="2" charset="2"/>
              <a:buChar char="§"/>
            </a:pPr>
            <a:r>
              <a:rPr lang="es-ES" sz="1400" b="0" u="sng" dirty="0">
                <a:solidFill>
                  <a:prstClr val="black"/>
                </a:solidFill>
                <a:latin typeface="Open Sans" panose="020B0606030504020204" pitchFamily="34" charset="0"/>
                <a:ea typeface="+mn-ea"/>
                <a:cs typeface="+mn-cs"/>
                <a:sym typeface="Wingdings" panose="05000000000000000000" pitchFamily="2" charset="2"/>
              </a:rPr>
              <a:t>Adicionales</a:t>
            </a:r>
            <a:r>
              <a:rPr lang="es-ES" sz="1400" b="0" dirty="0">
                <a:solidFill>
                  <a:prstClr val="black"/>
                </a:solidFill>
                <a:latin typeface="Open Sans" panose="020B0606030504020204" pitchFamily="34" charset="0"/>
                <a:ea typeface="+mn-ea"/>
                <a:cs typeface="+mn-cs"/>
                <a:sym typeface="Wingdings" panose="05000000000000000000" pitchFamily="2" charset="2"/>
              </a:rPr>
              <a:t> (art. 2 Rgto. (UE) 2022/2039), para los años 2022 y 2023  </a:t>
            </a:r>
            <a:r>
              <a:rPr lang="es-ES" sz="1400" dirty="0">
                <a:solidFill>
                  <a:prstClr val="black"/>
                </a:solidFill>
                <a:latin typeface="Open Sans" panose="020B0606030504020204" pitchFamily="34" charset="0"/>
                <a:ea typeface="+mn-ea"/>
                <a:cs typeface="+mn-cs"/>
                <a:sym typeface="Wingdings" panose="05000000000000000000" pitchFamily="2" charset="2"/>
              </a:rPr>
              <a:t>4,09M€ </a:t>
            </a:r>
            <a:r>
              <a:rPr lang="es-ES" sz="1400" b="0" dirty="0">
                <a:solidFill>
                  <a:prstClr val="black"/>
                </a:solidFill>
                <a:latin typeface="Open Sans" panose="020B0606030504020204" pitchFamily="34" charset="0"/>
                <a:ea typeface="+mn-ea"/>
                <a:cs typeface="+mn-cs"/>
                <a:sym typeface="Wingdings" panose="05000000000000000000" pitchFamily="2" charset="2"/>
              </a:rPr>
              <a:t>(0,5%, para cada uno de esos dos años, de la ayuda FSE+ programada).</a:t>
            </a:r>
          </a:p>
          <a:p>
            <a:pPr marL="895335" lvl="1" indent="-285750" algn="just">
              <a:lnSpc>
                <a:spcPct val="107000"/>
              </a:lnSpc>
              <a:spcAft>
                <a:spcPts val="800"/>
              </a:spcAft>
              <a:buSzPct val="100000"/>
              <a:buFont typeface="Wingdings" panose="05000000000000000000" pitchFamily="2" charset="2"/>
              <a:buChar char="§"/>
            </a:pPr>
            <a:r>
              <a:rPr lang="es-ES" sz="1400" b="0" u="sng" dirty="0">
                <a:solidFill>
                  <a:prstClr val="black"/>
                </a:solidFill>
                <a:latin typeface="Open Sans" panose="020B0606030504020204" pitchFamily="34" charset="0"/>
                <a:ea typeface="+mn-ea"/>
                <a:cs typeface="+mn-cs"/>
                <a:sym typeface="Wingdings" panose="05000000000000000000" pitchFamily="2" charset="2"/>
              </a:rPr>
              <a:t>Excepcional</a:t>
            </a:r>
            <a:r>
              <a:rPr lang="es-ES" sz="1400" b="0" dirty="0">
                <a:solidFill>
                  <a:prstClr val="black"/>
                </a:solidFill>
                <a:latin typeface="Open Sans" panose="020B0606030504020204" pitchFamily="34" charset="0"/>
                <a:ea typeface="+mn-ea"/>
                <a:cs typeface="+mn-cs"/>
                <a:sym typeface="Wingdings" panose="05000000000000000000" pitchFamily="2" charset="2"/>
              </a:rPr>
              <a:t> (art. 12 Rgto. (UE) 2024/795) por la incorporación de la Prioridad STEP al Programa FSE+ antes del  31/03/2025  </a:t>
            </a:r>
            <a:r>
              <a:rPr lang="es-ES" sz="1400" dirty="0">
                <a:solidFill>
                  <a:prstClr val="black"/>
                </a:solidFill>
                <a:latin typeface="Open Sans" panose="020B0606030504020204" pitchFamily="34" charset="0"/>
                <a:ea typeface="+mn-ea"/>
                <a:cs typeface="+mn-cs"/>
                <a:sym typeface="Wingdings" panose="05000000000000000000" pitchFamily="2" charset="2"/>
              </a:rPr>
              <a:t>19,14M€ </a:t>
            </a:r>
            <a:r>
              <a:rPr lang="es-ES" sz="1400" b="0" dirty="0">
                <a:solidFill>
                  <a:prstClr val="black"/>
                </a:solidFill>
                <a:latin typeface="Open Sans" panose="020B0606030504020204" pitchFamily="34" charset="0"/>
                <a:ea typeface="+mn-ea"/>
                <a:cs typeface="+mn-cs"/>
                <a:sym typeface="Wingdings" panose="05000000000000000000" pitchFamily="2" charset="2"/>
              </a:rPr>
              <a:t>(30% de la ayuda FSE+ asignada a la  Prioridad STEP).</a:t>
            </a:r>
          </a:p>
          <a:p>
            <a:pPr marL="895335" lvl="1" indent="-285750" algn="just">
              <a:lnSpc>
                <a:spcPct val="107000"/>
              </a:lnSpc>
              <a:spcAft>
                <a:spcPts val="800"/>
              </a:spcAft>
              <a:buSzPct val="100000"/>
              <a:buFont typeface="Wingdings" panose="05000000000000000000" pitchFamily="2" charset="2"/>
              <a:buChar char="§"/>
            </a:pPr>
            <a:r>
              <a:rPr lang="es-ES" sz="1400" u="sng" dirty="0">
                <a:solidFill>
                  <a:prstClr val="black"/>
                </a:solidFill>
                <a:latin typeface="Open Sans" panose="020B0606030504020204" pitchFamily="34" charset="0"/>
                <a:sym typeface="Wingdings" panose="05000000000000000000" pitchFamily="2" charset="2"/>
              </a:rPr>
              <a:t>Única adicional </a:t>
            </a:r>
            <a:r>
              <a:rPr lang="es-ES" sz="1400" dirty="0">
                <a:solidFill>
                  <a:prstClr val="black"/>
                </a:solidFill>
                <a:latin typeface="Open Sans" panose="020B0606030504020204" pitchFamily="34" charset="0"/>
                <a:sym typeface="Wingdings" panose="05000000000000000000" pitchFamily="2" charset="2"/>
              </a:rPr>
              <a:t>(art. 1 Rgto. (UE) 2025/1913), por la incorporación a la Prioridad STEP de el 10% asignación FSE+ </a:t>
            </a:r>
            <a:r>
              <a:rPr lang="es-ES" sz="1400" b="0" dirty="0">
                <a:solidFill>
                  <a:prstClr val="black"/>
                </a:solidFill>
                <a:latin typeface="Open Sans" panose="020B0606030504020204" pitchFamily="34" charset="0"/>
                <a:ea typeface="+mn-ea"/>
                <a:cs typeface="+mn-cs"/>
                <a:sym typeface="Wingdings" panose="05000000000000000000" pitchFamily="2" charset="2"/>
              </a:rPr>
              <a:t> 6,13M€ (1,5% Ayuda FSE+)</a:t>
            </a:r>
          </a:p>
          <a:p>
            <a:pPr lvl="0" algn="just">
              <a:lnSpc>
                <a:spcPct val="107000"/>
              </a:lnSpc>
              <a:spcBef>
                <a:spcPts val="0"/>
              </a:spcBef>
              <a:spcAft>
                <a:spcPts val="800"/>
              </a:spcAft>
              <a:buSzPct val="100000"/>
            </a:pPr>
            <a:r>
              <a:rPr lang="es-ES" sz="1600" b="1" dirty="0">
                <a:solidFill>
                  <a:prstClr val="black"/>
                </a:solidFill>
                <a:latin typeface="Open Sans" panose="020B0606030504020204" pitchFamily="34" charset="0"/>
                <a:ea typeface="+mn-ea"/>
                <a:cs typeface="+mn-cs"/>
                <a:sym typeface="Wingdings" panose="05000000000000000000" pitchFamily="2" charset="2"/>
              </a:rPr>
              <a:t>C) Importe de las solicitudes de reembolso ya tramitadas ante la CE a 2025 </a:t>
            </a:r>
            <a:r>
              <a:rPr lang="es-ES" sz="1600" dirty="0">
                <a:solidFill>
                  <a:prstClr val="black"/>
                </a:solidFill>
                <a:latin typeface="Open Sans" panose="020B0606030504020204" pitchFamily="34" charset="0"/>
                <a:ea typeface="+mn-ea"/>
                <a:cs typeface="+mn-cs"/>
                <a:sym typeface="Wingdings" panose="05000000000000000000" pitchFamily="2" charset="2"/>
              </a:rPr>
              <a:t>(56,27 M€) </a:t>
            </a:r>
            <a:r>
              <a:rPr lang="es-ES" sz="1600" b="1" dirty="0">
                <a:solidFill>
                  <a:prstClr val="black"/>
                </a:solidFill>
                <a:latin typeface="Open Sans" panose="020B0606030504020204" pitchFamily="34" charset="0"/>
                <a:ea typeface="+mn-ea"/>
                <a:cs typeface="+mn-cs"/>
                <a:sym typeface="Wingdings" panose="05000000000000000000" pitchFamily="2" charset="2"/>
              </a:rPr>
              <a:t>y previstas </a:t>
            </a:r>
            <a:r>
              <a:rPr lang="es-ES" sz="1600" dirty="0">
                <a:solidFill>
                  <a:prstClr val="black"/>
                </a:solidFill>
                <a:latin typeface="Open Sans" panose="020B0606030504020204" pitchFamily="34" charset="0"/>
                <a:ea typeface="+mn-ea"/>
                <a:cs typeface="+mn-cs"/>
                <a:sym typeface="Wingdings" panose="05000000000000000000" pitchFamily="2" charset="2"/>
              </a:rPr>
              <a:t>efectuar</a:t>
            </a:r>
            <a:r>
              <a:rPr lang="es-ES" sz="1600" b="1" dirty="0">
                <a:solidFill>
                  <a:prstClr val="black"/>
                </a:solidFill>
                <a:latin typeface="Open Sans" panose="020B0606030504020204" pitchFamily="34" charset="0"/>
                <a:ea typeface="+mn-ea"/>
                <a:cs typeface="+mn-cs"/>
                <a:sym typeface="Wingdings" panose="05000000000000000000" pitchFamily="2" charset="2"/>
              </a:rPr>
              <a:t> </a:t>
            </a:r>
            <a:r>
              <a:rPr lang="es-ES" sz="1600" b="0" dirty="0">
                <a:solidFill>
                  <a:prstClr val="black"/>
                </a:solidFill>
                <a:latin typeface="Open Sans" panose="020B0606030504020204" pitchFamily="34" charset="0"/>
                <a:ea typeface="+mn-ea"/>
                <a:cs typeface="+mn-cs"/>
                <a:sym typeface="Wingdings" panose="05000000000000000000" pitchFamily="2" charset="2"/>
              </a:rPr>
              <a:t>antes del 31/12/2026 </a:t>
            </a:r>
            <a:r>
              <a:rPr lang="es-ES" sz="1600" b="1" dirty="0">
                <a:solidFill>
                  <a:prstClr val="black"/>
                </a:solidFill>
                <a:latin typeface="Open Sans" panose="020B0606030504020204" pitchFamily="34" charset="0"/>
                <a:ea typeface="+mn-ea"/>
                <a:cs typeface="+mn-cs"/>
                <a:sym typeface="Wingdings" panose="05000000000000000000" pitchFamily="2" charset="2"/>
              </a:rPr>
              <a:t> </a:t>
            </a:r>
            <a:r>
              <a:rPr lang="es-ES" sz="1600" dirty="0">
                <a:solidFill>
                  <a:prstClr val="black"/>
                </a:solidFill>
                <a:latin typeface="Open Sans" panose="020B0606030504020204" pitchFamily="34" charset="0"/>
                <a:ea typeface="+mn-ea"/>
                <a:cs typeface="+mn-cs"/>
                <a:sym typeface="Wingdings" panose="05000000000000000000" pitchFamily="2" charset="2"/>
              </a:rPr>
              <a:t>55,31 M€ ayuda FSE+.</a:t>
            </a:r>
            <a:endParaRPr lang="es-ES" sz="1600" dirty="0">
              <a:solidFill>
                <a:schemeClr val="bg1"/>
              </a:solidFill>
              <a:latin typeface="Open Sans" panose="020B0606030504020204" pitchFamily="34" charset="0"/>
              <a:ea typeface="+mn-ea"/>
              <a:cs typeface="+mn-cs"/>
            </a:endParaRPr>
          </a:p>
        </p:txBody>
      </p:sp>
    </p:spTree>
    <p:extLst>
      <p:ext uri="{BB962C8B-B14F-4D97-AF65-F5344CB8AC3E}">
        <p14:creationId xmlns:p14="http://schemas.microsoft.com/office/powerpoint/2010/main" val="260293149"/>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esquinas redondeadas 2">
            <a:extLst>
              <a:ext uri="{FF2B5EF4-FFF2-40B4-BE49-F238E27FC236}">
                <a16:creationId xmlns:a16="http://schemas.microsoft.com/office/drawing/2014/main" xmlns="" id="{A1A418E9-FAB5-1330-E40E-350147F25642}"/>
              </a:ext>
            </a:extLst>
          </p:cNvPr>
          <p:cNvSpPr/>
          <p:nvPr/>
        </p:nvSpPr>
        <p:spPr bwMode="gray">
          <a:xfrm>
            <a:off x="405353" y="1640264"/>
            <a:ext cx="11036138" cy="4138367"/>
          </a:xfrm>
          <a:prstGeom prst="roundRect">
            <a:avLst/>
          </a:prstGeom>
          <a:solidFill>
            <a:srgbClr val="A6A6B5">
              <a:alpha val="40000"/>
            </a:srgbClr>
          </a:solidFill>
          <a:ln w="25400" algn="ctr">
            <a:solidFill>
              <a:srgbClr val="C6422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s-ES" sz="1600" b="1" noProof="0" dirty="0">
              <a:solidFill>
                <a:schemeClr val="bg1"/>
              </a:solidFill>
            </a:endParaRPr>
          </a:p>
        </p:txBody>
      </p:sp>
      <p:sp>
        <p:nvSpPr>
          <p:cNvPr id="7" name="Title 1">
            <a:extLst>
              <a:ext uri="{FF2B5EF4-FFF2-40B4-BE49-F238E27FC236}">
                <a16:creationId xmlns:a16="http://schemas.microsoft.com/office/drawing/2014/main" xmlns="" id="{4C771EA3-A0F7-CD52-039D-F4A25FD6EEBD}"/>
              </a:ext>
            </a:extLst>
          </p:cNvPr>
          <p:cNvSpPr txBox="1">
            <a:spLocks/>
          </p:cNvSpPr>
          <p:nvPr/>
        </p:nvSpPr>
        <p:spPr bwMode="gray">
          <a:xfrm>
            <a:off x="658150" y="891047"/>
            <a:ext cx="10910997" cy="421652"/>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lgn="just">
              <a:spcBef>
                <a:spcPts val="1200"/>
              </a:spcBef>
              <a:spcAft>
                <a:spcPts val="1200"/>
              </a:spcAft>
            </a:pPr>
            <a:r>
              <a:rPr lang="es-ES_tradnl" sz="2400" dirty="0">
                <a:solidFill>
                  <a:srgbClr val="C00000"/>
                </a:solidFill>
                <a:latin typeface="Open Sans" panose="020B0606030504020204" pitchFamily="34" charset="0"/>
              </a:rPr>
              <a:t>10. Cumplimiento de la regla n+3  a 31 de diciembre de 2026 </a:t>
            </a:r>
            <a:r>
              <a:rPr lang="es-ES_tradnl" sz="2400" dirty="0">
                <a:solidFill>
                  <a:srgbClr val="C00000"/>
                </a:solidFill>
                <a:latin typeface="Open Sans" panose="020B0606030504020204" pitchFamily="34" charset="0"/>
                <a:ea typeface="+mn-ea"/>
                <a:cs typeface="+mn-cs"/>
              </a:rPr>
              <a:t>(III)</a:t>
            </a:r>
            <a:endParaRPr lang="es-ES_tradnl" sz="2400" dirty="0">
              <a:solidFill>
                <a:srgbClr val="C00000"/>
              </a:solidFill>
              <a:latin typeface="Open Sans" panose="020B0606030504020204" pitchFamily="34" charset="0"/>
            </a:endParaRPr>
          </a:p>
          <a:p>
            <a:pPr algn="just">
              <a:spcBef>
                <a:spcPts val="1200"/>
              </a:spcBef>
              <a:spcAft>
                <a:spcPts val="1200"/>
              </a:spcAft>
            </a:pPr>
            <a:endParaRPr lang="es-ES" sz="1400" dirty="0">
              <a:solidFill>
                <a:srgbClr val="C00000"/>
              </a:solidFill>
              <a:latin typeface="Open Sans" panose="020B0606030504020204" pitchFamily="34" charset="0"/>
            </a:endParaRPr>
          </a:p>
        </p:txBody>
      </p:sp>
      <p:sp>
        <p:nvSpPr>
          <p:cNvPr id="2" name="Rectángulo 1">
            <a:extLst>
              <a:ext uri="{FF2B5EF4-FFF2-40B4-BE49-F238E27FC236}">
                <a16:creationId xmlns:a16="http://schemas.microsoft.com/office/drawing/2014/main" xmlns="" id="{A18884ED-6E50-5C4D-0C9A-7898C649A6B5}"/>
              </a:ext>
            </a:extLst>
          </p:cNvPr>
          <p:cNvSpPr/>
          <p:nvPr/>
        </p:nvSpPr>
        <p:spPr>
          <a:xfrm>
            <a:off x="658150" y="2313047"/>
            <a:ext cx="10537372" cy="2962414"/>
          </a:xfrm>
          <a:prstGeom prst="rect">
            <a:avLst/>
          </a:prstGeom>
          <a:noFill/>
          <a:effectLst/>
        </p:spPr>
        <p:txBody>
          <a:bodyPr wrap="square">
            <a:spAutoFit/>
          </a:bodyPr>
          <a:lstStyle/>
          <a:p>
            <a:pPr marL="285750" lvl="0" indent="-285750" algn="just">
              <a:lnSpc>
                <a:spcPct val="107000"/>
              </a:lnSpc>
              <a:spcAft>
                <a:spcPts val="800"/>
              </a:spcAft>
              <a:buFont typeface="Wingdings" panose="05000000000000000000" pitchFamily="2" charset="2"/>
              <a:buChar char="Ø"/>
            </a:pPr>
            <a:r>
              <a:rPr lang="es-ES" sz="1600" b="1" dirty="0">
                <a:solidFill>
                  <a:prstClr val="black"/>
                </a:solidFill>
                <a:latin typeface="Open Sans" panose="020B0606030504020204" pitchFamily="34" charset="0"/>
              </a:rPr>
              <a:t>Cálculo de la regla N +3 </a:t>
            </a:r>
            <a:r>
              <a:rPr lang="es-ES" sz="16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s-ES" sz="1600" b="1" dirty="0">
                <a:solidFill>
                  <a:prstClr val="black"/>
                </a:solidFill>
                <a:latin typeface="Open Sans" panose="020B0606030504020204" pitchFamily="34" charset="0"/>
              </a:rPr>
              <a:t> </a:t>
            </a:r>
            <a:r>
              <a:rPr lang="es-ES" sz="1600" dirty="0">
                <a:solidFill>
                  <a:prstClr val="black"/>
                </a:solidFill>
                <a:latin typeface="Open Sans" panose="020B0606030504020204" pitchFamily="34" charset="0"/>
              </a:rPr>
              <a:t>Para cumplir con la regla n+3 y evitar liberación de ayuda FSE+ del Programa, la suma del total de las prefinanciaciones previstas más el importe de las solicitudes de reembolso efectuadas ha de ser igual o superior a la ayuda FSE+ programada:</a:t>
            </a:r>
          </a:p>
          <a:p>
            <a:pPr marL="895335" lvl="1" indent="-285750" algn="just">
              <a:lnSpc>
                <a:spcPct val="107000"/>
              </a:lnSpc>
              <a:spcAft>
                <a:spcPts val="800"/>
              </a:spcAft>
              <a:buFont typeface="Wingdings" panose="05000000000000000000" pitchFamily="2" charset="2"/>
              <a:buChar char="§"/>
            </a:pPr>
            <a:r>
              <a:rPr lang="es-ES" sz="1600" dirty="0">
                <a:solidFill>
                  <a:prstClr val="black"/>
                </a:solidFill>
                <a:latin typeface="Open Sans" panose="020B0606030504020204" pitchFamily="34" charset="0"/>
              </a:rPr>
              <a:t>Suma prefinanciaciones: </a:t>
            </a:r>
            <a:r>
              <a:rPr lang="es-ES" sz="1600" b="1" dirty="0">
                <a:solidFill>
                  <a:prstClr val="black"/>
                </a:solidFill>
                <a:latin typeface="Open Sans" panose="020B0606030504020204" pitchFamily="34" charset="0"/>
              </a:rPr>
              <a:t>41,63 M€</a:t>
            </a:r>
            <a:r>
              <a:rPr lang="es-ES" sz="1600" dirty="0">
                <a:solidFill>
                  <a:prstClr val="black"/>
                </a:solidFill>
                <a:latin typeface="Open Sans" panose="020B0606030504020204" pitchFamily="34" charset="0"/>
              </a:rPr>
              <a:t> </a:t>
            </a:r>
            <a:r>
              <a:rPr lang="es-ES" sz="1600" dirty="0">
                <a:solidFill>
                  <a:srgbClr val="0076A8"/>
                </a:solidFill>
                <a:latin typeface="Open Sans" panose="020B0606030504020204" pitchFamily="34" charset="0"/>
              </a:rPr>
              <a:t>(16,36M€+19,14M€+6,13M€)</a:t>
            </a:r>
            <a:r>
              <a:rPr lang="es-ES" sz="1600" dirty="0">
                <a:solidFill>
                  <a:prstClr val="black"/>
                </a:solidFill>
                <a:latin typeface="Open Sans" panose="020B0606030504020204" pitchFamily="34" charset="0"/>
              </a:rPr>
              <a:t> </a:t>
            </a:r>
          </a:p>
          <a:p>
            <a:pPr marL="895335" lvl="1" indent="-285750" algn="just">
              <a:lnSpc>
                <a:spcPct val="107000"/>
              </a:lnSpc>
              <a:spcAft>
                <a:spcPts val="800"/>
              </a:spcAft>
              <a:buFont typeface="Wingdings" panose="05000000000000000000" pitchFamily="2" charset="2"/>
              <a:buChar char="§"/>
            </a:pPr>
            <a:r>
              <a:rPr lang="es-ES" sz="1600" dirty="0">
                <a:solidFill>
                  <a:prstClr val="black"/>
                </a:solidFill>
                <a:latin typeface="Open Sans" panose="020B0606030504020204" pitchFamily="34" charset="0"/>
              </a:rPr>
              <a:t>Importes de las solicitudes de reembolso: 111,58 M€ </a:t>
            </a:r>
            <a:r>
              <a:rPr lang="es-ES" sz="1600" dirty="0">
                <a:solidFill>
                  <a:srgbClr val="0076A8"/>
                </a:solidFill>
                <a:latin typeface="Open Sans" panose="020B0606030504020204" pitchFamily="34" charset="0"/>
              </a:rPr>
              <a:t>(56,27M€+55,31M€)</a:t>
            </a:r>
          </a:p>
          <a:p>
            <a:pPr lvl="1" algn="just">
              <a:lnSpc>
                <a:spcPct val="107000"/>
              </a:lnSpc>
              <a:spcAft>
                <a:spcPts val="800"/>
              </a:spcAft>
            </a:pPr>
            <a:r>
              <a:rPr lang="es-ES" sz="16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 TOTAL </a:t>
            </a:r>
            <a:r>
              <a:rPr lang="es-ES" sz="1600" b="1" dirty="0">
                <a:solidFill>
                  <a:prstClr val="black"/>
                </a:solidFill>
                <a:latin typeface="Open Sans" panose="020B0606030504020204" pitchFamily="34" charset="0"/>
              </a:rPr>
              <a:t>153,21 M€</a:t>
            </a:r>
          </a:p>
          <a:p>
            <a:pPr marL="895335" lvl="1" indent="-285750" algn="just">
              <a:lnSpc>
                <a:spcPct val="107000"/>
              </a:lnSpc>
              <a:spcAft>
                <a:spcPts val="800"/>
              </a:spcAft>
              <a:buFont typeface="Wingdings" panose="05000000000000000000" pitchFamily="2" charset="2"/>
              <a:buChar char="§"/>
            </a:pPr>
            <a:r>
              <a:rPr lang="es-ES" sz="1600" dirty="0">
                <a:solidFill>
                  <a:prstClr val="black"/>
                </a:solidFill>
                <a:latin typeface="Open Sans" panose="020B0606030504020204" pitchFamily="34" charset="0"/>
              </a:rPr>
              <a:t>Esta suma </a:t>
            </a:r>
            <a:r>
              <a:rPr lang="es-ES" sz="1600" b="1" u="sng" dirty="0">
                <a:solidFill>
                  <a:prstClr val="black"/>
                </a:solidFill>
                <a:latin typeface="Open Sans" panose="020B0606030504020204" pitchFamily="34" charset="0"/>
              </a:rPr>
              <a:t>es superior </a:t>
            </a:r>
            <a:r>
              <a:rPr lang="es-ES" sz="1600" dirty="0">
                <a:solidFill>
                  <a:prstClr val="black"/>
                </a:solidFill>
                <a:latin typeface="Open Sans" panose="020B0606030504020204" pitchFamily="34" charset="0"/>
              </a:rPr>
              <a:t>a la ayuda FSE+ programada: </a:t>
            </a:r>
            <a:r>
              <a:rPr lang="es-ES" sz="1600" b="1" dirty="0">
                <a:solidFill>
                  <a:schemeClr val="bg1"/>
                </a:solidFill>
                <a:latin typeface="Open Sans" panose="020B0606030504020204" pitchFamily="34" charset="0"/>
              </a:rPr>
              <a:t>153,21M€  &gt; 140,88M€ (incluida AT</a:t>
            </a:r>
            <a:r>
              <a:rPr lang="es-ES" sz="1600" dirty="0">
                <a:solidFill>
                  <a:schemeClr val="bg1"/>
                </a:solidFill>
                <a:latin typeface="Open Sans" panose="020B0606030504020204" pitchFamily="34" charset="0"/>
              </a:rPr>
              <a:t>)  </a:t>
            </a:r>
            <a:r>
              <a:rPr lang="es-ES" sz="16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s-ES" sz="1600" dirty="0">
                <a:solidFill>
                  <a:prstClr val="black"/>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s-ES" sz="1600" b="1" dirty="0">
                <a:solidFill>
                  <a:srgbClr val="007680"/>
                </a:solidFill>
                <a:latin typeface="Open Sans" panose="020B0606030504020204" pitchFamily="34" charset="0"/>
              </a:rPr>
              <a:t>SE CUMPLE  </a:t>
            </a:r>
            <a:r>
              <a:rPr lang="es-ES" sz="1600" dirty="0">
                <a:solidFill>
                  <a:prstClr val="black"/>
                </a:solidFill>
                <a:latin typeface="Open Sans" panose="020B0606030504020204" pitchFamily="34" charset="0"/>
              </a:rPr>
              <a:t>la regla N+3 a 31/12/26</a:t>
            </a:r>
          </a:p>
          <a:p>
            <a:pPr marL="895335" lvl="1" indent="-285750" algn="just">
              <a:lnSpc>
                <a:spcPct val="107000"/>
              </a:lnSpc>
              <a:spcAft>
                <a:spcPts val="800"/>
              </a:spcAft>
              <a:buFont typeface="Wingdings" panose="05000000000000000000" pitchFamily="2" charset="2"/>
              <a:buChar char="§"/>
            </a:pPr>
            <a:r>
              <a:rPr lang="es-ES" sz="1600" b="1" dirty="0">
                <a:solidFill>
                  <a:schemeClr val="bg1"/>
                </a:solidFill>
                <a:latin typeface="Open Sans" panose="020B0606030504020204" pitchFamily="34" charset="0"/>
              </a:rPr>
              <a:t>Grado de cumplimiento </a:t>
            </a:r>
            <a:r>
              <a:rPr lang="es-ES" sz="1600" b="1"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r>
              <a:rPr lang="es-ES" sz="1600" b="1" dirty="0">
                <a:solidFill>
                  <a:schemeClr val="bg1"/>
                </a:solidFill>
                <a:latin typeface="Open Sans" panose="020B0606030504020204" pitchFamily="34" charset="0"/>
              </a:rPr>
              <a:t> </a:t>
            </a:r>
            <a:r>
              <a:rPr lang="es-ES" sz="1600" b="1" dirty="0">
                <a:solidFill>
                  <a:srgbClr val="007680"/>
                </a:solidFill>
                <a:latin typeface="Open Sans" panose="020B0606030504020204" pitchFamily="34" charset="0"/>
              </a:rPr>
              <a:t>109%</a:t>
            </a:r>
            <a:endParaRPr lang="es-ES" sz="1600" dirty="0">
              <a:solidFill>
                <a:srgbClr val="007680"/>
              </a:solidFill>
              <a:latin typeface="Open Sans" panose="020B0606030504020204" pitchFamily="34" charset="0"/>
            </a:endParaRPr>
          </a:p>
        </p:txBody>
      </p:sp>
    </p:spTree>
    <p:extLst>
      <p:ext uri="{BB962C8B-B14F-4D97-AF65-F5344CB8AC3E}">
        <p14:creationId xmlns:p14="http://schemas.microsoft.com/office/powerpoint/2010/main" val="2268290937"/>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BB50DB-E7A5-42AC-1575-84732C8A7CB9}"/>
              </a:ext>
            </a:extLst>
          </p:cNvPr>
          <p:cNvSpPr txBox="1">
            <a:spLocks/>
          </p:cNvSpPr>
          <p:nvPr/>
        </p:nvSpPr>
        <p:spPr bwMode="gray">
          <a:xfrm>
            <a:off x="658151" y="888402"/>
            <a:ext cx="7382913"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11. Actividades de comunicación y visibilidad (I) </a:t>
            </a:r>
            <a:endParaRPr lang="es-ES" sz="1400" dirty="0">
              <a:solidFill>
                <a:srgbClr val="C00000"/>
              </a:solidFill>
              <a:latin typeface="Open Sans" panose="020B0606030504020204" pitchFamily="34" charset="0"/>
            </a:endParaRPr>
          </a:p>
        </p:txBody>
      </p:sp>
      <p:sp>
        <p:nvSpPr>
          <p:cNvPr id="3" name="Rectangle 78">
            <a:extLst>
              <a:ext uri="{FF2B5EF4-FFF2-40B4-BE49-F238E27FC236}">
                <a16:creationId xmlns:a16="http://schemas.microsoft.com/office/drawing/2014/main" xmlns="" id="{42803A30-4BC7-E83C-BBB3-194F0869FCB7}"/>
              </a:ext>
            </a:extLst>
          </p:cNvPr>
          <p:cNvSpPr/>
          <p:nvPr/>
        </p:nvSpPr>
        <p:spPr>
          <a:xfrm>
            <a:off x="658151" y="1395836"/>
            <a:ext cx="10802546" cy="169277"/>
          </a:xfrm>
          <a:prstGeom prst="rect">
            <a:avLst/>
          </a:prstGeom>
        </p:spPr>
        <p:txBody>
          <a:bodyPr wrap="square" lIns="0" tIns="0" rIns="0" bIns="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lang="es-ES" sz="1100" dirty="0">
                <a:solidFill>
                  <a:srgbClr val="000000"/>
                </a:solidFill>
                <a:latin typeface="Open Sans" panose="020B0606030504020204" pitchFamily="34" charset="0"/>
                <a:ea typeface="Open Sans" panose="020B0606030504020204" pitchFamily="34" charset="0"/>
                <a:cs typeface="Open Sans" panose="020B0606030504020204" pitchFamily="34" charset="0"/>
              </a:rPr>
              <a:t>Acciones comunicación y visibilidad llevadas a cabo por el OI y los OG del P. FSE+ CM, de acuerdo en lo dispuesto en art.  46 a 50 y anexo IX del Reg. (UE) 2021/1060    </a:t>
            </a:r>
            <a:endParaRPr kumimoji="0" lang="es-ES" sz="110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CuadroTexto 4">
            <a:extLst>
              <a:ext uri="{FF2B5EF4-FFF2-40B4-BE49-F238E27FC236}">
                <a16:creationId xmlns:a16="http://schemas.microsoft.com/office/drawing/2014/main" xmlns="" id="{6A17925F-2661-7C33-82D5-3130B04C9C9B}"/>
              </a:ext>
            </a:extLst>
          </p:cNvPr>
          <p:cNvSpPr txBox="1"/>
          <p:nvPr/>
        </p:nvSpPr>
        <p:spPr>
          <a:xfrm>
            <a:off x="1127858" y="1877057"/>
            <a:ext cx="9562138" cy="4408899"/>
          </a:xfrm>
          <a:prstGeom prst="rect">
            <a:avLst/>
          </a:prstGeom>
          <a:noFill/>
        </p:spPr>
        <p:txBody>
          <a:bodyPr wrap="square" lIns="0" tIns="0" rIns="0" bIns="0" rtlCol="0">
            <a:spAutoFit/>
          </a:bodyPr>
          <a:lstStyle/>
          <a:p>
            <a:pPr algn="just">
              <a:spcAft>
                <a:spcPts val="800"/>
              </a:spcAft>
            </a:pPr>
            <a:r>
              <a:rPr lang="es-ES" sz="1050" i="1" dirty="0">
                <a:solidFill>
                  <a:srgbClr val="041E42"/>
                </a:solidFill>
                <a:latin typeface="Open Sans" panose="020B0606030504020204" pitchFamily="34" charset="0"/>
                <a:ea typeface="Open Sans" panose="020B0606030504020204" pitchFamily="34" charset="0"/>
                <a:cs typeface="Open Sans" panose="020B0606030504020204" pitchFamily="34" charset="0"/>
              </a:rPr>
              <a:t>     A titulo ilustrativo se anotan los enlaces en los que pueden visualizarse algunas actuaciones de comunicación del PFSE+ en la CM en este periodo.</a:t>
            </a:r>
          </a:p>
          <a:p>
            <a:pPr marL="171450" indent="-171450" algn="just">
              <a:buFont typeface="Wingdings" panose="05000000000000000000" pitchFamily="2" charset="2"/>
              <a:buChar char="Ø"/>
            </a:pP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Publicación en páginas web del Organismo Intermedio y Autoridad de Gestión del </a:t>
            </a:r>
            <a:r>
              <a:rPr lang="es-ES" sz="1050" b="1" dirty="0">
                <a:solidFill>
                  <a:schemeClr val="bg1"/>
                </a:solidFill>
                <a:latin typeface="Open Sans" panose="020B0606030504020204" pitchFamily="34" charset="0"/>
                <a:ea typeface="Open Sans" panose="020B0606030504020204" pitchFamily="34" charset="0"/>
                <a:cs typeface="Open Sans" panose="020B0606030504020204" pitchFamily="34" charset="0"/>
              </a:rPr>
              <a:t>listado de operaciones seleccionadas</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 y del </a:t>
            </a:r>
            <a:r>
              <a:rPr lang="es-ES" sz="1050" b="1" dirty="0">
                <a:solidFill>
                  <a:schemeClr val="bg1"/>
                </a:solidFill>
                <a:latin typeface="Open Sans" panose="020B0606030504020204" pitchFamily="34" charset="0"/>
                <a:ea typeface="Open Sans" panose="020B0606030504020204" pitchFamily="34" charset="0"/>
                <a:cs typeface="Open Sans" panose="020B0606030504020204" pitchFamily="34" charset="0"/>
              </a:rPr>
              <a:t>listado de previsión de convocatorias</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 (art. 49 RDC). </a:t>
            </a:r>
          </a:p>
          <a:p>
            <a:pPr algn="just"/>
            <a:endPar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800100" lvl="1" indent="-342900" algn="just">
              <a:buFont typeface="Arial" panose="020B0604020202020204" pitchFamily="34" charset="0"/>
              <a:buChar char="•"/>
            </a:pPr>
            <a:r>
              <a:rPr lang="es-ES" sz="900" dirty="0">
                <a:solidFill>
                  <a:schemeClr val="bg1"/>
                </a:solidFill>
                <a:latin typeface="Segoe UI" panose="020B0502040204020203" pitchFamily="34" charset="0"/>
                <a:cs typeface="Segoe UI" panose="020B0502040204020203" pitchFamily="34" charset="0"/>
                <a:hlinkClick r:id="rId3"/>
              </a:rPr>
              <a:t>https://www.comunidad.madrid/servicios/madrid-mundo/fondos-europeos-comunidad-madrid</a:t>
            </a:r>
            <a:endParaRPr lang="es-ES" sz="900" dirty="0">
              <a:solidFill>
                <a:schemeClr val="bg1"/>
              </a:solidFill>
              <a:latin typeface="Segoe UI" panose="020B0502040204020203" pitchFamily="34" charset="0"/>
              <a:cs typeface="Segoe UI" panose="020B0502040204020203" pitchFamily="34" charset="0"/>
            </a:endParaRPr>
          </a:p>
          <a:p>
            <a:pPr marL="800100" lvl="1" indent="-342900" algn="just">
              <a:buFont typeface="Arial" panose="020B0604020202020204" pitchFamily="34" charset="0"/>
              <a:buChar char="•"/>
            </a:pPr>
            <a:r>
              <a:rPr lang="es-ES" sz="900" dirty="0">
                <a:solidFill>
                  <a:schemeClr val="bg1"/>
                </a:solidFill>
                <a:latin typeface="Segoe UI" panose="020B0502040204020203" pitchFamily="34" charset="0"/>
                <a:cs typeface="Segoe UI" panose="020B0502040204020203" pitchFamily="34" charset="0"/>
                <a:hlinkClick r:id="rId4"/>
              </a:rPr>
              <a:t>https://www.mites.gob.es/UAFSE/es/FSE21_27/listado_operaciones/index.htm</a:t>
            </a:r>
            <a:endParaRPr lang="es-ES" sz="900" dirty="0">
              <a:solidFill>
                <a:schemeClr val="bg1"/>
              </a:solidFill>
              <a:latin typeface="Segoe UI" panose="020B0502040204020203" pitchFamily="34" charset="0"/>
              <a:cs typeface="Segoe UI" panose="020B0502040204020203" pitchFamily="34" charset="0"/>
            </a:endParaRPr>
          </a:p>
          <a:p>
            <a:pPr marL="457200" lvl="1" algn="just"/>
            <a:endPar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gn="just">
              <a:spcAft>
                <a:spcPts val="800"/>
              </a:spcAft>
              <a:buFont typeface="Wingdings" panose="05000000000000000000" pitchFamily="2" charset="2"/>
              <a:buChar char="Ø"/>
            </a:pP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Publicación en boletines oficiales y páginas web de los OOGG, de la </a:t>
            </a:r>
            <a:r>
              <a:rPr lang="es-ES" sz="1050" b="1" dirty="0">
                <a:solidFill>
                  <a:schemeClr val="bg1"/>
                </a:solidFill>
                <a:latin typeface="Open Sans" panose="020B0606030504020204" pitchFamily="34" charset="0"/>
                <a:ea typeface="Open Sans" panose="020B0606030504020204" pitchFamily="34" charset="0"/>
                <a:cs typeface="Open Sans" panose="020B0606030504020204" pitchFamily="34" charset="0"/>
              </a:rPr>
              <a:t>convocatorias y licitaciones </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de las actuaciones cofinanciadas.</a:t>
            </a:r>
          </a:p>
          <a:p>
            <a:pPr marL="800100" lvl="1" indent="-342900" algn="just">
              <a:lnSpc>
                <a:spcPts val="1200"/>
              </a:lnSpc>
              <a:buFont typeface="Arial" panose="020B0604020202020204" pitchFamily="34" charset="0"/>
              <a:buChar char="•"/>
            </a:pPr>
            <a:r>
              <a:rPr lang="es-ES" sz="900" u="sng" dirty="0">
                <a:solidFill>
                  <a:schemeClr val="bg1">
                    <a:lumMod val="65000"/>
                    <a:lumOff val="35000"/>
                  </a:schemeClr>
                </a:solidFill>
                <a:latin typeface="Segoe UI" panose="020B0502040204020203" pitchFamily="34" charset="0"/>
                <a:cs typeface="Segoe UI" panose="020B0502040204020203" pitchFamily="34" charset="0"/>
                <a:hlinkClick r:id="rId5"/>
              </a:rPr>
              <a:t>https://www.comunidad.madrid/educacion/becas-estudio-programas-segunda-oportunidad</a:t>
            </a:r>
            <a:endParaRPr lang="es-ES" sz="900" u="sng" dirty="0">
              <a:solidFill>
                <a:schemeClr val="bg1">
                  <a:lumMod val="65000"/>
                  <a:lumOff val="35000"/>
                </a:schemeClr>
              </a:solidFill>
              <a:latin typeface="Segoe UI" panose="020B0502040204020203" pitchFamily="34" charset="0"/>
              <a:cs typeface="Segoe UI" panose="020B0502040204020203" pitchFamily="34" charset="0"/>
            </a:endParaRPr>
          </a:p>
          <a:p>
            <a:pPr marL="800100" lvl="1" indent="-342900" algn="just">
              <a:lnSpc>
                <a:spcPts val="1200"/>
              </a:lnSpc>
              <a:buFont typeface="Arial" panose="020B0604020202020204" pitchFamily="34" charset="0"/>
              <a:buChar char="•"/>
            </a:pPr>
            <a:r>
              <a:rPr lang="es-ES" sz="900" u="sng" dirty="0">
                <a:solidFill>
                  <a:schemeClr val="bg1">
                    <a:lumMod val="65000"/>
                    <a:lumOff val="35000"/>
                  </a:schemeClr>
                </a:solidFill>
                <a:latin typeface="Segoe UI" panose="020B0502040204020203" pitchFamily="34" charset="0"/>
                <a:cs typeface="Segoe UI" panose="020B0502040204020203" pitchFamily="34" charset="0"/>
                <a:hlinkClick r:id="rId6"/>
              </a:rPr>
              <a:t>https://www.comunidad.madrid/asuntos-sociales/renta-minima-insercion</a:t>
            </a:r>
            <a:endParaRPr lang="es-ES" sz="900" u="sng" dirty="0">
              <a:solidFill>
                <a:schemeClr val="bg1">
                  <a:lumMod val="65000"/>
                  <a:lumOff val="35000"/>
                </a:schemeClr>
              </a:solidFill>
              <a:latin typeface="Segoe UI" panose="020B0502040204020203" pitchFamily="34" charset="0"/>
              <a:cs typeface="Segoe UI" panose="020B0502040204020203" pitchFamily="34" charset="0"/>
            </a:endParaRPr>
          </a:p>
          <a:p>
            <a:pPr marL="800100" lvl="1" indent="-342900" algn="just">
              <a:lnSpc>
                <a:spcPts val="1200"/>
              </a:lnSpc>
              <a:buFont typeface="Arial" panose="020B0604020202020204" pitchFamily="34" charset="0"/>
              <a:buChar char="•"/>
            </a:pPr>
            <a:r>
              <a:rPr lang="es-ES" sz="900" u="sng" dirty="0">
                <a:solidFill>
                  <a:schemeClr val="bg1">
                    <a:lumMod val="65000"/>
                    <a:lumOff val="35000"/>
                  </a:schemeClr>
                </a:solidFill>
                <a:latin typeface="Segoe UI" panose="020B0502040204020203" pitchFamily="34" charset="0"/>
                <a:cs typeface="Segoe UI" panose="020B0502040204020203" pitchFamily="34" charset="0"/>
              </a:rPr>
              <a:t>Acuerdo Marco para la gestión del servicio de “Acompañamiento educativo y alojamiento para jóvenes de 18 a 25 años en situación o grave riesgo de exclusión social”Suceptible de ser Financiado por el Fondo Social Europeo Plus 2021-2027.</a:t>
            </a:r>
          </a:p>
          <a:p>
            <a:pPr marL="800100" lvl="1" indent="-342900" algn="just">
              <a:lnSpc>
                <a:spcPts val="1200"/>
              </a:lnSpc>
              <a:buFont typeface="Arial" panose="020B0604020202020204" pitchFamily="34" charset="0"/>
              <a:buChar char="•"/>
            </a:pPr>
            <a:r>
              <a:rPr lang="es-ES" sz="900" u="sng" dirty="0">
                <a:solidFill>
                  <a:schemeClr val="bg1">
                    <a:lumMod val="65000"/>
                    <a:lumOff val="35000"/>
                  </a:schemeClr>
                </a:solidFill>
                <a:latin typeface="Segoe UI" panose="020B0502040204020203" pitchFamily="34" charset="0"/>
                <a:cs typeface="Segoe UI" panose="020B0502040204020203" pitchFamily="34" charset="0"/>
                <a:hlinkClick r:id="rId7"/>
              </a:rPr>
              <a:t>https://sede.comunidad.madrid/ayudas-becas-subvenciones/programa-jovenes-investigadores-1</a:t>
            </a:r>
            <a:endParaRPr lang="es-ES" sz="900" u="sng" dirty="0">
              <a:solidFill>
                <a:schemeClr val="bg1">
                  <a:lumMod val="65000"/>
                  <a:lumOff val="35000"/>
                </a:schemeClr>
              </a:solidFill>
              <a:latin typeface="Segoe UI" panose="020B0502040204020203" pitchFamily="34" charset="0"/>
              <a:cs typeface="Segoe UI" panose="020B0502040204020203" pitchFamily="34" charset="0"/>
            </a:endParaRPr>
          </a:p>
          <a:p>
            <a:pPr marL="800100" lvl="1" indent="-342900" algn="just">
              <a:lnSpc>
                <a:spcPts val="1200"/>
              </a:lnSpc>
              <a:buFont typeface="Arial" panose="020B0604020202020204" pitchFamily="34" charset="0"/>
              <a:buChar char="•"/>
            </a:pPr>
            <a:r>
              <a:rPr lang="es-ES" sz="900" u="sng" dirty="0">
                <a:solidFill>
                  <a:schemeClr val="bg1">
                    <a:lumMod val="65000"/>
                    <a:lumOff val="35000"/>
                  </a:schemeClr>
                </a:solidFill>
                <a:latin typeface="Segoe UI" panose="020B0502040204020203" pitchFamily="34" charset="0"/>
                <a:cs typeface="Segoe UI" panose="020B0502040204020203" pitchFamily="34" charset="0"/>
                <a:hlinkClick r:id="rId8"/>
              </a:rPr>
              <a:t>https://www.comunidad.madrid/asuntos-sociales/fondos-europeos-direccion-general-servicios-sociales-e-integracion</a:t>
            </a:r>
            <a:endParaRPr lang="es-ES" sz="900" u="sng" dirty="0">
              <a:solidFill>
                <a:schemeClr val="bg1">
                  <a:lumMod val="65000"/>
                  <a:lumOff val="35000"/>
                </a:schemeClr>
              </a:solidFill>
              <a:latin typeface="Segoe UI" panose="020B0502040204020203" pitchFamily="34" charset="0"/>
              <a:cs typeface="Segoe UI" panose="020B0502040204020203" pitchFamily="34" charset="0"/>
            </a:endParaRPr>
          </a:p>
          <a:p>
            <a:pPr marL="800100" lvl="1" indent="-342900" algn="just">
              <a:lnSpc>
                <a:spcPts val="1200"/>
              </a:lnSpc>
              <a:buFont typeface="Arial" panose="020B0604020202020204" pitchFamily="34" charset="0"/>
              <a:buChar char="•"/>
            </a:pPr>
            <a:r>
              <a:rPr lang="es-ES" sz="900" u="sng" dirty="0">
                <a:solidFill>
                  <a:schemeClr val="bg1">
                    <a:lumMod val="65000"/>
                    <a:lumOff val="35000"/>
                  </a:schemeClr>
                </a:solidFill>
                <a:latin typeface="Segoe UI" panose="020B0502040204020203" pitchFamily="34" charset="0"/>
                <a:cs typeface="Segoe UI" panose="020B0502040204020203" pitchFamily="34" charset="0"/>
                <a:hlinkClick r:id="rId9"/>
              </a:rPr>
              <a:t>https://sede.comunidad.madrid/ayudas-becas-subvenciones/subvenciones-itinerarios-insercion</a:t>
            </a:r>
            <a:endParaRPr lang="es-ES" sz="900" u="sng" dirty="0">
              <a:solidFill>
                <a:schemeClr val="bg1">
                  <a:lumMod val="65000"/>
                  <a:lumOff val="35000"/>
                </a:schemeClr>
              </a:solidFill>
              <a:latin typeface="Segoe UI" panose="020B0502040204020203" pitchFamily="34" charset="0"/>
              <a:cs typeface="Segoe UI" panose="020B0502040204020203" pitchFamily="34" charset="0"/>
            </a:endParaRPr>
          </a:p>
          <a:p>
            <a:pPr marL="800100" lvl="1" indent="-342900" algn="just">
              <a:lnSpc>
                <a:spcPts val="1200"/>
              </a:lnSpc>
              <a:buFont typeface="Arial" panose="020B0604020202020204" pitchFamily="34" charset="0"/>
              <a:buChar char="•"/>
            </a:pPr>
            <a:r>
              <a:rPr lang="es-ES" sz="900" u="sng" dirty="0">
                <a:solidFill>
                  <a:schemeClr val="bg1">
                    <a:lumMod val="65000"/>
                    <a:lumOff val="35000"/>
                  </a:schemeClr>
                </a:solidFill>
                <a:latin typeface="Segoe UI" panose="020B0502040204020203" pitchFamily="34" charset="0"/>
                <a:cs typeface="Segoe UI" panose="020B0502040204020203" pitchFamily="34" charset="0"/>
              </a:rPr>
              <a:t>https://www.comunidad.madrid/empleo/oferta-formacion-profesional-empleo</a:t>
            </a:r>
          </a:p>
          <a:p>
            <a:pPr marL="457200" lvl="1" algn="just"/>
            <a:endParaRPr lang="es-ES" sz="1000" dirty="0">
              <a:solidFill>
                <a:schemeClr val="bg1"/>
              </a:solidFill>
              <a:latin typeface="Segoe UI" panose="020B0502040204020203" pitchFamily="34" charset="0"/>
              <a:cs typeface="Segoe UI" panose="020B0502040204020203" pitchFamily="34" charset="0"/>
            </a:endParaRPr>
          </a:p>
          <a:p>
            <a:pPr marL="285750" indent="-285750" algn="just">
              <a:spcAft>
                <a:spcPts val="800"/>
              </a:spcAft>
              <a:buFont typeface="Wingdings" panose="05000000000000000000" pitchFamily="2" charset="2"/>
              <a:buChar char="Ø"/>
            </a:pP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Publicación en páginas web del Organismo Intermedio, Organismos Gestores y otras entidades beneficiarias de </a:t>
            </a:r>
            <a:r>
              <a:rPr lang="es-ES" sz="1050" b="1" dirty="0">
                <a:solidFill>
                  <a:schemeClr val="bg1"/>
                </a:solidFill>
                <a:latin typeface="Open Sans" panose="020B0606030504020204" pitchFamily="34" charset="0"/>
                <a:ea typeface="Open Sans" panose="020B0606030504020204" pitchFamily="34" charset="0"/>
                <a:cs typeface="Open Sans" panose="020B0606030504020204" pitchFamily="34" charset="0"/>
              </a:rPr>
              <a:t>actuaciones</a:t>
            </a:r>
            <a:r>
              <a:rPr lang="es-E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p>
          <a:p>
            <a:pPr marL="804863" lvl="1" indent="-347663" algn="just">
              <a:buFont typeface="Arial" panose="020B0604020202020204" pitchFamily="34" charset="0"/>
              <a:buChar char="•"/>
            </a:pPr>
            <a:r>
              <a:rPr lang="es-ES" sz="900" u="sng" dirty="0">
                <a:solidFill>
                  <a:schemeClr val="bg1">
                    <a:lumMod val="65000"/>
                    <a:lumOff val="35000"/>
                  </a:schemeClr>
                </a:solidFill>
                <a:latin typeface="Segoe UI" panose="020B0502040204020203" pitchFamily="34" charset="0"/>
                <a:cs typeface="Segoe UI" panose="020B0502040204020203" pitchFamily="34" charset="0"/>
                <a:hlinkClick r:id="rId3"/>
              </a:rPr>
              <a:t>https://www.comunidad.madrid/servicios/madrid-mundo/fondos-europeos-comunidad-madrid</a:t>
            </a:r>
            <a:endParaRPr lang="es-ES" sz="900" u="sng" dirty="0">
              <a:solidFill>
                <a:schemeClr val="bg1">
                  <a:lumMod val="65000"/>
                  <a:lumOff val="35000"/>
                </a:schemeClr>
              </a:solidFill>
              <a:latin typeface="Segoe UI" panose="020B0502040204020203" pitchFamily="34" charset="0"/>
              <a:cs typeface="Segoe UI" panose="020B0502040204020203" pitchFamily="34" charset="0"/>
            </a:endParaRPr>
          </a:p>
          <a:p>
            <a:pPr marL="804863" lvl="1" indent="-347663" algn="just">
              <a:buFont typeface="Arial" panose="020B0604020202020204" pitchFamily="34" charset="0"/>
              <a:buChar char="•"/>
            </a:pPr>
            <a:r>
              <a:rPr lang="es-ES" sz="900" u="sng" dirty="0">
                <a:solidFill>
                  <a:schemeClr val="bg1">
                    <a:lumMod val="65000"/>
                    <a:lumOff val="35000"/>
                  </a:schemeClr>
                </a:solidFill>
                <a:latin typeface="Segoe UI" panose="020B0502040204020203" pitchFamily="34" charset="0"/>
                <a:cs typeface="Segoe UI" panose="020B0502040204020203" pitchFamily="34" charset="0"/>
              </a:rPr>
              <a:t>Centros ocupacionales para personas con discapacidad intelectual Comunidad de Madrid.</a:t>
            </a:r>
          </a:p>
          <a:p>
            <a:pPr marL="804863" lvl="1" indent="-347663" algn="just">
              <a:buFont typeface="Arial" panose="020B0604020202020204" pitchFamily="34" charset="0"/>
              <a:buChar char="•"/>
            </a:pPr>
            <a:r>
              <a:rPr lang="es-ES" sz="900" u="sng" dirty="0">
                <a:solidFill>
                  <a:schemeClr val="bg1">
                    <a:lumMod val="65000"/>
                    <a:lumOff val="35000"/>
                  </a:schemeClr>
                </a:solidFill>
                <a:latin typeface="Segoe UI" panose="020B0502040204020203" pitchFamily="34" charset="0"/>
                <a:cs typeface="Segoe UI" panose="020B0502040204020203" pitchFamily="34" charset="0"/>
              </a:rPr>
              <a:t>https://www.comunidad.madrid/asuntos-sociales/programa-ii-intervencion-integral-ninos-adolescentes-situacion-riesgo-o-dificultad-social</a:t>
            </a:r>
          </a:p>
          <a:p>
            <a:pPr marL="804863" lvl="1" indent="-347663" algn="just">
              <a:buFont typeface="Arial" panose="020B0604020202020204" pitchFamily="34" charset="0"/>
              <a:buChar char="•"/>
            </a:pPr>
            <a:r>
              <a:rPr lang="es-ES" sz="900" u="sng" dirty="0">
                <a:solidFill>
                  <a:schemeClr val="bg1">
                    <a:lumMod val="65000"/>
                    <a:lumOff val="35000"/>
                  </a:schemeClr>
                </a:solidFill>
                <a:latin typeface="Segoe UI" panose="020B0502040204020203" pitchFamily="34" charset="0"/>
                <a:cs typeface="Segoe UI" panose="020B0502040204020203" pitchFamily="34" charset="0"/>
                <a:hlinkClick r:id="rId10"/>
              </a:rPr>
              <a:t>https://https://www.comunidad.madrid/centros/cepi-leganes</a:t>
            </a:r>
            <a:endParaRPr lang="es-ES" sz="900" u="sng" dirty="0">
              <a:solidFill>
                <a:schemeClr val="bg1">
                  <a:lumMod val="65000"/>
                  <a:lumOff val="35000"/>
                </a:schemeClr>
              </a:solidFill>
              <a:latin typeface="Segoe UI" panose="020B0502040204020203" pitchFamily="34" charset="0"/>
              <a:cs typeface="Segoe UI" panose="020B0502040204020203" pitchFamily="34" charset="0"/>
            </a:endParaRPr>
          </a:p>
          <a:p>
            <a:pPr marL="804863" lvl="1" indent="-347663" algn="just">
              <a:buFont typeface="Arial" panose="020B0604020202020204" pitchFamily="34" charset="0"/>
              <a:buChar char="•"/>
            </a:pPr>
            <a:r>
              <a:rPr lang="es-ES" sz="900" u="sng" dirty="0">
                <a:solidFill>
                  <a:schemeClr val="bg1">
                    <a:lumMod val="65000"/>
                    <a:lumOff val="35000"/>
                  </a:schemeClr>
                </a:solidFill>
                <a:latin typeface="Segoe UI" panose="020B0502040204020203" pitchFamily="34" charset="0"/>
                <a:cs typeface="Segoe UI" panose="020B0502040204020203" pitchFamily="34" charset="0"/>
                <a:hlinkClick r:id="" action="ppaction://noaction">
                  <a:extLst>
                    <a:ext uri="{A12FA001-AC4F-418D-AE19-62706E023703}">
                      <ahyp:hlinkClr xmlns:ahyp="http://schemas.microsoft.com/office/drawing/2018/hyperlinkcolor" xmlns="" val="tx"/>
                    </a:ext>
                  </a:extLst>
                </a:hlinkClick>
              </a:rPr>
              <a:t>https://www.aracove.com/nueva-util/</a:t>
            </a:r>
          </a:p>
          <a:p>
            <a:pPr marL="804863" lvl="1" indent="-347663" algn="just">
              <a:buFont typeface="Arial" panose="020B0604020202020204" pitchFamily="34" charset="0"/>
              <a:buChar char="•"/>
            </a:pPr>
            <a:r>
              <a:rPr lang="es-ES" sz="900" u="sng" dirty="0">
                <a:solidFill>
                  <a:schemeClr val="bg1">
                    <a:lumMod val="65000"/>
                    <a:lumOff val="35000"/>
                  </a:schemeClr>
                </a:solidFill>
                <a:latin typeface="Segoe UI" panose="020B0502040204020203" pitchFamily="34" charset="0"/>
                <a:cs typeface="Segoe UI" panose="020B0502040204020203" pitchFamily="34" charset="0"/>
                <a:hlinkClick r:id="" action="ppaction://noaction">
                  <a:extLst>
                    <a:ext uri="{A12FA001-AC4F-418D-AE19-62706E023703}">
                      <ahyp:hlinkClr xmlns:ahyp="http://schemas.microsoft.com/office/drawing/2018/hyperlinkcolor" xmlns="" val="tx"/>
                    </a:ext>
                  </a:extLst>
                </a:hlinkClick>
              </a:rPr>
              <a:t>https://www.comunidad.madrid/docs/assets/2024/12/13/2024-2026_diptico_programa.pdf</a:t>
            </a:r>
          </a:p>
          <a:p>
            <a:pPr marL="804863" lvl="1" indent="-347663" algn="just">
              <a:buFont typeface="Arial" panose="020B0604020202020204" pitchFamily="34" charset="0"/>
              <a:buChar char="•"/>
            </a:pPr>
            <a:r>
              <a:rPr lang="es-ES" sz="900" u="sng" dirty="0">
                <a:solidFill>
                  <a:schemeClr val="bg1">
                    <a:lumMod val="65000"/>
                    <a:lumOff val="35000"/>
                  </a:schemeClr>
                </a:solidFill>
                <a:latin typeface="Segoe UI" panose="020B0502040204020203" pitchFamily="34" charset="0"/>
                <a:cs typeface="Segoe UI" panose="020B0502040204020203" pitchFamily="34" charset="0"/>
                <a:hlinkClick r:id="rId11"/>
              </a:rPr>
              <a:t>https://www.mpdl.org/acompanamiento-educativo-alojamiento-para-jovenes#sthash.uj4G9FYg.dpbs</a:t>
            </a:r>
            <a:endParaRPr lang="es-ES" sz="900" u="sng" dirty="0">
              <a:solidFill>
                <a:schemeClr val="bg1">
                  <a:lumMod val="65000"/>
                  <a:lumOff val="35000"/>
                </a:schemeClr>
              </a:solidFill>
              <a:latin typeface="Segoe UI" panose="020B0502040204020203" pitchFamily="34" charset="0"/>
              <a:cs typeface="Segoe UI" panose="020B0502040204020203" pitchFamily="34" charset="0"/>
            </a:endParaRPr>
          </a:p>
          <a:p>
            <a:pPr marL="804863" lvl="1" indent="-347663" algn="just">
              <a:buFont typeface="Arial" panose="020B0604020202020204" pitchFamily="34" charset="0"/>
              <a:buChar char="•"/>
            </a:pPr>
            <a:r>
              <a:rPr lang="es-ES" sz="900" u="sng" dirty="0">
                <a:solidFill>
                  <a:schemeClr val="bg1">
                    <a:lumMod val="65000"/>
                    <a:lumOff val="35000"/>
                  </a:schemeClr>
                </a:solidFill>
                <a:latin typeface="Segoe UI" panose="020B0502040204020203" pitchFamily="34" charset="0"/>
                <a:cs typeface="Segoe UI" panose="020B0502040204020203" pitchFamily="34" charset="0"/>
                <a:hlinkClick r:id="rId12"/>
              </a:rPr>
              <a:t>https://www.comunidad.madrid/asuntos-sociales/lgtbi-comunidad-madrid</a:t>
            </a:r>
            <a:endParaRPr lang="es-ES" sz="900" u="sng" dirty="0">
              <a:solidFill>
                <a:schemeClr val="bg1">
                  <a:lumMod val="65000"/>
                  <a:lumOff val="35000"/>
                </a:schemeClr>
              </a:solidFill>
              <a:latin typeface="Segoe UI" panose="020B0502040204020203" pitchFamily="34" charset="0"/>
              <a:cs typeface="Segoe UI" panose="020B0502040204020203" pitchFamily="34" charset="0"/>
            </a:endParaRPr>
          </a:p>
        </p:txBody>
      </p:sp>
      <p:sp>
        <p:nvSpPr>
          <p:cNvPr id="6" name="Rectángulo: esquinas redondeadas 5">
            <a:extLst>
              <a:ext uri="{FF2B5EF4-FFF2-40B4-BE49-F238E27FC236}">
                <a16:creationId xmlns:a16="http://schemas.microsoft.com/office/drawing/2014/main" xmlns="" id="{9B5B5720-0CF5-9316-98A8-7A7E3833B1EC}"/>
              </a:ext>
            </a:extLst>
          </p:cNvPr>
          <p:cNvSpPr/>
          <p:nvPr/>
        </p:nvSpPr>
        <p:spPr bwMode="gray">
          <a:xfrm>
            <a:off x="405353" y="1744210"/>
            <a:ext cx="11036138" cy="4420920"/>
          </a:xfrm>
          <a:prstGeom prst="roundRect">
            <a:avLst/>
          </a:prstGeom>
          <a:solidFill>
            <a:srgbClr val="A6A6B5">
              <a:alpha val="40000"/>
            </a:srgbClr>
          </a:solidFill>
          <a:ln w="25400" algn="ctr">
            <a:solidFill>
              <a:srgbClr val="C6422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s-ES" sz="1600" b="1" noProof="0" dirty="0">
              <a:solidFill>
                <a:schemeClr val="bg1"/>
              </a:solidFill>
            </a:endParaRPr>
          </a:p>
        </p:txBody>
      </p:sp>
    </p:spTree>
    <p:extLst>
      <p:ext uri="{BB962C8B-B14F-4D97-AF65-F5344CB8AC3E}">
        <p14:creationId xmlns:p14="http://schemas.microsoft.com/office/powerpoint/2010/main" val="1239563232"/>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52C0BFC0-D104-ADEF-3F69-A7B40E7115E9}"/>
              </a:ext>
            </a:extLst>
          </p:cNvPr>
          <p:cNvSpPr txBox="1">
            <a:spLocks/>
          </p:cNvSpPr>
          <p:nvPr/>
        </p:nvSpPr>
        <p:spPr bwMode="gray">
          <a:xfrm>
            <a:off x="658151" y="888402"/>
            <a:ext cx="7382913"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11. Actividades de comunicación y visibilidad (II) </a:t>
            </a:r>
            <a:endParaRPr lang="es-ES" sz="1400" dirty="0">
              <a:solidFill>
                <a:srgbClr val="C00000"/>
              </a:solidFill>
              <a:latin typeface="Open Sans" panose="020B0606030504020204" pitchFamily="34" charset="0"/>
            </a:endParaRPr>
          </a:p>
        </p:txBody>
      </p:sp>
      <p:sp>
        <p:nvSpPr>
          <p:cNvPr id="4" name="Rectángulo 3">
            <a:extLst>
              <a:ext uri="{FF2B5EF4-FFF2-40B4-BE49-F238E27FC236}">
                <a16:creationId xmlns:a16="http://schemas.microsoft.com/office/drawing/2014/main" xmlns="" id="{647CCF57-3708-02C3-CC9F-381826BF7150}"/>
              </a:ext>
            </a:extLst>
          </p:cNvPr>
          <p:cNvSpPr/>
          <p:nvPr/>
        </p:nvSpPr>
        <p:spPr>
          <a:xfrm>
            <a:off x="1031292" y="1447149"/>
            <a:ext cx="10348819" cy="4985980"/>
          </a:xfrm>
          <a:prstGeom prst="rect">
            <a:avLst/>
          </a:prstGeom>
        </p:spPr>
        <p:txBody>
          <a:bodyPr wrap="square">
            <a:spAutoFit/>
          </a:bodyPr>
          <a:lstStyle/>
          <a:p>
            <a:pPr marL="19065" indent="-171450" algn="just">
              <a:buFont typeface="Wingdings" panose="05000000000000000000" pitchFamily="2" charset="2"/>
              <a:buChar char="Ø"/>
            </a:pP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Eventos: </a:t>
            </a:r>
            <a:endParaRPr lang="es-ES" sz="1000" dirty="0">
              <a:solidFill>
                <a:schemeClr val="bg1">
                  <a:lumMod val="65000"/>
                  <a:lumOff val="35000"/>
                </a:schemeClr>
              </a:solidFill>
              <a:latin typeface="Segoe UI" panose="020B0502040204020203" pitchFamily="34" charset="0"/>
              <a:cs typeface="Segoe UI" panose="020B0502040204020203" pitchFamily="34" charset="0"/>
            </a:endParaRPr>
          </a:p>
          <a:p>
            <a:pPr marL="781035" lvl="1" indent="-171450" algn="just">
              <a:buFont typeface="Arial" panose="020B0604020202020204" pitchFamily="34" charset="0"/>
              <a:buChar char="•"/>
            </a:pPr>
            <a:r>
              <a:rPr lang="es-ES" sz="1000" dirty="0">
                <a:solidFill>
                  <a:schemeClr val="bg1">
                    <a:lumMod val="65000"/>
                    <a:lumOff val="35000"/>
                  </a:schemeClr>
                </a:solidFill>
                <a:latin typeface="Segoe UI" panose="020B0502040204020203" pitchFamily="34" charset="0"/>
                <a:cs typeface="Segoe UI" panose="020B0502040204020203" pitchFamily="34" charset="0"/>
                <a:hlinkClick r:id="rId2"/>
              </a:rPr>
              <a:t>https://fundacionbuensamaritano.es/feria-de-empleo-villaverde-2025/</a:t>
            </a:r>
            <a:endParaRPr lang="es-ES" sz="1000" dirty="0">
              <a:solidFill>
                <a:schemeClr val="bg1">
                  <a:lumMod val="65000"/>
                  <a:lumOff val="35000"/>
                </a:schemeClr>
              </a:solidFill>
              <a:latin typeface="Segoe UI" panose="020B0502040204020203" pitchFamily="34" charset="0"/>
              <a:cs typeface="Segoe UI" panose="020B0502040204020203" pitchFamily="34" charset="0"/>
            </a:endParaRPr>
          </a:p>
          <a:p>
            <a:pPr marL="781035" lvl="1" indent="-171450" algn="just">
              <a:buFont typeface="Arial" panose="020B0604020202020204" pitchFamily="34" charset="0"/>
              <a:buChar char="•"/>
            </a:pPr>
            <a:r>
              <a:rPr lang="es-ES" sz="1000" dirty="0">
                <a:solidFill>
                  <a:schemeClr val="bg1">
                    <a:lumMod val="65000"/>
                    <a:lumOff val="35000"/>
                  </a:schemeClr>
                </a:solidFill>
                <a:latin typeface="Segoe UI" panose="020B0502040204020203" pitchFamily="34" charset="0"/>
                <a:cs typeface="Segoe UI" panose="020B0502040204020203" pitchFamily="34" charset="0"/>
                <a:hlinkClick r:id="rId3"/>
              </a:rPr>
              <a:t>https://asociacionmurialdo.es/actualidad/el-centro-ii-intensivo-de-getafe-de-la-asociacion-murialdo-participa-en-la-semana-de-la-salud-2026-con-actividades-para-familias-y-menores/</a:t>
            </a:r>
            <a:endParaRPr lang="es-ES" sz="1000" dirty="0">
              <a:solidFill>
                <a:schemeClr val="bg1">
                  <a:lumMod val="65000"/>
                  <a:lumOff val="35000"/>
                </a:schemeClr>
              </a:solidFill>
              <a:latin typeface="Segoe UI" panose="020B0502040204020203" pitchFamily="34" charset="0"/>
              <a:cs typeface="Segoe UI" panose="020B0502040204020203" pitchFamily="34" charset="0"/>
            </a:endParaRPr>
          </a:p>
          <a:p>
            <a:pPr marL="781035" lvl="1" indent="-171450" algn="just">
              <a:buFont typeface="Arial" panose="020B0604020202020204" pitchFamily="34" charset="0"/>
              <a:buChar char="•"/>
            </a:pPr>
            <a:r>
              <a:rPr lang="es-ES" sz="1000" u="sng" dirty="0">
                <a:solidFill>
                  <a:schemeClr val="bg1">
                    <a:lumMod val="65000"/>
                    <a:lumOff val="35000"/>
                  </a:schemeClr>
                </a:solidFill>
                <a:latin typeface="Segoe UI" panose="020B0502040204020203" pitchFamily="34" charset="0"/>
                <a:cs typeface="Segoe UI" panose="020B0502040204020203" pitchFamily="34" charset="0"/>
                <a:hlinkClick r:id="rId4"/>
              </a:rPr>
              <a:t>https://www.comunidad.madrid/empleo/ferias-empleo</a:t>
            </a:r>
            <a:endParaRPr lang="es-ES" sz="1000" u="sng" dirty="0">
              <a:solidFill>
                <a:schemeClr val="bg1">
                  <a:lumMod val="65000"/>
                  <a:lumOff val="35000"/>
                </a:schemeClr>
              </a:solidFill>
              <a:latin typeface="Segoe UI" panose="020B0502040204020203" pitchFamily="34" charset="0"/>
              <a:cs typeface="Segoe UI" panose="020B0502040204020203" pitchFamily="34" charset="0"/>
            </a:endParaRPr>
          </a:p>
          <a:p>
            <a:pPr marL="781035" lvl="1" indent="-171450" algn="just">
              <a:buFont typeface="Arial" panose="020B0604020202020204" pitchFamily="34" charset="0"/>
              <a:buChar char="•"/>
            </a:pPr>
            <a:r>
              <a:rPr lang="es-ES" sz="1000" u="sng" dirty="0">
                <a:solidFill>
                  <a:schemeClr val="bg1">
                    <a:lumMod val="65000"/>
                    <a:lumOff val="35000"/>
                  </a:schemeClr>
                </a:solidFill>
                <a:latin typeface="Segoe UI" panose="020B0502040204020203" pitchFamily="34" charset="0"/>
                <a:cs typeface="Segoe UI" panose="020B0502040204020203" pitchFamily="34" charset="0"/>
              </a:rPr>
              <a:t>Ponencia «SERPAIS TEA: talento y futuro» presentada por la Dirección General de Atención a Personas con Discapacidad, en la jornada de apertura de la  XVI Feria de Empleo, que tuvo lugar en Madrid los días 11 y 12 de noviembre.</a:t>
            </a:r>
          </a:p>
          <a:p>
            <a:pPr lvl="1" algn="just"/>
            <a:endParaRPr lang="es-ES" sz="1000" dirty="0">
              <a:solidFill>
                <a:schemeClr val="bg1">
                  <a:lumMod val="65000"/>
                  <a:lumOff val="35000"/>
                </a:schemeClr>
              </a:solidFill>
              <a:latin typeface="Segoe UI" panose="020B0502040204020203" pitchFamily="34" charset="0"/>
              <a:cs typeface="Segoe UI" panose="020B0502040204020203" pitchFamily="34" charset="0"/>
            </a:endParaRPr>
          </a:p>
          <a:p>
            <a:pPr marL="171450" indent="-171450" algn="just">
              <a:buFont typeface="Wingdings" panose="05000000000000000000" pitchFamily="2" charset="2"/>
              <a:buChar char="Ø"/>
            </a:pP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Operaciones de importancia estratégica o de importe superiores de 10 M€:</a:t>
            </a:r>
          </a:p>
          <a:p>
            <a:pPr marL="781035" lvl="1" indent="-171450" algn="just">
              <a:buFont typeface="Arial" panose="020B0604020202020204" pitchFamily="34" charset="0"/>
              <a:buChar char="•"/>
            </a:pPr>
            <a:r>
              <a:rPr lang="es-ES" sz="1000" u="sng" dirty="0">
                <a:solidFill>
                  <a:schemeClr val="bg1">
                    <a:lumMod val="65000"/>
                    <a:lumOff val="35000"/>
                  </a:schemeClr>
                </a:solidFill>
                <a:latin typeface="Segoe UI" panose="020B0502040204020203" pitchFamily="34" charset="0"/>
                <a:cs typeface="Segoe UI" panose="020B0502040204020203" pitchFamily="34" charset="0"/>
              </a:rPr>
              <a:t>Acto de Comunicación del “Programa de estímulo de contratación de jóvenes ”celebrado en el marco de las  jornadas “Impulsa tu talento” en la Facultad de Económicas y Ciencias Empresariales de la Universidad CEU San Pablo (Nov 2025) (</a:t>
            </a:r>
            <a:r>
              <a:rPr lang="es-ES" sz="1000" u="sng" dirty="0">
                <a:solidFill>
                  <a:schemeClr val="bg1">
                    <a:lumMod val="65000"/>
                    <a:lumOff val="35000"/>
                  </a:schemeClr>
                </a:solidFill>
                <a:latin typeface="Segoe UI" panose="020B0502040204020203" pitchFamily="34" charset="0"/>
                <a:cs typeface="Segoe UI" panose="020B0502040204020203" pitchFamily="34" charset="0"/>
                <a:hlinkClick r:id="rId5"/>
              </a:rPr>
              <a:t>https://sede.comunidad.madrid/ayudas-becas-subvenciones/programa-estimulo-contratacion-jóvenes</a:t>
            </a:r>
            <a:r>
              <a:rPr lang="es-ES" sz="1000" u="sng" dirty="0">
                <a:solidFill>
                  <a:schemeClr val="bg1">
                    <a:lumMod val="65000"/>
                    <a:lumOff val="35000"/>
                  </a:schemeClr>
                </a:solidFill>
                <a:latin typeface="Segoe UI" panose="020B0502040204020203" pitchFamily="34" charset="0"/>
                <a:cs typeface="Segoe UI" panose="020B0502040204020203" pitchFamily="34" charset="0"/>
              </a:rPr>
              <a:t>)</a:t>
            </a:r>
          </a:p>
          <a:p>
            <a:pPr marL="781035" lvl="1" indent="-171450" algn="just">
              <a:buFont typeface="Arial" panose="020B0604020202020204" pitchFamily="34" charset="0"/>
              <a:buChar char="•"/>
            </a:pPr>
            <a:r>
              <a:rPr lang="es-ES" sz="1000" u="sng" dirty="0">
                <a:solidFill>
                  <a:schemeClr val="bg1">
                    <a:lumMod val="65000"/>
                    <a:lumOff val="35000"/>
                  </a:schemeClr>
                </a:solidFill>
                <a:latin typeface="Segoe UI" panose="020B0502040204020203" pitchFamily="34" charset="0"/>
                <a:cs typeface="Segoe UI" panose="020B0502040204020203" pitchFamily="34" charset="0"/>
              </a:rPr>
              <a:t>Impartición de ponencias en el CRL de Alcobendas enfocadas en los pilares determinantes de la salud para la optimización de los procesos de  recuperación(Abril 2026) (</a:t>
            </a:r>
            <a:r>
              <a:rPr lang="es-ES" sz="1000" u="sng" dirty="0">
                <a:solidFill>
                  <a:schemeClr val="bg1">
                    <a:lumMod val="65000"/>
                    <a:lumOff val="35000"/>
                  </a:schemeClr>
                </a:solidFill>
                <a:latin typeface="Segoe UI" panose="020B0502040204020203" pitchFamily="34" charset="0"/>
                <a:cs typeface="Segoe UI" panose="020B0502040204020203" pitchFamily="34" charset="0"/>
                <a:hlinkClick r:id="rId6"/>
              </a:rPr>
              <a:t>https://</a:t>
            </a:r>
            <a:r>
              <a:rPr lang="es-ES" sz="1000" u="sng" dirty="0">
                <a:solidFill>
                  <a:schemeClr val="bg1"/>
                </a:solidFill>
                <a:latin typeface="Segoe UI" panose="020B0502040204020203" pitchFamily="34" charset="0"/>
                <a:cs typeface="Segoe UI" panose="020B0502040204020203" pitchFamily="34" charset="0"/>
                <a:hlinkClick r:id="rId6"/>
              </a:rPr>
              <a:t>www.comunidad.madrid/centros/centro-rehabilitacion-laboral-crl-Alcobendas</a:t>
            </a:r>
            <a:r>
              <a:rPr lang="es-ES" sz="1000" dirty="0">
                <a:solidFill>
                  <a:schemeClr val="bg1"/>
                </a:solidFill>
                <a:latin typeface="Segoe UI" panose="020B0502040204020203" pitchFamily="34" charset="0"/>
                <a:cs typeface="Segoe UI" panose="020B0502040204020203" pitchFamily="34" charset="0"/>
              </a:rPr>
              <a:t>)</a:t>
            </a:r>
          </a:p>
          <a:p>
            <a:pPr lvl="1" algn="just"/>
            <a:endParaRPr lang="es-ES" sz="1000" dirty="0">
              <a:solidFill>
                <a:schemeClr val="bg1"/>
              </a:solidFill>
              <a:latin typeface="Segoe UI" panose="020B0502040204020203" pitchFamily="34" charset="0"/>
              <a:cs typeface="Segoe UI" panose="020B0502040204020203" pitchFamily="34" charset="0"/>
            </a:endParaRPr>
          </a:p>
          <a:p>
            <a:pPr marL="171450" indent="-171450" algn="just">
              <a:buFont typeface="Wingdings" panose="05000000000000000000" pitchFamily="2" charset="2"/>
              <a:buChar char="Ø"/>
            </a:pP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Carteles informativos:</a:t>
            </a:r>
            <a:endParaRPr lang="es-ES" sz="1000" dirty="0">
              <a:solidFill>
                <a:schemeClr val="bg1">
                  <a:lumMod val="65000"/>
                  <a:lumOff val="35000"/>
                </a:schemeClr>
              </a:solidFill>
              <a:latin typeface="Segoe UI" panose="020B0502040204020203" pitchFamily="34" charset="0"/>
              <a:cs typeface="Segoe UI" panose="020B0502040204020203" pitchFamily="34" charset="0"/>
            </a:endParaRPr>
          </a:p>
          <a:p>
            <a:pPr marL="781035" lvl="1" indent="-171450" algn="just">
              <a:buFont typeface="Arial" panose="020B0604020202020204" pitchFamily="34" charset="0"/>
              <a:buChar char="•"/>
            </a:pPr>
            <a:r>
              <a:rPr lang="es-ES" sz="1000" dirty="0">
                <a:solidFill>
                  <a:schemeClr val="bg1">
                    <a:lumMod val="65000"/>
                    <a:lumOff val="35000"/>
                  </a:schemeClr>
                </a:solidFill>
                <a:latin typeface="Segoe UI" panose="020B0502040204020203" pitchFamily="34" charset="0"/>
                <a:cs typeface="Segoe UI" panose="020B0502040204020203" pitchFamily="34" charset="0"/>
                <a:hlinkClick r:id="rId7"/>
              </a:rPr>
              <a:t>https://www.masqueoca.com/tienda/images/cartel-fondoseuropeos-2026.pdf</a:t>
            </a:r>
            <a:endParaRPr lang="es-ES" sz="1000" dirty="0">
              <a:solidFill>
                <a:schemeClr val="bg1">
                  <a:lumMod val="65000"/>
                  <a:lumOff val="35000"/>
                </a:schemeClr>
              </a:solidFill>
              <a:latin typeface="Segoe UI" panose="020B0502040204020203" pitchFamily="34" charset="0"/>
              <a:cs typeface="Segoe UI" panose="020B0502040204020203" pitchFamily="34" charset="0"/>
            </a:endParaRPr>
          </a:p>
          <a:p>
            <a:pPr marL="781035" lvl="1" indent="-171450" algn="just">
              <a:buFont typeface="Arial" panose="020B0604020202020204" pitchFamily="34" charset="0"/>
              <a:buChar char="•"/>
            </a:pPr>
            <a:r>
              <a:rPr lang="es-ES" sz="1000" dirty="0">
                <a:solidFill>
                  <a:schemeClr val="bg1">
                    <a:lumMod val="65000"/>
                    <a:lumOff val="35000"/>
                  </a:schemeClr>
                </a:solidFill>
                <a:latin typeface="Segoe UI" panose="020B0502040204020203" pitchFamily="34" charset="0"/>
                <a:cs typeface="Segoe UI" panose="020B0502040204020203" pitchFamily="34" charset="0"/>
                <a:hlinkClick r:id="rId8"/>
              </a:rPr>
              <a:t>https://info.fundacionjuanxxiii.org/hubfs/_D%C3%ADptico%20AULA%20F%C3%8DSICOS%202024.pdf%20(3).pdf?hsLang=es</a:t>
            </a:r>
            <a:endParaRPr lang="es-ES" sz="1000" dirty="0">
              <a:solidFill>
                <a:schemeClr val="bg1">
                  <a:lumMod val="65000"/>
                  <a:lumOff val="35000"/>
                </a:schemeClr>
              </a:solidFill>
              <a:latin typeface="Segoe UI" panose="020B0502040204020203" pitchFamily="34" charset="0"/>
              <a:cs typeface="Segoe UI" panose="020B0502040204020203" pitchFamily="34" charset="0"/>
            </a:endParaRPr>
          </a:p>
          <a:p>
            <a:pPr marL="781035" lvl="1" indent="-171450" algn="just">
              <a:buFont typeface="Arial" panose="020B0604020202020204" pitchFamily="34" charset="0"/>
              <a:buChar char="•"/>
            </a:pPr>
            <a:r>
              <a:rPr lang="es-ES" sz="1000" dirty="0">
                <a:solidFill>
                  <a:schemeClr val="bg1">
                    <a:lumMod val="65000"/>
                    <a:lumOff val="35000"/>
                  </a:schemeClr>
                </a:solidFill>
                <a:latin typeface="Segoe UI" panose="020B0502040204020203" pitchFamily="34" charset="0"/>
                <a:cs typeface="Segoe UI" panose="020B0502040204020203" pitchFamily="34" charset="0"/>
                <a:hlinkClick r:id="rId9"/>
              </a:rPr>
              <a:t>https://mancomunidad2016.org/mujer/</a:t>
            </a:r>
            <a:endParaRPr lang="es-ES" sz="1000" dirty="0">
              <a:solidFill>
                <a:schemeClr val="bg1">
                  <a:lumMod val="65000"/>
                  <a:lumOff val="35000"/>
                </a:schemeClr>
              </a:solidFill>
              <a:latin typeface="Segoe UI" panose="020B0502040204020203" pitchFamily="34" charset="0"/>
              <a:cs typeface="Segoe UI" panose="020B0502040204020203" pitchFamily="34" charset="0"/>
            </a:endParaRPr>
          </a:p>
          <a:p>
            <a:pPr marL="781035" lvl="1" indent="-171450" algn="just">
              <a:buFont typeface="Arial" panose="020B0604020202020204" pitchFamily="34" charset="0"/>
              <a:buChar char="•"/>
            </a:pPr>
            <a:r>
              <a:rPr lang="es-ES" sz="1000" dirty="0">
                <a:solidFill>
                  <a:schemeClr val="bg1">
                    <a:lumMod val="65000"/>
                    <a:lumOff val="35000"/>
                  </a:schemeClr>
                </a:solidFill>
                <a:latin typeface="Segoe UI" panose="020B0502040204020203" pitchFamily="34" charset="0"/>
                <a:cs typeface="Segoe UI" panose="020B0502040204020203" pitchFamily="34" charset="0"/>
                <a:hlinkClick r:id="rId10"/>
              </a:rPr>
              <a:t>https://www.colladovillalba.es/documents/39207/0/CARTEL+MUJER.jpg/d19edfe5-9dd6-a060-5b80-bdf02a7af6ce?t=1757573463740</a:t>
            </a:r>
            <a:endParaRPr lang="es-ES" sz="1000" dirty="0">
              <a:solidFill>
                <a:schemeClr val="bg1">
                  <a:lumMod val="65000"/>
                  <a:lumOff val="35000"/>
                </a:schemeClr>
              </a:solidFill>
              <a:latin typeface="Segoe UI" panose="020B0502040204020203" pitchFamily="34" charset="0"/>
              <a:cs typeface="Segoe UI" panose="020B0502040204020203" pitchFamily="34" charset="0"/>
            </a:endParaRPr>
          </a:p>
          <a:p>
            <a:pPr marL="781035" lvl="1" indent="-171450" algn="just">
              <a:buFont typeface="Arial" panose="020B0604020202020204" pitchFamily="34" charset="0"/>
              <a:buChar char="•"/>
            </a:pPr>
            <a:r>
              <a:rPr lang="es-ES" sz="1000" u="sng" dirty="0">
                <a:solidFill>
                  <a:schemeClr val="bg1">
                    <a:lumMod val="65000"/>
                    <a:lumOff val="35000"/>
                  </a:schemeClr>
                </a:solidFill>
                <a:latin typeface="Segoe UI" panose="020B0502040204020203" pitchFamily="34" charset="0"/>
                <a:cs typeface="Segoe UI" panose="020B0502040204020203" pitchFamily="34" charset="0"/>
              </a:rPr>
              <a:t>https://www.majadahonda.org/documents/36614/2543652/guia+conciliacion.pdf/c807ad18-8019-3211-8b79-3c8f6cdc68ff?version=1.0</a:t>
            </a:r>
          </a:p>
          <a:p>
            <a:pPr lvl="1" algn="just"/>
            <a:endParaRPr lang="es-ES" sz="1000" dirty="0">
              <a:solidFill>
                <a:schemeClr val="bg1">
                  <a:lumMod val="65000"/>
                  <a:lumOff val="35000"/>
                </a:schemeClr>
              </a:solidFill>
              <a:latin typeface="Segoe UI" panose="020B0502040204020203" pitchFamily="34" charset="0"/>
              <a:cs typeface="Segoe UI" panose="020B0502040204020203" pitchFamily="34" charset="0"/>
            </a:endParaRPr>
          </a:p>
          <a:p>
            <a:pPr marL="171450" indent="-171450" algn="just">
              <a:buFont typeface="Wingdings" panose="05000000000000000000" pitchFamily="2" charset="2"/>
              <a:buChar char="Ø"/>
            </a:pPr>
            <a:r>
              <a:rPr lang="es-E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Notas de prensa y  visibilidad en TV:</a:t>
            </a:r>
            <a:endParaRPr lang="es-ES" sz="1000" dirty="0">
              <a:solidFill>
                <a:schemeClr val="bg1"/>
              </a:solidFill>
              <a:latin typeface="Segoe UI" panose="020B0502040204020203" pitchFamily="34" charset="0"/>
              <a:cs typeface="Segoe UI" panose="020B0502040204020203" pitchFamily="34" charset="0"/>
            </a:endParaRPr>
          </a:p>
          <a:p>
            <a:pPr marL="800100" lvl="1" indent="-342900" algn="just">
              <a:buFont typeface="Arial" panose="020B0604020202020204" pitchFamily="34" charset="0"/>
              <a:buChar char="•"/>
            </a:pPr>
            <a:r>
              <a:rPr lang="es-ES" sz="1000" dirty="0">
                <a:solidFill>
                  <a:schemeClr val="bg1"/>
                </a:solidFill>
                <a:latin typeface="Segoe UI" panose="020B0502040204020203" pitchFamily="34" charset="0"/>
                <a:cs typeface="Segoe UI" panose="020B0502040204020203" pitchFamily="34" charset="0"/>
                <a:hlinkClick r:id="rId11"/>
              </a:rPr>
              <a:t>https://www.apmadrid.es/comunicado/la-apm-participa-en-el-foro-de-empleo-joven-impulsa-tu-talento-en-la-universidad-ceu-san-pablo/</a:t>
            </a:r>
            <a:endParaRPr lang="es-ES" sz="1000" dirty="0">
              <a:solidFill>
                <a:schemeClr val="bg1"/>
              </a:solidFill>
              <a:latin typeface="Segoe UI" panose="020B0502040204020203" pitchFamily="34" charset="0"/>
              <a:cs typeface="Segoe UI" panose="020B0502040204020203" pitchFamily="34" charset="0"/>
            </a:endParaRPr>
          </a:p>
          <a:p>
            <a:pPr marL="800100" lvl="1" indent="-342900" algn="just">
              <a:buFont typeface="Arial" panose="020B0604020202020204" pitchFamily="34" charset="0"/>
              <a:buChar char="•"/>
            </a:pPr>
            <a:r>
              <a:rPr lang="es-ES" sz="1000" u="sng" dirty="0">
                <a:solidFill>
                  <a:schemeClr val="bg1"/>
                </a:solidFill>
                <a:latin typeface="Segoe UI" panose="020B0502040204020203" pitchFamily="34" charset="0"/>
                <a:cs typeface="Segoe UI" panose="020B0502040204020203" pitchFamily="34" charset="0"/>
              </a:rPr>
              <a:t>https://www.comunidad.madrid/empleo/jornadas-empleo-joven</a:t>
            </a:r>
          </a:p>
          <a:p>
            <a:pPr marL="800100" lvl="1" indent="-342900" algn="just">
              <a:buFont typeface="Arial" panose="020B0604020202020204" pitchFamily="34" charset="0"/>
              <a:buChar char="•"/>
            </a:pPr>
            <a:r>
              <a:rPr lang="es-ES" sz="1000" dirty="0">
                <a:solidFill>
                  <a:schemeClr val="bg1"/>
                </a:solidFill>
                <a:latin typeface="Segoe UI" panose="020B0502040204020203" pitchFamily="34" charset="0"/>
                <a:cs typeface="Segoe UI" panose="020B0502040204020203" pitchFamily="34" charset="0"/>
                <a:hlinkClick r:id="rId12"/>
              </a:rPr>
              <a:t>https://www.cronicadelhenares.com/2026/06/la-comunidad-de-madrid-crea-su-primera.html</a:t>
            </a:r>
            <a:endParaRPr lang="es-ES" sz="1000" dirty="0">
              <a:solidFill>
                <a:schemeClr val="bg1"/>
              </a:solidFill>
              <a:latin typeface="Segoe UI" panose="020B0502040204020203" pitchFamily="34" charset="0"/>
              <a:cs typeface="Segoe UI" panose="020B0502040204020203" pitchFamily="34" charset="0"/>
            </a:endParaRPr>
          </a:p>
          <a:p>
            <a:pPr marL="800100" lvl="1" indent="-342900" algn="just">
              <a:buFont typeface="Arial" panose="020B0604020202020204" pitchFamily="34" charset="0"/>
              <a:buChar char="•"/>
            </a:pPr>
            <a:r>
              <a:rPr lang="es-ES" sz="1000" dirty="0">
                <a:solidFill>
                  <a:schemeClr val="bg1"/>
                </a:solidFill>
                <a:latin typeface="Segoe UI" panose="020B0502040204020203" pitchFamily="34" charset="0"/>
                <a:cs typeface="Segoe UI" panose="020B0502040204020203" pitchFamily="34" charset="0"/>
                <a:hlinkClick r:id="rId13"/>
              </a:rPr>
              <a:t>https://tododisca.es/discapacidad/comunidad-madrid-incorpora-nuevo-servicio-impulsar-inclusion-sociolaboral-personas-autismo/</a:t>
            </a:r>
            <a:endParaRPr lang="es-ES" sz="1000" dirty="0">
              <a:solidFill>
                <a:schemeClr val="bg1"/>
              </a:solidFill>
              <a:latin typeface="Segoe UI" panose="020B0502040204020203" pitchFamily="34" charset="0"/>
              <a:cs typeface="Segoe UI" panose="020B0502040204020203" pitchFamily="34" charset="0"/>
            </a:endParaRPr>
          </a:p>
          <a:p>
            <a:pPr marL="800100" lvl="1" indent="-342900" algn="just">
              <a:buFont typeface="Arial" panose="020B0604020202020204" pitchFamily="34" charset="0"/>
              <a:buChar char="•"/>
            </a:pPr>
            <a:r>
              <a:rPr lang="es-ES" sz="1000" dirty="0">
                <a:solidFill>
                  <a:schemeClr val="bg1"/>
                </a:solidFill>
                <a:latin typeface="Segoe UI" panose="020B0502040204020203" pitchFamily="34" charset="0"/>
                <a:cs typeface="Segoe UI" panose="020B0502040204020203" pitchFamily="34" charset="0"/>
                <a:hlinkClick r:id="rId14"/>
              </a:rPr>
              <a:t>https://cadenaser.com/cmadrid/2025/12/19/el-ies-luis-vives-de-leganes-a-la-vanguardia-europea-de-la-formacion-profesional-ser-madrid-sur/</a:t>
            </a:r>
            <a:endParaRPr lang="es-ES" sz="1000" dirty="0">
              <a:solidFill>
                <a:schemeClr val="bg1"/>
              </a:solidFill>
              <a:latin typeface="Segoe UI" panose="020B0502040204020203" pitchFamily="34" charset="0"/>
              <a:cs typeface="Segoe UI" panose="020B0502040204020203" pitchFamily="34" charset="0"/>
            </a:endParaRPr>
          </a:p>
          <a:p>
            <a:pPr marL="800100" lvl="1" indent="-342900" algn="just">
              <a:buFont typeface="Arial" panose="020B0604020202020204" pitchFamily="34" charset="0"/>
              <a:buChar char="•"/>
            </a:pPr>
            <a:r>
              <a:rPr lang="es-ES" sz="1000" u="sng" dirty="0">
                <a:solidFill>
                  <a:schemeClr val="bg1"/>
                </a:solidFill>
                <a:latin typeface="Segoe UI" panose="020B0502040204020203" pitchFamily="34" charset="0"/>
                <a:cs typeface="Segoe UI" panose="020B0502040204020203" pitchFamily="34" charset="0"/>
                <a:hlinkClick r:id="rId15"/>
              </a:rPr>
              <a:t>https://www.telemadrid.es/noticias/madrid/Madrid-destina-10-millones-para-contratar-a-jovenes-investigadores-y-tecnicos-de-laboratorio-0-2906409338--20260712110446.html</a:t>
            </a:r>
            <a:endParaRPr lang="es-ES" sz="1000" u="sng" dirty="0">
              <a:solidFill>
                <a:schemeClr val="bg1"/>
              </a:solidFill>
              <a:latin typeface="Segoe UI" panose="020B0502040204020203" pitchFamily="34" charset="0"/>
              <a:cs typeface="Segoe UI" panose="020B0502040204020203" pitchFamily="34" charset="0"/>
            </a:endParaRPr>
          </a:p>
        </p:txBody>
      </p:sp>
      <p:sp>
        <p:nvSpPr>
          <p:cNvPr id="6" name="Rectángulo: esquinas redondeadas 5">
            <a:extLst>
              <a:ext uri="{FF2B5EF4-FFF2-40B4-BE49-F238E27FC236}">
                <a16:creationId xmlns:a16="http://schemas.microsoft.com/office/drawing/2014/main" xmlns="" id="{59160BF8-EECC-E37B-14C3-07CCE3B489DD}"/>
              </a:ext>
            </a:extLst>
          </p:cNvPr>
          <p:cNvSpPr/>
          <p:nvPr/>
        </p:nvSpPr>
        <p:spPr bwMode="gray">
          <a:xfrm>
            <a:off x="405353" y="1376313"/>
            <a:ext cx="11036138" cy="4892512"/>
          </a:xfrm>
          <a:prstGeom prst="roundRect">
            <a:avLst/>
          </a:prstGeom>
          <a:solidFill>
            <a:srgbClr val="A6A6B5">
              <a:alpha val="40000"/>
            </a:srgbClr>
          </a:solidFill>
          <a:ln w="25400" algn="ctr">
            <a:solidFill>
              <a:srgbClr val="C6422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s-ES" sz="1600" b="1" noProof="0" dirty="0">
              <a:solidFill>
                <a:schemeClr val="bg1"/>
              </a:solidFill>
            </a:endParaRPr>
          </a:p>
        </p:txBody>
      </p:sp>
    </p:spTree>
    <p:extLst>
      <p:ext uri="{BB962C8B-B14F-4D97-AF65-F5344CB8AC3E}">
        <p14:creationId xmlns:p14="http://schemas.microsoft.com/office/powerpoint/2010/main" val="1085932457"/>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BB50DB-E7A5-42AC-1575-84732C8A7CB9}"/>
              </a:ext>
            </a:extLst>
          </p:cNvPr>
          <p:cNvSpPr txBox="1">
            <a:spLocks/>
          </p:cNvSpPr>
          <p:nvPr/>
        </p:nvSpPr>
        <p:spPr bwMode="gray">
          <a:xfrm>
            <a:off x="658151" y="888402"/>
            <a:ext cx="10875698" cy="374587"/>
          </a:xfrm>
          <a:prstGeom prst="rect">
            <a:avLst/>
          </a:prstGeom>
        </p:spPr>
        <p:txBody>
          <a:bodyPr vert="horz" lIns="0" tIns="0" rIns="0" bIns="0" rtlCol="0" anchor="t" anchorCtr="0">
            <a:noAutofit/>
          </a:bodyPr>
          <a:lstStyle>
            <a:lvl1pPr algn="l" defTabSz="1219170" rtl="0" eaLnBrk="1" latinLnBrk="0" hangingPunct="1">
              <a:lnSpc>
                <a:spcPct val="100000"/>
              </a:lnSpc>
              <a:spcBef>
                <a:spcPct val="0"/>
              </a:spcBef>
              <a:buNone/>
              <a:defRPr sz="1800" b="1" kern="1200">
                <a:solidFill>
                  <a:schemeClr val="tx1"/>
                </a:solidFill>
                <a:latin typeface="+mj-lt"/>
                <a:ea typeface="Open Sans" panose="020B0606030504020204" pitchFamily="34" charset="0"/>
                <a:cs typeface="Open Sans" panose="020B0606030504020204" pitchFamily="34" charset="0"/>
              </a:defRPr>
            </a:lvl1pPr>
          </a:lstStyle>
          <a:p>
            <a:pPr>
              <a:spcBef>
                <a:spcPts val="1200"/>
              </a:spcBef>
              <a:spcAft>
                <a:spcPts val="1200"/>
              </a:spcAft>
            </a:pPr>
            <a:r>
              <a:rPr lang="es-ES_tradnl" sz="2400" dirty="0">
                <a:solidFill>
                  <a:srgbClr val="C00000"/>
                </a:solidFill>
                <a:latin typeface="Open Sans" panose="020B0606030504020204" pitchFamily="34" charset="0"/>
              </a:rPr>
              <a:t>11. Actividades de comunicación y visibilidad (III) </a:t>
            </a:r>
            <a:endParaRPr lang="es-ES" sz="2400" dirty="0">
              <a:solidFill>
                <a:srgbClr val="C00000"/>
              </a:solidFill>
              <a:latin typeface="Open Sans" panose="020B0606030504020204" pitchFamily="34" charset="0"/>
            </a:endParaRPr>
          </a:p>
        </p:txBody>
      </p:sp>
      <p:graphicFrame>
        <p:nvGraphicFramePr>
          <p:cNvPr id="4" name="Tabla 3">
            <a:extLst>
              <a:ext uri="{FF2B5EF4-FFF2-40B4-BE49-F238E27FC236}">
                <a16:creationId xmlns:a16="http://schemas.microsoft.com/office/drawing/2014/main" xmlns="" id="{A3F3C2D8-80E3-C860-FF83-43FAEF5CE1FC}"/>
              </a:ext>
            </a:extLst>
          </p:cNvPr>
          <p:cNvGraphicFramePr>
            <a:graphicFrameLocks noGrp="1"/>
          </p:cNvGraphicFramePr>
          <p:nvPr>
            <p:extLst>
              <p:ext uri="{D42A27DB-BD31-4B8C-83A1-F6EECF244321}">
                <p14:modId xmlns:p14="http://schemas.microsoft.com/office/powerpoint/2010/main" val="3583371475"/>
              </p:ext>
            </p:extLst>
          </p:nvPr>
        </p:nvGraphicFramePr>
        <p:xfrm>
          <a:off x="359350" y="1483236"/>
          <a:ext cx="11527852" cy="4615906"/>
        </p:xfrm>
        <a:graphic>
          <a:graphicData uri="http://schemas.openxmlformats.org/drawingml/2006/table">
            <a:tbl>
              <a:tblPr firstRow="1" bandRow="1">
                <a:tableStyleId>{5C22544A-7EE6-4342-B048-85BDC9FD1C3A}</a:tableStyleId>
              </a:tblPr>
              <a:tblGrid>
                <a:gridCol w="2881963">
                  <a:extLst>
                    <a:ext uri="{9D8B030D-6E8A-4147-A177-3AD203B41FA5}">
                      <a16:colId xmlns:a16="http://schemas.microsoft.com/office/drawing/2014/main" xmlns="" val="196151724"/>
                    </a:ext>
                  </a:extLst>
                </a:gridCol>
                <a:gridCol w="2881963">
                  <a:extLst>
                    <a:ext uri="{9D8B030D-6E8A-4147-A177-3AD203B41FA5}">
                      <a16:colId xmlns:a16="http://schemas.microsoft.com/office/drawing/2014/main" xmlns="" val="1325049655"/>
                    </a:ext>
                  </a:extLst>
                </a:gridCol>
                <a:gridCol w="4104806">
                  <a:extLst>
                    <a:ext uri="{9D8B030D-6E8A-4147-A177-3AD203B41FA5}">
                      <a16:colId xmlns:a16="http://schemas.microsoft.com/office/drawing/2014/main" xmlns="" val="4042439486"/>
                    </a:ext>
                  </a:extLst>
                </a:gridCol>
                <a:gridCol w="1659120">
                  <a:extLst>
                    <a:ext uri="{9D8B030D-6E8A-4147-A177-3AD203B41FA5}">
                      <a16:colId xmlns:a16="http://schemas.microsoft.com/office/drawing/2014/main" xmlns="" val="3005238030"/>
                    </a:ext>
                  </a:extLst>
                </a:gridCol>
              </a:tblGrid>
              <a:tr h="2307953">
                <a:tc>
                  <a:txBody>
                    <a:bodyPr/>
                    <a:lstStyle/>
                    <a:p>
                      <a:endParaRPr lang="es-ES" dirty="0"/>
                    </a:p>
                  </a:txBody>
                  <a:tcPr>
                    <a:lnL w="28575" cap="flat" cmpd="sng" algn="ctr">
                      <a:solidFill>
                        <a:srgbClr val="C0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C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6A6B5"/>
                    </a:solidFill>
                  </a:tcPr>
                </a:tc>
                <a:tc>
                  <a:txBody>
                    <a:bodyPr/>
                    <a:lstStyle/>
                    <a:p>
                      <a:endParaRPr lang="es-E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C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6A6B5"/>
                    </a:solidFill>
                  </a:tcPr>
                </a:tc>
                <a:tc>
                  <a:txBody>
                    <a:bodyPr/>
                    <a:lstStyle/>
                    <a:p>
                      <a:endParaRPr lang="es-E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C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6A6B5"/>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s-ES" sz="800" dirty="0">
                          <a:solidFill>
                            <a:schemeClr val="bg1"/>
                          </a:solidFill>
                          <a:latin typeface="Open Sans" panose="020B0606030504020204" pitchFamily="34" charset="0"/>
                          <a:ea typeface="Open Sans" panose="020B0606030504020204" pitchFamily="34" charset="0"/>
                          <a:cs typeface="Open Sans" panose="020B0606030504020204" pitchFamily="34" charset="0"/>
                        </a:rPr>
                        <a:t>Código  QR página Web Organismo Intermedio</a:t>
                      </a:r>
                      <a:endParaRPr kumimoji="0" lang="es-ES" sz="800" i="0" u="none" strike="noStrike" kern="1200" cap="none" spc="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endParaRPr lang="es-ES" dirty="0"/>
                    </a:p>
                  </a:txBody>
                  <a:tcPr>
                    <a:lnL w="12700" cap="flat" cmpd="sng" algn="ctr">
                      <a:no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6A6B5"/>
                    </a:solidFill>
                  </a:tcPr>
                </a:tc>
                <a:extLst>
                  <a:ext uri="{0D108BD9-81ED-4DB2-BD59-A6C34878D82A}">
                    <a16:rowId xmlns:a16="http://schemas.microsoft.com/office/drawing/2014/main" xmlns="" val="610401007"/>
                  </a:ext>
                </a:extLst>
              </a:tr>
              <a:tr h="2307953">
                <a:tc gridSpan="4">
                  <a:txBody>
                    <a:bodyPr/>
                    <a:lstStyle/>
                    <a:p>
                      <a:endParaRPr lang="es-ES" dirty="0"/>
                    </a:p>
                  </a:txBody>
                  <a:tcPr>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rgbClr val="A6A6B5"/>
                    </a:solidFill>
                  </a:tcPr>
                </a:tc>
                <a:tc hMerge="1">
                  <a:txBody>
                    <a:bodyPr/>
                    <a:lstStyle/>
                    <a:p>
                      <a:endParaRPr lang="es-E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hMerge="1">
                  <a:txBody>
                    <a:bodyPr/>
                    <a:lstStyle/>
                    <a:p>
                      <a:endParaRPr lang="es-E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hMerge="1">
                  <a:txBody>
                    <a:bodyPr/>
                    <a:lstStyle/>
                    <a:p>
                      <a:endParaRPr lang="es-E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xmlns="" val="2006080354"/>
                  </a:ext>
                </a:extLst>
              </a:tr>
            </a:tbl>
          </a:graphicData>
        </a:graphic>
      </p:graphicFrame>
      <p:pic>
        <p:nvPicPr>
          <p:cNvPr id="5" name="Imagen 4">
            <a:extLst>
              <a:ext uri="{FF2B5EF4-FFF2-40B4-BE49-F238E27FC236}">
                <a16:creationId xmlns:a16="http://schemas.microsoft.com/office/drawing/2014/main" xmlns="" id="{9C84942F-9C25-26F2-226C-9288D99566A7}"/>
              </a:ext>
            </a:extLst>
          </p:cNvPr>
          <p:cNvPicPr>
            <a:picLocks noChangeAspect="1"/>
          </p:cNvPicPr>
          <p:nvPr/>
        </p:nvPicPr>
        <p:blipFill>
          <a:blip r:embed="rId4"/>
          <a:stretch>
            <a:fillRect/>
          </a:stretch>
        </p:blipFill>
        <p:spPr>
          <a:xfrm>
            <a:off x="8000910" y="4119513"/>
            <a:ext cx="3794032" cy="1512013"/>
          </a:xfrm>
          <a:prstGeom prst="rect">
            <a:avLst/>
          </a:prstGeom>
        </p:spPr>
      </p:pic>
      <p:pic>
        <p:nvPicPr>
          <p:cNvPr id="6" name="Imagen 5">
            <a:extLst>
              <a:ext uri="{FF2B5EF4-FFF2-40B4-BE49-F238E27FC236}">
                <a16:creationId xmlns:a16="http://schemas.microsoft.com/office/drawing/2014/main" xmlns="" id="{672DC672-C162-FDF4-BF3F-AB9C9F2FE948}"/>
              </a:ext>
            </a:extLst>
          </p:cNvPr>
          <p:cNvPicPr>
            <a:picLocks noChangeAspect="1"/>
          </p:cNvPicPr>
          <p:nvPr/>
        </p:nvPicPr>
        <p:blipFill>
          <a:blip r:embed="rId5"/>
          <a:srcRect l="1951"/>
          <a:stretch/>
        </p:blipFill>
        <p:spPr>
          <a:xfrm>
            <a:off x="483302" y="4119513"/>
            <a:ext cx="3758813" cy="1512013"/>
          </a:xfrm>
          <a:prstGeom prst="rect">
            <a:avLst/>
          </a:prstGeom>
        </p:spPr>
      </p:pic>
      <p:pic>
        <p:nvPicPr>
          <p:cNvPr id="7" name="Imagen 6">
            <a:extLst>
              <a:ext uri="{FF2B5EF4-FFF2-40B4-BE49-F238E27FC236}">
                <a16:creationId xmlns:a16="http://schemas.microsoft.com/office/drawing/2014/main" xmlns="" id="{17615A49-C58A-DE1C-69D7-C898F6936E58}"/>
              </a:ext>
            </a:extLst>
          </p:cNvPr>
          <p:cNvPicPr>
            <a:picLocks noChangeAspect="1"/>
          </p:cNvPicPr>
          <p:nvPr/>
        </p:nvPicPr>
        <p:blipFill>
          <a:blip r:embed="rId6"/>
          <a:stretch>
            <a:fillRect/>
          </a:stretch>
        </p:blipFill>
        <p:spPr>
          <a:xfrm>
            <a:off x="3727987" y="1866639"/>
            <a:ext cx="3769833" cy="1512000"/>
          </a:xfrm>
          <a:prstGeom prst="rect">
            <a:avLst/>
          </a:prstGeom>
        </p:spPr>
      </p:pic>
      <p:pic>
        <p:nvPicPr>
          <p:cNvPr id="8" name="Imagen 7">
            <a:extLst>
              <a:ext uri="{FF2B5EF4-FFF2-40B4-BE49-F238E27FC236}">
                <a16:creationId xmlns:a16="http://schemas.microsoft.com/office/drawing/2014/main" xmlns="" id="{93377310-FBFB-9CC0-96F8-8426E0CFE1E3}"/>
              </a:ext>
            </a:extLst>
          </p:cNvPr>
          <p:cNvPicPr>
            <a:picLocks noChangeAspect="1"/>
          </p:cNvPicPr>
          <p:nvPr/>
        </p:nvPicPr>
        <p:blipFill>
          <a:blip r:embed="rId7"/>
          <a:stretch>
            <a:fillRect/>
          </a:stretch>
        </p:blipFill>
        <p:spPr>
          <a:xfrm>
            <a:off x="483302" y="1866639"/>
            <a:ext cx="3092452" cy="1512000"/>
          </a:xfrm>
          <a:prstGeom prst="rect">
            <a:avLst/>
          </a:prstGeom>
        </p:spPr>
      </p:pic>
      <p:pic>
        <p:nvPicPr>
          <p:cNvPr id="9" name="Imagen 8">
            <a:extLst>
              <a:ext uri="{FF2B5EF4-FFF2-40B4-BE49-F238E27FC236}">
                <a16:creationId xmlns:a16="http://schemas.microsoft.com/office/drawing/2014/main" xmlns="" id="{2D423C3B-E6F5-6800-2A36-BC86A53E06C5}"/>
              </a:ext>
            </a:extLst>
          </p:cNvPr>
          <p:cNvPicPr>
            <a:picLocks noChangeAspect="1"/>
          </p:cNvPicPr>
          <p:nvPr/>
        </p:nvPicPr>
        <p:blipFill>
          <a:blip r:embed="rId8"/>
          <a:stretch>
            <a:fillRect/>
          </a:stretch>
        </p:blipFill>
        <p:spPr>
          <a:xfrm>
            <a:off x="7685413" y="1866639"/>
            <a:ext cx="2494017" cy="1512000"/>
          </a:xfrm>
          <a:prstGeom prst="rect">
            <a:avLst/>
          </a:prstGeom>
        </p:spPr>
      </p:pic>
      <p:pic>
        <p:nvPicPr>
          <p:cNvPr id="10" name="Imagen 9">
            <a:extLst>
              <a:ext uri="{FF2B5EF4-FFF2-40B4-BE49-F238E27FC236}">
                <a16:creationId xmlns:a16="http://schemas.microsoft.com/office/drawing/2014/main" xmlns="" id="{9A552191-F75F-82ED-0D22-1E63E01B889A}"/>
              </a:ext>
            </a:extLst>
          </p:cNvPr>
          <p:cNvPicPr>
            <a:picLocks noChangeAspect="1"/>
          </p:cNvPicPr>
          <p:nvPr/>
        </p:nvPicPr>
        <p:blipFill>
          <a:blip r:embed="rId9"/>
          <a:stretch>
            <a:fillRect/>
          </a:stretch>
        </p:blipFill>
        <p:spPr>
          <a:xfrm>
            <a:off x="4346944" y="4119513"/>
            <a:ext cx="3557432" cy="1512013"/>
          </a:xfrm>
          <a:prstGeom prst="rect">
            <a:avLst/>
          </a:prstGeom>
        </p:spPr>
      </p:pic>
      <p:pic>
        <p:nvPicPr>
          <p:cNvPr id="11" name="Imagen 10">
            <a:extLst>
              <a:ext uri="{FF2B5EF4-FFF2-40B4-BE49-F238E27FC236}">
                <a16:creationId xmlns:a16="http://schemas.microsoft.com/office/drawing/2014/main" xmlns="" id="{7D607125-1659-F08F-861F-14E40457C337}"/>
              </a:ext>
            </a:extLst>
          </p:cNvPr>
          <p:cNvPicPr>
            <a:picLocks noChangeAspect="1"/>
          </p:cNvPicPr>
          <p:nvPr/>
        </p:nvPicPr>
        <p:blipFill>
          <a:blip r:embed="rId10"/>
          <a:stretch>
            <a:fillRect/>
          </a:stretch>
        </p:blipFill>
        <p:spPr>
          <a:xfrm>
            <a:off x="10296296" y="1866639"/>
            <a:ext cx="1508073" cy="1512000"/>
          </a:xfrm>
          <a:prstGeom prst="rect">
            <a:avLst/>
          </a:prstGeom>
        </p:spPr>
      </p:pic>
    </p:spTree>
    <p:extLst>
      <p:ext uri="{BB962C8B-B14F-4D97-AF65-F5344CB8AC3E}">
        <p14:creationId xmlns:p14="http://schemas.microsoft.com/office/powerpoint/2010/main" val="1274856193"/>
      </p:ext>
    </p:extLst>
  </p:cSld>
  <p:clrMapOvr>
    <a:overrideClrMapping bg1="dk1" tx1="lt1" bg2="dk2" tx2="lt2" accent1="accent1" accent2="accent2" accent3="accent3" accent4="accent4" accent5="accent5" accent6="accent6" hlink="hlink" folHlink="folHlink"/>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eloitte_UK_Onscree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solidFill>
            <a:schemeClr val="accent3"/>
          </a:solidFill>
          <a:miter lim="800000"/>
          <a:headEnd/>
          <a:tailEnd/>
        </a:ln>
      </a:spPr>
      <a:bodyPr wrap="square" lIns="88900" tIns="88900" rIns="88900" bIns="88900" rtlCol="0" anchor="ctr"/>
      <a:lstStyle>
        <a:defPPr algn="ctr">
          <a:lnSpc>
            <a:spcPct val="106000"/>
          </a:lnSpc>
          <a:buFont typeface="Wingdings 2" pitchFamily="18" charset="2"/>
          <a:buNone/>
          <a:defRPr sz="1600" b="1" noProof="0" dirty="0" err="1">
            <a:solidFill>
              <a:schemeClr val="bg1"/>
            </a:solidFill>
          </a:defRPr>
        </a:defPPr>
      </a:lstStyle>
    </a:spDef>
    <a:lnDef>
      <a:spPr>
        <a:ln>
          <a:solidFill>
            <a:srgbClr val="44546A"/>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34000" indent="-234000">
          <a:spcBef>
            <a:spcPts val="0"/>
          </a:spcBef>
          <a:spcAft>
            <a:spcPts val="1333"/>
          </a:spcAft>
          <a:buSzPct val="100000"/>
          <a:buFont typeface="Arial"/>
          <a:buChar char="•"/>
          <a:defRPr sz="1200" noProof="0" dirty="0" err="1">
            <a:solidFill>
              <a:schemeClr val="tx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Presentation widescreen (16-9).potx" id="{D15CC715-B911-44C1-9E94-DDBA3AD356C4}" vid="{6A3836AB-5DCF-4D2F-8285-FE1EF7A83340}"/>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5ae6148-6c55-4432-95d9-6a1ff69b332f" xsi:nil="true"/>
    <lcf76f155ced4ddcb4097134ff3c332f xmlns="43abbabc-24f6-48f2-94c1-46f8e3b519b1">
      <Terms xmlns="http://schemas.microsoft.com/office/infopath/2007/PartnerControls"/>
    </lcf76f155ced4ddcb4097134ff3c332f>
    <SharedWithUsers xmlns="c5ae6148-6c55-4432-95d9-6a1ff69b332f">
      <UserInfo>
        <DisplayName>Baez Fumero, Carlos Raul</DisplayName>
        <AccountId>11</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1D7BBDDCC201974AA82A5601A91655EC" ma:contentTypeVersion="22" ma:contentTypeDescription="Crear nuevo documento." ma:contentTypeScope="" ma:versionID="70213a927cb407ed5f37be92652951ef">
  <xsd:schema xmlns:xsd="http://www.w3.org/2001/XMLSchema" xmlns:xs="http://www.w3.org/2001/XMLSchema" xmlns:p="http://schemas.microsoft.com/office/2006/metadata/properties" xmlns:ns2="43abbabc-24f6-48f2-94c1-46f8e3b519b1" xmlns:ns3="c5ae6148-6c55-4432-95d9-6a1ff69b332f" targetNamespace="http://schemas.microsoft.com/office/2006/metadata/properties" ma:root="true" ma:fieldsID="1a36873044613c1c1dae86816eb7e48c" ns2:_="" ns3:_="">
    <xsd:import namespace="43abbabc-24f6-48f2-94c1-46f8e3b519b1"/>
    <xsd:import namespace="c5ae6148-6c55-4432-95d9-6a1ff69b332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DateTaken"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abbabc-24f6-48f2-94c1-46f8e3b519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798d900d-0589-4081-96eb-513de833a50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ae6148-6c55-4432-95d9-6a1ff69b332f"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element name="TaxCatchAll" ma:index="20" nillable="true" ma:displayName="Taxonomy Catch All Column" ma:hidden="true" ma:list="{643e1cc6-e8d2-458d-b442-05d3bd817f28}" ma:internalName="TaxCatchAll" ma:showField="CatchAllData" ma:web="c5ae6148-6c55-4432-95d9-6a1ff69b33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5DB8DD-C81A-49AC-8D94-A0933E0CBFF7}">
  <ds:schemaRefs>
    <ds:schemaRef ds:uri="http://schemas.microsoft.com/office/2006/documentManagement/types"/>
    <ds:schemaRef ds:uri="http://schemas.openxmlformats.org/package/2006/metadata/core-properties"/>
    <ds:schemaRef ds:uri="c5ae6148-6c55-4432-95d9-6a1ff69b332f"/>
    <ds:schemaRef ds:uri="http://www.w3.org/XML/1998/namespace"/>
    <ds:schemaRef ds:uri="http://purl.org/dc/elements/1.1/"/>
    <ds:schemaRef ds:uri="http://purl.org/dc/terms/"/>
    <ds:schemaRef ds:uri="http://schemas.microsoft.com/office/2006/metadata/properties"/>
    <ds:schemaRef ds:uri="http://schemas.microsoft.com/office/infopath/2007/PartnerControls"/>
    <ds:schemaRef ds:uri="43abbabc-24f6-48f2-94c1-46f8e3b519b1"/>
    <ds:schemaRef ds:uri="http://purl.org/dc/dcmitype/"/>
  </ds:schemaRefs>
</ds:datastoreItem>
</file>

<file path=customXml/itemProps2.xml><?xml version="1.0" encoding="utf-8"?>
<ds:datastoreItem xmlns:ds="http://schemas.openxmlformats.org/officeDocument/2006/customXml" ds:itemID="{06A67698-5C29-4C7D-AC85-0406063576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abbabc-24f6-48f2-94c1-46f8e3b519b1"/>
    <ds:schemaRef ds:uri="c5ae6148-6c55-4432-95d9-6a1ff69b33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F4CDCDD-A96D-4CE7-9631-D1C741C58502}">
  <ds:schemaRefs>
    <ds:schemaRef ds:uri="http://schemas.microsoft.com/sharepoint/v3/contenttype/forms"/>
  </ds:schemaRefs>
</ds:datastoreItem>
</file>

<file path=docMetadata/LabelInfo.xml><?xml version="1.0" encoding="utf-8"?>
<clbl:labelList xmlns:clbl="http://schemas.microsoft.com/office/2020/mipLabelMetadata">
  <clbl:label id="{ea60d57e-af5b-4752-ac57-3e4f28ca11dc}" enabled="1" method="Standard" siteId="{36da45f1-dd2c-4d1f-af13-5abe46b99921}" contentBits="0" removed="0"/>
</clbl:labelList>
</file>

<file path=docProps/app.xml><?xml version="1.0" encoding="utf-8"?>
<Properties xmlns="http://schemas.openxmlformats.org/officeDocument/2006/extended-properties" xmlns:vt="http://schemas.openxmlformats.org/officeDocument/2006/docPropsVTypes">
  <Template/>
  <TotalTime>6284</TotalTime>
  <Words>4312</Words>
  <Application>Microsoft Office PowerPoint</Application>
  <PresentationFormat>Panorámica</PresentationFormat>
  <Paragraphs>601</Paragraphs>
  <Slides>31</Slides>
  <Notes>22</Notes>
  <HiddenSlides>0</HiddenSlides>
  <MMClips>0</MMClips>
  <ScaleCrop>false</ScaleCrop>
  <HeadingPairs>
    <vt:vector size="8" baseType="variant">
      <vt:variant>
        <vt:lpstr>Fuentes usadas</vt:lpstr>
      </vt:variant>
      <vt:variant>
        <vt:i4>12</vt:i4>
      </vt:variant>
      <vt:variant>
        <vt:lpstr>Tema</vt:lpstr>
      </vt:variant>
      <vt:variant>
        <vt:i4>1</vt:i4>
      </vt:variant>
      <vt:variant>
        <vt:lpstr>Servidores OLE incrustados</vt:lpstr>
      </vt:variant>
      <vt:variant>
        <vt:i4>1</vt:i4>
      </vt:variant>
      <vt:variant>
        <vt:lpstr>Títulos de diapositiva</vt:lpstr>
      </vt:variant>
      <vt:variant>
        <vt:i4>31</vt:i4>
      </vt:variant>
    </vt:vector>
  </HeadingPairs>
  <TitlesOfParts>
    <vt:vector size="45" baseType="lpstr">
      <vt:lpstr>72 Condensed</vt:lpstr>
      <vt:lpstr>Aptos Narrow</vt:lpstr>
      <vt:lpstr>Arial</vt:lpstr>
      <vt:lpstr>Calibri</vt:lpstr>
      <vt:lpstr>Open Sans</vt:lpstr>
      <vt:lpstr>SansSerif</vt:lpstr>
      <vt:lpstr>Segoe UI</vt:lpstr>
      <vt:lpstr>Source Sans Pro</vt:lpstr>
      <vt:lpstr>Times New Roman</vt:lpstr>
      <vt:lpstr>Verdana</vt:lpstr>
      <vt:lpstr>Wingdings</vt:lpstr>
      <vt:lpstr>Wingdings 2</vt:lpstr>
      <vt:lpstr>Deloitte_UK_Onscreen</vt:lpstr>
      <vt:lpstr>think-cell Slide</vt:lpstr>
      <vt:lpstr>Presentación de PowerPoint</vt:lpstr>
      <vt:lpstr>Presentación de PowerPoint</vt:lpstr>
      <vt:lpstr>Presentación de PowerPoint</vt:lpstr>
      <vt:lpstr>2. Reprogramaciones efectuadas</vt:lpstr>
      <vt:lpstr>3. Modificación del Documento “Metodología, Procedimiento y Criterios de Selección de Operaciones”: Elegibilidad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10. Cumplimiento 2ª regla n+3 a 31 diciembre 2026 (I)</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Bobillo Maria</dc:creator>
  <cp:lastModifiedBy>CAMPILLOS HERCE, MARIA MACARENA</cp:lastModifiedBy>
  <cp:revision>399</cp:revision>
  <cp:lastPrinted>2025-09-04T13:48:32Z</cp:lastPrinted>
  <dcterms:modified xsi:type="dcterms:W3CDTF">2026-10-23T10:55:32Z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2017-03-07T11:16:55.2893339Z</vt:lpwstr>
  </property>
  <property fmtid="{D5CDD505-2E9C-101B-9397-08002B2CF9AE}" pid="3" name="CustomerId">
    <vt:lpwstr>deloittespain</vt:lpwstr>
  </property>
  <property fmtid="{D5CDD505-2E9C-101B-9397-08002B2CF9AE}" pid="4" name="TemplateId">
    <vt:lpwstr>635986756201929906</vt:lpwstr>
  </property>
  <property fmtid="{D5CDD505-2E9C-101B-9397-08002B2CF9AE}" pid="5" name="UserProfileId">
    <vt:lpwstr>636855642928611052</vt:lpwstr>
  </property>
  <property fmtid="{D5CDD505-2E9C-101B-9397-08002B2CF9AE}" pid="6" name="MSIP_Label_ea60d57e-af5b-4752-ac57-3e4f28ca11dc_Enabled">
    <vt:lpwstr>true</vt:lpwstr>
  </property>
  <property fmtid="{D5CDD505-2E9C-101B-9397-08002B2CF9AE}" pid="7" name="MSIP_Label_ea60d57e-af5b-4752-ac57-3e4f28ca11dc_SetDate">
    <vt:lpwstr>2021-09-15T13:05:39Z</vt:lpwstr>
  </property>
  <property fmtid="{D5CDD505-2E9C-101B-9397-08002B2CF9AE}" pid="8" name="MSIP_Label_ea60d57e-af5b-4752-ac57-3e4f28ca11dc_Method">
    <vt:lpwstr>Standard</vt:lpwstr>
  </property>
  <property fmtid="{D5CDD505-2E9C-101B-9397-08002B2CF9AE}" pid="9" name="MSIP_Label_ea60d57e-af5b-4752-ac57-3e4f28ca11dc_Name">
    <vt:lpwstr>ea60d57e-af5b-4752-ac57-3e4f28ca11dc</vt:lpwstr>
  </property>
  <property fmtid="{D5CDD505-2E9C-101B-9397-08002B2CF9AE}" pid="10" name="MSIP_Label_ea60d57e-af5b-4752-ac57-3e4f28ca11dc_SiteId">
    <vt:lpwstr>36da45f1-dd2c-4d1f-af13-5abe46b99921</vt:lpwstr>
  </property>
  <property fmtid="{D5CDD505-2E9C-101B-9397-08002B2CF9AE}" pid="11" name="MSIP_Label_ea60d57e-af5b-4752-ac57-3e4f28ca11dc_ActionId">
    <vt:lpwstr>e719aeca-242c-495a-9d74-757eff5141f3</vt:lpwstr>
  </property>
  <property fmtid="{D5CDD505-2E9C-101B-9397-08002B2CF9AE}" pid="12" name="MSIP_Label_ea60d57e-af5b-4752-ac57-3e4f28ca11dc_ContentBits">
    <vt:lpwstr>0</vt:lpwstr>
  </property>
  <property fmtid="{D5CDD505-2E9C-101B-9397-08002B2CF9AE}" pid="13" name="ContentTypeId">
    <vt:lpwstr>0x0101001D7BBDDCC201974AA82A5601A91655EC</vt:lpwstr>
  </property>
  <property fmtid="{D5CDD505-2E9C-101B-9397-08002B2CF9AE}" pid="14" name="MediaServiceImageTags">
    <vt:lpwstr/>
  </property>
</Properties>
</file>